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240B"/>
    <a:srgbClr val="5C290C"/>
    <a:srgbClr val="2C1613"/>
    <a:srgbClr val="9C5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47" autoAdjust="0"/>
  </p:normalViewPr>
  <p:slideViewPr>
    <p:cSldViewPr snapToGrid="0">
      <p:cViewPr varScale="1">
        <p:scale>
          <a:sx n="56" d="100"/>
          <a:sy n="56" d="100"/>
        </p:scale>
        <p:origin x="1896" y="114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A6936-9EBC-4D5D-8580-71ACB6BF2439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4AAA6-8E42-44D5-B792-40BE9722D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71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1A63-A50A-4EBD-9E94-E8A4C7B50515}" type="datetime1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Jackson 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73F-A6EE-4423-A931-61BCAEF17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15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4481-0954-4C86-AD8A-5C1235740F4D}" type="datetime1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Jackson 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73F-A6EE-4423-A931-61BCAEF17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16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972E1-1BEC-4C6F-A0D3-9E50C0AA0EBD}" type="datetime1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Jackson 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73F-A6EE-4423-A931-61BCAEF17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1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6E8D-DFCB-49BF-A27F-522B5FA33570}" type="datetime1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Jackson 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73F-A6EE-4423-A931-61BCAEF17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8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E6B3-80E5-4F66-A84E-AC60AB0C43F4}" type="datetime1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Jackson 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73F-A6EE-4423-A931-61BCAEF17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64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430-96B5-4884-A9CE-99BCD982B470}" type="datetime1">
              <a:rPr lang="pt-BR" smtClean="0"/>
              <a:t>03/06/2024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Jackson 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73F-A6EE-4423-A931-61BCAEF17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97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D8CA-4E89-4258-B119-553DAA283479}" type="datetime1">
              <a:rPr lang="pt-BR" smtClean="0"/>
              <a:t>03/06/2024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Jackson M.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73F-A6EE-4423-A931-61BCAEF17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59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0537-2BD7-4233-96C6-B658C482CA5C}" type="datetime1">
              <a:rPr lang="pt-BR" smtClean="0"/>
              <a:t>03/06/2024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Jackson 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73F-A6EE-4423-A931-61BCAEF17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87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9C9A-66EE-411C-B237-73F09488DD7F}" type="datetime1">
              <a:rPr lang="pt-BR" smtClean="0"/>
              <a:t>03/06/2024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Jackson 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73F-A6EE-4423-A931-61BCAEF17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03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4EF2-EB07-4828-B153-6A4B7008148B}" type="datetime1">
              <a:rPr lang="pt-BR" smtClean="0"/>
              <a:t>03/06/2024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Jackson 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73F-A6EE-4423-A931-61BCAEF17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03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F2BB-1E3C-414E-BB7A-6B5868FD381A}" type="datetime1">
              <a:rPr lang="pt-BR" smtClean="0"/>
              <a:t>03/06/2024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Jackson 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73F-A6EE-4423-A931-61BCAEF17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5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2A5AC-02DF-4C78-B175-4CBB3A8A1FFD}" type="datetime1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By Jackson 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7B73F-A6EE-4423-A931-61BCAEF17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52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588721A-7EDF-4C1C-AFB1-F84F3CB304D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>
            <a:gsLst>
              <a:gs pos="8000">
                <a:srgbClr val="B05D39"/>
              </a:gs>
              <a:gs pos="24000">
                <a:schemeClr val="accent2"/>
              </a:gs>
              <a:gs pos="74000">
                <a:srgbClr val="964F3C"/>
              </a:gs>
              <a:gs pos="18000">
                <a:schemeClr val="accent4">
                  <a:lumMod val="60000"/>
                  <a:lumOff val="40000"/>
                </a:schemeClr>
              </a:gs>
              <a:gs pos="4000">
                <a:srgbClr val="4D2820"/>
              </a:gs>
              <a:gs pos="100000">
                <a:srgbClr val="2C161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Carro de corrida na rua&#10;&#10;Descrição gerada automaticamente com confiança média">
            <a:extLst>
              <a:ext uri="{FF2B5EF4-FFF2-40B4-BE49-F238E27FC236}">
                <a16:creationId xmlns:a16="http://schemas.microsoft.com/office/drawing/2014/main" id="{8B77361D-4E15-4753-A61D-C14E9BFD2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5374" y="4395190"/>
            <a:ext cx="4684222" cy="4684222"/>
          </a:xfrm>
          <a:prstGeom prst="rect">
            <a:avLst/>
          </a:prstGeom>
        </p:spPr>
      </p:pic>
      <p:pic>
        <p:nvPicPr>
          <p:cNvPr id="7" name="Imagem 6" descr="Pessoa andando na calçada ao lado de um carro&#10;&#10;Descrição gerada automaticamente">
            <a:extLst>
              <a:ext uri="{FF2B5EF4-FFF2-40B4-BE49-F238E27FC236}">
                <a16:creationId xmlns:a16="http://schemas.microsoft.com/office/drawing/2014/main" id="{205954FA-F8E1-4533-B3C9-3953DFB73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15" y="1432035"/>
            <a:ext cx="9637829" cy="9637829"/>
          </a:xfrm>
          <a:prstGeom prst="rect">
            <a:avLst/>
          </a:prstGeom>
        </p:spPr>
      </p:pic>
      <p:pic>
        <p:nvPicPr>
          <p:cNvPr id="9" name="Imagem 8" descr="Carro azul parado na rua&#10;&#10;Descrição gerada automaticamente">
            <a:extLst>
              <a:ext uri="{FF2B5EF4-FFF2-40B4-BE49-F238E27FC236}">
                <a16:creationId xmlns:a16="http://schemas.microsoft.com/office/drawing/2014/main" id="{6B5CC4DC-6FA1-4CDC-9401-42A6BEAD8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12656" y="-142239"/>
            <a:ext cx="4251960" cy="4251960"/>
          </a:xfrm>
          <a:prstGeom prst="rect">
            <a:avLst/>
          </a:prstGeom>
        </p:spPr>
      </p:pic>
      <p:pic>
        <p:nvPicPr>
          <p:cNvPr id="13" name="Imagem 12" descr="Tela de computador com texto preto sobre fundo escuro&#10;&#10;Descrição gerada automaticamente com confiança média">
            <a:extLst>
              <a:ext uri="{FF2B5EF4-FFF2-40B4-BE49-F238E27FC236}">
                <a16:creationId xmlns:a16="http://schemas.microsoft.com/office/drawing/2014/main" id="{456270DB-FF4A-4FC9-ACF8-3F89D73C94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6620">
            <a:off x="-443068" y="33909"/>
            <a:ext cx="10171149" cy="3685160"/>
          </a:xfrm>
          <a:prstGeom prst="rect">
            <a:avLst/>
          </a:prstGeom>
          <a:effectLst>
            <a:glow rad="863600">
              <a:schemeClr val="accent1">
                <a:alpha val="40000"/>
              </a:schemeClr>
            </a:glow>
          </a:effectLst>
        </p:spPr>
      </p:pic>
      <p:pic>
        <p:nvPicPr>
          <p:cNvPr id="15" name="Imagem 14" descr="Tela de computador com texto preto sobre fundo escuro&#10;&#10;Descrição gerada automaticamente com confiança média">
            <a:extLst>
              <a:ext uri="{FF2B5EF4-FFF2-40B4-BE49-F238E27FC236}">
                <a16:creationId xmlns:a16="http://schemas.microsoft.com/office/drawing/2014/main" id="{4BA18E55-C57D-4B09-AF3C-04305468F3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6650">
            <a:off x="81988" y="7884075"/>
            <a:ext cx="9437221" cy="3848101"/>
          </a:xfrm>
          <a:prstGeom prst="rect">
            <a:avLst/>
          </a:prstGeom>
          <a:effectLst>
            <a:glow rad="762000">
              <a:schemeClr val="accent1">
                <a:alpha val="40000"/>
              </a:schemeClr>
            </a:glow>
          </a:effectLst>
        </p:spPr>
      </p:pic>
      <p:sp>
        <p:nvSpPr>
          <p:cNvPr id="19" name="Espaço Reservado para Número de Slide 18">
            <a:extLst>
              <a:ext uri="{FF2B5EF4-FFF2-40B4-BE49-F238E27FC236}">
                <a16:creationId xmlns:a16="http://schemas.microsoft.com/office/drawing/2014/main" id="{F629CED0-BD8E-4E0E-AA92-F38093AB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73F-A6EE-4423-A931-61BCAEF17324}" type="slidenum">
              <a:rPr lang="pt-BR" smtClean="0"/>
              <a:t>1</a:t>
            </a:fld>
            <a:endParaRPr lang="pt-BR"/>
          </a:p>
        </p:txBody>
      </p:sp>
      <p:sp>
        <p:nvSpPr>
          <p:cNvPr id="20" name="Espaço Reservado para Rodapé 19">
            <a:extLst>
              <a:ext uri="{FF2B5EF4-FFF2-40B4-BE49-F238E27FC236}">
                <a16:creationId xmlns:a16="http://schemas.microsoft.com/office/drawing/2014/main" id="{5DE9B8CC-4942-4C74-8902-55FAB2B8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Jackson M.</a:t>
            </a:r>
          </a:p>
        </p:txBody>
      </p:sp>
    </p:spTree>
    <p:extLst>
      <p:ext uri="{BB962C8B-B14F-4D97-AF65-F5344CB8AC3E}">
        <p14:creationId xmlns:p14="http://schemas.microsoft.com/office/powerpoint/2010/main" val="1068119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5A936D7-9E2C-4E6E-B9BB-4515CE9A2669}"/>
              </a:ext>
            </a:extLst>
          </p:cNvPr>
          <p:cNvSpPr/>
          <p:nvPr/>
        </p:nvSpPr>
        <p:spPr>
          <a:xfrm>
            <a:off x="-19050" y="-19050"/>
            <a:ext cx="9601200" cy="12801600"/>
          </a:xfrm>
          <a:prstGeom prst="rect">
            <a:avLst/>
          </a:prstGeom>
          <a:solidFill>
            <a:srgbClr val="4D24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E43365-7B8A-4485-8F9B-A33934078F02}"/>
              </a:ext>
            </a:extLst>
          </p:cNvPr>
          <p:cNvSpPr txBox="1"/>
          <p:nvPr/>
        </p:nvSpPr>
        <p:spPr>
          <a:xfrm>
            <a:off x="0" y="6032500"/>
            <a:ext cx="9601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CRIANDO E SALVANDO DOCUMENTOS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F2D1AAD-7754-4D7A-9BBD-A28A350E674C}"/>
              </a:ext>
            </a:extLst>
          </p:cNvPr>
          <p:cNvSpPr/>
          <p:nvPr/>
        </p:nvSpPr>
        <p:spPr>
          <a:xfrm>
            <a:off x="1181100" y="10534650"/>
            <a:ext cx="7219950" cy="171450"/>
          </a:xfrm>
          <a:prstGeom prst="rect">
            <a:avLst/>
          </a:prstGeom>
          <a:gradFill flip="none" rotWithShape="1">
            <a:gsLst>
              <a:gs pos="78000">
                <a:srgbClr val="B05D39">
                  <a:lumMod val="100000"/>
                </a:srgbClr>
              </a:gs>
              <a:gs pos="24000">
                <a:schemeClr val="accent2"/>
              </a:gs>
              <a:gs pos="74000">
                <a:srgbClr val="964F3C"/>
              </a:gs>
              <a:gs pos="60000">
                <a:schemeClr val="accent4">
                  <a:lumMod val="60000"/>
                  <a:lumOff val="40000"/>
                </a:schemeClr>
              </a:gs>
              <a:gs pos="4000">
                <a:srgbClr val="4D2820"/>
              </a:gs>
              <a:gs pos="100000">
                <a:srgbClr val="2C161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269F60B-9627-4944-ABA7-F8DFDAEF31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21198178">
            <a:off x="-423458" y="-556808"/>
            <a:ext cx="10448117" cy="1044811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E47E933-7F92-4600-89C5-A1AC5EF360E7}"/>
              </a:ext>
            </a:extLst>
          </p:cNvPr>
          <p:cNvSpPr txBox="1"/>
          <p:nvPr/>
        </p:nvSpPr>
        <p:spPr>
          <a:xfrm>
            <a:off x="1666875" y="1555750"/>
            <a:ext cx="62674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800" b="1" kern="800" spc="-150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127000">
                    <a:schemeClr val="accent1">
                      <a:alpha val="75000"/>
                    </a:schemeClr>
                  </a:glo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538771-B0D9-40A7-9DBC-7F313146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73F-A6EE-4423-A931-61BCAEF17324}" type="slidenum">
              <a:rPr lang="pt-BR" smtClean="0"/>
              <a:t>10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88823A-9C61-403C-AE5A-4401DC3B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By</a:t>
            </a:r>
            <a:r>
              <a:rPr lang="pt-BR" dirty="0"/>
              <a:t> Jackson M.</a:t>
            </a:r>
          </a:p>
        </p:txBody>
      </p:sp>
    </p:spTree>
    <p:extLst>
      <p:ext uri="{BB962C8B-B14F-4D97-AF65-F5344CB8AC3E}">
        <p14:creationId xmlns:p14="http://schemas.microsoft.com/office/powerpoint/2010/main" val="3232121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B796967-02FE-4AA9-9D53-D529AA1EB152}"/>
              </a:ext>
            </a:extLst>
          </p:cNvPr>
          <p:cNvSpPr/>
          <p:nvPr/>
        </p:nvSpPr>
        <p:spPr>
          <a:xfrm rot="16200000">
            <a:off x="-2200275" y="2695575"/>
            <a:ext cx="5638800" cy="247650"/>
          </a:xfrm>
          <a:prstGeom prst="rect">
            <a:avLst/>
          </a:prstGeom>
          <a:gradFill flip="none" rotWithShape="1">
            <a:gsLst>
              <a:gs pos="78000">
                <a:srgbClr val="B05D39">
                  <a:lumMod val="100000"/>
                </a:srgbClr>
              </a:gs>
              <a:gs pos="24000">
                <a:schemeClr val="accent2"/>
              </a:gs>
              <a:gs pos="74000">
                <a:srgbClr val="964F3C"/>
              </a:gs>
              <a:gs pos="60000">
                <a:schemeClr val="accent4">
                  <a:lumMod val="60000"/>
                  <a:lumOff val="40000"/>
                </a:schemeClr>
              </a:gs>
              <a:gs pos="4000">
                <a:srgbClr val="4D2820"/>
              </a:gs>
              <a:gs pos="100000">
                <a:srgbClr val="2C161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954F4E-DC99-4FDC-9E64-77AE0406CA87}"/>
              </a:ext>
            </a:extLst>
          </p:cNvPr>
          <p:cNvSpPr txBox="1"/>
          <p:nvPr/>
        </p:nvSpPr>
        <p:spPr>
          <a:xfrm>
            <a:off x="1200150" y="723900"/>
            <a:ext cx="8401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Ferramentas essenciais...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E41B47-107C-43D0-A101-AB671EDDF20E}"/>
              </a:ext>
            </a:extLst>
          </p:cNvPr>
          <p:cNvSpPr txBox="1"/>
          <p:nvPr/>
        </p:nvSpPr>
        <p:spPr>
          <a:xfrm>
            <a:off x="1219199" y="3714750"/>
            <a:ext cx="8382001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Para criar um documento: Abra um programa de edição de texto (como Microsoft Word ou Google </a:t>
            </a:r>
            <a:r>
              <a:rPr lang="pt-BR" sz="4000" dirty="0" err="1"/>
              <a:t>Docs</a:t>
            </a:r>
            <a:r>
              <a:rPr lang="pt-BR" sz="4000" dirty="0"/>
              <a:t>).</a:t>
            </a:r>
          </a:p>
          <a:p>
            <a:endParaRPr lang="pt-BR" sz="4000" dirty="0"/>
          </a:p>
          <a:p>
            <a:r>
              <a:rPr lang="pt-BR" sz="4000" dirty="0"/>
              <a:t>Digite seu texto. </a:t>
            </a:r>
          </a:p>
          <a:p>
            <a:endParaRPr lang="pt-BR" sz="4000" dirty="0"/>
          </a:p>
          <a:p>
            <a:r>
              <a:rPr lang="pt-BR" sz="4000" dirty="0"/>
              <a:t>Para salvar, clique em "Arquivo" e depois em "Salvar como". Escolha o local e o nome do arquivo.</a:t>
            </a:r>
          </a:p>
          <a:p>
            <a:endParaRPr lang="pt-BR" sz="4000" dirty="0"/>
          </a:p>
          <a:p>
            <a:r>
              <a:rPr lang="pt-BR" sz="4000" dirty="0"/>
              <a:t>Exemplo de Uso: Escrever uma carta, criar uma lista de compras ou preparar um currículo.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72F0528-D807-4EF4-A789-DE42CC2D15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21198178">
            <a:off x="-423458" y="-556808"/>
            <a:ext cx="10448117" cy="10448117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6A3DB8F-A0B2-428C-AB69-89D59A8E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73F-A6EE-4423-A931-61BCAEF17324}" type="slidenum">
              <a:rPr lang="pt-BR" smtClean="0"/>
              <a:t>11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6D7011-7A0A-405C-9B88-CDEB6A53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Jackson M.</a:t>
            </a:r>
          </a:p>
        </p:txBody>
      </p:sp>
    </p:spTree>
    <p:extLst>
      <p:ext uri="{BB962C8B-B14F-4D97-AF65-F5344CB8AC3E}">
        <p14:creationId xmlns:p14="http://schemas.microsoft.com/office/powerpoint/2010/main" val="7937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5A936D7-9E2C-4E6E-B9BB-4515CE9A2669}"/>
              </a:ext>
            </a:extLst>
          </p:cNvPr>
          <p:cNvSpPr/>
          <p:nvPr/>
        </p:nvSpPr>
        <p:spPr>
          <a:xfrm>
            <a:off x="-19050" y="-19050"/>
            <a:ext cx="9601200" cy="12801600"/>
          </a:xfrm>
          <a:prstGeom prst="rect">
            <a:avLst/>
          </a:prstGeom>
          <a:solidFill>
            <a:srgbClr val="4D24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A6CB6E-F029-4F6A-8E13-6CCA9A06CB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21198178">
            <a:off x="-423458" y="-556808"/>
            <a:ext cx="10448117" cy="1044811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BE43365-7B8A-4485-8F9B-A33934078F02}"/>
              </a:ext>
            </a:extLst>
          </p:cNvPr>
          <p:cNvSpPr txBox="1"/>
          <p:nvPr/>
        </p:nvSpPr>
        <p:spPr>
          <a:xfrm>
            <a:off x="0" y="5918200"/>
            <a:ext cx="9601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BEM VINDO AO FUTURO!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F2D1AAD-7754-4D7A-9BBD-A28A350E674C}"/>
              </a:ext>
            </a:extLst>
          </p:cNvPr>
          <p:cNvSpPr/>
          <p:nvPr/>
        </p:nvSpPr>
        <p:spPr>
          <a:xfrm>
            <a:off x="1190625" y="8915400"/>
            <a:ext cx="7219950" cy="171450"/>
          </a:xfrm>
          <a:prstGeom prst="rect">
            <a:avLst/>
          </a:prstGeom>
          <a:gradFill flip="none" rotWithShape="1">
            <a:gsLst>
              <a:gs pos="78000">
                <a:srgbClr val="B05D39">
                  <a:lumMod val="100000"/>
                </a:srgbClr>
              </a:gs>
              <a:gs pos="24000">
                <a:schemeClr val="accent2"/>
              </a:gs>
              <a:gs pos="74000">
                <a:srgbClr val="964F3C"/>
              </a:gs>
              <a:gs pos="60000">
                <a:schemeClr val="accent4">
                  <a:lumMod val="60000"/>
                  <a:lumOff val="40000"/>
                </a:schemeClr>
              </a:gs>
              <a:gs pos="4000">
                <a:srgbClr val="4D2820"/>
              </a:gs>
              <a:gs pos="100000">
                <a:srgbClr val="2C161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47E933-7F92-4600-89C5-A1AC5EF360E7}"/>
              </a:ext>
            </a:extLst>
          </p:cNvPr>
          <p:cNvSpPr txBox="1"/>
          <p:nvPr/>
        </p:nvSpPr>
        <p:spPr>
          <a:xfrm>
            <a:off x="1666875" y="1555750"/>
            <a:ext cx="6267450" cy="4524315"/>
          </a:xfrm>
          <a:prstGeom prst="rect">
            <a:avLst/>
          </a:prstGeom>
          <a:noFill/>
          <a:effectLst>
            <a:glow rad="127000">
              <a:schemeClr val="accent1">
                <a:alpha val="86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800" b="1" kern="800" spc="-150" dirty="0">
                <a:ln>
                  <a:solidFill>
                    <a:schemeClr val="accent1">
                      <a:lumMod val="60000"/>
                      <a:lumOff val="40000"/>
                      <a:alpha val="94000"/>
                    </a:schemeClr>
                  </a:solidFill>
                </a:ln>
                <a:noFill/>
                <a:effectLst>
                  <a:glow rad="127000">
                    <a:schemeClr val="accent1">
                      <a:alpha val="75000"/>
                    </a:schemeClr>
                  </a:glo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E4D1062-25E1-4A53-9D2B-5BAB2022EB7C}"/>
              </a:ext>
            </a:extLst>
          </p:cNvPr>
          <p:cNvSpPr txBox="1"/>
          <p:nvPr/>
        </p:nvSpPr>
        <p:spPr>
          <a:xfrm>
            <a:off x="476250" y="9315450"/>
            <a:ext cx="8648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 estes passos simples, você já pode começar a utilizar seu computador de maneira eficiente e segura. Explore, pratique e logo você estará mais confiante e habilidoso no uso da </a:t>
            </a:r>
            <a:r>
              <a:rPr lang="pt-BR" sz="3200" dirty="0" err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tecnologia.Seja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bem-vindo ao mundo digital!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0CBA3530-08BE-4BD0-A148-2703CAB5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73F-A6EE-4423-A931-61BCAEF17324}" type="slidenum">
              <a:rPr lang="pt-BR" smtClean="0"/>
              <a:t>12</a:t>
            </a:fld>
            <a:endParaRPr lang="pt-BR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9E563A80-923C-49FD-809B-C153DF1F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3598" y="11865189"/>
            <a:ext cx="3240405" cy="681567"/>
          </a:xfrm>
        </p:spPr>
        <p:txBody>
          <a:bodyPr/>
          <a:lstStyle/>
          <a:p>
            <a:r>
              <a:rPr lang="pt-BR" dirty="0" err="1"/>
              <a:t>By</a:t>
            </a:r>
            <a:r>
              <a:rPr lang="pt-BR" dirty="0"/>
              <a:t> Jackson M.</a:t>
            </a:r>
          </a:p>
        </p:txBody>
      </p:sp>
    </p:spTree>
    <p:extLst>
      <p:ext uri="{BB962C8B-B14F-4D97-AF65-F5344CB8AC3E}">
        <p14:creationId xmlns:p14="http://schemas.microsoft.com/office/powerpoint/2010/main" val="2871622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5A936D7-9E2C-4E6E-B9BB-4515CE9A2669}"/>
              </a:ext>
            </a:extLst>
          </p:cNvPr>
          <p:cNvSpPr/>
          <p:nvPr/>
        </p:nvSpPr>
        <p:spPr>
          <a:xfrm>
            <a:off x="-19050" y="-19050"/>
            <a:ext cx="9620250" cy="12801600"/>
          </a:xfrm>
          <a:prstGeom prst="rect">
            <a:avLst/>
          </a:prstGeom>
          <a:solidFill>
            <a:srgbClr val="4D24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Carro de corrida na rua&#10;&#10;Descrição gerada automaticamente com confiança média">
            <a:extLst>
              <a:ext uri="{FF2B5EF4-FFF2-40B4-BE49-F238E27FC236}">
                <a16:creationId xmlns:a16="http://schemas.microsoft.com/office/drawing/2014/main" id="{8D101185-A579-406D-AB01-F34C14438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1203"/>
            <a:ext cx="9601200" cy="1051919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EA6CB6E-F029-4F6A-8E13-6CCA9A06CBF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21198178">
            <a:off x="737474" y="-946205"/>
            <a:ext cx="8126252" cy="6706265"/>
          </a:xfrm>
          <a:prstGeom prst="rect">
            <a:avLst/>
          </a:prstGeom>
          <a:effectLst>
            <a:glow rad="1104900">
              <a:schemeClr val="accent1">
                <a:alpha val="59000"/>
              </a:schemeClr>
            </a:glow>
            <a:softEdge rad="330200"/>
          </a:effec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16B05C-AED4-4F14-9676-978DAFC8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73F-A6EE-4423-A931-61BCAEF17324}" type="slidenum">
              <a:rPr lang="pt-BR" smtClean="0"/>
              <a:t>13</a:t>
            </a:fld>
            <a:endParaRPr lang="pt-BR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CC473D9B-2DE1-4B76-8CE2-01AACEBE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By</a:t>
            </a:r>
            <a:r>
              <a:rPr lang="pt-BR" dirty="0"/>
              <a:t> Jackson M.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CBC241C1-5FD9-4CB1-B546-1EE69EDD590B}"/>
              </a:ext>
            </a:extLst>
          </p:cNvPr>
          <p:cNvSpPr/>
          <p:nvPr/>
        </p:nvSpPr>
        <p:spPr>
          <a:xfrm>
            <a:off x="0" y="9178506"/>
            <a:ext cx="9601199" cy="2656935"/>
          </a:xfrm>
          <a:prstGeom prst="roundRect">
            <a:avLst>
              <a:gd name="adj" fmla="val 0"/>
            </a:avLst>
          </a:prstGeom>
          <a:gradFill flip="none" rotWithShape="1">
            <a:gsLst>
              <a:gs pos="51887">
                <a:srgbClr val="C76936">
                  <a:alpha val="72000"/>
                </a:srgbClr>
              </a:gs>
              <a:gs pos="8000">
                <a:srgbClr val="B05D39">
                  <a:lumMod val="67000"/>
                  <a:lumOff val="33000"/>
                  <a:alpha val="72000"/>
                </a:srgbClr>
              </a:gs>
              <a:gs pos="35000">
                <a:schemeClr val="accent2"/>
              </a:gs>
              <a:gs pos="74000">
                <a:srgbClr val="964F3C"/>
              </a:gs>
              <a:gs pos="8000">
                <a:schemeClr val="accent4">
                  <a:lumMod val="60000"/>
                  <a:lumOff val="40000"/>
                </a:schemeClr>
              </a:gs>
              <a:gs pos="4000">
                <a:srgbClr val="4D2820"/>
              </a:gs>
              <a:gs pos="100000">
                <a:srgbClr val="2C1613">
                  <a:alpha val="3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BOA VIAGEM! E OBRIGADO POR LER ATÉ AQUI!</a:t>
            </a:r>
          </a:p>
        </p:txBody>
      </p:sp>
    </p:spTree>
    <p:extLst>
      <p:ext uri="{BB962C8B-B14F-4D97-AF65-F5344CB8AC3E}">
        <p14:creationId xmlns:p14="http://schemas.microsoft.com/office/powerpoint/2010/main" val="429042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5A936D7-9E2C-4E6E-B9BB-4515CE9A266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4D24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F7CA997-4C67-43A1-A24D-245DE0B869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21198178">
            <a:off x="-423458" y="-556808"/>
            <a:ext cx="10448117" cy="1044811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BE43365-7B8A-4485-8F9B-A33934078F02}"/>
              </a:ext>
            </a:extLst>
          </p:cNvPr>
          <p:cNvSpPr txBox="1"/>
          <p:nvPr/>
        </p:nvSpPr>
        <p:spPr>
          <a:xfrm>
            <a:off x="495300" y="5689600"/>
            <a:ext cx="8648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INICIANDO A VIAGEM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F2D1AAD-7754-4D7A-9BBD-A28A350E674C}"/>
              </a:ext>
            </a:extLst>
          </p:cNvPr>
          <p:cNvSpPr/>
          <p:nvPr/>
        </p:nvSpPr>
        <p:spPr>
          <a:xfrm>
            <a:off x="1181100" y="8782050"/>
            <a:ext cx="7219950" cy="171450"/>
          </a:xfrm>
          <a:prstGeom prst="rect">
            <a:avLst/>
          </a:prstGeom>
          <a:gradFill flip="none" rotWithShape="1">
            <a:gsLst>
              <a:gs pos="78000">
                <a:srgbClr val="B05D39">
                  <a:lumMod val="100000"/>
                </a:srgbClr>
              </a:gs>
              <a:gs pos="24000">
                <a:schemeClr val="accent2"/>
              </a:gs>
              <a:gs pos="74000">
                <a:srgbClr val="964F3C"/>
              </a:gs>
              <a:gs pos="60000">
                <a:schemeClr val="accent4">
                  <a:lumMod val="60000"/>
                  <a:lumOff val="40000"/>
                </a:schemeClr>
              </a:gs>
              <a:gs pos="4000">
                <a:srgbClr val="4D2820"/>
              </a:gs>
              <a:gs pos="100000">
                <a:srgbClr val="2C161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47E933-7F92-4600-89C5-A1AC5EF360E7}"/>
              </a:ext>
            </a:extLst>
          </p:cNvPr>
          <p:cNvSpPr txBox="1"/>
          <p:nvPr/>
        </p:nvSpPr>
        <p:spPr>
          <a:xfrm>
            <a:off x="1666875" y="1346200"/>
            <a:ext cx="6267450" cy="4524315"/>
          </a:xfrm>
          <a:prstGeom prst="rect">
            <a:avLst/>
          </a:prstGeom>
          <a:noFill/>
          <a:effectLst>
            <a:glow rad="127000">
              <a:schemeClr val="accent1">
                <a:alpha val="98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800" b="1" kern="800" spc="-150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127000">
                    <a:schemeClr val="accent1">
                      <a:alpha val="75000"/>
                    </a:schemeClr>
                  </a:glo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1DB082-054F-4F55-A81F-F5EAA3D063C2}"/>
              </a:ext>
            </a:extLst>
          </p:cNvPr>
          <p:cNvSpPr txBox="1"/>
          <p:nvPr/>
        </p:nvSpPr>
        <p:spPr>
          <a:xfrm>
            <a:off x="476250" y="9315450"/>
            <a:ext cx="8648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 você é novo no mundo dos computadores, não se preocupe! Este guia vai te ajudar a dar os primeiros passos de forma simples e prática. Vamos começar desde o básico para que você possa usar seu computador com confiança.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47F25684-720A-4EE9-A15E-B492D99A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73F-A6EE-4423-A931-61BCAEF17324}" type="slidenum">
              <a:rPr lang="pt-BR" smtClean="0"/>
              <a:t>2</a:t>
            </a:fld>
            <a:endParaRPr lang="pt-BR"/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6D0E018C-9E81-4875-9351-C70F2E6D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99798" y="11865189"/>
            <a:ext cx="3240405" cy="681567"/>
          </a:xfrm>
        </p:spPr>
        <p:txBody>
          <a:bodyPr/>
          <a:lstStyle/>
          <a:p>
            <a:r>
              <a:rPr lang="pt-BR" dirty="0" err="1"/>
              <a:t>By</a:t>
            </a:r>
            <a:r>
              <a:rPr lang="pt-BR" dirty="0"/>
              <a:t> Jackson M.</a:t>
            </a:r>
          </a:p>
        </p:txBody>
      </p:sp>
    </p:spTree>
    <p:extLst>
      <p:ext uri="{BB962C8B-B14F-4D97-AF65-F5344CB8AC3E}">
        <p14:creationId xmlns:p14="http://schemas.microsoft.com/office/powerpoint/2010/main" val="368954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423EF2-50CD-412E-ABD9-04FD99F52CE1}"/>
              </a:ext>
            </a:extLst>
          </p:cNvPr>
          <p:cNvSpPr/>
          <p:nvPr/>
        </p:nvSpPr>
        <p:spPr>
          <a:xfrm rot="16200000">
            <a:off x="-2200275" y="2695575"/>
            <a:ext cx="5638800" cy="247650"/>
          </a:xfrm>
          <a:prstGeom prst="rect">
            <a:avLst/>
          </a:prstGeom>
          <a:gradFill flip="none" rotWithShape="1">
            <a:gsLst>
              <a:gs pos="78000">
                <a:srgbClr val="B05D39">
                  <a:lumMod val="100000"/>
                </a:srgbClr>
              </a:gs>
              <a:gs pos="24000">
                <a:schemeClr val="accent2"/>
              </a:gs>
              <a:gs pos="74000">
                <a:srgbClr val="964F3C"/>
              </a:gs>
              <a:gs pos="60000">
                <a:schemeClr val="accent4">
                  <a:lumMod val="60000"/>
                  <a:lumOff val="40000"/>
                </a:schemeClr>
              </a:gs>
              <a:gs pos="4000">
                <a:srgbClr val="4D2820"/>
              </a:gs>
              <a:gs pos="100000">
                <a:srgbClr val="2C161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C6C4F13-E87E-4330-AF18-EAC81FF35A98}"/>
              </a:ext>
            </a:extLst>
          </p:cNvPr>
          <p:cNvSpPr txBox="1"/>
          <p:nvPr/>
        </p:nvSpPr>
        <p:spPr>
          <a:xfrm>
            <a:off x="1200150" y="400050"/>
            <a:ext cx="8401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Ligando o Computador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48E578F-3EC0-4716-80D1-EA8A2B447FFE}"/>
              </a:ext>
            </a:extLst>
          </p:cNvPr>
          <p:cNvSpPr txBox="1"/>
          <p:nvPr/>
        </p:nvSpPr>
        <p:spPr>
          <a:xfrm>
            <a:off x="1219199" y="2990850"/>
            <a:ext cx="8382001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Para ligar o computador, siga estes passos simples:</a:t>
            </a:r>
          </a:p>
          <a:p>
            <a:endParaRPr lang="pt-BR" sz="4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914400" indent="-914400">
              <a:buFont typeface="+mj-lt"/>
              <a:buAutoNum type="arabicPeriod"/>
            </a:pPr>
            <a:r>
              <a:rPr lang="pt-BR" sz="4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Conecte o cabo de alimentação na tomada.</a:t>
            </a:r>
          </a:p>
          <a:p>
            <a:pPr marL="914400" indent="-914400">
              <a:buFont typeface="+mj-lt"/>
              <a:buAutoNum type="arabicPeriod"/>
            </a:pPr>
            <a:endParaRPr lang="pt-BR" sz="4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914400" indent="-914400">
              <a:buFont typeface="+mj-lt"/>
              <a:buAutoNum type="arabicPeriod"/>
            </a:pPr>
            <a:r>
              <a:rPr lang="pt-BR" sz="4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Pressione o botão de ligar (geralmente identificado com um símbolo de círculo e uma linha vertical). </a:t>
            </a:r>
          </a:p>
          <a:p>
            <a:endParaRPr lang="pt-BR" sz="4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Ao pressionar o botão, o computador iniciará e você verá a tela inicial de carregamento.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2A8774B-163C-4A82-941F-2AFB7F30A6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21198178">
            <a:off x="-423458" y="-556808"/>
            <a:ext cx="10448117" cy="10448117"/>
          </a:xfrm>
          <a:prstGeom prst="rect">
            <a:avLst/>
          </a:prstGeom>
        </p:spPr>
      </p:pic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9A5FDEAB-D320-464F-8F9E-7B5C716F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73F-A6EE-4423-A931-61BCAEF17324}" type="slidenum">
              <a:rPr lang="pt-BR" smtClean="0"/>
              <a:t>3</a:t>
            </a:fld>
            <a:endParaRPr lang="pt-BR"/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5F3D557F-CD20-4724-B83D-BB6DF0DE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Jackson M.</a:t>
            </a:r>
          </a:p>
        </p:txBody>
      </p:sp>
    </p:spTree>
    <p:extLst>
      <p:ext uri="{BB962C8B-B14F-4D97-AF65-F5344CB8AC3E}">
        <p14:creationId xmlns:p14="http://schemas.microsoft.com/office/powerpoint/2010/main" val="285450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5A936D7-9E2C-4E6E-B9BB-4515CE9A266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4D24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E43365-7B8A-4485-8F9B-A33934078F02}"/>
              </a:ext>
            </a:extLst>
          </p:cNvPr>
          <p:cNvSpPr txBox="1"/>
          <p:nvPr/>
        </p:nvSpPr>
        <p:spPr>
          <a:xfrm>
            <a:off x="0" y="7461250"/>
            <a:ext cx="9601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 ÁREA DE TRABALHO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F2D1AAD-7754-4D7A-9BBD-A28A350E674C}"/>
              </a:ext>
            </a:extLst>
          </p:cNvPr>
          <p:cNvSpPr/>
          <p:nvPr/>
        </p:nvSpPr>
        <p:spPr>
          <a:xfrm>
            <a:off x="1181100" y="10591800"/>
            <a:ext cx="7219950" cy="171450"/>
          </a:xfrm>
          <a:prstGeom prst="rect">
            <a:avLst/>
          </a:prstGeom>
          <a:gradFill flip="none" rotWithShape="1">
            <a:gsLst>
              <a:gs pos="78000">
                <a:srgbClr val="B05D39">
                  <a:lumMod val="100000"/>
                </a:srgbClr>
              </a:gs>
              <a:gs pos="24000">
                <a:schemeClr val="accent2"/>
              </a:gs>
              <a:gs pos="74000">
                <a:srgbClr val="964F3C"/>
              </a:gs>
              <a:gs pos="60000">
                <a:schemeClr val="accent4">
                  <a:lumMod val="60000"/>
                  <a:lumOff val="40000"/>
                </a:schemeClr>
              </a:gs>
              <a:gs pos="4000">
                <a:srgbClr val="4D2820"/>
              </a:gs>
              <a:gs pos="100000">
                <a:srgbClr val="2C161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ACC1892-D779-48B3-A6C9-09B4D0ADFE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21198178">
            <a:off x="-423458" y="-556808"/>
            <a:ext cx="10448117" cy="1044811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E47E933-7F92-4600-89C5-A1AC5EF360E7}"/>
              </a:ext>
            </a:extLst>
          </p:cNvPr>
          <p:cNvSpPr txBox="1"/>
          <p:nvPr/>
        </p:nvSpPr>
        <p:spPr>
          <a:xfrm>
            <a:off x="1666875" y="1860550"/>
            <a:ext cx="62674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800" b="1" kern="800" spc="-150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127000">
                    <a:schemeClr val="accent1">
                      <a:alpha val="75000"/>
                    </a:schemeClr>
                  </a:glo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7641541-7A19-4E14-9FF5-DCC8346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73F-A6EE-4423-A931-61BCAEF17324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4A0CDE-479D-4C96-8B62-911D5945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Jackson M.</a:t>
            </a:r>
          </a:p>
        </p:txBody>
      </p:sp>
    </p:spTree>
    <p:extLst>
      <p:ext uri="{BB962C8B-B14F-4D97-AF65-F5344CB8AC3E}">
        <p14:creationId xmlns:p14="http://schemas.microsoft.com/office/powerpoint/2010/main" val="331239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B796967-02FE-4AA9-9D53-D529AA1EB152}"/>
              </a:ext>
            </a:extLst>
          </p:cNvPr>
          <p:cNvSpPr/>
          <p:nvPr/>
        </p:nvSpPr>
        <p:spPr>
          <a:xfrm rot="16200000">
            <a:off x="-2200275" y="2695575"/>
            <a:ext cx="5638800" cy="247650"/>
          </a:xfrm>
          <a:prstGeom prst="rect">
            <a:avLst/>
          </a:prstGeom>
          <a:gradFill flip="none" rotWithShape="1">
            <a:gsLst>
              <a:gs pos="78000">
                <a:srgbClr val="B05D39">
                  <a:lumMod val="100000"/>
                </a:srgbClr>
              </a:gs>
              <a:gs pos="24000">
                <a:schemeClr val="accent2"/>
              </a:gs>
              <a:gs pos="74000">
                <a:srgbClr val="964F3C"/>
              </a:gs>
              <a:gs pos="60000">
                <a:schemeClr val="accent4">
                  <a:lumMod val="60000"/>
                  <a:lumOff val="40000"/>
                </a:schemeClr>
              </a:gs>
              <a:gs pos="4000">
                <a:srgbClr val="4D2820"/>
              </a:gs>
              <a:gs pos="100000">
                <a:srgbClr val="2C161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954F4E-DC99-4FDC-9E64-77AE0406CA87}"/>
              </a:ext>
            </a:extLst>
          </p:cNvPr>
          <p:cNvSpPr txBox="1"/>
          <p:nvPr/>
        </p:nvSpPr>
        <p:spPr>
          <a:xfrm>
            <a:off x="1200150" y="400050"/>
            <a:ext cx="8401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Onde tudo acontece...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E41B47-107C-43D0-A101-AB671EDDF20E}"/>
              </a:ext>
            </a:extLst>
          </p:cNvPr>
          <p:cNvSpPr txBox="1"/>
          <p:nvPr/>
        </p:nvSpPr>
        <p:spPr>
          <a:xfrm>
            <a:off x="1219199" y="2990850"/>
            <a:ext cx="838200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 área de trabalho (ou desktop) é a primeira tela que aparece após o carregamento. É onde você encontra ícones e atalhos para programas e arquivos.</a:t>
            </a:r>
          </a:p>
          <a:p>
            <a:endParaRPr lang="pt-BR" sz="4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Exemplo: Os ícones do navegador de internet e da pasta "Meus Documentos" geralmente estão na área de trabalho para fácil acesso.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6466E56-2458-4610-9880-A96916EB56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21198178">
            <a:off x="-423458" y="-556808"/>
            <a:ext cx="10448117" cy="10448117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959289D-5E9E-4B3D-A5F7-EC08ED6D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73F-A6EE-4423-A931-61BCAEF17324}" type="slidenum">
              <a:rPr lang="pt-BR" smtClean="0"/>
              <a:t>5</a:t>
            </a:fld>
            <a:endParaRPr lang="pt-BR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4920F194-4A89-4200-8E97-1D1F0E36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Jackson M.</a:t>
            </a:r>
          </a:p>
        </p:txBody>
      </p:sp>
    </p:spTree>
    <p:extLst>
      <p:ext uri="{BB962C8B-B14F-4D97-AF65-F5344CB8AC3E}">
        <p14:creationId xmlns:p14="http://schemas.microsoft.com/office/powerpoint/2010/main" val="428873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5A936D7-9E2C-4E6E-B9BB-4515CE9A266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4D24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7558F2A-B908-4DCD-A3F1-E67EAA5675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21198178">
            <a:off x="-423458" y="-556808"/>
            <a:ext cx="10448117" cy="1044811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BE43365-7B8A-4485-8F9B-A33934078F02}"/>
              </a:ext>
            </a:extLst>
          </p:cNvPr>
          <p:cNvSpPr txBox="1"/>
          <p:nvPr/>
        </p:nvSpPr>
        <p:spPr>
          <a:xfrm>
            <a:off x="0" y="7461250"/>
            <a:ext cx="9601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MOUSE E TECLADO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F2D1AAD-7754-4D7A-9BBD-A28A350E674C}"/>
              </a:ext>
            </a:extLst>
          </p:cNvPr>
          <p:cNvSpPr/>
          <p:nvPr/>
        </p:nvSpPr>
        <p:spPr>
          <a:xfrm>
            <a:off x="1181100" y="10439400"/>
            <a:ext cx="7219950" cy="171450"/>
          </a:xfrm>
          <a:prstGeom prst="rect">
            <a:avLst/>
          </a:prstGeom>
          <a:gradFill flip="none" rotWithShape="1">
            <a:gsLst>
              <a:gs pos="78000">
                <a:srgbClr val="B05D39">
                  <a:lumMod val="100000"/>
                </a:srgbClr>
              </a:gs>
              <a:gs pos="24000">
                <a:schemeClr val="accent2"/>
              </a:gs>
              <a:gs pos="74000">
                <a:srgbClr val="964F3C"/>
              </a:gs>
              <a:gs pos="60000">
                <a:schemeClr val="accent4">
                  <a:lumMod val="60000"/>
                  <a:lumOff val="40000"/>
                </a:schemeClr>
              </a:gs>
              <a:gs pos="4000">
                <a:srgbClr val="4D2820"/>
              </a:gs>
              <a:gs pos="100000">
                <a:srgbClr val="2C161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47E933-7F92-4600-89C5-A1AC5EF360E7}"/>
              </a:ext>
            </a:extLst>
          </p:cNvPr>
          <p:cNvSpPr txBox="1"/>
          <p:nvPr/>
        </p:nvSpPr>
        <p:spPr>
          <a:xfrm>
            <a:off x="1666875" y="1860550"/>
            <a:ext cx="6267450" cy="4524315"/>
          </a:xfrm>
          <a:prstGeom prst="rect">
            <a:avLst/>
          </a:prstGeom>
          <a:noFill/>
          <a:effectLst>
            <a:glow rad="127000">
              <a:schemeClr val="accent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800" b="1" kern="800" spc="-150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127000">
                    <a:schemeClr val="accent1">
                      <a:alpha val="75000"/>
                    </a:schemeClr>
                  </a:glo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6051E0D-6AB7-4492-8653-86FE2079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73F-A6EE-4423-A931-61BCAEF17324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1125E6-FEBC-4D61-BED7-76AA9CE0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Jackson M.</a:t>
            </a:r>
          </a:p>
        </p:txBody>
      </p:sp>
    </p:spTree>
    <p:extLst>
      <p:ext uri="{BB962C8B-B14F-4D97-AF65-F5344CB8AC3E}">
        <p14:creationId xmlns:p14="http://schemas.microsoft.com/office/powerpoint/2010/main" val="391515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B796967-02FE-4AA9-9D53-D529AA1EB152}"/>
              </a:ext>
            </a:extLst>
          </p:cNvPr>
          <p:cNvSpPr/>
          <p:nvPr/>
        </p:nvSpPr>
        <p:spPr>
          <a:xfrm rot="16200000">
            <a:off x="-2200275" y="2695575"/>
            <a:ext cx="5638800" cy="247650"/>
          </a:xfrm>
          <a:prstGeom prst="rect">
            <a:avLst/>
          </a:prstGeom>
          <a:gradFill flip="none" rotWithShape="1">
            <a:gsLst>
              <a:gs pos="78000">
                <a:srgbClr val="B05D39">
                  <a:lumMod val="100000"/>
                </a:srgbClr>
              </a:gs>
              <a:gs pos="24000">
                <a:schemeClr val="accent2"/>
              </a:gs>
              <a:gs pos="74000">
                <a:srgbClr val="964F3C"/>
              </a:gs>
              <a:gs pos="60000">
                <a:schemeClr val="accent4">
                  <a:lumMod val="60000"/>
                  <a:lumOff val="40000"/>
                </a:schemeClr>
              </a:gs>
              <a:gs pos="4000">
                <a:srgbClr val="4D2820"/>
              </a:gs>
              <a:gs pos="100000">
                <a:srgbClr val="2C161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954F4E-DC99-4FDC-9E64-77AE0406CA87}"/>
              </a:ext>
            </a:extLst>
          </p:cNvPr>
          <p:cNvSpPr txBox="1"/>
          <p:nvPr/>
        </p:nvSpPr>
        <p:spPr>
          <a:xfrm>
            <a:off x="1200150" y="247650"/>
            <a:ext cx="8401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 Volante e as marchas...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E41B47-107C-43D0-A101-AB671EDDF20E}"/>
              </a:ext>
            </a:extLst>
          </p:cNvPr>
          <p:cNvSpPr txBox="1"/>
          <p:nvPr/>
        </p:nvSpPr>
        <p:spPr>
          <a:xfrm>
            <a:off x="1219199" y="2724150"/>
            <a:ext cx="8382001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O mouse e o teclado são suas principais ferramentas de interação com o computador:</a:t>
            </a:r>
          </a:p>
          <a:p>
            <a:endParaRPr lang="pt-BR" sz="4000" b="1" dirty="0"/>
          </a:p>
          <a:p>
            <a:r>
              <a:rPr lang="pt-BR" sz="4000" b="1" dirty="0"/>
              <a:t>Mouse:</a:t>
            </a:r>
            <a:r>
              <a:rPr lang="pt-BR" sz="4000" dirty="0"/>
              <a:t> Movimente o cursor na tela, clique com o botão esquerdo para selecionar e com o botão direito para abrir menus.</a:t>
            </a:r>
          </a:p>
          <a:p>
            <a:endParaRPr lang="pt-BR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4000" b="1" dirty="0"/>
              <a:t>Teclado:</a:t>
            </a:r>
            <a:r>
              <a:rPr lang="pt-BR" sz="4000" dirty="0"/>
              <a:t> Use para digitar textos e comandos.</a:t>
            </a:r>
          </a:p>
          <a:p>
            <a:endParaRPr lang="pt-BR" sz="4000" dirty="0"/>
          </a:p>
          <a:p>
            <a:r>
              <a:rPr lang="pt-BR" sz="4000" b="1" dirty="0"/>
              <a:t>Exemplo de Uso:</a:t>
            </a:r>
            <a:r>
              <a:rPr lang="pt-BR" sz="4000" dirty="0"/>
              <a:t> Clique com o botão esquerdo do mouse para abrir um programa e use o teclado para digitar um documento.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7187143-EE04-4879-9F09-06F76EFCAD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21198178">
            <a:off x="-423458" y="-556808"/>
            <a:ext cx="10448117" cy="10448117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3AD5EF4-8A40-4CA7-9485-C37A4B12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73F-A6EE-4423-A931-61BCAEF17324}" type="slidenum">
              <a:rPr lang="pt-BR" smtClean="0"/>
              <a:t>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DCF9B2-400C-4FCC-926D-627720F1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1248" y="11884239"/>
            <a:ext cx="3240405" cy="681567"/>
          </a:xfrm>
        </p:spPr>
        <p:txBody>
          <a:bodyPr/>
          <a:lstStyle/>
          <a:p>
            <a:r>
              <a:rPr lang="pt-BR" dirty="0" err="1"/>
              <a:t>By</a:t>
            </a:r>
            <a:r>
              <a:rPr lang="pt-BR" dirty="0"/>
              <a:t> Jackson M.</a:t>
            </a:r>
          </a:p>
        </p:txBody>
      </p:sp>
    </p:spTree>
    <p:extLst>
      <p:ext uri="{BB962C8B-B14F-4D97-AF65-F5344CB8AC3E}">
        <p14:creationId xmlns:p14="http://schemas.microsoft.com/office/powerpoint/2010/main" val="311632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5A936D7-9E2C-4E6E-B9BB-4515CE9A266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4D24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E43365-7B8A-4485-8F9B-A33934078F02}"/>
              </a:ext>
            </a:extLst>
          </p:cNvPr>
          <p:cNvSpPr txBox="1"/>
          <p:nvPr/>
        </p:nvSpPr>
        <p:spPr>
          <a:xfrm>
            <a:off x="0" y="7461250"/>
            <a:ext cx="9601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ACESSANDO A INTERNET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F2D1AAD-7754-4D7A-9BBD-A28A350E674C}"/>
              </a:ext>
            </a:extLst>
          </p:cNvPr>
          <p:cNvSpPr/>
          <p:nvPr/>
        </p:nvSpPr>
        <p:spPr>
          <a:xfrm>
            <a:off x="1181100" y="10534650"/>
            <a:ext cx="7219950" cy="171450"/>
          </a:xfrm>
          <a:prstGeom prst="rect">
            <a:avLst/>
          </a:prstGeom>
          <a:gradFill flip="none" rotWithShape="1">
            <a:gsLst>
              <a:gs pos="78000">
                <a:srgbClr val="B05D39">
                  <a:lumMod val="100000"/>
                </a:srgbClr>
              </a:gs>
              <a:gs pos="24000">
                <a:schemeClr val="accent2"/>
              </a:gs>
              <a:gs pos="74000">
                <a:srgbClr val="964F3C"/>
              </a:gs>
              <a:gs pos="60000">
                <a:schemeClr val="accent4">
                  <a:lumMod val="60000"/>
                  <a:lumOff val="40000"/>
                </a:schemeClr>
              </a:gs>
              <a:gs pos="4000">
                <a:srgbClr val="4D2820"/>
              </a:gs>
              <a:gs pos="100000">
                <a:srgbClr val="2C161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CC1BA4E-B4CE-44EF-AFEA-AA6521684E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21198178">
            <a:off x="-423458" y="-556808"/>
            <a:ext cx="10448117" cy="1044811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E47E933-7F92-4600-89C5-A1AC5EF360E7}"/>
              </a:ext>
            </a:extLst>
          </p:cNvPr>
          <p:cNvSpPr txBox="1"/>
          <p:nvPr/>
        </p:nvSpPr>
        <p:spPr>
          <a:xfrm>
            <a:off x="1666875" y="1860550"/>
            <a:ext cx="62674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800" b="1" kern="800" spc="-150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127000">
                    <a:schemeClr val="accent1">
                      <a:alpha val="75000"/>
                    </a:schemeClr>
                  </a:glo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A48DD53-0B8B-4793-A5BA-5EC20A27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73F-A6EE-4423-A931-61BCAEF17324}" type="slidenum">
              <a:rPr lang="pt-BR" smtClean="0"/>
              <a:t>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74D7C2-38D1-49B1-BB93-5D8A60A0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Jackson M.</a:t>
            </a:r>
          </a:p>
        </p:txBody>
      </p:sp>
    </p:spTree>
    <p:extLst>
      <p:ext uri="{BB962C8B-B14F-4D97-AF65-F5344CB8AC3E}">
        <p14:creationId xmlns:p14="http://schemas.microsoft.com/office/powerpoint/2010/main" val="283975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B796967-02FE-4AA9-9D53-D529AA1EB152}"/>
              </a:ext>
            </a:extLst>
          </p:cNvPr>
          <p:cNvSpPr/>
          <p:nvPr/>
        </p:nvSpPr>
        <p:spPr>
          <a:xfrm rot="16200000">
            <a:off x="-2200275" y="2695575"/>
            <a:ext cx="5638800" cy="247650"/>
          </a:xfrm>
          <a:prstGeom prst="rect">
            <a:avLst/>
          </a:prstGeom>
          <a:gradFill flip="none" rotWithShape="1">
            <a:gsLst>
              <a:gs pos="78000">
                <a:srgbClr val="B05D39">
                  <a:lumMod val="100000"/>
                </a:srgbClr>
              </a:gs>
              <a:gs pos="24000">
                <a:schemeClr val="accent2"/>
              </a:gs>
              <a:gs pos="74000">
                <a:srgbClr val="964F3C"/>
              </a:gs>
              <a:gs pos="60000">
                <a:schemeClr val="accent4">
                  <a:lumMod val="60000"/>
                  <a:lumOff val="40000"/>
                </a:schemeClr>
              </a:gs>
              <a:gs pos="4000">
                <a:srgbClr val="4D2820"/>
              </a:gs>
              <a:gs pos="100000">
                <a:srgbClr val="2C161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954F4E-DC99-4FDC-9E64-77AE0406CA87}"/>
              </a:ext>
            </a:extLst>
          </p:cNvPr>
          <p:cNvSpPr txBox="1"/>
          <p:nvPr/>
        </p:nvSpPr>
        <p:spPr>
          <a:xfrm>
            <a:off x="1200150" y="723900"/>
            <a:ext cx="8401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 túnel do tempo...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E41B47-107C-43D0-A101-AB671EDDF20E}"/>
              </a:ext>
            </a:extLst>
          </p:cNvPr>
          <p:cNvSpPr txBox="1"/>
          <p:nvPr/>
        </p:nvSpPr>
        <p:spPr>
          <a:xfrm>
            <a:off x="1219199" y="2724150"/>
            <a:ext cx="8382001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Para navegar na internet, você precisará de um navegador (como Google Chrome, Firefox ou Edge).</a:t>
            </a:r>
          </a:p>
          <a:p>
            <a:endParaRPr lang="pt-BR" sz="4000" dirty="0"/>
          </a:p>
          <a:p>
            <a:r>
              <a:rPr lang="pt-BR" sz="4000" dirty="0"/>
              <a:t>Clique no ícone do navegador na área de trabalho ou na barra de </a:t>
            </a:r>
            <a:r>
              <a:rPr lang="pt-BR" sz="4000" dirty="0" err="1"/>
              <a:t>tarefas.Na</a:t>
            </a:r>
            <a:r>
              <a:rPr lang="pt-BR" sz="4000" dirty="0"/>
              <a:t> barra de endereço, digite o site que deseja visitar (por exemplo, www.google.com) e pressione </a:t>
            </a:r>
            <a:r>
              <a:rPr lang="pt-BR" sz="4000" i="1" dirty="0" err="1"/>
              <a:t>Enter</a:t>
            </a:r>
            <a:r>
              <a:rPr lang="pt-BR" sz="4000" dirty="0"/>
              <a:t>.</a:t>
            </a:r>
          </a:p>
          <a:p>
            <a:endParaRPr lang="pt-BR" sz="4000" dirty="0"/>
          </a:p>
          <a:p>
            <a:r>
              <a:rPr lang="pt-BR" sz="4000" dirty="0"/>
              <a:t>Exemplo de Uso: Você pode usar a internet para pesquisar informações, assistir vídeos ou se comunicar com amigos.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F9733F8-46D6-4DAE-811C-B996B3765B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21198178">
            <a:off x="-423458" y="-556808"/>
            <a:ext cx="10448117" cy="10448117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EC3AFCF-A03C-47C4-8FE0-A8EB0BAE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73F-A6EE-4423-A931-61BCAEF17324}" type="slidenum">
              <a:rPr lang="pt-BR" smtClean="0"/>
              <a:t>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2C70A0-C7BE-4E6B-BA8E-BC5FAB7E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Jackson M.</a:t>
            </a:r>
          </a:p>
        </p:txBody>
      </p:sp>
    </p:spTree>
    <p:extLst>
      <p:ext uri="{BB962C8B-B14F-4D97-AF65-F5344CB8AC3E}">
        <p14:creationId xmlns:p14="http://schemas.microsoft.com/office/powerpoint/2010/main" val="521770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535</Words>
  <Application>Microsoft Office PowerPoint</Application>
  <PresentationFormat>Papel A3 (297 x 420 mm)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Jackson Miranda</dc:creator>
  <cp:lastModifiedBy>Jackson Miranda</cp:lastModifiedBy>
  <cp:revision>22</cp:revision>
  <dcterms:created xsi:type="dcterms:W3CDTF">2024-06-03T22:49:39Z</dcterms:created>
  <dcterms:modified xsi:type="dcterms:W3CDTF">2024-06-04T04:12:26Z</dcterms:modified>
</cp:coreProperties>
</file>