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2" r:id="rId2"/>
    <p:sldId id="369" r:id="rId3"/>
    <p:sldId id="387" r:id="rId4"/>
    <p:sldId id="392" r:id="rId5"/>
    <p:sldId id="394" r:id="rId6"/>
    <p:sldId id="403" r:id="rId7"/>
    <p:sldId id="409" r:id="rId8"/>
    <p:sldId id="408" r:id="rId9"/>
    <p:sldId id="404" r:id="rId10"/>
    <p:sldId id="407" r:id="rId11"/>
    <p:sldId id="405" r:id="rId12"/>
    <p:sldId id="406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848484"/>
    <a:srgbClr val="EFF0F5"/>
    <a:srgbClr val="3456EE"/>
    <a:srgbClr val="355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6"/>
    <p:restoredTop sz="96271"/>
  </p:normalViewPr>
  <p:slideViewPr>
    <p:cSldViewPr snapToGrid="0" snapToObjects="1">
      <p:cViewPr varScale="1">
        <p:scale>
          <a:sx n="74" d="100"/>
          <a:sy n="74" d="100"/>
        </p:scale>
        <p:origin x="93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9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9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3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768704-C5DC-6340-84BD-81CC6496C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1933"/>
            <a:ext cx="551490" cy="5444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22FC7A-8D3F-E34D-ACCB-0443AE987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82" y="877972"/>
            <a:ext cx="272475" cy="268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DFC2CF-1356-7540-A8BC-192CADD0A9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84" y="92935"/>
            <a:ext cx="914398" cy="9031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66B9BF-AAD2-A647-AF9B-DE523BBC1D7E}"/>
              </a:ext>
            </a:extLst>
          </p:cNvPr>
          <p:cNvSpPr txBox="1"/>
          <p:nvPr userDrawn="1"/>
        </p:nvSpPr>
        <p:spPr>
          <a:xfrm>
            <a:off x="318093" y="325908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67267A3C-2F84-5144-9C61-FCF6F8255312}" type="slidenum">
              <a:rPr kumimoji="1" lang="en-US" altLang="en-US" b="0" i="0" smtClean="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pPr algn="ctr"/>
              <a:t>‹#›</a:t>
            </a:fld>
            <a:endParaRPr kumimoji="1" lang="zh-CN" altLang="en-US" b="0" i="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0" Type="http://schemas.openxmlformats.org/officeDocument/2006/relationships/image" Target="../media/image15.jp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1.jpe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D63BC3-7280-F442-BD82-148EC9BBD1BB}"/>
              </a:ext>
            </a:extLst>
          </p:cNvPr>
          <p:cNvSpPr txBox="1"/>
          <p:nvPr/>
        </p:nvSpPr>
        <p:spPr>
          <a:xfrm>
            <a:off x="3525631" y="2775530"/>
            <a:ext cx="5296796" cy="112776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dist"/>
            <a:r>
              <a:rPr kumimoji="1" lang="en-US" altLang="en-US" sz="6800" b="1" dirty="0">
                <a:solidFill>
                  <a:srgbClr val="494949"/>
                </a:solidFill>
                <a:latin typeface="+mj-lt"/>
                <a:ea typeface="思源黑体 CN Bold" panose="020B0800000000000000" pitchFamily="34" charset="-122"/>
              </a:rPr>
              <a:t>Age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C4D7F4-BE28-6541-9306-8A639DD444CD}"/>
              </a:ext>
            </a:extLst>
          </p:cNvPr>
          <p:cNvSpPr txBox="1"/>
          <p:nvPr/>
        </p:nvSpPr>
        <p:spPr>
          <a:xfrm>
            <a:off x="3392369" y="3429000"/>
            <a:ext cx="5430058" cy="7455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Определение </a:t>
            </a:r>
            <a:r>
              <a:rPr kumimoji="1" lang="ru-RU" altLang="zh-CN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</a:t>
            </a: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 по изображениям лиц</a:t>
            </a:r>
            <a:endParaRPr kumimoji="1" lang="en-US" altLang="zh-CN" dirty="0">
              <a:solidFill>
                <a:srgbClr val="494949"/>
              </a:solidFill>
              <a:latin typeface="Source Han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63E86-BE27-9842-AD37-6FA0E3CB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CAB010-DEF3-C347-BCF8-CF353FA0C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C656D5-6D9B-E344-8712-31B042D5A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915" y="5448357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E1719D-418B-7647-BF8C-EA3D47F87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707" y="150638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61DC4A-214A-FC4D-8919-102A8DDA1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000314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999625</a:t>
            </a: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низкий показатель ошибки на обучающей выборке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сильно переобученной модели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KNN: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187487"/>
            <a:ext cx="61766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102" y="2190193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8686" y="297929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8957AA7-5017-47F3-A54D-5B689DB7276F}"/>
              </a:ext>
            </a:extLst>
          </p:cNvPr>
          <p:cNvSpPr/>
          <p:nvPr/>
        </p:nvSpPr>
        <p:spPr>
          <a:xfrm>
            <a:off x="323743" y="22521"/>
            <a:ext cx="4387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Анализ результатов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441B95-7557-4B4E-86AA-C840D8661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763" y="709942"/>
            <a:ext cx="9533661" cy="22693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5B5B8B-10F1-4685-B146-A633D41C908B}"/>
              </a:ext>
            </a:extLst>
          </p:cNvPr>
          <p:cNvSpPr txBox="1"/>
          <p:nvPr/>
        </p:nvSpPr>
        <p:spPr>
          <a:xfrm>
            <a:off x="481421" y="3507173"/>
            <a:ext cx="105220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(CNN)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Хороший баланс точности (84.6%) и обобщающей способности, подходит для практического применения.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(RF)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Переобученная модель, не рекомендуется для использования.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(RF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Сбалансированная точность (83.7%), лучше подходит для реальных задач.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(LR)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Низкая точность (43.8%), не подходит для задачи.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Умеренная точность (66.3%), склонен к запоминанию, требует доработки.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177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:a16="http://schemas.microsoft.com/office/drawing/2014/main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992" y="1780407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:a16="http://schemas.microsoft.com/office/drawing/2014/main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:a16="http://schemas.microsoft.com/office/drawing/2014/main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:a16="http://schemas.microsoft.com/office/drawing/2014/main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:a16="http://schemas.microsoft.com/office/drawing/2014/main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8196" y="1981266"/>
            <a:ext cx="1399813" cy="138260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510F663-4489-4962-A52A-EE734E2FC0C4}"/>
              </a:ext>
            </a:extLst>
          </p:cNvPr>
          <p:cNvSpPr/>
          <p:nvPr/>
        </p:nvSpPr>
        <p:spPr>
          <a:xfrm>
            <a:off x="5112192" y="3013501"/>
            <a:ext cx="395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494949"/>
                </a:solidFill>
              </a:rPr>
              <a:t>Конец</a:t>
            </a:r>
          </a:p>
        </p:txBody>
      </p:sp>
      <p:pic>
        <p:nvPicPr>
          <p:cNvPr id="37" name="图片 6">
            <a:extLst>
              <a:ext uri="{FF2B5EF4-FFF2-40B4-BE49-F238E27FC236}">
                <a16:creationId xmlns:a16="http://schemas.microsoft.com/office/drawing/2014/main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90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3D8E8-A62A-FF47-B9E9-1635B8401AB2}"/>
              </a:ext>
            </a:extLst>
          </p:cNvPr>
          <p:cNvSpPr txBox="1"/>
          <p:nvPr/>
        </p:nvSpPr>
        <p:spPr>
          <a:xfrm>
            <a:off x="176422" y="1619632"/>
            <a:ext cx="10460351" cy="103889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направлен на разработку и обучение моделей для определения возраста по изображениям лиц</a:t>
            </a:r>
            <a:r>
              <a:rPr lang="en-US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3" name="文本框 3">
            <a:extLst>
              <a:ext uri="{FF2B5EF4-FFF2-40B4-BE49-F238E27FC236}">
                <a16:creationId xmlns:a16="http://schemas.microsoft.com/office/drawing/2014/main" id="{1EA4CDB1-C7C8-4089-8C8B-DC0D49B7656F}"/>
              </a:ext>
            </a:extLst>
          </p:cNvPr>
          <p:cNvSpPr txBox="1"/>
          <p:nvPr/>
        </p:nvSpPr>
        <p:spPr>
          <a:xfrm>
            <a:off x="1983054" y="2876294"/>
            <a:ext cx="3954759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id="{39D449D8-6E23-4D40-81E5-3B4E302F98C6}"/>
              </a:ext>
            </a:extLst>
          </p:cNvPr>
          <p:cNvSpPr txBox="1"/>
          <p:nvPr/>
        </p:nvSpPr>
        <p:spPr>
          <a:xfrm>
            <a:off x="1983055" y="3280707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(выявление пропусков, выбросов, проверка балансировки)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BB4F123E-7A9E-4795-8359-2C3936F50F76}"/>
              </a:ext>
            </a:extLst>
          </p:cNvPr>
          <p:cNvSpPr txBox="1"/>
          <p:nvPr/>
        </p:nvSpPr>
        <p:spPr>
          <a:xfrm>
            <a:off x="1983055" y="4166948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четырех моделей, включая нейронные сети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79EDC7BF-9485-4E14-9F71-F2F8451B8124}"/>
              </a:ext>
            </a:extLst>
          </p:cNvPr>
          <p:cNvSpPr txBox="1"/>
          <p:nvPr/>
        </p:nvSpPr>
        <p:spPr>
          <a:xfrm>
            <a:off x="1983055" y="4668323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 сравнение моделей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8957AA7-5017-47F3-A54D-5B689DB7276F}"/>
              </a:ext>
            </a:extLst>
          </p:cNvPr>
          <p:cNvSpPr/>
          <p:nvPr/>
        </p:nvSpPr>
        <p:spPr>
          <a:xfrm>
            <a:off x="323743" y="381228"/>
            <a:ext cx="2557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Введение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>
            <a:extLst>
              <a:ext uri="{FF2B5EF4-FFF2-40B4-BE49-F238E27FC236}">
                <a16:creationId xmlns:a16="http://schemas.microsoft.com/office/drawing/2014/main" id="{878F52F2-1394-4668-B582-5A3C353A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id="{4C363A1C-3632-4674-B049-D049A6C5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63E05A-A29D-426A-846D-1A9FF52A1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780" y="5959642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FF5789E-D6B5-42E1-B523-3BEA2DB50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681" y="144882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DC2DF1-8B9B-4935-8D7A-23C0B9860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  <p:pic>
        <p:nvPicPr>
          <p:cNvPr id="21" name="图片 6">
            <a:extLst>
              <a:ext uri="{FF2B5EF4-FFF2-40B4-BE49-F238E27FC236}">
                <a16:creationId xmlns:a16="http://schemas.microsoft.com/office/drawing/2014/main" id="{7F140102-90DA-4E34-ADF0-3A6228EB9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0" name="圆角矩形 6">
            <a:extLst>
              <a:ext uri="{FF2B5EF4-FFF2-40B4-BE49-F238E27FC236}">
                <a16:creationId xmlns:a16="http://schemas.microsoft.com/office/drawing/2014/main" id="{242CE989-6D04-4CDD-BC13-028A140157EA}"/>
              </a:ext>
            </a:extLst>
          </p:cNvPr>
          <p:cNvSpPr/>
          <p:nvPr/>
        </p:nvSpPr>
        <p:spPr>
          <a:xfrm>
            <a:off x="4539367" y="837232"/>
            <a:ext cx="1984629" cy="237898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圆角矩形 6">
            <a:extLst>
              <a:ext uri="{FF2B5EF4-FFF2-40B4-BE49-F238E27FC236}">
                <a16:creationId xmlns:a16="http://schemas.microsoft.com/office/drawing/2014/main" id="{5724D92D-5634-4004-95FA-77557371A42C}"/>
              </a:ext>
            </a:extLst>
          </p:cNvPr>
          <p:cNvSpPr/>
          <p:nvPr/>
        </p:nvSpPr>
        <p:spPr>
          <a:xfrm>
            <a:off x="4543124" y="3429000"/>
            <a:ext cx="5125197" cy="2917247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6">
            <a:extLst>
              <a:ext uri="{FF2B5EF4-FFF2-40B4-BE49-F238E27FC236}">
                <a16:creationId xmlns:a16="http://schemas.microsoft.com/office/drawing/2014/main" id="{C2B233FC-181C-42F8-BF3A-E28B709C1D94}"/>
              </a:ext>
            </a:extLst>
          </p:cNvPr>
          <p:cNvSpPr/>
          <p:nvPr/>
        </p:nvSpPr>
        <p:spPr>
          <a:xfrm>
            <a:off x="9776131" y="146612"/>
            <a:ext cx="2121666" cy="3636116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圆角矩形 6">
            <a:extLst>
              <a:ext uri="{FF2B5EF4-FFF2-40B4-BE49-F238E27FC236}">
                <a16:creationId xmlns:a16="http://schemas.microsoft.com/office/drawing/2014/main" id="{70EC6C05-A328-4723-A40C-9C81A7BEE714}"/>
              </a:ext>
            </a:extLst>
          </p:cNvPr>
          <p:cNvSpPr/>
          <p:nvPr/>
        </p:nvSpPr>
        <p:spPr>
          <a:xfrm>
            <a:off x="6631806" y="462775"/>
            <a:ext cx="3036515" cy="2837219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CA71C0B-0790-7A43-AFE7-C310EE6FE1E8}"/>
              </a:ext>
            </a:extLst>
          </p:cNvPr>
          <p:cNvSpPr/>
          <p:nvPr/>
        </p:nvSpPr>
        <p:spPr>
          <a:xfrm>
            <a:off x="9776132" y="3919716"/>
            <a:ext cx="2121666" cy="2426532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B95586-7776-E046-AC16-FBE4361BF9EA}"/>
              </a:ext>
            </a:extLst>
          </p:cNvPr>
          <p:cNvSpPr txBox="1"/>
          <p:nvPr/>
        </p:nvSpPr>
        <p:spPr>
          <a:xfrm>
            <a:off x="278868" y="1456405"/>
            <a:ext cx="4152689" cy="12910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Набор данных включает более 10000 изображений лиц разного возраста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Каждое изображение имеет аннотацию с возрастом, указанным в годах.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Данные сгруппированы по возрастным категориям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Файлы предоставлены в стандартных форматах изображений (JPEG/PNG)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EC8885-C3FE-4B34-A31E-903B5DE81D9D}"/>
              </a:ext>
            </a:extLst>
          </p:cNvPr>
          <p:cNvSpPr/>
          <p:nvPr/>
        </p:nvSpPr>
        <p:spPr>
          <a:xfrm>
            <a:off x="1058333" y="252457"/>
            <a:ext cx="2252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Данные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:a16="http://schemas.microsoft.com/office/drawing/2014/main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942" y="3095003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:a16="http://schemas.microsoft.com/office/drawing/2014/main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:a16="http://schemas.microsoft.com/office/drawing/2014/main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:a16="http://schemas.microsoft.com/office/drawing/2014/main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:a16="http://schemas.microsoft.com/office/drawing/2014/main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187" y="2862134"/>
            <a:ext cx="1399813" cy="1382603"/>
          </a:xfrm>
          <a:prstGeom prst="rect">
            <a:avLst/>
          </a:prstGeom>
        </p:spPr>
      </p:pic>
      <p:sp>
        <p:nvSpPr>
          <p:cNvPr id="47" name="圆角矩形 11">
            <a:extLst>
              <a:ext uri="{FF2B5EF4-FFF2-40B4-BE49-F238E27FC236}">
                <a16:creationId xmlns:a16="http://schemas.microsoft.com/office/drawing/2014/main" id="{F004D760-3431-4ABB-ABF2-3F68D93D6C48}"/>
              </a:ext>
            </a:extLst>
          </p:cNvPr>
          <p:cNvSpPr/>
          <p:nvPr/>
        </p:nvSpPr>
        <p:spPr>
          <a:xfrm>
            <a:off x="96208" y="1275133"/>
            <a:ext cx="5457958" cy="2733945"/>
          </a:xfrm>
          <a:prstGeom prst="roundRect">
            <a:avLst>
              <a:gd name="adj" fmla="val 560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510F663-4489-4962-A52A-EE734E2FC0C4}"/>
              </a:ext>
            </a:extLst>
          </p:cNvPr>
          <p:cNvSpPr/>
          <p:nvPr/>
        </p:nvSpPr>
        <p:spPr>
          <a:xfrm>
            <a:off x="1038965" y="283091"/>
            <a:ext cx="395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Выбор моделей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pic>
        <p:nvPicPr>
          <p:cNvPr id="37" name="图片 6">
            <a:extLst>
              <a:ext uri="{FF2B5EF4-FFF2-40B4-BE49-F238E27FC236}">
                <a16:creationId xmlns:a16="http://schemas.microsoft.com/office/drawing/2014/main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551F1F6-FD9A-4C9E-9BAC-009758D8D8F5}"/>
              </a:ext>
            </a:extLst>
          </p:cNvPr>
          <p:cNvSpPr/>
          <p:nvPr/>
        </p:nvSpPr>
        <p:spPr>
          <a:xfrm>
            <a:off x="903193" y="12751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 нейронная сеть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CNN)</a:t>
            </a:r>
            <a:endParaRPr lang="ru-RU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2F328A1C-A957-4519-9DA4-E0BC8564165E}"/>
              </a:ext>
            </a:extLst>
          </p:cNvPr>
          <p:cNvSpPr/>
          <p:nvPr/>
        </p:nvSpPr>
        <p:spPr>
          <a:xfrm>
            <a:off x="1038965" y="759220"/>
            <a:ext cx="459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модели машинного обучения: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19ECB8-CBD4-4D28-B426-60081CAF6790}"/>
              </a:ext>
            </a:extLst>
          </p:cNvPr>
          <p:cNvSpPr/>
          <p:nvPr/>
        </p:nvSpPr>
        <p:spPr>
          <a:xfrm>
            <a:off x="6977981" y="283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Forest)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73F0984-D28E-46A5-B51A-8CCE705ED997}"/>
              </a:ext>
            </a:extLst>
          </p:cNvPr>
          <p:cNvSpPr/>
          <p:nvPr/>
        </p:nvSpPr>
        <p:spPr>
          <a:xfrm>
            <a:off x="6977981" y="35534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LR)</a:t>
            </a:r>
          </a:p>
        </p:txBody>
      </p:sp>
      <p:sp>
        <p:nvSpPr>
          <p:cNvPr id="46" name="圆角矩形 11">
            <a:extLst>
              <a:ext uri="{FF2B5EF4-FFF2-40B4-BE49-F238E27FC236}">
                <a16:creationId xmlns:a16="http://schemas.microsoft.com/office/drawing/2014/main" id="{A792B064-D7D0-4719-9338-C6D8509FEBB9}"/>
              </a:ext>
            </a:extLst>
          </p:cNvPr>
          <p:cNvSpPr/>
          <p:nvPr/>
        </p:nvSpPr>
        <p:spPr>
          <a:xfrm>
            <a:off x="6977981" y="740102"/>
            <a:ext cx="4473285" cy="2468082"/>
          </a:xfrm>
          <a:prstGeom prst="roundRect">
            <a:avLst>
              <a:gd name="adj" fmla="val 5600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49" name="圆角矩形 11">
            <a:extLst>
              <a:ext uri="{FF2B5EF4-FFF2-40B4-BE49-F238E27FC236}">
                <a16:creationId xmlns:a16="http://schemas.microsoft.com/office/drawing/2014/main" id="{46E38B33-6E28-4B98-9DAA-52BC92AF7C35}"/>
              </a:ext>
            </a:extLst>
          </p:cNvPr>
          <p:cNvSpPr/>
          <p:nvPr/>
        </p:nvSpPr>
        <p:spPr>
          <a:xfrm>
            <a:off x="6977981" y="3984507"/>
            <a:ext cx="3413709" cy="2590402"/>
          </a:xfrm>
          <a:prstGeom prst="roundRect">
            <a:avLst>
              <a:gd name="adj" fmla="val 560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A2CE9ED-7428-48AE-A93A-2C7177C1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69" y="4134277"/>
            <a:ext cx="3254176" cy="24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632FC3-91C1-421B-B06E-59F6FBB479A9}"/>
              </a:ext>
            </a:extLst>
          </p:cNvPr>
          <p:cNvSpPr txBox="1"/>
          <p:nvPr/>
        </p:nvSpPr>
        <p:spPr>
          <a:xfrm>
            <a:off x="638103" y="3572910"/>
            <a:ext cx="662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KNN)</a:t>
            </a:r>
            <a:endParaRPr lang="ru-RU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2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/>
      <p:bldP spid="44" grpId="0"/>
      <p:bldP spid="45" grpId="0"/>
      <p:bldP spid="4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267066"/>
            <a:ext cx="10742556" cy="2416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 для CNN используется функция потерь 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84%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425207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0.492311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10389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CNN: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4665717"/>
            <a:ext cx="89717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показатели R² указывают на качественное обобщение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Постепенный рост точности в процессе обучения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баланс между обучающей, валидационной и тестовой выборками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095" y="2244840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7623" y="3688255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491" y="1943329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8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314880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0.000100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0.999880</a:t>
            </a:r>
          </a:p>
          <a:p>
            <a:pPr lvl="1" algn="just"/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низкий показатель ошибки на обучающей выборке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переобучения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34792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 Random Forest: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216" y="2081338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441" y="2367431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333" y="503748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BEB7B0-93B8-4297-9957-EDC8BD2D49EE}"/>
              </a:ext>
            </a:extLst>
          </p:cNvPr>
          <p:cNvSpPr/>
          <p:nvPr/>
        </p:nvSpPr>
        <p:spPr>
          <a:xfrm>
            <a:off x="230244" y="5154524"/>
            <a:ext cx="108382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1B9F04C-EFA7-45CE-8B5F-411CCC66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45479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314880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34792" y="283091"/>
            <a:ext cx="7661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 Random Forest</a:t>
            </a:r>
            <a:r>
              <a:rPr lang="ru-RU" sz="3200" b="1" dirty="0">
                <a:solidFill>
                  <a:srgbClr val="494949"/>
                </a:solidFill>
              </a:rPr>
              <a:t>(обновленный)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216" y="2081338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441" y="2367431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333" y="503748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F1B9F04C-EFA7-45CE-8B5F-411CCC66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45479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3A3C03-C214-4BCF-A3A3-0716B5FE10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75" y="1519292"/>
            <a:ext cx="9058999" cy="36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314880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83%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373254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554034</a:t>
            </a: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низкий показатель ошибки на обучающей выборке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показатели R² на валидационной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переобучения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34792" y="283091"/>
            <a:ext cx="7661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 Random Forest (</a:t>
            </a:r>
            <a:r>
              <a:rPr lang="ru-RU" sz="3200" b="1" dirty="0">
                <a:solidFill>
                  <a:srgbClr val="494949"/>
                </a:solidFill>
              </a:rPr>
              <a:t>Обновленный)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216" y="2081338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441" y="2367431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333" y="503748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F1B9F04C-EFA7-45CE-8B5F-411CCC66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45479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2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</a:t>
            </a: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MSE: 0.523001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R²: 0.375548</a:t>
            </a: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Крайне плохие показатели на валидационной и тестовой выборках </a:t>
            </a:r>
          </a:p>
          <a:p>
            <a:pPr lvl="1" algn="just"/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Linear Regression: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187487"/>
            <a:ext cx="76217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модель не подходит для задачи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способна уловить сложные нелинейные зависимости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Наименее эффективная модель в исследовании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102" y="2190193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478</Words>
  <Application>Microsoft Office PowerPoint</Application>
  <PresentationFormat>Широкоэкранный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DengXian</vt:lpstr>
      <vt:lpstr>Arial</vt:lpstr>
      <vt:lpstr>Arial Black</vt:lpstr>
      <vt:lpstr>Source Han Sans CN Regular</vt:lpstr>
      <vt:lpstr>Source Han Sans Regular</vt:lpstr>
      <vt:lpstr>Source Han Sans SC</vt:lpstr>
      <vt:lpstr>Times New Roman</vt:lpstr>
      <vt:lpstr>Office 主题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noskoff.artem@outlook.com</cp:lastModifiedBy>
  <cp:revision>727</cp:revision>
  <dcterms:created xsi:type="dcterms:W3CDTF">2018-06-17T04:53:58Z</dcterms:created>
  <dcterms:modified xsi:type="dcterms:W3CDTF">2024-12-19T17:02:21Z</dcterms:modified>
</cp:coreProperties>
</file>