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62" r:id="rId2"/>
    <p:sldId id="369" r:id="rId3"/>
    <p:sldId id="387" r:id="rId4"/>
    <p:sldId id="392" r:id="rId5"/>
    <p:sldId id="394" r:id="rId6"/>
    <p:sldId id="403" r:id="rId7"/>
    <p:sldId id="404" r:id="rId8"/>
    <p:sldId id="407" r:id="rId9"/>
    <p:sldId id="405" r:id="rId10"/>
    <p:sldId id="406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49"/>
    <a:srgbClr val="848484"/>
    <a:srgbClr val="EFF0F5"/>
    <a:srgbClr val="3456EE"/>
    <a:srgbClr val="355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6"/>
    <p:restoredTop sz="96271"/>
  </p:normalViewPr>
  <p:slideViewPr>
    <p:cSldViewPr snapToGrid="0" snapToObjects="1">
      <p:cViewPr varScale="1">
        <p:scale>
          <a:sx n="64" d="100"/>
          <a:sy n="64" d="100"/>
        </p:scale>
        <p:origin x="48" y="15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2024/12/19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2024/12/19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75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6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8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74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12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08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32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31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7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7768704-C5DC-6340-84BD-81CC6496C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81933"/>
            <a:ext cx="551490" cy="5444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B22FC7A-8D3F-E34D-ACCB-0443AE9870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682" y="877972"/>
            <a:ext cx="272475" cy="2689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4DFC2CF-1356-7540-A8BC-192CADD0A9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84" y="92935"/>
            <a:ext cx="914398" cy="9031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D66B9BF-AAD2-A647-AF9B-DE523BBC1D7E}"/>
              </a:ext>
            </a:extLst>
          </p:cNvPr>
          <p:cNvSpPr txBox="1"/>
          <p:nvPr userDrawn="1"/>
        </p:nvSpPr>
        <p:spPr>
          <a:xfrm>
            <a:off x="318093" y="325908"/>
            <a:ext cx="466794" cy="36933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fld id="{67267A3C-2F84-5144-9C61-FCF6F8255312}" type="slidenum">
              <a:rPr kumimoji="1" lang="en-US" altLang="en-US" b="0" i="0" smtClean="0">
                <a:solidFill>
                  <a:schemeClr val="bg1"/>
                </a:solidFill>
                <a:latin typeface="Source Han Sans Regular"/>
                <a:ea typeface="Source Han Sans CN Regular" panose="020B0500000000000000" pitchFamily="34" charset="-128"/>
              </a:rPr>
              <a:pPr algn="ctr"/>
              <a:t>‹#›</a:t>
            </a:fld>
            <a:endParaRPr kumimoji="1" lang="zh-CN" altLang="en-US" b="0" i="0">
              <a:solidFill>
                <a:schemeClr val="bg1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60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6.jpg"/><Relationship Id="rId5" Type="http://schemas.openxmlformats.org/officeDocument/2006/relationships/image" Target="../media/image6.png"/><Relationship Id="rId10" Type="http://schemas.openxmlformats.org/officeDocument/2006/relationships/image" Target="../media/image15.jpg"/><Relationship Id="rId4" Type="http://schemas.openxmlformats.org/officeDocument/2006/relationships/image" Target="../media/image5.png"/><Relationship Id="rId9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AD63BC3-7280-F442-BD82-148EC9BBD1BB}"/>
              </a:ext>
            </a:extLst>
          </p:cNvPr>
          <p:cNvSpPr txBox="1"/>
          <p:nvPr/>
        </p:nvSpPr>
        <p:spPr>
          <a:xfrm>
            <a:off x="3525631" y="2775530"/>
            <a:ext cx="5296796" cy="1127760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 algn="dist"/>
            <a:r>
              <a:rPr kumimoji="1" lang="en-US" altLang="en-US" sz="6800" b="1" dirty="0">
                <a:solidFill>
                  <a:srgbClr val="494949"/>
                </a:solidFill>
                <a:latin typeface="+mj-lt"/>
                <a:ea typeface="思源黑体 CN Bold" panose="020B0800000000000000" pitchFamily="34" charset="-122"/>
              </a:rPr>
              <a:t>Age Detection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5C4D7F4-BE28-6541-9306-8A639DD444CD}"/>
              </a:ext>
            </a:extLst>
          </p:cNvPr>
          <p:cNvSpPr txBox="1"/>
          <p:nvPr/>
        </p:nvSpPr>
        <p:spPr>
          <a:xfrm>
            <a:off x="3392369" y="3429000"/>
            <a:ext cx="5430058" cy="7455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kumimoji="1" lang="ru-RU" altLang="zh-CN" dirty="0">
                <a:solidFill>
                  <a:srgbClr val="494949"/>
                </a:solidFill>
                <a:latin typeface="Source Han Sans SC"/>
              </a:rPr>
              <a:t>Определение </a:t>
            </a:r>
            <a:r>
              <a:rPr kumimoji="1" lang="ru-RU" altLang="zh-CN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возраста</a:t>
            </a:r>
            <a:r>
              <a:rPr kumimoji="1" lang="ru-RU" altLang="zh-CN" dirty="0">
                <a:solidFill>
                  <a:srgbClr val="494949"/>
                </a:solidFill>
                <a:latin typeface="Source Han Sans SC"/>
              </a:rPr>
              <a:t> по изображениям лиц</a:t>
            </a:r>
            <a:endParaRPr kumimoji="1" lang="en-US" altLang="zh-CN" dirty="0">
              <a:solidFill>
                <a:srgbClr val="494949"/>
              </a:solidFill>
              <a:latin typeface="Source Han Sans SC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9863E86-BE27-9842-AD37-6FA0E3CB7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369" y="4103547"/>
            <a:ext cx="1992234" cy="19668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A8CAB010-DEF3-C347-BCF8-CF353FA0C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9797" y="1042653"/>
            <a:ext cx="536008" cy="5291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44C656D5-6D9B-E344-8712-31B042D5A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5915" y="5448357"/>
            <a:ext cx="909541" cy="89835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6E1719D-418B-7647-BF8C-EA3D47F875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2707" y="150638"/>
            <a:ext cx="1399813" cy="13826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4C61DC4A-214A-FC4D-8919-102A8DDA1A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6639" y="1592082"/>
            <a:ext cx="406720" cy="4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15">
            <a:extLst>
              <a:ext uri="{FF2B5EF4-FFF2-40B4-BE49-F238E27FC236}">
                <a16:creationId xmlns:a16="http://schemas.microsoft.com/office/drawing/2014/main" xmlns="" id="{9B1366A0-4733-4D55-A0AC-26B0053AE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3992" y="1780407"/>
            <a:ext cx="406720" cy="401719"/>
          </a:xfrm>
          <a:prstGeom prst="rect">
            <a:avLst/>
          </a:prstGeom>
        </p:spPr>
      </p:pic>
      <p:pic>
        <p:nvPicPr>
          <p:cNvPr id="54" name="图片 15">
            <a:extLst>
              <a:ext uri="{FF2B5EF4-FFF2-40B4-BE49-F238E27FC236}">
                <a16:creationId xmlns:a16="http://schemas.microsoft.com/office/drawing/2014/main" xmlns="" id="{78EAFE76-B7A1-41E3-81E8-1B254392A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58" y="3866301"/>
            <a:ext cx="406720" cy="401719"/>
          </a:xfrm>
          <a:prstGeom prst="rect">
            <a:avLst/>
          </a:prstGeom>
        </p:spPr>
      </p:pic>
      <p:pic>
        <p:nvPicPr>
          <p:cNvPr id="50" name="图片 5">
            <a:extLst>
              <a:ext uri="{FF2B5EF4-FFF2-40B4-BE49-F238E27FC236}">
                <a16:creationId xmlns:a16="http://schemas.microsoft.com/office/drawing/2014/main" xmlns="" id="{B4273C76-169B-4709-9039-01DCCBBB4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2924" y="3616066"/>
            <a:ext cx="1992234" cy="1966801"/>
          </a:xfrm>
          <a:prstGeom prst="rect">
            <a:avLst/>
          </a:prstGeom>
        </p:spPr>
      </p:pic>
      <p:pic>
        <p:nvPicPr>
          <p:cNvPr id="51" name="图片 9">
            <a:extLst>
              <a:ext uri="{FF2B5EF4-FFF2-40B4-BE49-F238E27FC236}">
                <a16:creationId xmlns:a16="http://schemas.microsoft.com/office/drawing/2014/main" xmlns="" id="{3D6CA3E5-032A-440F-BACF-630F7AC83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3035" y="494637"/>
            <a:ext cx="536008" cy="529165"/>
          </a:xfrm>
          <a:prstGeom prst="rect">
            <a:avLst/>
          </a:prstGeom>
        </p:spPr>
      </p:pic>
      <p:pic>
        <p:nvPicPr>
          <p:cNvPr id="52" name="图片 14">
            <a:extLst>
              <a:ext uri="{FF2B5EF4-FFF2-40B4-BE49-F238E27FC236}">
                <a16:creationId xmlns:a16="http://schemas.microsoft.com/office/drawing/2014/main" xmlns="" id="{2E7D6367-74F0-4A41-B5DE-4596CA08B1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8196" y="1981266"/>
            <a:ext cx="1399813" cy="1382603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xmlns="" id="{4510F663-4489-4962-A52A-EE734E2FC0C4}"/>
              </a:ext>
            </a:extLst>
          </p:cNvPr>
          <p:cNvSpPr/>
          <p:nvPr/>
        </p:nvSpPr>
        <p:spPr>
          <a:xfrm>
            <a:off x="5112192" y="3013501"/>
            <a:ext cx="395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rgbClr val="494949"/>
                </a:solidFill>
              </a:rPr>
              <a:t>Конец</a:t>
            </a:r>
          </a:p>
        </p:txBody>
      </p:sp>
      <p:pic>
        <p:nvPicPr>
          <p:cNvPr id="37" name="图片 6">
            <a:extLst>
              <a:ext uri="{FF2B5EF4-FFF2-40B4-BE49-F238E27FC236}">
                <a16:creationId xmlns:a16="http://schemas.microsoft.com/office/drawing/2014/main" xmlns="" id="{37FF46AF-CD63-4215-8391-A6136D7B3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" y="69610"/>
            <a:ext cx="962125" cy="9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7906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5B3D8E8-A62A-FF47-B9E9-1635B8401AB2}"/>
              </a:ext>
            </a:extLst>
          </p:cNvPr>
          <p:cNvSpPr txBox="1"/>
          <p:nvPr/>
        </p:nvSpPr>
        <p:spPr>
          <a:xfrm>
            <a:off x="176422" y="1619632"/>
            <a:ext cx="10460351" cy="1038891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sz="36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направлен на разработку и обучение моделей для определения возраста по изображениям лиц</a:t>
            </a:r>
            <a:r>
              <a:rPr lang="en-US" altLang="zh-CN" sz="36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altLang="zh-CN" sz="1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DCDD7AA-D51B-FF4F-8868-36108B2D0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657" y="3599523"/>
            <a:ext cx="1632155" cy="16113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8126ED5-17DE-7945-9AC9-5BC6AD8AC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3503" y="1440557"/>
            <a:ext cx="707554" cy="6985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85D2079-359F-B24D-9BDA-C13CF141B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334" y="232341"/>
            <a:ext cx="1399813" cy="13826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F1F47E26-CD87-9C44-B14C-2D127D08D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986" y="5253350"/>
            <a:ext cx="712089" cy="7033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ACC790A0-618E-0A48-A01A-8C83D13280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349" y="4319598"/>
            <a:ext cx="2768222" cy="2732882"/>
          </a:xfrm>
          <a:prstGeom prst="rect">
            <a:avLst/>
          </a:prstGeom>
        </p:spPr>
      </p:pic>
      <p:sp>
        <p:nvSpPr>
          <p:cNvPr id="13" name="文本框 3">
            <a:extLst>
              <a:ext uri="{FF2B5EF4-FFF2-40B4-BE49-F238E27FC236}">
                <a16:creationId xmlns:a16="http://schemas.microsoft.com/office/drawing/2014/main" xmlns="" id="{1EA4CDB1-C7C8-4089-8C8B-DC0D49B7656F}"/>
              </a:ext>
            </a:extLst>
          </p:cNvPr>
          <p:cNvSpPr txBox="1"/>
          <p:nvPr/>
        </p:nvSpPr>
        <p:spPr>
          <a:xfrm>
            <a:off x="1983054" y="2876294"/>
            <a:ext cx="3954759" cy="10388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ru-RU" altLang="zh-CN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  <a:r>
              <a:rPr lang="en-US" altLang="zh-CN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altLang="zh-CN" sz="1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3">
            <a:extLst>
              <a:ext uri="{FF2B5EF4-FFF2-40B4-BE49-F238E27FC236}">
                <a16:creationId xmlns:a16="http://schemas.microsoft.com/office/drawing/2014/main" xmlns="" id="{39D449D8-6E23-4D40-81E5-3B4E302F98C6}"/>
              </a:ext>
            </a:extLst>
          </p:cNvPr>
          <p:cNvSpPr txBox="1"/>
          <p:nvPr/>
        </p:nvSpPr>
        <p:spPr>
          <a:xfrm>
            <a:off x="1983055" y="3280707"/>
            <a:ext cx="6963554" cy="10388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 (выявление пропусков, выбросов, проверка балансировки)</a:t>
            </a:r>
            <a:endParaRPr lang="en-US" altLang="zh-CN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3">
            <a:extLst>
              <a:ext uri="{FF2B5EF4-FFF2-40B4-BE49-F238E27FC236}">
                <a16:creationId xmlns:a16="http://schemas.microsoft.com/office/drawing/2014/main" xmlns="" id="{BB4F123E-7A9E-4795-8359-2C3936F50F76}"/>
              </a:ext>
            </a:extLst>
          </p:cNvPr>
          <p:cNvSpPr txBox="1"/>
          <p:nvPr/>
        </p:nvSpPr>
        <p:spPr>
          <a:xfrm>
            <a:off x="1983055" y="4166948"/>
            <a:ext cx="6963554" cy="10388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трёх моделей, включая нейронные сети</a:t>
            </a:r>
            <a:endParaRPr lang="en-US" altLang="zh-CN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3">
            <a:extLst>
              <a:ext uri="{FF2B5EF4-FFF2-40B4-BE49-F238E27FC236}">
                <a16:creationId xmlns:a16="http://schemas.microsoft.com/office/drawing/2014/main" xmlns="" id="{79EDC7BF-9485-4E14-9F71-F2F8451B8124}"/>
              </a:ext>
            </a:extLst>
          </p:cNvPr>
          <p:cNvSpPr txBox="1"/>
          <p:nvPr/>
        </p:nvSpPr>
        <p:spPr>
          <a:xfrm>
            <a:off x="1983055" y="4668323"/>
            <a:ext cx="6963554" cy="10388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и сравнение моделей</a:t>
            </a:r>
            <a:endParaRPr lang="en-US" altLang="zh-CN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B8957AA7-5017-47F3-A54D-5B689DB7276F}"/>
              </a:ext>
            </a:extLst>
          </p:cNvPr>
          <p:cNvSpPr/>
          <p:nvPr/>
        </p:nvSpPr>
        <p:spPr>
          <a:xfrm>
            <a:off x="323743" y="381228"/>
            <a:ext cx="2557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494949"/>
                </a:solidFill>
              </a:rPr>
              <a:t>Введение</a:t>
            </a:r>
            <a:r>
              <a:rPr lang="en-US" sz="3200" b="1" dirty="0">
                <a:solidFill>
                  <a:srgbClr val="494949"/>
                </a:solidFill>
              </a:rPr>
              <a:t>:</a:t>
            </a:r>
            <a:endParaRPr lang="ru-RU" sz="3200" b="1" dirty="0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69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5">
            <a:extLst>
              <a:ext uri="{FF2B5EF4-FFF2-40B4-BE49-F238E27FC236}">
                <a16:creationId xmlns:a16="http://schemas.microsoft.com/office/drawing/2014/main" xmlns="" id="{878F52F2-1394-4668-B582-5A3C353A7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369" y="4103547"/>
            <a:ext cx="1992234" cy="1966801"/>
          </a:xfrm>
          <a:prstGeom prst="rect">
            <a:avLst/>
          </a:prstGeom>
        </p:spPr>
      </p:pic>
      <p:pic>
        <p:nvPicPr>
          <p:cNvPr id="13" name="图片 9">
            <a:extLst>
              <a:ext uri="{FF2B5EF4-FFF2-40B4-BE49-F238E27FC236}">
                <a16:creationId xmlns:a16="http://schemas.microsoft.com/office/drawing/2014/main" xmlns="" id="{4C363A1C-3632-4674-B049-D049A6C54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9797" y="1042653"/>
            <a:ext cx="536008" cy="5291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9863E05A-A29D-426A-846D-1A9FF52A1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780" y="5959642"/>
            <a:ext cx="909541" cy="89835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1FF5789E-D6B5-42E1-B523-3BEA2DB50B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1681" y="144882"/>
            <a:ext cx="1399813" cy="13826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9BDC2DF1-8B9B-4935-8D7A-23C0B98601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6639" y="1592082"/>
            <a:ext cx="406720" cy="401719"/>
          </a:xfrm>
          <a:prstGeom prst="rect">
            <a:avLst/>
          </a:prstGeom>
        </p:spPr>
      </p:pic>
      <p:pic>
        <p:nvPicPr>
          <p:cNvPr id="21" name="图片 6">
            <a:extLst>
              <a:ext uri="{FF2B5EF4-FFF2-40B4-BE49-F238E27FC236}">
                <a16:creationId xmlns:a16="http://schemas.microsoft.com/office/drawing/2014/main" xmlns="" id="{7F140102-90DA-4E34-ADF0-3A6228EB96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" y="69610"/>
            <a:ext cx="962125" cy="950296"/>
          </a:xfrm>
          <a:prstGeom prst="rect">
            <a:avLst/>
          </a:prstGeom>
        </p:spPr>
      </p:pic>
      <p:sp>
        <p:nvSpPr>
          <p:cNvPr id="30" name="圆角矩形 6">
            <a:extLst>
              <a:ext uri="{FF2B5EF4-FFF2-40B4-BE49-F238E27FC236}">
                <a16:creationId xmlns:a16="http://schemas.microsoft.com/office/drawing/2014/main" xmlns="" id="{242CE989-6D04-4CDD-BC13-028A140157EA}"/>
              </a:ext>
            </a:extLst>
          </p:cNvPr>
          <p:cNvSpPr/>
          <p:nvPr/>
        </p:nvSpPr>
        <p:spPr>
          <a:xfrm>
            <a:off x="4539367" y="837232"/>
            <a:ext cx="1984629" cy="2378980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CN Regular" panose="020B0500000000000000" pitchFamily="34" charset="-128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8" name="圆角矩形 6">
            <a:extLst>
              <a:ext uri="{FF2B5EF4-FFF2-40B4-BE49-F238E27FC236}">
                <a16:creationId xmlns:a16="http://schemas.microsoft.com/office/drawing/2014/main" xmlns="" id="{5724D92D-5634-4004-95FA-77557371A42C}"/>
              </a:ext>
            </a:extLst>
          </p:cNvPr>
          <p:cNvSpPr/>
          <p:nvPr/>
        </p:nvSpPr>
        <p:spPr>
          <a:xfrm>
            <a:off x="4543124" y="3429000"/>
            <a:ext cx="5125197" cy="2917247"/>
          </a:xfrm>
          <a:prstGeom prst="round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CN Regular" panose="020B0500000000000000" pitchFamily="34" charset="-128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6" name="圆角矩形 6">
            <a:extLst>
              <a:ext uri="{FF2B5EF4-FFF2-40B4-BE49-F238E27FC236}">
                <a16:creationId xmlns:a16="http://schemas.microsoft.com/office/drawing/2014/main" xmlns="" id="{C2B233FC-181C-42F8-BF3A-E28B709C1D94}"/>
              </a:ext>
            </a:extLst>
          </p:cNvPr>
          <p:cNvSpPr/>
          <p:nvPr/>
        </p:nvSpPr>
        <p:spPr>
          <a:xfrm>
            <a:off x="9776131" y="146612"/>
            <a:ext cx="2121666" cy="3636116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CN Regular" panose="020B0500000000000000" pitchFamily="34" charset="-128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5" name="圆角矩形 6">
            <a:extLst>
              <a:ext uri="{FF2B5EF4-FFF2-40B4-BE49-F238E27FC236}">
                <a16:creationId xmlns:a16="http://schemas.microsoft.com/office/drawing/2014/main" xmlns="" id="{70EC6C05-A328-4723-A40C-9C81A7BEE714}"/>
              </a:ext>
            </a:extLst>
          </p:cNvPr>
          <p:cNvSpPr/>
          <p:nvPr/>
        </p:nvSpPr>
        <p:spPr>
          <a:xfrm>
            <a:off x="6631806" y="462775"/>
            <a:ext cx="3036515" cy="2837219"/>
          </a:xfrm>
          <a:prstGeom prst="round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CN Regular" panose="020B0500000000000000" pitchFamily="34" charset="-128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xmlns="" id="{0CA71C0B-0790-7A43-AFE7-C310EE6FE1E8}"/>
              </a:ext>
            </a:extLst>
          </p:cNvPr>
          <p:cNvSpPr/>
          <p:nvPr/>
        </p:nvSpPr>
        <p:spPr>
          <a:xfrm>
            <a:off x="9776132" y="3919716"/>
            <a:ext cx="2121666" cy="2426532"/>
          </a:xfrm>
          <a:prstGeom prst="round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CN Regular" panose="020B0500000000000000" pitchFamily="34" charset="-128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62B95586-7776-E046-AC16-FBE4361BF9EA}"/>
              </a:ext>
            </a:extLst>
          </p:cNvPr>
          <p:cNvSpPr txBox="1"/>
          <p:nvPr/>
        </p:nvSpPr>
        <p:spPr>
          <a:xfrm>
            <a:off x="278868" y="1456405"/>
            <a:ext cx="4152689" cy="12910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ru-RU" alt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Набор данных включает более 10000 изображений лиц разного возраста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ru-RU" alt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Каждое изображение имеет аннотацию с возрастом, указанным в годах.</a:t>
            </a:r>
            <a:endParaRPr kumimoji="1" lang="en-US" altLang="en-US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ru-RU" alt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Данные сгруппированы по возрастным категориям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ru-RU" alt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Файлы предоставлены в стандартных форматах изображений (JPEG/PNG)</a:t>
            </a:r>
            <a:endParaRPr kumimoji="1" lang="en-US" altLang="en-US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5EEC8885-C3FE-4B34-A31E-903B5DE81D9D}"/>
              </a:ext>
            </a:extLst>
          </p:cNvPr>
          <p:cNvSpPr/>
          <p:nvPr/>
        </p:nvSpPr>
        <p:spPr>
          <a:xfrm>
            <a:off x="1058333" y="252457"/>
            <a:ext cx="2252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494949"/>
                </a:solidFill>
              </a:rPr>
              <a:t>Данные</a:t>
            </a:r>
            <a:r>
              <a:rPr lang="en-US" sz="3200" b="1" dirty="0">
                <a:solidFill>
                  <a:srgbClr val="494949"/>
                </a:solidFill>
              </a:rPr>
              <a:t>:</a:t>
            </a:r>
            <a:endParaRPr lang="ru-RU" sz="3200" b="1" dirty="0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195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15">
            <a:extLst>
              <a:ext uri="{FF2B5EF4-FFF2-40B4-BE49-F238E27FC236}">
                <a16:creationId xmlns:a16="http://schemas.microsoft.com/office/drawing/2014/main" xmlns="" id="{9B1366A0-4733-4D55-A0AC-26B0053AE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6942" y="3095003"/>
            <a:ext cx="406720" cy="401719"/>
          </a:xfrm>
          <a:prstGeom prst="rect">
            <a:avLst/>
          </a:prstGeom>
        </p:spPr>
      </p:pic>
      <p:pic>
        <p:nvPicPr>
          <p:cNvPr id="54" name="图片 15">
            <a:extLst>
              <a:ext uri="{FF2B5EF4-FFF2-40B4-BE49-F238E27FC236}">
                <a16:creationId xmlns:a16="http://schemas.microsoft.com/office/drawing/2014/main" xmlns="" id="{78EAFE76-B7A1-41E3-81E8-1B254392A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58" y="3866301"/>
            <a:ext cx="406720" cy="401719"/>
          </a:xfrm>
          <a:prstGeom prst="rect">
            <a:avLst/>
          </a:prstGeom>
        </p:spPr>
      </p:pic>
      <p:pic>
        <p:nvPicPr>
          <p:cNvPr id="50" name="图片 5">
            <a:extLst>
              <a:ext uri="{FF2B5EF4-FFF2-40B4-BE49-F238E27FC236}">
                <a16:creationId xmlns:a16="http://schemas.microsoft.com/office/drawing/2014/main" xmlns="" id="{B4273C76-169B-4709-9039-01DCCBBB4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2924" y="3616066"/>
            <a:ext cx="1992234" cy="1966801"/>
          </a:xfrm>
          <a:prstGeom prst="rect">
            <a:avLst/>
          </a:prstGeom>
        </p:spPr>
      </p:pic>
      <p:pic>
        <p:nvPicPr>
          <p:cNvPr id="51" name="图片 9">
            <a:extLst>
              <a:ext uri="{FF2B5EF4-FFF2-40B4-BE49-F238E27FC236}">
                <a16:creationId xmlns:a16="http://schemas.microsoft.com/office/drawing/2014/main" xmlns="" id="{3D6CA3E5-032A-440F-BACF-630F7AC83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3035" y="494637"/>
            <a:ext cx="536008" cy="529165"/>
          </a:xfrm>
          <a:prstGeom prst="rect">
            <a:avLst/>
          </a:prstGeom>
        </p:spPr>
      </p:pic>
      <p:pic>
        <p:nvPicPr>
          <p:cNvPr id="52" name="图片 14">
            <a:extLst>
              <a:ext uri="{FF2B5EF4-FFF2-40B4-BE49-F238E27FC236}">
                <a16:creationId xmlns:a16="http://schemas.microsoft.com/office/drawing/2014/main" xmlns="" id="{2E7D6367-74F0-4A41-B5DE-4596CA08B1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187" y="2862134"/>
            <a:ext cx="1399813" cy="1382603"/>
          </a:xfrm>
          <a:prstGeom prst="rect">
            <a:avLst/>
          </a:prstGeom>
        </p:spPr>
      </p:pic>
      <p:sp>
        <p:nvSpPr>
          <p:cNvPr id="47" name="圆角矩形 11">
            <a:extLst>
              <a:ext uri="{FF2B5EF4-FFF2-40B4-BE49-F238E27FC236}">
                <a16:creationId xmlns:a16="http://schemas.microsoft.com/office/drawing/2014/main" xmlns="" id="{F004D760-3431-4ABB-ABF2-3F68D93D6C48}"/>
              </a:ext>
            </a:extLst>
          </p:cNvPr>
          <p:cNvSpPr/>
          <p:nvPr/>
        </p:nvSpPr>
        <p:spPr>
          <a:xfrm>
            <a:off x="272559" y="2390642"/>
            <a:ext cx="5457958" cy="2733945"/>
          </a:xfrm>
          <a:prstGeom prst="roundRect">
            <a:avLst>
              <a:gd name="adj" fmla="val 5600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xmlns="" id="{4510F663-4489-4962-A52A-EE734E2FC0C4}"/>
              </a:ext>
            </a:extLst>
          </p:cNvPr>
          <p:cNvSpPr/>
          <p:nvPr/>
        </p:nvSpPr>
        <p:spPr>
          <a:xfrm>
            <a:off x="1038965" y="283091"/>
            <a:ext cx="3959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494949"/>
                </a:solidFill>
              </a:rPr>
              <a:t>Выбор моделей</a:t>
            </a:r>
            <a:r>
              <a:rPr lang="en-US" sz="3200" b="1" dirty="0">
                <a:solidFill>
                  <a:srgbClr val="494949"/>
                </a:solidFill>
              </a:rPr>
              <a:t>:</a:t>
            </a:r>
            <a:endParaRPr lang="ru-RU" sz="3200" b="1" dirty="0">
              <a:solidFill>
                <a:srgbClr val="494949"/>
              </a:solidFill>
            </a:endParaRPr>
          </a:p>
        </p:txBody>
      </p:sp>
      <p:pic>
        <p:nvPicPr>
          <p:cNvPr id="37" name="图片 6">
            <a:extLst>
              <a:ext uri="{FF2B5EF4-FFF2-40B4-BE49-F238E27FC236}">
                <a16:creationId xmlns:a16="http://schemas.microsoft.com/office/drawing/2014/main" xmlns="" id="{37FF46AF-CD63-4215-8391-A6136D7B3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" y="69610"/>
            <a:ext cx="962125" cy="950296"/>
          </a:xfrm>
          <a:prstGeom prst="rect">
            <a:avLst/>
          </a:prstGeom>
        </p:spPr>
      </p:pic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xmlns="" id="{0551F1F6-FD9A-4C9E-9BAC-009758D8D8F5}"/>
              </a:ext>
            </a:extLst>
          </p:cNvPr>
          <p:cNvSpPr/>
          <p:nvPr/>
        </p:nvSpPr>
        <p:spPr>
          <a:xfrm>
            <a:off x="1175507" y="258691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Сверточная нейронная сеть (</a:t>
            </a:r>
            <a:r>
              <a:rPr lang="en-US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CNN)</a:t>
            </a:r>
            <a:endParaRPr lang="ru-RU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xmlns="" id="{2F328A1C-A957-4519-9DA4-E0BC8564165E}"/>
              </a:ext>
            </a:extLst>
          </p:cNvPr>
          <p:cNvSpPr/>
          <p:nvPr/>
        </p:nvSpPr>
        <p:spPr>
          <a:xfrm>
            <a:off x="1038965" y="759220"/>
            <a:ext cx="459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модели машинного обучения: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xmlns="" id="{0319ECB8-CBD4-4D28-B426-60081CAF6790}"/>
              </a:ext>
            </a:extLst>
          </p:cNvPr>
          <p:cNvSpPr/>
          <p:nvPr/>
        </p:nvSpPr>
        <p:spPr>
          <a:xfrm>
            <a:off x="6977981" y="2830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 (</a:t>
            </a:r>
            <a:r>
              <a:rPr lang="en-US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Forest)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73F0984-D28E-46A5-B51A-8CCE705ED997}"/>
              </a:ext>
            </a:extLst>
          </p:cNvPr>
          <p:cNvSpPr/>
          <p:nvPr/>
        </p:nvSpPr>
        <p:spPr>
          <a:xfrm>
            <a:off x="6977981" y="35534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 (</a:t>
            </a:r>
            <a:r>
              <a:rPr lang="en-US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LR)</a:t>
            </a:r>
          </a:p>
        </p:txBody>
      </p:sp>
      <p:sp>
        <p:nvSpPr>
          <p:cNvPr id="46" name="圆角矩形 11">
            <a:extLst>
              <a:ext uri="{FF2B5EF4-FFF2-40B4-BE49-F238E27FC236}">
                <a16:creationId xmlns:a16="http://schemas.microsoft.com/office/drawing/2014/main" xmlns="" id="{A792B064-D7D0-4719-9338-C6D8509FEBB9}"/>
              </a:ext>
            </a:extLst>
          </p:cNvPr>
          <p:cNvSpPr/>
          <p:nvPr/>
        </p:nvSpPr>
        <p:spPr>
          <a:xfrm>
            <a:off x="6977981" y="740102"/>
            <a:ext cx="4473285" cy="2468082"/>
          </a:xfrm>
          <a:prstGeom prst="roundRect">
            <a:avLst>
              <a:gd name="adj" fmla="val 5600"/>
            </a:avLst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  <p:sp>
        <p:nvSpPr>
          <p:cNvPr id="49" name="圆角矩形 11">
            <a:extLst>
              <a:ext uri="{FF2B5EF4-FFF2-40B4-BE49-F238E27FC236}">
                <a16:creationId xmlns:a16="http://schemas.microsoft.com/office/drawing/2014/main" xmlns="" id="{46E38B33-6E28-4B98-9DAA-52BC92AF7C35}"/>
              </a:ext>
            </a:extLst>
          </p:cNvPr>
          <p:cNvSpPr/>
          <p:nvPr/>
        </p:nvSpPr>
        <p:spPr>
          <a:xfrm>
            <a:off x="6977981" y="3984507"/>
            <a:ext cx="3413709" cy="2590402"/>
          </a:xfrm>
          <a:prstGeom prst="roundRect">
            <a:avLst>
              <a:gd name="adj" fmla="val 5600"/>
            </a:avLst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2929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9" grpId="0"/>
      <p:bldP spid="44" grpId="0"/>
      <p:bldP spid="45" grpId="0"/>
      <p:bldP spid="46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D692E86-2DB3-C146-BF2B-56063D842D94}"/>
              </a:ext>
            </a:extLst>
          </p:cNvPr>
          <p:cNvSpPr txBox="1"/>
          <p:nvPr/>
        </p:nvSpPr>
        <p:spPr>
          <a:xfrm>
            <a:off x="173276" y="1267066"/>
            <a:ext cx="10742556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программе для CNN используется функция потерь </a:t>
            </a: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categorical_crossentropy</a:t>
            </a: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модели: 76%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качества: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MSE: 0.3868</a:t>
            </a: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R²: 0.5370</a:t>
            </a: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MSE: 0.6604</a:t>
            </a: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R²: 0.2133</a:t>
            </a: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MSE: 0.6752</a:t>
            </a: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R²: 0.1991</a:t>
            </a: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xmlns="" id="{D73432AD-A32F-4FC1-AFF7-84D5EF836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" y="69610"/>
            <a:ext cx="962125" cy="950296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771DD07E-8A0B-4DF4-BDBB-5A5B39642CFD}"/>
              </a:ext>
            </a:extLst>
          </p:cNvPr>
          <p:cNvSpPr/>
          <p:nvPr/>
        </p:nvSpPr>
        <p:spPr>
          <a:xfrm>
            <a:off x="1038966" y="283091"/>
            <a:ext cx="4011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494949"/>
                </a:solidFill>
              </a:rPr>
              <a:t>CNN:</a:t>
            </a:r>
          </a:p>
        </p:txBody>
      </p:sp>
      <p:sp>
        <p:nvSpPr>
          <p:cNvPr id="27" name="文本框 10">
            <a:extLst>
              <a:ext uri="{FF2B5EF4-FFF2-40B4-BE49-F238E27FC236}">
                <a16:creationId xmlns:a16="http://schemas.microsoft.com/office/drawing/2014/main" xmlns="" id="{99662815-86BF-4CDD-8168-B33D679E06B3}"/>
              </a:ext>
            </a:extLst>
          </p:cNvPr>
          <p:cNvSpPr txBox="1"/>
          <p:nvPr/>
        </p:nvSpPr>
        <p:spPr>
          <a:xfrm>
            <a:off x="995688" y="4781011"/>
            <a:ext cx="5671515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xmlns="" id="{B61A3004-A664-4D81-A8F0-E29D3196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44" y="5075379"/>
            <a:ext cx="892404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Положительные показатели R² указывают на качественное обобщение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Постепенный рост точности в процессе обучения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Хороший баланс между обучающей, валидационной и тестовой выборками</a:t>
            </a:r>
            <a:r>
              <a:rPr lang="en-US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2" name="图片 5">
            <a:extLst>
              <a:ext uri="{FF2B5EF4-FFF2-40B4-BE49-F238E27FC236}">
                <a16:creationId xmlns:a16="http://schemas.microsoft.com/office/drawing/2014/main" xmlns="" id="{9515F323-9124-4A04-9F78-F625691B9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4095" y="2244840"/>
            <a:ext cx="1992234" cy="1966801"/>
          </a:xfrm>
          <a:prstGeom prst="rect">
            <a:avLst/>
          </a:prstGeom>
        </p:spPr>
      </p:pic>
      <p:pic>
        <p:nvPicPr>
          <p:cNvPr id="33" name="图片 9">
            <a:extLst>
              <a:ext uri="{FF2B5EF4-FFF2-40B4-BE49-F238E27FC236}">
                <a16:creationId xmlns:a16="http://schemas.microsoft.com/office/drawing/2014/main" xmlns="" id="{ED518737-F545-435D-8133-CB817C1F7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316" y="820880"/>
            <a:ext cx="536008" cy="529165"/>
          </a:xfrm>
          <a:prstGeom prst="rect">
            <a:avLst/>
          </a:prstGeom>
        </p:spPr>
      </p:pic>
      <p:pic>
        <p:nvPicPr>
          <p:cNvPr id="34" name="图片 13">
            <a:extLst>
              <a:ext uri="{FF2B5EF4-FFF2-40B4-BE49-F238E27FC236}">
                <a16:creationId xmlns:a16="http://schemas.microsoft.com/office/drawing/2014/main" xmlns="" id="{72766772-4AED-43DA-9A82-C69ED17A9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4554" y="4464956"/>
            <a:ext cx="909541" cy="898358"/>
          </a:xfrm>
          <a:prstGeom prst="rect">
            <a:avLst/>
          </a:prstGeom>
        </p:spPr>
      </p:pic>
      <p:pic>
        <p:nvPicPr>
          <p:cNvPr id="35" name="图片 14">
            <a:extLst>
              <a:ext uri="{FF2B5EF4-FFF2-40B4-BE49-F238E27FC236}">
                <a16:creationId xmlns:a16="http://schemas.microsoft.com/office/drawing/2014/main" xmlns="" id="{32350049-EF6A-4044-A5D4-3BF473829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2491" y="1943329"/>
            <a:ext cx="1399813" cy="1382603"/>
          </a:xfrm>
          <a:prstGeom prst="rect">
            <a:avLst/>
          </a:prstGeom>
        </p:spPr>
      </p:pic>
      <p:pic>
        <p:nvPicPr>
          <p:cNvPr id="36" name="图片 15">
            <a:extLst>
              <a:ext uri="{FF2B5EF4-FFF2-40B4-BE49-F238E27FC236}">
                <a16:creationId xmlns:a16="http://schemas.microsoft.com/office/drawing/2014/main" xmlns="" id="{E4D08CA9-62D5-4802-86C7-910AE0591A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5278" y="608681"/>
            <a:ext cx="406720" cy="4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85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D692E86-2DB3-C146-BF2B-56063D842D94}"/>
              </a:ext>
            </a:extLst>
          </p:cNvPr>
          <p:cNvSpPr txBox="1"/>
          <p:nvPr/>
        </p:nvSpPr>
        <p:spPr>
          <a:xfrm>
            <a:off x="173276" y="1314880"/>
            <a:ext cx="10742556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модели: 69%</a:t>
            </a:r>
            <a:endParaRPr lang="en-US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качества:</a:t>
            </a:r>
            <a:endParaRPr lang="en-US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MSE: 0.0004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R²: 0.9996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MSE: 0.9166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R²: -0.0918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MSE: 0.9166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R²: -0.0873</a:t>
            </a: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Очень низкий показатель ошибки на обучающей выборке</a:t>
            </a:r>
            <a:r>
              <a:rPr lang="en-US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Отрицательные показатели R² на валидационной и тестовой выборках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Явные признаки переобучения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xmlns="" id="{D73432AD-A32F-4FC1-AFF7-84D5EF836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" y="69610"/>
            <a:ext cx="962125" cy="950296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771DD07E-8A0B-4DF4-BDBB-5A5B39642CFD}"/>
              </a:ext>
            </a:extLst>
          </p:cNvPr>
          <p:cNvSpPr/>
          <p:nvPr/>
        </p:nvSpPr>
        <p:spPr>
          <a:xfrm>
            <a:off x="934792" y="283091"/>
            <a:ext cx="4011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494949"/>
                </a:solidFill>
              </a:rPr>
              <a:t> Random Forest:</a:t>
            </a:r>
          </a:p>
        </p:txBody>
      </p:sp>
      <p:sp>
        <p:nvSpPr>
          <p:cNvPr id="27" name="文本框 10">
            <a:extLst>
              <a:ext uri="{FF2B5EF4-FFF2-40B4-BE49-F238E27FC236}">
                <a16:creationId xmlns:a16="http://schemas.microsoft.com/office/drawing/2014/main" xmlns="" id="{99662815-86BF-4CDD-8168-B33D679E06B3}"/>
              </a:ext>
            </a:extLst>
          </p:cNvPr>
          <p:cNvSpPr txBox="1"/>
          <p:nvPr/>
        </p:nvSpPr>
        <p:spPr>
          <a:xfrm>
            <a:off x="995688" y="4781011"/>
            <a:ext cx="5671515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图片 5">
            <a:extLst>
              <a:ext uri="{FF2B5EF4-FFF2-40B4-BE49-F238E27FC236}">
                <a16:creationId xmlns:a16="http://schemas.microsoft.com/office/drawing/2014/main" xmlns="" id="{9515F323-9124-4A04-9F78-F625691B9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6216" y="2081338"/>
            <a:ext cx="1992234" cy="1966801"/>
          </a:xfrm>
          <a:prstGeom prst="rect">
            <a:avLst/>
          </a:prstGeom>
        </p:spPr>
      </p:pic>
      <p:pic>
        <p:nvPicPr>
          <p:cNvPr id="33" name="图片 9">
            <a:extLst>
              <a:ext uri="{FF2B5EF4-FFF2-40B4-BE49-F238E27FC236}">
                <a16:creationId xmlns:a16="http://schemas.microsoft.com/office/drawing/2014/main" xmlns="" id="{ED518737-F545-435D-8133-CB817C1F7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316" y="820880"/>
            <a:ext cx="536008" cy="529165"/>
          </a:xfrm>
          <a:prstGeom prst="rect">
            <a:avLst/>
          </a:prstGeom>
        </p:spPr>
      </p:pic>
      <p:pic>
        <p:nvPicPr>
          <p:cNvPr id="34" name="图片 13">
            <a:extLst>
              <a:ext uri="{FF2B5EF4-FFF2-40B4-BE49-F238E27FC236}">
                <a16:creationId xmlns:a16="http://schemas.microsoft.com/office/drawing/2014/main" xmlns="" id="{72766772-4AED-43DA-9A82-C69ED17A9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0441" y="2367431"/>
            <a:ext cx="909541" cy="898358"/>
          </a:xfrm>
          <a:prstGeom prst="rect">
            <a:avLst/>
          </a:prstGeom>
        </p:spPr>
      </p:pic>
      <p:pic>
        <p:nvPicPr>
          <p:cNvPr id="35" name="图片 14">
            <a:extLst>
              <a:ext uri="{FF2B5EF4-FFF2-40B4-BE49-F238E27FC236}">
                <a16:creationId xmlns:a16="http://schemas.microsoft.com/office/drawing/2014/main" xmlns="" id="{32350049-EF6A-4044-A5D4-3BF473829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2333" y="5037485"/>
            <a:ext cx="1399813" cy="1382603"/>
          </a:xfrm>
          <a:prstGeom prst="rect">
            <a:avLst/>
          </a:prstGeom>
        </p:spPr>
      </p:pic>
      <p:pic>
        <p:nvPicPr>
          <p:cNvPr id="36" name="图片 15">
            <a:extLst>
              <a:ext uri="{FF2B5EF4-FFF2-40B4-BE49-F238E27FC236}">
                <a16:creationId xmlns:a16="http://schemas.microsoft.com/office/drawing/2014/main" xmlns="" id="{E4D08CA9-62D5-4802-86C7-910AE0591A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5278" y="608681"/>
            <a:ext cx="406720" cy="40171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C5BEB7B0-93B8-4297-9957-EDC8BD2D49EE}"/>
              </a:ext>
            </a:extLst>
          </p:cNvPr>
          <p:cNvSpPr/>
          <p:nvPr/>
        </p:nvSpPr>
        <p:spPr>
          <a:xfrm>
            <a:off x="230244" y="5154524"/>
            <a:ext cx="10838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эффективна  только на обучающих данных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Плохая генерализация на новых данных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рекомендуется для практического применения 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F1B9F04C-EFA7-45CE-8B5F-411CCC663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44" y="545479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16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D692E86-2DB3-C146-BF2B-56063D842D94}"/>
              </a:ext>
            </a:extLst>
          </p:cNvPr>
          <p:cNvSpPr txBox="1"/>
          <p:nvPr/>
        </p:nvSpPr>
        <p:spPr>
          <a:xfrm>
            <a:off x="259696" y="1326455"/>
            <a:ext cx="10742556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модели: 57%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качества: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MSE: 0.7872</a:t>
            </a: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R²: 0.5</a:t>
            </a: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76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MSE: </a:t>
            </a: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2733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R²: </a:t>
            </a: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- 0.5167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MSE: </a:t>
            </a: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2669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R²: </a:t>
            </a: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-0.5029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ru-RU" alt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Низкая точность определения возраста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Крайне плохие показатели на валидационной и тестовой выборках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Отрицательные значения R² указывают на неспособность модели описывать данные 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xmlns="" id="{D73432AD-A32F-4FC1-AFF7-84D5EF836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" y="69610"/>
            <a:ext cx="962125" cy="950296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771DD07E-8A0B-4DF4-BDBB-5A5B39642CFD}"/>
              </a:ext>
            </a:extLst>
          </p:cNvPr>
          <p:cNvSpPr/>
          <p:nvPr/>
        </p:nvSpPr>
        <p:spPr>
          <a:xfrm>
            <a:off x="992666" y="283091"/>
            <a:ext cx="4011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494949"/>
                </a:solidFill>
              </a:rPr>
              <a:t>Linear Regression:</a:t>
            </a:r>
          </a:p>
        </p:txBody>
      </p:sp>
      <p:sp>
        <p:nvSpPr>
          <p:cNvPr id="27" name="文本框 10">
            <a:extLst>
              <a:ext uri="{FF2B5EF4-FFF2-40B4-BE49-F238E27FC236}">
                <a16:creationId xmlns:a16="http://schemas.microsoft.com/office/drawing/2014/main" xmlns="" id="{99662815-86BF-4CDD-8168-B33D679E06B3}"/>
              </a:ext>
            </a:extLst>
          </p:cNvPr>
          <p:cNvSpPr txBox="1"/>
          <p:nvPr/>
        </p:nvSpPr>
        <p:spPr>
          <a:xfrm>
            <a:off x="995688" y="4781011"/>
            <a:ext cx="5671515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xmlns="" id="{B61A3004-A664-4D81-A8F0-E29D3196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44" y="5187487"/>
            <a:ext cx="762176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модель не подходит для задачи определения возраста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способна уловить сложные нелинейные зависимости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Наименее эффективная модель в исследовании </a:t>
            </a:r>
          </a:p>
        </p:txBody>
      </p:sp>
      <p:pic>
        <p:nvPicPr>
          <p:cNvPr id="32" name="图片 5">
            <a:extLst>
              <a:ext uri="{FF2B5EF4-FFF2-40B4-BE49-F238E27FC236}">
                <a16:creationId xmlns:a16="http://schemas.microsoft.com/office/drawing/2014/main" xmlns="" id="{9515F323-9124-4A04-9F78-F625691B9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3102" y="2190193"/>
            <a:ext cx="1992234" cy="1966801"/>
          </a:xfrm>
          <a:prstGeom prst="rect">
            <a:avLst/>
          </a:prstGeom>
        </p:spPr>
      </p:pic>
      <p:pic>
        <p:nvPicPr>
          <p:cNvPr id="33" name="图片 9">
            <a:extLst>
              <a:ext uri="{FF2B5EF4-FFF2-40B4-BE49-F238E27FC236}">
                <a16:creationId xmlns:a16="http://schemas.microsoft.com/office/drawing/2014/main" xmlns="" id="{ED518737-F545-435D-8133-CB817C1F7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316" y="820880"/>
            <a:ext cx="536008" cy="529165"/>
          </a:xfrm>
          <a:prstGeom prst="rect">
            <a:avLst/>
          </a:prstGeom>
        </p:spPr>
      </p:pic>
      <p:pic>
        <p:nvPicPr>
          <p:cNvPr id="34" name="图片 13">
            <a:extLst>
              <a:ext uri="{FF2B5EF4-FFF2-40B4-BE49-F238E27FC236}">
                <a16:creationId xmlns:a16="http://schemas.microsoft.com/office/drawing/2014/main" xmlns="" id="{72766772-4AED-43DA-9A82-C69ED17A9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1484" y="5082366"/>
            <a:ext cx="909541" cy="898358"/>
          </a:xfrm>
          <a:prstGeom prst="rect">
            <a:avLst/>
          </a:prstGeom>
        </p:spPr>
      </p:pic>
      <p:pic>
        <p:nvPicPr>
          <p:cNvPr id="35" name="图片 14">
            <a:extLst>
              <a:ext uri="{FF2B5EF4-FFF2-40B4-BE49-F238E27FC236}">
                <a16:creationId xmlns:a16="http://schemas.microsoft.com/office/drawing/2014/main" xmlns="" id="{32350049-EF6A-4044-A5D4-3BF473829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0914" y="1515975"/>
            <a:ext cx="1399813" cy="1382603"/>
          </a:xfrm>
          <a:prstGeom prst="rect">
            <a:avLst/>
          </a:prstGeom>
        </p:spPr>
      </p:pic>
      <p:pic>
        <p:nvPicPr>
          <p:cNvPr id="36" name="图片 15">
            <a:extLst>
              <a:ext uri="{FF2B5EF4-FFF2-40B4-BE49-F238E27FC236}">
                <a16:creationId xmlns:a16="http://schemas.microsoft.com/office/drawing/2014/main" xmlns="" id="{E4D08CA9-62D5-4802-86C7-910AE0591A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1864" y="667006"/>
            <a:ext cx="406720" cy="4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26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D692E86-2DB3-C146-BF2B-56063D842D94}"/>
              </a:ext>
            </a:extLst>
          </p:cNvPr>
          <p:cNvSpPr txBox="1"/>
          <p:nvPr/>
        </p:nvSpPr>
        <p:spPr>
          <a:xfrm>
            <a:off x="259696" y="1326455"/>
            <a:ext cx="10742556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модели: </a:t>
            </a:r>
            <a:r>
              <a:rPr lang="en-US" sz="20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r>
              <a:rPr lang="ru-RU" sz="20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качества: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MSE: 0.0003</a:t>
            </a:r>
            <a:endParaRPr lang="ru-RU" sz="2000" dirty="0" smtClean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R²: 0.9996</a:t>
            </a: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MSE: </a:t>
            </a:r>
            <a:r>
              <a:rPr lang="en-US" sz="20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0.91</a:t>
            </a:r>
            <a:r>
              <a:rPr lang="ru-RU" sz="20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R²: -</a:t>
            </a:r>
            <a:r>
              <a:rPr lang="en-US" sz="20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0.09</a:t>
            </a:r>
            <a:r>
              <a:rPr lang="ru-RU" sz="20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MSE: </a:t>
            </a:r>
            <a:r>
              <a:rPr lang="en-US" sz="20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0.91</a:t>
            </a:r>
            <a:r>
              <a:rPr lang="ru-RU" sz="20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endParaRPr lang="en-US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R²: -</a:t>
            </a:r>
            <a:r>
              <a:rPr lang="en-US" sz="20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0.08</a:t>
            </a:r>
            <a:r>
              <a:rPr lang="ru-RU" sz="20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 algn="just"/>
            <a:endParaRPr lang="ru-RU" alt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Очень низкий показатель ошибки на обучающей выборке</a:t>
            </a:r>
            <a:r>
              <a:rPr lang="en-US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Отрицательные показатели R² на </a:t>
            </a:r>
            <a:r>
              <a:rPr lang="ru-RU" altLang="ru-RU" sz="2000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валидационной</a:t>
            </a: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тестовой выборках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Явные признаки </a:t>
            </a:r>
            <a:r>
              <a:rPr lang="ru-RU" altLang="ru-RU" sz="20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сильно переобученной модели </a:t>
            </a:r>
            <a:endParaRPr lang="ru-RU" alt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xmlns="" id="{D73432AD-A32F-4FC1-AFF7-84D5EF836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" y="69610"/>
            <a:ext cx="962125" cy="950296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771DD07E-8A0B-4DF4-BDBB-5A5B39642CFD}"/>
              </a:ext>
            </a:extLst>
          </p:cNvPr>
          <p:cNvSpPr/>
          <p:nvPr/>
        </p:nvSpPr>
        <p:spPr>
          <a:xfrm>
            <a:off x="992666" y="283091"/>
            <a:ext cx="4011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494949"/>
                </a:solidFill>
              </a:rPr>
              <a:t>KNN:</a:t>
            </a:r>
            <a:endParaRPr lang="en-US" sz="3200" b="1" dirty="0">
              <a:solidFill>
                <a:srgbClr val="494949"/>
              </a:solidFill>
            </a:endParaRPr>
          </a:p>
        </p:txBody>
      </p:sp>
      <p:sp>
        <p:nvSpPr>
          <p:cNvPr id="27" name="文本框 10">
            <a:extLst>
              <a:ext uri="{FF2B5EF4-FFF2-40B4-BE49-F238E27FC236}">
                <a16:creationId xmlns:a16="http://schemas.microsoft.com/office/drawing/2014/main" xmlns="" id="{99662815-86BF-4CDD-8168-B33D679E06B3}"/>
              </a:ext>
            </a:extLst>
          </p:cNvPr>
          <p:cNvSpPr txBox="1"/>
          <p:nvPr/>
        </p:nvSpPr>
        <p:spPr>
          <a:xfrm>
            <a:off x="995688" y="4781011"/>
            <a:ext cx="5671515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xmlns="" id="{B61A3004-A664-4D81-A8F0-E29D3196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44" y="5187487"/>
            <a:ext cx="617669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эффективна  только на обучающих данных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Плохая генерализация на новых данных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рекомендуется для практического применения </a:t>
            </a:r>
            <a:endParaRPr lang="ru-RU" alt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图片 5">
            <a:extLst>
              <a:ext uri="{FF2B5EF4-FFF2-40B4-BE49-F238E27FC236}">
                <a16:creationId xmlns:a16="http://schemas.microsoft.com/office/drawing/2014/main" xmlns="" id="{9515F323-9124-4A04-9F78-F625691B9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3102" y="2190193"/>
            <a:ext cx="1992234" cy="1966801"/>
          </a:xfrm>
          <a:prstGeom prst="rect">
            <a:avLst/>
          </a:prstGeom>
        </p:spPr>
      </p:pic>
      <p:pic>
        <p:nvPicPr>
          <p:cNvPr id="33" name="图片 9">
            <a:extLst>
              <a:ext uri="{FF2B5EF4-FFF2-40B4-BE49-F238E27FC236}">
                <a16:creationId xmlns:a16="http://schemas.microsoft.com/office/drawing/2014/main" xmlns="" id="{ED518737-F545-435D-8133-CB817C1F7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316" y="820880"/>
            <a:ext cx="536008" cy="529165"/>
          </a:xfrm>
          <a:prstGeom prst="rect">
            <a:avLst/>
          </a:prstGeom>
        </p:spPr>
      </p:pic>
      <p:pic>
        <p:nvPicPr>
          <p:cNvPr id="34" name="图片 13">
            <a:extLst>
              <a:ext uri="{FF2B5EF4-FFF2-40B4-BE49-F238E27FC236}">
                <a16:creationId xmlns:a16="http://schemas.microsoft.com/office/drawing/2014/main" xmlns="" id="{72766772-4AED-43DA-9A82-C69ED17A9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1484" y="5082366"/>
            <a:ext cx="909541" cy="898358"/>
          </a:xfrm>
          <a:prstGeom prst="rect">
            <a:avLst/>
          </a:prstGeom>
        </p:spPr>
      </p:pic>
      <p:pic>
        <p:nvPicPr>
          <p:cNvPr id="35" name="图片 14">
            <a:extLst>
              <a:ext uri="{FF2B5EF4-FFF2-40B4-BE49-F238E27FC236}">
                <a16:creationId xmlns:a16="http://schemas.microsoft.com/office/drawing/2014/main" xmlns="" id="{32350049-EF6A-4044-A5D4-3BF473829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0914" y="1515975"/>
            <a:ext cx="1399813" cy="1382603"/>
          </a:xfrm>
          <a:prstGeom prst="rect">
            <a:avLst/>
          </a:prstGeom>
        </p:spPr>
      </p:pic>
      <p:pic>
        <p:nvPicPr>
          <p:cNvPr id="36" name="图片 15">
            <a:extLst>
              <a:ext uri="{FF2B5EF4-FFF2-40B4-BE49-F238E27FC236}">
                <a16:creationId xmlns:a16="http://schemas.microsoft.com/office/drawing/2014/main" xmlns="" id="{E4D08CA9-62D5-4802-86C7-910AE0591A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1864" y="667006"/>
            <a:ext cx="406720" cy="4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03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DCDD7AA-D51B-FF4F-8868-36108B2D0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657" y="3599523"/>
            <a:ext cx="1632155" cy="16113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8126ED5-17DE-7945-9AC9-5BC6AD8AC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3503" y="1440557"/>
            <a:ext cx="707554" cy="6985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85D2079-359F-B24D-9BDA-C13CF141B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334" y="232341"/>
            <a:ext cx="1399813" cy="13826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F1F47E26-CD87-9C44-B14C-2D127D08D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8686" y="2979290"/>
            <a:ext cx="712089" cy="7033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ACC790A0-618E-0A48-A01A-8C83D13280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349" y="4319598"/>
            <a:ext cx="2768222" cy="2732882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B8957AA7-5017-47F3-A54D-5B689DB7276F}"/>
              </a:ext>
            </a:extLst>
          </p:cNvPr>
          <p:cNvSpPr/>
          <p:nvPr/>
        </p:nvSpPr>
        <p:spPr>
          <a:xfrm>
            <a:off x="323743" y="22521"/>
            <a:ext cx="43871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494949"/>
                </a:solidFill>
              </a:rPr>
              <a:t>Анализ результатов</a:t>
            </a:r>
            <a:r>
              <a:rPr lang="en-US" sz="3200" b="1" dirty="0">
                <a:solidFill>
                  <a:srgbClr val="494949"/>
                </a:solidFill>
              </a:rPr>
              <a:t>:</a:t>
            </a:r>
            <a:endParaRPr lang="ru-RU" sz="3200" b="1" dirty="0">
              <a:solidFill>
                <a:srgbClr val="49494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5EC363F-563F-464E-8FFD-EC4D61245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21" y="444119"/>
            <a:ext cx="812190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точность (76%) и стабильные метрики генерализации.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Положительные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R² показывают хорошее обобщение.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4518437-765A-4FFA-957D-212E67D8E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21" y="1312815"/>
            <a:ext cx="1101976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Отличные результаты на обучающей выборке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R²), однако переобучение мешает адекватной работе на новых данных.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R² отрицательны, что свидетельствует о слабой генерализации.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5BB30110-1B74-4A5F-AA05-78B597DF0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21" y="2776244"/>
            <a:ext cx="1059605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Самые низкие показатели точности и R²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не подходит для задач с нелинейными зависимостями, так как не может адекватно захватить сложные паттерны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F8E206BA-5279-4D32-9BEA-B1FD49444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57" y="5442982"/>
            <a:ext cx="1186825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выводы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 подходит для анализа изображений, демонстрируя лучшие результаты.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 имеет признаки переобучения</a:t>
            </a:r>
            <a:r>
              <a:rPr lang="en-US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может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быть использован для предварительного анализа.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 неэффективна для данной задачи.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821" y="3948599"/>
            <a:ext cx="11547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демонстрирует превосходную производительность на обучающих данных, однако страдает от </a:t>
            </a:r>
            <a:r>
              <a:rPr lang="ru-RU" altLang="ru-RU" sz="20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переобучения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 err="1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ru-RU" altLang="ru-RU" sz="20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altLang="ru-RU" sz="2000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R² отрицательны, указывает на неспособность модели адекватно обобщаться на новые, невиданные ранее данные.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417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PRING_FIRST_PUBLISH" val="1"/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Arial"/>
      </a:majorFont>
      <a:minorFont>
        <a:latin typeface="Arial"/>
        <a:ea typeface="思源黑体 CN Regular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DengXian Light" panose="020F0302020204030204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DengXian" panose="020F0502020204030204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DengXian Light" panose="020F0302020204030204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DengXian" panose="020F0502020204030204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4910</TotalTime>
  <Words>581</Words>
  <Application>Microsoft Office PowerPoint</Application>
  <PresentationFormat>Широкоэкранный</PresentationFormat>
  <Paragraphs>114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Arial</vt:lpstr>
      <vt:lpstr>Arial Black</vt:lpstr>
      <vt:lpstr>DengXian</vt:lpstr>
      <vt:lpstr>Source Han Sans CN Regular</vt:lpstr>
      <vt:lpstr>Source Han Sans Regular</vt:lpstr>
      <vt:lpstr>Source Han Sans SC</vt:lpstr>
      <vt:lpstr>Times New Roman</vt:lpstr>
      <vt:lpstr>思源黑体 CN Bold</vt:lpstr>
      <vt:lpstr>思源黑体 CN Normal</vt:lpstr>
      <vt:lpstr>思源黑体 CN Regular</vt:lpstr>
      <vt:lpstr>Office 主题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Учетная запись Майкрософт</cp:lastModifiedBy>
  <cp:revision>714</cp:revision>
  <dcterms:created xsi:type="dcterms:W3CDTF">2018-06-17T04:53:58Z</dcterms:created>
  <dcterms:modified xsi:type="dcterms:W3CDTF">2024-12-19T08:13:15Z</dcterms:modified>
</cp:coreProperties>
</file>