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0">
          <p15:clr>
            <a:srgbClr val="A4A3A4"/>
          </p15:clr>
        </p15:guide>
        <p15:guide id="2" orient="horz" pos="3408">
          <p15:clr>
            <a:srgbClr val="A4A3A4"/>
          </p15:clr>
        </p15:guide>
        <p15:guide id="3" pos="6936">
          <p15:clr>
            <a:srgbClr val="A4A3A4"/>
          </p15:clr>
        </p15:guide>
        <p15:guide id="4" pos="744">
          <p15:clr>
            <a:srgbClr val="A4A3A4"/>
          </p15:clr>
        </p15:guide>
      </p15:sldGuideLst>
    </p:ext>
    <p:ext uri="http://customooxmlschemas.google.com/">
      <go:slidesCustomData xmlns:go="http://customooxmlschemas.google.com/" r:id="rId23" roundtripDataSignature="AMtx7mhttut+7iFPWFhb4EPpfBrWP5Ir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0" orient="horz"/>
        <p:guide pos="3408" orient="horz"/>
        <p:guide pos="6936"/>
        <p:guide pos="7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03fde559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03fde559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403fde559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034c42303_1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034c42303_1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24034c42303_1_2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034c42303_1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4034c42303_1_2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24034c42303_1_2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4034c42303_1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4034c42303_1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4034c42303_1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4034c42303_1_3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4034c42303_1_3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24034c42303_1_3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034c42303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034c42303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4034c42303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034c42303_1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034c42303_1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4034c42303_1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034c42303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034c42303_1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4034c42303_1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034c42303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034c42303_1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4034c42303_1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034c42303_1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034c42303_1_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4034c42303_1_2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034c42303_1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034c42303_1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4034c42303_1_1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034c42303_1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034c42303_1_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24034c42303_1_1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6"/>
          <p:cNvSpPr/>
          <p:nvPr/>
        </p:nvSpPr>
        <p:spPr>
          <a:xfrm>
            <a:off x="4000500" y="1087403"/>
            <a:ext cx="8191500" cy="5770597"/>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cxnSp>
        <p:nvCxnSpPr>
          <p:cNvPr id="16" name="Google Shape;16;p26"/>
          <p:cNvCxnSpPr/>
          <p:nvPr/>
        </p:nvCxnSpPr>
        <p:spPr>
          <a:xfrm>
            <a:off x="406241" y="183933"/>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17" name="Google Shape;17;p26"/>
          <p:cNvSpPr/>
          <p:nvPr/>
        </p:nvSpPr>
        <p:spPr>
          <a:xfrm>
            <a:off x="5292348" y="1"/>
            <a:ext cx="2279742" cy="1267785"/>
          </a:xfrm>
          <a:custGeom>
            <a:rect b="b" l="l" r="r" t="t"/>
            <a:pathLst>
              <a:path extrusionOk="0" h="1267785" w="2279742">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8" name="Google Shape;18;p26"/>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9" name="Google Shape;19;p26"/>
          <p:cNvSpPr/>
          <p:nvPr/>
        </p:nvSpPr>
        <p:spPr>
          <a:xfrm>
            <a:off x="1569044" y="514898"/>
            <a:ext cx="2393351" cy="2328423"/>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0" name="Google Shape;20;p26"/>
          <p:cNvSpPr/>
          <p:nvPr/>
        </p:nvSpPr>
        <p:spPr>
          <a:xfrm flipH="1">
            <a:off x="0" y="2949740"/>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1" name="Google Shape;21;p26"/>
          <p:cNvSpPr/>
          <p:nvPr/>
        </p:nvSpPr>
        <p:spPr>
          <a:xfrm rot="-5400000">
            <a:off x="1539683" y="4203427"/>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22" name="Google Shape;22;p26"/>
          <p:cNvSpPr txBox="1"/>
          <p:nvPr>
            <p:ph type="ctrTitle"/>
          </p:nvPr>
        </p:nvSpPr>
        <p:spPr>
          <a:xfrm>
            <a:off x="5093208" y="2743200"/>
            <a:ext cx="6592824" cy="2386584"/>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 type="subTitle"/>
          </p:nvPr>
        </p:nvSpPr>
        <p:spPr>
          <a:xfrm>
            <a:off x="5093208" y="5221224"/>
            <a:ext cx="6592824" cy="996696"/>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84" name="Shape 84"/>
        <p:cNvGrpSpPr/>
        <p:nvPr/>
      </p:nvGrpSpPr>
      <p:grpSpPr>
        <a:xfrm>
          <a:off x="0" y="0"/>
          <a:ext cx="0" cy="0"/>
          <a:chOff x="0" y="0"/>
          <a:chExt cx="0" cy="0"/>
        </a:xfrm>
      </p:grpSpPr>
      <p:sp>
        <p:nvSpPr>
          <p:cNvPr id="85" name="Google Shape;85;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5"/>
          <p:cNvSpPr txBox="1"/>
          <p:nvPr>
            <p:ph idx="1" type="body"/>
          </p:nvPr>
        </p:nvSpPr>
        <p:spPr>
          <a:xfrm>
            <a:off x="83978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7" name="Google Shape;87;p35"/>
          <p:cNvSpPr txBox="1"/>
          <p:nvPr>
            <p:ph idx="2" type="body"/>
          </p:nvPr>
        </p:nvSpPr>
        <p:spPr>
          <a:xfrm>
            <a:off x="83978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5"/>
          <p:cNvSpPr txBox="1"/>
          <p:nvPr>
            <p:ph idx="3" type="body"/>
          </p:nvPr>
        </p:nvSpPr>
        <p:spPr>
          <a:xfrm>
            <a:off x="445312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9" name="Google Shape;89;p35"/>
          <p:cNvSpPr txBox="1"/>
          <p:nvPr>
            <p:ph idx="4" type="body"/>
          </p:nvPr>
        </p:nvSpPr>
        <p:spPr>
          <a:xfrm>
            <a:off x="445312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3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91" name="Google Shape;91;p3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92" name="Google Shape;9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3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4" name="Google Shape;94;p3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5" name="Google Shape;95;p35"/>
          <p:cNvSpPr txBox="1"/>
          <p:nvPr>
            <p:ph idx="5" type="body"/>
          </p:nvPr>
        </p:nvSpPr>
        <p:spPr>
          <a:xfrm>
            <a:off x="806500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6" name="Google Shape;96;p35"/>
          <p:cNvSpPr txBox="1"/>
          <p:nvPr>
            <p:ph idx="6" type="body"/>
          </p:nvPr>
        </p:nvSpPr>
        <p:spPr>
          <a:xfrm>
            <a:off x="806500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medium pictures">
  <p:cSld name="Title and Content with 2 medium pictures">
    <p:spTree>
      <p:nvGrpSpPr>
        <p:cNvPr id="97" name="Shape 97"/>
        <p:cNvGrpSpPr/>
        <p:nvPr/>
      </p:nvGrpSpPr>
      <p:grpSpPr>
        <a:xfrm>
          <a:off x="0" y="0"/>
          <a:ext cx="0" cy="0"/>
          <a:chOff x="0" y="0"/>
          <a:chExt cx="0" cy="0"/>
        </a:xfrm>
      </p:grpSpPr>
      <p:sp>
        <p:nvSpPr>
          <p:cNvPr id="98" name="Google Shape;98;p36"/>
          <p:cNvSpPr/>
          <p:nvPr>
            <p:ph idx="2" type="pic"/>
          </p:nvPr>
        </p:nvSpPr>
        <p:spPr>
          <a:xfrm>
            <a:off x="7901259" y="2727729"/>
            <a:ext cx="4290740" cy="4130271"/>
          </a:xfrm>
          <a:prstGeom prst="rect">
            <a:avLst/>
          </a:prstGeom>
          <a:noFill/>
          <a:ln>
            <a:noFill/>
          </a:ln>
        </p:spPr>
      </p:sp>
      <p:sp>
        <p:nvSpPr>
          <p:cNvPr id="99" name="Google Shape;99;p36"/>
          <p:cNvSpPr/>
          <p:nvPr>
            <p:ph idx="3" type="pic"/>
          </p:nvPr>
        </p:nvSpPr>
        <p:spPr>
          <a:xfrm>
            <a:off x="6261609" y="0"/>
            <a:ext cx="3519311" cy="3007909"/>
          </a:xfrm>
          <a:prstGeom prst="rect">
            <a:avLst/>
          </a:prstGeom>
          <a:noFill/>
          <a:ln>
            <a:noFill/>
          </a:ln>
        </p:spPr>
      </p:sp>
      <p:sp>
        <p:nvSpPr>
          <p:cNvPr id="100" name="Google Shape;100;p36"/>
          <p:cNvSpPr/>
          <p:nvPr/>
        </p:nvSpPr>
        <p:spPr>
          <a:xfrm>
            <a:off x="10420569" y="1364732"/>
            <a:ext cx="947488" cy="92178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1" name="Google Shape;101;p36"/>
          <p:cNvSpPr/>
          <p:nvPr/>
        </p:nvSpPr>
        <p:spPr>
          <a:xfrm flipH="1" rot="-6040930">
            <a:off x="6034138" y="-673140"/>
            <a:ext cx="4021193" cy="4021193"/>
          </a:xfrm>
          <a:prstGeom prst="arc">
            <a:avLst>
              <a:gd fmla="val 16200000" name="adj1"/>
              <a:gd fmla="val 20093138"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2" name="Google Shape;102;p36"/>
          <p:cNvSpPr txBox="1"/>
          <p:nvPr>
            <p:ph type="title"/>
          </p:nvPr>
        </p:nvSpPr>
        <p:spPr>
          <a:xfrm>
            <a:off x="841248" y="365760"/>
            <a:ext cx="51206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04" name="Google Shape;104;p3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05" name="Google Shape;10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6"/>
          <p:cNvSpPr txBox="1"/>
          <p:nvPr>
            <p:ph idx="1" type="body"/>
          </p:nvPr>
        </p:nvSpPr>
        <p:spPr>
          <a:xfrm>
            <a:off x="841248" y="1828800"/>
            <a:ext cx="5093208"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107" name="Shape 107"/>
        <p:cNvGrpSpPr/>
        <p:nvPr/>
      </p:nvGrpSpPr>
      <p:grpSpPr>
        <a:xfrm>
          <a:off x="0" y="0"/>
          <a:ext cx="0" cy="0"/>
          <a:chOff x="0" y="0"/>
          <a:chExt cx="0" cy="0"/>
        </a:xfrm>
      </p:grpSpPr>
      <p:sp>
        <p:nvSpPr>
          <p:cNvPr id="108" name="Google Shape;108;p37"/>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9" name="Google Shape;109;p37"/>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0" name="Google Shape;110;p37"/>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1" name="Google Shape;111;p37"/>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2" name="Google Shape;112;p37"/>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3" name="Google Shape;113;p37"/>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4" name="Google Shape;114;p37"/>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5" name="Google Shape;115;p37"/>
          <p:cNvSpPr txBox="1"/>
          <p:nvPr>
            <p:ph type="title"/>
          </p:nvPr>
        </p:nvSpPr>
        <p:spPr>
          <a:xfrm>
            <a:off x="1389888" y="1234440"/>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7"/>
          <p:cNvSpPr txBox="1"/>
          <p:nvPr>
            <p:ph idx="12" type="sldNum"/>
          </p:nvPr>
        </p:nvSpPr>
        <p:spPr>
          <a:xfrm>
            <a:off x="10506456" y="6356350"/>
            <a:ext cx="85039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7" name="Google Shape;117;p37"/>
          <p:cNvSpPr txBox="1"/>
          <p:nvPr>
            <p:ph idx="1" type="body"/>
          </p:nvPr>
        </p:nvSpPr>
        <p:spPr>
          <a:xfrm>
            <a:off x="6665976" y="2551176"/>
            <a:ext cx="4709160" cy="17556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
        <p:nvSpPr>
          <p:cNvPr id="119" name="Google Shape;11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38"/>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1" name="Google Shape;121;p38"/>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2" name="Shape 122"/>
        <p:cNvGrpSpPr/>
        <p:nvPr/>
      </p:nvGrpSpPr>
      <p:grpSpPr>
        <a:xfrm>
          <a:off x="0" y="0"/>
          <a:ext cx="0" cy="0"/>
          <a:chOff x="0" y="0"/>
          <a:chExt cx="0" cy="0"/>
        </a:xfrm>
      </p:grpSpPr>
      <p:sp>
        <p:nvSpPr>
          <p:cNvPr id="123" name="Google Shape;12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39"/>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5" name="Google Shape;125;p39"/>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6" name="Google Shape;12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7" name="Shape 127"/>
        <p:cNvGrpSpPr/>
        <p:nvPr/>
      </p:nvGrpSpPr>
      <p:grpSpPr>
        <a:xfrm>
          <a:off x="0" y="0"/>
          <a:ext cx="0" cy="0"/>
          <a:chOff x="0" y="0"/>
          <a:chExt cx="0" cy="0"/>
        </a:xfrm>
      </p:grpSpPr>
      <p:sp>
        <p:nvSpPr>
          <p:cNvPr id="128" name="Google Shape;128;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0" name="Google Shape;130;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1" name="Google Shape;13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40"/>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33" name="Google Shape;133;p40"/>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4" name="Shape 134"/>
        <p:cNvGrpSpPr/>
        <p:nvPr/>
      </p:nvGrpSpPr>
      <p:grpSpPr>
        <a:xfrm>
          <a:off x="0" y="0"/>
          <a:ext cx="0" cy="0"/>
          <a:chOff x="0" y="0"/>
          <a:chExt cx="0" cy="0"/>
        </a:xfrm>
      </p:grpSpPr>
      <p:sp>
        <p:nvSpPr>
          <p:cNvPr id="135" name="Google Shape;135;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41"/>
          <p:cNvSpPr/>
          <p:nvPr>
            <p:ph idx="2" type="pic"/>
          </p:nvPr>
        </p:nvSpPr>
        <p:spPr>
          <a:xfrm>
            <a:off x="5183188" y="987425"/>
            <a:ext cx="6172200" cy="4873625"/>
          </a:xfrm>
          <a:prstGeom prst="rect">
            <a:avLst/>
          </a:prstGeom>
          <a:noFill/>
          <a:ln>
            <a:noFill/>
          </a:ln>
        </p:spPr>
      </p:sp>
      <p:sp>
        <p:nvSpPr>
          <p:cNvPr id="137" name="Google Shape;137;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8" name="Google Shape;138;p4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39" name="Google Shape;139;p4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40" name="Google Shape;14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41" name="Google Shape;141;p4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42" name="Google Shape;142;p4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small pictures">
  <p:cSld name="Title and Content 2 small pictures">
    <p:spTree>
      <p:nvGrpSpPr>
        <p:cNvPr id="24" name="Shape 24"/>
        <p:cNvGrpSpPr/>
        <p:nvPr/>
      </p:nvGrpSpPr>
      <p:grpSpPr>
        <a:xfrm>
          <a:off x="0" y="0"/>
          <a:ext cx="0" cy="0"/>
          <a:chOff x="0" y="0"/>
          <a:chExt cx="0" cy="0"/>
        </a:xfrm>
      </p:grpSpPr>
      <p:sp>
        <p:nvSpPr>
          <p:cNvPr id="25" name="Google Shape;25;p27"/>
          <p:cNvSpPr/>
          <p:nvPr>
            <p:ph idx="2" type="pic"/>
          </p:nvPr>
        </p:nvSpPr>
        <p:spPr>
          <a:xfrm>
            <a:off x="7200479" y="1150210"/>
            <a:ext cx="2207046" cy="2204178"/>
          </a:xfrm>
          <a:prstGeom prst="rect">
            <a:avLst/>
          </a:prstGeom>
          <a:noFill/>
          <a:ln>
            <a:noFill/>
          </a:ln>
        </p:spPr>
      </p:sp>
      <p:sp>
        <p:nvSpPr>
          <p:cNvPr id="26" name="Google Shape;26;p27"/>
          <p:cNvSpPr/>
          <p:nvPr>
            <p:ph idx="3" type="pic"/>
          </p:nvPr>
        </p:nvSpPr>
        <p:spPr>
          <a:xfrm>
            <a:off x="8444632" y="2579683"/>
            <a:ext cx="3096807" cy="3096807"/>
          </a:xfrm>
          <a:prstGeom prst="rect">
            <a:avLst/>
          </a:prstGeom>
          <a:noFill/>
          <a:ln>
            <a:noFill/>
          </a:ln>
        </p:spPr>
      </p:sp>
      <p:sp>
        <p:nvSpPr>
          <p:cNvPr id="27" name="Google Shape;27;p27"/>
          <p:cNvSpPr txBox="1"/>
          <p:nvPr>
            <p:ph type="title"/>
          </p:nvPr>
        </p:nvSpPr>
        <p:spPr>
          <a:xfrm>
            <a:off x="539496" y="365124"/>
            <a:ext cx="58064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7"/>
          <p:cNvSpPr txBox="1"/>
          <p:nvPr>
            <p:ph idx="1" type="body"/>
          </p:nvPr>
        </p:nvSpPr>
        <p:spPr>
          <a:xfrm>
            <a:off x="539496" y="1825625"/>
            <a:ext cx="5806440"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30200" lvl="3" marL="1828800" algn="l">
              <a:lnSpc>
                <a:spcPct val="110000"/>
              </a:lnSpc>
              <a:spcBef>
                <a:spcPts val="500"/>
              </a:spcBef>
              <a:spcAft>
                <a:spcPts val="0"/>
              </a:spcAft>
              <a:buClr>
                <a:schemeClr val="dk1"/>
              </a:buClr>
              <a:buSzPts val="1600"/>
              <a:buChar char="•"/>
              <a:defRPr sz="1600"/>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27"/>
          <p:cNvSpPr/>
          <p:nvPr/>
        </p:nvSpPr>
        <p:spPr>
          <a:xfrm>
            <a:off x="10249620" y="1555068"/>
            <a:ext cx="819303" cy="7970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1" name="Google Shape;31;p27"/>
          <p:cNvSpPr/>
          <p:nvPr/>
        </p:nvSpPr>
        <p:spPr>
          <a:xfrm>
            <a:off x="7590089" y="4034393"/>
            <a:ext cx="876704" cy="876704"/>
          </a:xfrm>
          <a:prstGeom prst="rect">
            <a:avLst/>
          </a:prstGeom>
          <a:noFill/>
          <a:ln cap="flat" cmpd="sng" w="1270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spTree>
      <p:nvGrpSpPr>
        <p:cNvPr id="32" name="Shape 32"/>
        <p:cNvGrpSpPr/>
        <p:nvPr/>
      </p:nvGrpSpPr>
      <p:grpSpPr>
        <a:xfrm>
          <a:off x="0" y="0"/>
          <a:ext cx="0" cy="0"/>
          <a:chOff x="0" y="0"/>
          <a:chExt cx="0" cy="0"/>
        </a:xfrm>
      </p:grpSpPr>
      <p:sp>
        <p:nvSpPr>
          <p:cNvPr id="33" name="Google Shape;33;p28"/>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4" name="Google Shape;34;p28"/>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5" name="Google Shape;35;p28"/>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6" name="Google Shape;36;p28"/>
          <p:cNvSpPr txBox="1"/>
          <p:nvPr>
            <p:ph type="title"/>
          </p:nvPr>
        </p:nvSpPr>
        <p:spPr>
          <a:xfrm>
            <a:off x="1170432" y="1399032"/>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 type="body"/>
          </p:nvPr>
        </p:nvSpPr>
        <p:spPr>
          <a:xfrm>
            <a:off x="5788152" y="1527048"/>
            <a:ext cx="5111496" cy="393192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9"/>
          <p:cNvSpPr/>
          <p:nvPr/>
        </p:nvSpPr>
        <p:spPr>
          <a:xfrm>
            <a:off x="2815929" y="148929"/>
            <a:ext cx="6560142" cy="65601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 name="Google Shape;41;p29"/>
          <p:cNvSpPr/>
          <p:nvPr/>
        </p:nvSpPr>
        <p:spPr>
          <a:xfrm flipH="1" rot="-1577571">
            <a:off x="2494119" y="-28502"/>
            <a:ext cx="6816262" cy="6816262"/>
          </a:xfrm>
          <a:prstGeom prst="arc">
            <a:avLst>
              <a:gd fmla="val 16200000" name="adj1"/>
              <a:gd fmla="val 20093138" name="adj2"/>
            </a:avLst>
          </a:prstGeom>
          <a:noFill/>
          <a:ln cap="rnd" cmpd="sng" w="127000">
            <a:solidFill>
              <a:schemeClr val="accent4">
                <a:alpha val="94509"/>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2" name="Google Shape;42;p29"/>
          <p:cNvSpPr/>
          <p:nvPr/>
        </p:nvSpPr>
        <p:spPr>
          <a:xfrm>
            <a:off x="8165417" y="5241988"/>
            <a:ext cx="759403" cy="73880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3" name="Google Shape;43;p29"/>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5" name="Shape 45"/>
        <p:cNvGrpSpPr/>
        <p:nvPr/>
      </p:nvGrpSpPr>
      <p:grpSpPr>
        <a:xfrm>
          <a:off x="0" y="0"/>
          <a:ext cx="0" cy="0"/>
          <a:chOff x="0" y="0"/>
          <a:chExt cx="0" cy="0"/>
        </a:xfrm>
      </p:grpSpPr>
      <p:sp>
        <p:nvSpPr>
          <p:cNvPr id="46" name="Google Shape;46;p30"/>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7" name="Google Shape;47;p30"/>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30"/>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with picture">
  <p:cSld name="Quote slide with picture">
    <p:bg>
      <p:bgPr>
        <a:solidFill>
          <a:schemeClr val="dk1"/>
        </a:solidFill>
      </p:bgPr>
    </p:bg>
    <p:spTree>
      <p:nvGrpSpPr>
        <p:cNvPr id="51" name="Shape 51"/>
        <p:cNvGrpSpPr/>
        <p:nvPr/>
      </p:nvGrpSpPr>
      <p:grpSpPr>
        <a:xfrm>
          <a:off x="0" y="0"/>
          <a:ext cx="0" cy="0"/>
          <a:chOff x="0" y="0"/>
          <a:chExt cx="0" cy="0"/>
        </a:xfrm>
      </p:grpSpPr>
      <p:sp>
        <p:nvSpPr>
          <p:cNvPr id="52" name="Google Shape;52;p31"/>
          <p:cNvSpPr/>
          <p:nvPr>
            <p:ph idx="2" type="pic"/>
          </p:nvPr>
        </p:nvSpPr>
        <p:spPr>
          <a:xfrm>
            <a:off x="0" y="1"/>
            <a:ext cx="12192000" cy="6858000"/>
          </a:xfrm>
          <a:prstGeom prst="rect">
            <a:avLst/>
          </a:prstGeom>
          <a:solidFill>
            <a:srgbClr val="F5E3DA"/>
          </a:solidFill>
          <a:ln>
            <a:noFill/>
          </a:ln>
        </p:spPr>
      </p:sp>
      <p:sp>
        <p:nvSpPr>
          <p:cNvPr id="53" name="Google Shape;53;p31"/>
          <p:cNvSpPr txBox="1"/>
          <p:nvPr>
            <p:ph type="title"/>
          </p:nvPr>
        </p:nvSpPr>
        <p:spPr>
          <a:xfrm>
            <a:off x="3111500" y="370600"/>
            <a:ext cx="5923842" cy="5923842"/>
          </a:xfrm>
          <a:prstGeom prst="rect">
            <a:avLst/>
          </a:prstGeom>
          <a:solidFill>
            <a:schemeClr val="lt1">
              <a:alpha val="94509"/>
            </a:schemeClr>
          </a:solidFill>
          <a:ln>
            <a:noFill/>
          </a:ln>
        </p:spPr>
        <p:txBody>
          <a:bodyPr anchorCtr="0" anchor="b" bIns="2331700" lIns="457200" spcFirstLastPara="1" rIns="457200" wrap="square" tIns="4570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1"/>
          <p:cNvSpPr txBox="1"/>
          <p:nvPr>
            <p:ph idx="1" type="body"/>
          </p:nvPr>
        </p:nvSpPr>
        <p:spPr>
          <a:xfrm>
            <a:off x="3575304" y="4379976"/>
            <a:ext cx="5038344" cy="71323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5" name="Google Shape;55;p3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58" name="Shape 58"/>
        <p:cNvGrpSpPr/>
        <p:nvPr/>
      </p:nvGrpSpPr>
      <p:grpSpPr>
        <a:xfrm>
          <a:off x="0" y="0"/>
          <a:ext cx="0" cy="0"/>
          <a:chOff x="0" y="0"/>
          <a:chExt cx="0" cy="0"/>
        </a:xfrm>
      </p:grpSpPr>
      <p:sp>
        <p:nvSpPr>
          <p:cNvPr id="59" name="Google Shape;5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61" name="Google Shape;61;p3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62" name="Google Shape;6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3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4" name="Google Shape;64;p3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5" name="Google Shape;65;p32"/>
          <p:cNvSpPr txBox="1"/>
          <p:nvPr>
            <p:ph idx="1" type="body"/>
          </p:nvPr>
        </p:nvSpPr>
        <p:spPr>
          <a:xfrm>
            <a:off x="838200" y="1911096"/>
            <a:ext cx="105156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3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2" name="Google Shape;72;p33"/>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6" name="Google Shape;76;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8" name="Google Shape;78;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80" name="Google Shape;80;p3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81" name="Google Shape;8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3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3" name="Google Shape;83;p3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wentieth Century"/>
              <a:buNone/>
              <a:defRPr b="0" i="0" sz="44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pic>
        <p:nvPicPr>
          <p:cNvPr id="13" name="Google Shape;13;p25"/>
          <p:cNvPicPr preferRelativeResize="0"/>
          <p:nvPr/>
        </p:nvPicPr>
        <p:blipFill rotWithShape="1">
          <a:blip r:embed="rId1">
            <a:alphaModFix/>
          </a:blip>
          <a:srcRect b="0" l="0" r="0" t="0"/>
          <a:stretch/>
        </p:blipFill>
        <p:spPr>
          <a:xfrm>
            <a:off x="548951" y="6394529"/>
            <a:ext cx="2827176" cy="46347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ledes.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403fde5590_1_0"/>
          <p:cNvSpPr txBox="1"/>
          <p:nvPr>
            <p:ph type="title"/>
          </p:nvPr>
        </p:nvSpPr>
        <p:spPr>
          <a:xfrm>
            <a:off x="3319272" y="1380744"/>
            <a:ext cx="5559600" cy="25146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b="1" lang="en-US" sz="3500">
                <a:latin typeface="Montserrat"/>
                <a:ea typeface="Montserrat"/>
                <a:cs typeface="Montserrat"/>
                <a:sym typeface="Montserrat"/>
              </a:rPr>
              <a:t>v2.0 content overview</a:t>
            </a:r>
            <a:endParaRPr b="1" sz="3500">
              <a:latin typeface="Montserrat"/>
              <a:ea typeface="Montserrat"/>
              <a:cs typeface="Montserrat"/>
              <a:sym typeface="Montserrat"/>
            </a:endParaRPr>
          </a:p>
        </p:txBody>
      </p:sp>
      <p:sp>
        <p:nvSpPr>
          <p:cNvPr id="149" name="Google Shape;149;g2403fde5590_1_0"/>
          <p:cNvSpPr txBox="1"/>
          <p:nvPr>
            <p:ph idx="1" type="body"/>
          </p:nvPr>
        </p:nvSpPr>
        <p:spPr>
          <a:xfrm>
            <a:off x="3319272" y="4078224"/>
            <a:ext cx="5559600" cy="1536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latin typeface="Montserrat"/>
                <a:ea typeface="Montserrat"/>
                <a:cs typeface="Montserrat"/>
                <a:sym typeface="Montserrat"/>
              </a:rPr>
              <a:t>noslegal taxonomy</a:t>
            </a:r>
            <a:endParaRPr>
              <a:latin typeface="Montserrat"/>
              <a:ea typeface="Montserrat"/>
              <a:cs typeface="Montserrat"/>
              <a:sym typeface="Montserrat"/>
            </a:endParaRPr>
          </a:p>
          <a:p>
            <a:pPr indent="0" lvl="0" marL="0" rtl="0" algn="ctr">
              <a:spcBef>
                <a:spcPts val="1000"/>
              </a:spcBef>
              <a:spcAft>
                <a:spcPts val="0"/>
              </a:spcAft>
              <a:buNone/>
            </a:pPr>
            <a:r>
              <a:rPr lang="en-US">
                <a:latin typeface="Montserrat"/>
                <a:ea typeface="Montserrat"/>
                <a:cs typeface="Montserrat"/>
                <a:sym typeface="Montserrat"/>
              </a:rPr>
              <a:t>May 2023 release</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4034c42303_1_20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2" name="Google Shape;352;g24034c42303_1_205"/>
          <p:cNvSpPr/>
          <p:nvPr/>
        </p:nvSpPr>
        <p:spPr>
          <a:xfrm>
            <a:off x="977325" y="43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Information Assets</a:t>
            </a:r>
            <a:endParaRPr sz="1100">
              <a:latin typeface="Montserrat"/>
              <a:ea typeface="Montserrat"/>
              <a:cs typeface="Montserrat"/>
              <a:sym typeface="Montserrat"/>
            </a:endParaRPr>
          </a:p>
        </p:txBody>
      </p:sp>
      <p:sp>
        <p:nvSpPr>
          <p:cNvPr id="353" name="Google Shape;353;g24034c42303_1_205"/>
          <p:cNvSpPr/>
          <p:nvPr/>
        </p:nvSpPr>
        <p:spPr>
          <a:xfrm>
            <a:off x="977325" y="10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Needs</a:t>
            </a:r>
            <a:endParaRPr sz="1100">
              <a:latin typeface="Montserrat"/>
              <a:ea typeface="Montserrat"/>
              <a:cs typeface="Montserrat"/>
              <a:sym typeface="Montserrat"/>
            </a:endParaRPr>
          </a:p>
        </p:txBody>
      </p:sp>
      <p:sp>
        <p:nvSpPr>
          <p:cNvPr id="354" name="Google Shape;354;g24034c42303_1_205"/>
          <p:cNvSpPr/>
          <p:nvPr/>
        </p:nvSpPr>
        <p:spPr>
          <a:xfrm>
            <a:off x="977325" y="15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Work</a:t>
            </a:r>
            <a:endParaRPr sz="1100">
              <a:latin typeface="Montserrat"/>
              <a:ea typeface="Montserrat"/>
              <a:cs typeface="Montserrat"/>
              <a:sym typeface="Montserrat"/>
            </a:endParaRPr>
          </a:p>
        </p:txBody>
      </p:sp>
      <p:sp>
        <p:nvSpPr>
          <p:cNvPr id="355" name="Google Shape;355;g24034c42303_1_205"/>
          <p:cNvSpPr/>
          <p:nvPr/>
        </p:nvSpPr>
        <p:spPr>
          <a:xfrm>
            <a:off x="977325" y="24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Places</a:t>
            </a:r>
            <a:endParaRPr sz="1100">
              <a:latin typeface="Montserrat"/>
              <a:ea typeface="Montserrat"/>
              <a:cs typeface="Montserrat"/>
              <a:sym typeface="Montserrat"/>
            </a:endParaRPr>
          </a:p>
        </p:txBody>
      </p:sp>
      <p:sp>
        <p:nvSpPr>
          <p:cNvPr id="356" name="Google Shape;356;g24034c42303_1_205"/>
          <p:cNvSpPr/>
          <p:nvPr/>
        </p:nvSpPr>
        <p:spPr>
          <a:xfrm>
            <a:off x="977325" y="29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Perspectives</a:t>
            </a:r>
            <a:endParaRPr sz="1100">
              <a:latin typeface="Montserrat"/>
              <a:ea typeface="Montserrat"/>
              <a:cs typeface="Montserrat"/>
              <a:sym typeface="Montserrat"/>
            </a:endParaRPr>
          </a:p>
        </p:txBody>
      </p:sp>
      <p:sp>
        <p:nvSpPr>
          <p:cNvPr id="357" name="Google Shape;357;g24034c42303_1_205"/>
          <p:cNvSpPr/>
          <p:nvPr/>
        </p:nvSpPr>
        <p:spPr>
          <a:xfrm>
            <a:off x="977325" y="34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Sectors</a:t>
            </a:r>
            <a:endParaRPr sz="1100">
              <a:latin typeface="Montserrat"/>
              <a:ea typeface="Montserrat"/>
              <a:cs typeface="Montserrat"/>
              <a:sym typeface="Montserrat"/>
            </a:endParaRPr>
          </a:p>
        </p:txBody>
      </p:sp>
      <p:sp>
        <p:nvSpPr>
          <p:cNvPr id="358" name="Google Shape;358;g24034c42303_1_205"/>
          <p:cNvSpPr/>
          <p:nvPr/>
        </p:nvSpPr>
        <p:spPr>
          <a:xfrm>
            <a:off x="977325" y="3885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latin typeface="Montserrat"/>
                <a:ea typeface="Montserrat"/>
                <a:cs typeface="Montserrat"/>
                <a:sym typeface="Montserrat"/>
              </a:rPr>
              <a:t>Laws</a:t>
            </a:r>
            <a:endParaRPr b="1" sz="1100">
              <a:solidFill>
                <a:schemeClr val="lt1"/>
              </a:solidFill>
              <a:latin typeface="Montserrat"/>
              <a:ea typeface="Montserrat"/>
              <a:cs typeface="Montserrat"/>
              <a:sym typeface="Montserrat"/>
            </a:endParaRPr>
          </a:p>
        </p:txBody>
      </p:sp>
      <p:sp>
        <p:nvSpPr>
          <p:cNvPr id="359" name="Google Shape;359;g24034c42303_1_205"/>
          <p:cNvSpPr/>
          <p:nvPr/>
        </p:nvSpPr>
        <p:spPr>
          <a:xfrm>
            <a:off x="977325" y="1985088"/>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Subjects</a:t>
            </a:r>
            <a:endParaRPr sz="1100">
              <a:latin typeface="Montserrat"/>
              <a:ea typeface="Montserrat"/>
              <a:cs typeface="Montserrat"/>
              <a:sym typeface="Montserrat"/>
            </a:endParaRPr>
          </a:p>
        </p:txBody>
      </p:sp>
      <p:sp>
        <p:nvSpPr>
          <p:cNvPr id="360" name="Google Shape;360;g24034c42303_1_205"/>
          <p:cNvSpPr/>
          <p:nvPr/>
        </p:nvSpPr>
        <p:spPr>
          <a:xfrm>
            <a:off x="977325" y="486885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Combinations</a:t>
            </a:r>
            <a:endParaRPr sz="1100">
              <a:latin typeface="Montserrat"/>
              <a:ea typeface="Montserrat"/>
              <a:cs typeface="Montserrat"/>
              <a:sym typeface="Montserrat"/>
            </a:endParaRPr>
          </a:p>
        </p:txBody>
      </p:sp>
      <p:sp>
        <p:nvSpPr>
          <p:cNvPr id="361" name="Google Shape;361;g24034c42303_1_205"/>
          <p:cNvSpPr txBox="1"/>
          <p:nvPr/>
        </p:nvSpPr>
        <p:spPr>
          <a:xfrm>
            <a:off x="4365725" y="948625"/>
            <a:ext cx="72441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solidFill>
                  <a:schemeClr val="dk1"/>
                </a:solidFill>
                <a:latin typeface="Montserrat"/>
                <a:ea typeface="Montserrat"/>
                <a:cs typeface="Montserrat"/>
                <a:sym typeface="Montserrat"/>
              </a:rPr>
              <a:t>Laws</a:t>
            </a:r>
            <a:r>
              <a:rPr lang="en-US" sz="1000">
                <a:solidFill>
                  <a:schemeClr val="dk1"/>
                </a:solidFill>
                <a:latin typeface="Montserrat"/>
                <a:ea typeface="Montserrat"/>
                <a:cs typeface="Montserrat"/>
                <a:sym typeface="Montserrat"/>
              </a:rPr>
              <a:t> is new in the May 2023 release and covers types of law which we think are best aggregated in fairly abstract ways, based on what we have seen in our view of public law firm taxonomies as used on websites plus some private taxonomies provided to us in confidence.</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000">
                <a:solidFill>
                  <a:schemeClr val="dk1"/>
                </a:solidFill>
                <a:latin typeface="Montserrat"/>
                <a:ea typeface="Montserrat"/>
                <a:cs typeface="Montserrat"/>
                <a:sym typeface="Montserrat"/>
              </a:rPr>
              <a:t>It contains the seven major aggregations shown on the left.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000">
                <a:solidFill>
                  <a:schemeClr val="dk1"/>
                </a:solidFill>
                <a:latin typeface="Montserrat"/>
                <a:ea typeface="Montserrat"/>
                <a:cs typeface="Montserrat"/>
                <a:sym typeface="Montserrat"/>
              </a:rPr>
              <a:t>These each contain a number of subtypes. You can choose whether to use some or all of them, and the decision may vary in </a:t>
            </a:r>
            <a:r>
              <a:rPr lang="en-US" sz="1000">
                <a:solidFill>
                  <a:schemeClr val="dk1"/>
                </a:solidFill>
                <a:latin typeface="Montserrat"/>
                <a:ea typeface="Montserrat"/>
                <a:cs typeface="Montserrat"/>
                <a:sym typeface="Montserrat"/>
              </a:rPr>
              <a:t>different</a:t>
            </a:r>
            <a:r>
              <a:rPr lang="en-US" sz="1000">
                <a:solidFill>
                  <a:schemeClr val="dk1"/>
                </a:solidFill>
                <a:latin typeface="Montserrat"/>
                <a:ea typeface="Montserrat"/>
                <a:cs typeface="Montserrat"/>
                <a:sym typeface="Montserrat"/>
              </a:rPr>
              <a:t> parts of </a:t>
            </a:r>
            <a:r>
              <a:rPr lang="en-US" sz="1000">
                <a:solidFill>
                  <a:schemeClr val="dk1"/>
                </a:solidFill>
                <a:latin typeface="Montserrat"/>
                <a:ea typeface="Montserrat"/>
                <a:cs typeface="Montserrat"/>
                <a:sym typeface="Montserrat"/>
              </a:rPr>
              <a:t>your</a:t>
            </a:r>
            <a:r>
              <a:rPr lang="en-US" sz="1000">
                <a:solidFill>
                  <a:schemeClr val="dk1"/>
                </a:solidFill>
                <a:latin typeface="Montserrat"/>
                <a:ea typeface="Montserrat"/>
                <a:cs typeface="Montserrat"/>
                <a:sym typeface="Montserrat"/>
              </a:rPr>
              <a:t> organisation.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000">
                <a:solidFill>
                  <a:schemeClr val="dk1"/>
                </a:solidFill>
                <a:latin typeface="Montserrat"/>
                <a:ea typeface="Montserrat"/>
                <a:cs typeface="Montserrat"/>
                <a:sym typeface="Montserrat"/>
              </a:rPr>
              <a:t>The beauty of doing it this way, rather than rolling your own bespoke </a:t>
            </a:r>
            <a:r>
              <a:rPr lang="en-US" sz="1000">
                <a:solidFill>
                  <a:schemeClr val="dk1"/>
                </a:solidFill>
                <a:latin typeface="Montserrat"/>
                <a:ea typeface="Montserrat"/>
                <a:cs typeface="Montserrat"/>
                <a:sym typeface="Montserrat"/>
              </a:rPr>
              <a:t>taxonomy,</a:t>
            </a:r>
            <a:r>
              <a:rPr lang="en-US" sz="1000">
                <a:solidFill>
                  <a:schemeClr val="dk1"/>
                </a:solidFill>
                <a:latin typeface="Montserrat"/>
                <a:ea typeface="Montserrat"/>
                <a:cs typeface="Montserrat"/>
                <a:sym typeface="Montserrat"/>
              </a:rPr>
              <a:t> is that the adoption decisions made now in your organisation, or part of it, will not damage the ability to map to the approaches taken by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292100" lvl="0" marL="457200" rtl="0" algn="l">
              <a:spcBef>
                <a:spcPts val="0"/>
              </a:spcBef>
              <a:spcAft>
                <a:spcPts val="0"/>
              </a:spcAft>
              <a:buClr>
                <a:schemeClr val="dk1"/>
              </a:buClr>
              <a:buSzPts val="1000"/>
              <a:buFont typeface="Montserrat"/>
              <a:buChar char="●"/>
            </a:pPr>
            <a:r>
              <a:rPr lang="en-US" sz="1000">
                <a:solidFill>
                  <a:schemeClr val="dk1"/>
                </a:solidFill>
                <a:latin typeface="Montserrat"/>
                <a:ea typeface="Montserrat"/>
                <a:cs typeface="Montserrat"/>
                <a:sym typeface="Montserrat"/>
              </a:rPr>
              <a:t>other parts of your organisation</a:t>
            </a:r>
            <a:endParaRPr sz="10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000">
              <a:solidFill>
                <a:schemeClr val="dk1"/>
              </a:solidFill>
              <a:latin typeface="Montserrat"/>
              <a:ea typeface="Montserrat"/>
              <a:cs typeface="Montserrat"/>
              <a:sym typeface="Montserrat"/>
            </a:endParaRPr>
          </a:p>
          <a:p>
            <a:pPr indent="-292100" lvl="0" marL="457200" rtl="0" algn="l">
              <a:spcBef>
                <a:spcPts val="0"/>
              </a:spcBef>
              <a:spcAft>
                <a:spcPts val="0"/>
              </a:spcAft>
              <a:buClr>
                <a:schemeClr val="dk1"/>
              </a:buClr>
              <a:buSzPts val="1000"/>
              <a:buFont typeface="Montserrat"/>
              <a:buChar char="●"/>
            </a:pPr>
            <a:r>
              <a:rPr lang="en-US" sz="1000">
                <a:solidFill>
                  <a:schemeClr val="dk1"/>
                </a:solidFill>
                <a:latin typeface="Montserrat"/>
                <a:ea typeface="Montserrat"/>
                <a:cs typeface="Montserrat"/>
                <a:sym typeface="Montserrat"/>
              </a:rPr>
              <a:t>your organisation in future</a:t>
            </a:r>
            <a:endParaRPr sz="10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000">
              <a:solidFill>
                <a:schemeClr val="dk1"/>
              </a:solidFill>
              <a:latin typeface="Montserrat"/>
              <a:ea typeface="Montserrat"/>
              <a:cs typeface="Montserrat"/>
              <a:sym typeface="Montserrat"/>
            </a:endParaRPr>
          </a:p>
          <a:p>
            <a:pPr indent="-292100" lvl="0" marL="457200" rtl="0" algn="l">
              <a:spcBef>
                <a:spcPts val="0"/>
              </a:spcBef>
              <a:spcAft>
                <a:spcPts val="0"/>
              </a:spcAft>
              <a:buClr>
                <a:schemeClr val="dk1"/>
              </a:buClr>
              <a:buSzPts val="1000"/>
              <a:buFont typeface="Montserrat"/>
              <a:buChar char="●"/>
            </a:pPr>
            <a:r>
              <a:rPr lang="en-US" sz="1000">
                <a:solidFill>
                  <a:schemeClr val="dk1"/>
                </a:solidFill>
                <a:latin typeface="Montserrat"/>
                <a:ea typeface="Montserrat"/>
                <a:cs typeface="Montserrat"/>
                <a:sym typeface="Montserrat"/>
              </a:rPr>
              <a:t>other organisations now and in future (e.g. clients for a law firm)</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000">
                <a:solidFill>
                  <a:schemeClr val="dk1"/>
                </a:solidFill>
                <a:latin typeface="Montserrat"/>
                <a:ea typeface="Montserrat"/>
                <a:cs typeface="Montserrat"/>
                <a:sym typeface="Montserrat"/>
              </a:rPr>
              <a:t>International relevance: </a:t>
            </a:r>
            <a:r>
              <a:rPr lang="en-US" sz="1000">
                <a:solidFill>
                  <a:schemeClr val="dk1"/>
                </a:solidFill>
                <a:latin typeface="Montserrat"/>
                <a:ea typeface="Montserrat"/>
                <a:cs typeface="Montserrat"/>
                <a:sym typeface="Montserrat"/>
              </a:rPr>
              <a:t>this is an area in which there is a risk of laws being conceptualised in ways that are too closely coupled to a particular legal system or family of systems. We have sought to be aware of this risk, though perfection is possible. We envisage that, in future, extensions can be built containing locally-relevant subcategories.</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000">
                <a:solidFill>
                  <a:schemeClr val="dk1"/>
                </a:solidFill>
                <a:latin typeface="Montserrat"/>
                <a:ea typeface="Montserrat"/>
                <a:cs typeface="Montserrat"/>
                <a:sym typeface="Montserrat"/>
              </a:rPr>
              <a:t>Combinations and special topics: </a:t>
            </a:r>
            <a:r>
              <a:rPr lang="en-US" sz="1000">
                <a:solidFill>
                  <a:schemeClr val="dk1"/>
                </a:solidFill>
                <a:latin typeface="Montserrat"/>
                <a:ea typeface="Montserrat"/>
                <a:cs typeface="Montserrat"/>
                <a:sym typeface="Montserrat"/>
              </a:rPr>
              <a:t>we have also include generic Law and Regulation concepts for combination with other elements from noslegal - see Combinations. We also suggest a concept of </a:t>
            </a:r>
            <a:r>
              <a:rPr b="1" lang="en-US" sz="1000">
                <a:solidFill>
                  <a:schemeClr val="dk1"/>
                </a:solidFill>
                <a:latin typeface="Montserrat"/>
                <a:ea typeface="Montserrat"/>
                <a:cs typeface="Montserrat"/>
                <a:sym typeface="Montserrat"/>
              </a:rPr>
              <a:t>Special topics</a:t>
            </a:r>
            <a:r>
              <a:rPr lang="en-US" sz="1000">
                <a:solidFill>
                  <a:schemeClr val="dk1"/>
                </a:solidFill>
                <a:latin typeface="Montserrat"/>
                <a:ea typeface="Montserrat"/>
                <a:cs typeface="Montserrat"/>
                <a:sym typeface="Montserrat"/>
              </a:rPr>
              <a:t> which can be extended to capture topics of major but only temporary or local interest e.g. Brexit and Covid.</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000">
                <a:solidFill>
                  <a:schemeClr val="dk1"/>
                </a:solidFill>
                <a:latin typeface="Montserrat"/>
                <a:ea typeface="Montserrat"/>
                <a:cs typeface="Montserrat"/>
                <a:sym typeface="Montserrat"/>
              </a:rPr>
              <a:t>Overlaps: </a:t>
            </a:r>
            <a:r>
              <a:rPr lang="en-US" sz="1000">
                <a:solidFill>
                  <a:schemeClr val="dk1"/>
                </a:solidFill>
                <a:latin typeface="Montserrat"/>
                <a:ea typeface="Montserrat"/>
                <a:cs typeface="Montserrat"/>
                <a:sym typeface="Montserrat"/>
              </a:rPr>
              <a:t>we are conscious that the Laws facet potentially overlaps with other facets, in particular Perspectives. This is not a fatal problem, just something to be aware of and address in your own implementation. Over time, we will see how adoption varies between Laws and Perspectives.</a:t>
            </a:r>
            <a:endParaRPr sz="1000">
              <a:solidFill>
                <a:schemeClr val="dk1"/>
              </a:solidFill>
              <a:latin typeface="Montserrat"/>
              <a:ea typeface="Montserrat"/>
              <a:cs typeface="Montserrat"/>
              <a:sym typeface="Montserrat"/>
            </a:endParaRPr>
          </a:p>
        </p:txBody>
      </p:sp>
      <p:sp>
        <p:nvSpPr>
          <p:cNvPr id="362" name="Google Shape;362;g24034c42303_1_205"/>
          <p:cNvSpPr/>
          <p:nvPr/>
        </p:nvSpPr>
        <p:spPr>
          <a:xfrm>
            <a:off x="2752700" y="1035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Economic law</a:t>
            </a:r>
            <a:endParaRPr sz="1000">
              <a:solidFill>
                <a:schemeClr val="lt1"/>
              </a:solidFill>
              <a:latin typeface="Montserrat"/>
              <a:ea typeface="Montserrat"/>
              <a:cs typeface="Montserrat"/>
              <a:sym typeface="Montserrat"/>
            </a:endParaRPr>
          </a:p>
        </p:txBody>
      </p:sp>
      <p:sp>
        <p:nvSpPr>
          <p:cNvPr id="363" name="Google Shape;363;g24034c42303_1_205"/>
          <p:cNvSpPr/>
          <p:nvPr/>
        </p:nvSpPr>
        <p:spPr>
          <a:xfrm>
            <a:off x="2752700" y="151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Employment law</a:t>
            </a:r>
            <a:endParaRPr sz="1000">
              <a:solidFill>
                <a:schemeClr val="lt1"/>
              </a:solidFill>
              <a:latin typeface="Montserrat"/>
              <a:ea typeface="Montserrat"/>
              <a:cs typeface="Montserrat"/>
              <a:sym typeface="Montserrat"/>
            </a:endParaRPr>
          </a:p>
        </p:txBody>
      </p:sp>
      <p:sp>
        <p:nvSpPr>
          <p:cNvPr id="364" name="Google Shape;364;g24034c42303_1_205"/>
          <p:cNvSpPr/>
          <p:nvPr/>
        </p:nvSpPr>
        <p:spPr>
          <a:xfrm>
            <a:off x="2752700" y="1985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ESG law</a:t>
            </a:r>
            <a:endParaRPr sz="1000">
              <a:solidFill>
                <a:schemeClr val="lt1"/>
              </a:solidFill>
              <a:latin typeface="Montserrat"/>
              <a:ea typeface="Montserrat"/>
              <a:cs typeface="Montserrat"/>
              <a:sym typeface="Montserrat"/>
            </a:endParaRPr>
          </a:p>
        </p:txBody>
      </p:sp>
      <p:sp>
        <p:nvSpPr>
          <p:cNvPr id="365" name="Google Shape;365;g24034c42303_1_205"/>
          <p:cNvSpPr/>
          <p:nvPr/>
        </p:nvSpPr>
        <p:spPr>
          <a:xfrm>
            <a:off x="2752700" y="246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Information law</a:t>
            </a:r>
            <a:endParaRPr sz="1000">
              <a:solidFill>
                <a:schemeClr val="lt1"/>
              </a:solidFill>
              <a:latin typeface="Montserrat"/>
              <a:ea typeface="Montserrat"/>
              <a:cs typeface="Montserrat"/>
              <a:sym typeface="Montserrat"/>
            </a:endParaRPr>
          </a:p>
        </p:txBody>
      </p:sp>
      <p:sp>
        <p:nvSpPr>
          <p:cNvPr id="366" name="Google Shape;366;g24034c42303_1_205"/>
          <p:cNvSpPr/>
          <p:nvPr/>
        </p:nvSpPr>
        <p:spPr>
          <a:xfrm>
            <a:off x="2752700" y="2935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Criminal law</a:t>
            </a:r>
            <a:endParaRPr sz="1000">
              <a:solidFill>
                <a:schemeClr val="lt1"/>
              </a:solidFill>
              <a:latin typeface="Montserrat"/>
              <a:ea typeface="Montserrat"/>
              <a:cs typeface="Montserrat"/>
              <a:sym typeface="Montserrat"/>
            </a:endParaRPr>
          </a:p>
        </p:txBody>
      </p:sp>
      <p:sp>
        <p:nvSpPr>
          <p:cNvPr id="367" name="Google Shape;367;g24034c42303_1_205"/>
          <p:cNvSpPr/>
          <p:nvPr/>
        </p:nvSpPr>
        <p:spPr>
          <a:xfrm>
            <a:off x="2752700" y="341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Private law</a:t>
            </a:r>
            <a:endParaRPr sz="1000">
              <a:solidFill>
                <a:schemeClr val="lt1"/>
              </a:solidFill>
              <a:latin typeface="Montserrat"/>
              <a:ea typeface="Montserrat"/>
              <a:cs typeface="Montserrat"/>
              <a:sym typeface="Montserrat"/>
            </a:endParaRPr>
          </a:p>
        </p:txBody>
      </p:sp>
      <p:sp>
        <p:nvSpPr>
          <p:cNvPr id="368" name="Google Shape;368;g24034c42303_1_205"/>
          <p:cNvSpPr/>
          <p:nvPr/>
        </p:nvSpPr>
        <p:spPr>
          <a:xfrm>
            <a:off x="2752700" y="3885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Public law</a:t>
            </a:r>
            <a:endParaRPr sz="1000">
              <a:solidFill>
                <a:schemeClr val="lt1"/>
              </a:solidFill>
              <a:latin typeface="Montserrat"/>
              <a:ea typeface="Montserrat"/>
              <a:cs typeface="Montserrat"/>
              <a:sym typeface="Montserrat"/>
            </a:endParaRPr>
          </a:p>
        </p:txBody>
      </p:sp>
      <p:sp>
        <p:nvSpPr>
          <p:cNvPr id="369" name="Google Shape;369;g24034c42303_1_205"/>
          <p:cNvSpPr/>
          <p:nvPr/>
        </p:nvSpPr>
        <p:spPr>
          <a:xfrm>
            <a:off x="2752700" y="4360100"/>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dk1"/>
                </a:solidFill>
                <a:latin typeface="Montserrat"/>
                <a:ea typeface="Montserrat"/>
                <a:cs typeface="Montserrat"/>
                <a:sym typeface="Montserrat"/>
              </a:rPr>
              <a:t>+ 40 subtypes</a:t>
            </a:r>
            <a:endParaRPr sz="10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4034c42303_1_2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6" name="Google Shape;376;g24034c42303_1_229"/>
          <p:cNvSpPr/>
          <p:nvPr/>
        </p:nvSpPr>
        <p:spPr>
          <a:xfrm>
            <a:off x="977325" y="436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latin typeface="Montserrat"/>
                <a:ea typeface="Montserrat"/>
                <a:cs typeface="Montserrat"/>
                <a:sym typeface="Montserrat"/>
              </a:rPr>
              <a:t>Information Assets</a:t>
            </a:r>
            <a:endParaRPr b="1" sz="1100">
              <a:solidFill>
                <a:schemeClr val="lt1"/>
              </a:solidFill>
              <a:latin typeface="Montserrat"/>
              <a:ea typeface="Montserrat"/>
              <a:cs typeface="Montserrat"/>
              <a:sym typeface="Montserrat"/>
            </a:endParaRPr>
          </a:p>
        </p:txBody>
      </p:sp>
      <p:sp>
        <p:nvSpPr>
          <p:cNvPr id="377" name="Google Shape;377;g24034c42303_1_229"/>
          <p:cNvSpPr/>
          <p:nvPr/>
        </p:nvSpPr>
        <p:spPr>
          <a:xfrm>
            <a:off x="977325" y="10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Needs</a:t>
            </a:r>
            <a:endParaRPr sz="1100">
              <a:latin typeface="Montserrat"/>
              <a:ea typeface="Montserrat"/>
              <a:cs typeface="Montserrat"/>
              <a:sym typeface="Montserrat"/>
            </a:endParaRPr>
          </a:p>
        </p:txBody>
      </p:sp>
      <p:sp>
        <p:nvSpPr>
          <p:cNvPr id="378" name="Google Shape;378;g24034c42303_1_229"/>
          <p:cNvSpPr/>
          <p:nvPr/>
        </p:nvSpPr>
        <p:spPr>
          <a:xfrm>
            <a:off x="977325" y="15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Work</a:t>
            </a:r>
            <a:endParaRPr sz="1100">
              <a:latin typeface="Montserrat"/>
              <a:ea typeface="Montserrat"/>
              <a:cs typeface="Montserrat"/>
              <a:sym typeface="Montserrat"/>
            </a:endParaRPr>
          </a:p>
        </p:txBody>
      </p:sp>
      <p:sp>
        <p:nvSpPr>
          <p:cNvPr id="379" name="Google Shape;379;g24034c42303_1_229"/>
          <p:cNvSpPr/>
          <p:nvPr/>
        </p:nvSpPr>
        <p:spPr>
          <a:xfrm>
            <a:off x="977325" y="24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Places</a:t>
            </a:r>
            <a:endParaRPr sz="1100">
              <a:latin typeface="Montserrat"/>
              <a:ea typeface="Montserrat"/>
              <a:cs typeface="Montserrat"/>
              <a:sym typeface="Montserrat"/>
            </a:endParaRPr>
          </a:p>
        </p:txBody>
      </p:sp>
      <p:sp>
        <p:nvSpPr>
          <p:cNvPr id="380" name="Google Shape;380;g24034c42303_1_229"/>
          <p:cNvSpPr/>
          <p:nvPr/>
        </p:nvSpPr>
        <p:spPr>
          <a:xfrm>
            <a:off x="977325" y="29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Perspectives</a:t>
            </a:r>
            <a:endParaRPr sz="1100">
              <a:latin typeface="Montserrat"/>
              <a:ea typeface="Montserrat"/>
              <a:cs typeface="Montserrat"/>
              <a:sym typeface="Montserrat"/>
            </a:endParaRPr>
          </a:p>
        </p:txBody>
      </p:sp>
      <p:sp>
        <p:nvSpPr>
          <p:cNvPr id="381" name="Google Shape;381;g24034c42303_1_229"/>
          <p:cNvSpPr/>
          <p:nvPr/>
        </p:nvSpPr>
        <p:spPr>
          <a:xfrm>
            <a:off x="977325" y="34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Sectors</a:t>
            </a:r>
            <a:endParaRPr sz="1100">
              <a:latin typeface="Montserrat"/>
              <a:ea typeface="Montserrat"/>
              <a:cs typeface="Montserrat"/>
              <a:sym typeface="Montserrat"/>
            </a:endParaRPr>
          </a:p>
        </p:txBody>
      </p:sp>
      <p:sp>
        <p:nvSpPr>
          <p:cNvPr id="382" name="Google Shape;382;g24034c42303_1_229"/>
          <p:cNvSpPr/>
          <p:nvPr/>
        </p:nvSpPr>
        <p:spPr>
          <a:xfrm>
            <a:off x="977325" y="388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Laws</a:t>
            </a:r>
            <a:endParaRPr sz="1100">
              <a:latin typeface="Montserrat"/>
              <a:ea typeface="Montserrat"/>
              <a:cs typeface="Montserrat"/>
              <a:sym typeface="Montserrat"/>
            </a:endParaRPr>
          </a:p>
        </p:txBody>
      </p:sp>
      <p:sp>
        <p:nvSpPr>
          <p:cNvPr id="383" name="Google Shape;383;g24034c42303_1_229"/>
          <p:cNvSpPr/>
          <p:nvPr/>
        </p:nvSpPr>
        <p:spPr>
          <a:xfrm>
            <a:off x="977325" y="1985088"/>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Subjects</a:t>
            </a:r>
            <a:endParaRPr sz="1100">
              <a:latin typeface="Montserrat"/>
              <a:ea typeface="Montserrat"/>
              <a:cs typeface="Montserrat"/>
              <a:sym typeface="Montserrat"/>
            </a:endParaRPr>
          </a:p>
        </p:txBody>
      </p:sp>
      <p:sp>
        <p:nvSpPr>
          <p:cNvPr id="384" name="Google Shape;384;g24034c42303_1_229"/>
          <p:cNvSpPr/>
          <p:nvPr/>
        </p:nvSpPr>
        <p:spPr>
          <a:xfrm>
            <a:off x="977325" y="486885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Combinations</a:t>
            </a:r>
            <a:endParaRPr sz="1100">
              <a:latin typeface="Montserrat"/>
              <a:ea typeface="Montserrat"/>
              <a:cs typeface="Montserrat"/>
              <a:sym typeface="Montserrat"/>
            </a:endParaRPr>
          </a:p>
        </p:txBody>
      </p:sp>
      <p:sp>
        <p:nvSpPr>
          <p:cNvPr id="385" name="Google Shape;385;g24034c42303_1_229"/>
          <p:cNvSpPr/>
          <p:nvPr/>
        </p:nvSpPr>
        <p:spPr>
          <a:xfrm>
            <a:off x="2752700" y="2935100"/>
            <a:ext cx="17238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Legal instrument</a:t>
            </a:r>
            <a:endParaRPr sz="1000">
              <a:solidFill>
                <a:schemeClr val="lt1"/>
              </a:solidFill>
              <a:latin typeface="Montserrat"/>
              <a:ea typeface="Montserrat"/>
              <a:cs typeface="Montserrat"/>
              <a:sym typeface="Montserrat"/>
            </a:endParaRPr>
          </a:p>
        </p:txBody>
      </p:sp>
      <p:sp>
        <p:nvSpPr>
          <p:cNvPr id="386" name="Google Shape;386;g24034c42303_1_229"/>
          <p:cNvSpPr/>
          <p:nvPr/>
        </p:nvSpPr>
        <p:spPr>
          <a:xfrm>
            <a:off x="2752700" y="3410100"/>
            <a:ext cx="17238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Legal analysis</a:t>
            </a:r>
            <a:endParaRPr sz="1000">
              <a:solidFill>
                <a:schemeClr val="lt1"/>
              </a:solidFill>
              <a:latin typeface="Montserrat"/>
              <a:ea typeface="Montserrat"/>
              <a:cs typeface="Montserrat"/>
              <a:sym typeface="Montserrat"/>
            </a:endParaRPr>
          </a:p>
        </p:txBody>
      </p:sp>
      <p:sp>
        <p:nvSpPr>
          <p:cNvPr id="387" name="Google Shape;387;g24034c42303_1_229"/>
          <p:cNvSpPr/>
          <p:nvPr/>
        </p:nvSpPr>
        <p:spPr>
          <a:xfrm>
            <a:off x="2752700" y="3885100"/>
            <a:ext cx="17238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Process material</a:t>
            </a:r>
            <a:endParaRPr sz="1000">
              <a:solidFill>
                <a:schemeClr val="lt1"/>
              </a:solidFill>
              <a:latin typeface="Montserrat"/>
              <a:ea typeface="Montserrat"/>
              <a:cs typeface="Montserrat"/>
              <a:sym typeface="Montserrat"/>
            </a:endParaRPr>
          </a:p>
        </p:txBody>
      </p:sp>
      <p:sp>
        <p:nvSpPr>
          <p:cNvPr id="388" name="Google Shape;388;g24034c42303_1_229"/>
          <p:cNvSpPr/>
          <p:nvPr/>
        </p:nvSpPr>
        <p:spPr>
          <a:xfrm>
            <a:off x="2752700" y="4360100"/>
            <a:ext cx="17238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Marketing material</a:t>
            </a:r>
            <a:endParaRPr sz="1000">
              <a:solidFill>
                <a:schemeClr val="lt1"/>
              </a:solidFill>
              <a:latin typeface="Montserrat"/>
              <a:ea typeface="Montserrat"/>
              <a:cs typeface="Montserrat"/>
              <a:sym typeface="Montserrat"/>
            </a:endParaRPr>
          </a:p>
        </p:txBody>
      </p:sp>
      <p:sp>
        <p:nvSpPr>
          <p:cNvPr id="389" name="Google Shape;389;g24034c42303_1_229"/>
          <p:cNvSpPr/>
          <p:nvPr/>
        </p:nvSpPr>
        <p:spPr>
          <a:xfrm>
            <a:off x="2752700" y="4868850"/>
            <a:ext cx="17238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Organisational material</a:t>
            </a:r>
            <a:endParaRPr sz="1000">
              <a:solidFill>
                <a:schemeClr val="lt1"/>
              </a:solidFill>
              <a:latin typeface="Montserrat"/>
              <a:ea typeface="Montserrat"/>
              <a:cs typeface="Montserrat"/>
              <a:sym typeface="Montserrat"/>
            </a:endParaRPr>
          </a:p>
        </p:txBody>
      </p:sp>
      <p:sp>
        <p:nvSpPr>
          <p:cNvPr id="390" name="Google Shape;390;g24034c42303_1_229"/>
          <p:cNvSpPr/>
          <p:nvPr/>
        </p:nvSpPr>
        <p:spPr>
          <a:xfrm>
            <a:off x="2879375" y="2503500"/>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chemeClr val="dk1"/>
                </a:solidFill>
                <a:latin typeface="Montserrat"/>
                <a:ea typeface="Montserrat"/>
                <a:cs typeface="Montserrat"/>
                <a:sym typeface="Montserrat"/>
              </a:rPr>
              <a:t>Core</a:t>
            </a:r>
            <a:endParaRPr b="1" sz="1000">
              <a:solidFill>
                <a:schemeClr val="dk1"/>
              </a:solidFill>
              <a:latin typeface="Montserrat"/>
              <a:ea typeface="Montserrat"/>
              <a:cs typeface="Montserrat"/>
              <a:sym typeface="Montserrat"/>
            </a:endParaRPr>
          </a:p>
        </p:txBody>
      </p:sp>
      <p:sp>
        <p:nvSpPr>
          <p:cNvPr id="391" name="Google Shape;391;g24034c42303_1_229"/>
          <p:cNvSpPr/>
          <p:nvPr/>
        </p:nvSpPr>
        <p:spPr>
          <a:xfrm>
            <a:off x="4892250" y="2537150"/>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chemeClr val="dk1"/>
                </a:solidFill>
                <a:latin typeface="Montserrat"/>
                <a:ea typeface="Montserrat"/>
                <a:cs typeface="Montserrat"/>
                <a:sym typeface="Montserrat"/>
              </a:rPr>
              <a:t>Extension packs</a:t>
            </a:r>
            <a:endParaRPr b="1" sz="1000">
              <a:solidFill>
                <a:schemeClr val="dk1"/>
              </a:solidFill>
              <a:latin typeface="Montserrat"/>
              <a:ea typeface="Montserrat"/>
              <a:cs typeface="Montserrat"/>
              <a:sym typeface="Montserrat"/>
            </a:endParaRPr>
          </a:p>
        </p:txBody>
      </p:sp>
      <p:sp>
        <p:nvSpPr>
          <p:cNvPr id="392" name="Google Shape;392;g24034c42303_1_229"/>
          <p:cNvSpPr/>
          <p:nvPr/>
        </p:nvSpPr>
        <p:spPr>
          <a:xfrm>
            <a:off x="4963500" y="2973750"/>
            <a:ext cx="1666500" cy="34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1. </a:t>
            </a:r>
            <a:r>
              <a:rPr lang="en-US" sz="1000">
                <a:solidFill>
                  <a:schemeClr val="dk1"/>
                </a:solidFill>
                <a:latin typeface="Montserrat"/>
                <a:ea typeface="Montserrat"/>
                <a:cs typeface="Montserrat"/>
                <a:sym typeface="Montserrat"/>
              </a:rPr>
              <a:t>Knowledge</a:t>
            </a:r>
            <a:r>
              <a:rPr lang="en-US" sz="1000">
                <a:solidFill>
                  <a:schemeClr val="dk1"/>
                </a:solidFill>
                <a:latin typeface="Montserrat"/>
                <a:ea typeface="Montserrat"/>
                <a:cs typeface="Montserrat"/>
                <a:sym typeface="Montserrat"/>
              </a:rPr>
              <a:t> assets</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2. Status</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3. Audience</a:t>
            </a:r>
            <a:endParaRPr sz="1000">
              <a:solidFill>
                <a:schemeClr val="dk1"/>
              </a:solidFill>
              <a:latin typeface="Montserrat"/>
              <a:ea typeface="Montserrat"/>
              <a:cs typeface="Montserrat"/>
              <a:sym typeface="Montserrat"/>
            </a:endParaRPr>
          </a:p>
        </p:txBody>
      </p:sp>
      <p:sp>
        <p:nvSpPr>
          <p:cNvPr id="393" name="Google Shape;393;g24034c42303_1_229"/>
          <p:cNvSpPr/>
          <p:nvPr/>
        </p:nvSpPr>
        <p:spPr>
          <a:xfrm>
            <a:off x="6725000" y="2537150"/>
            <a:ext cx="4449300" cy="3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000">
                <a:solidFill>
                  <a:schemeClr val="dk1"/>
                </a:solidFill>
                <a:latin typeface="Montserrat"/>
                <a:ea typeface="Montserrat"/>
                <a:cs typeface="Montserrat"/>
                <a:sym typeface="Montserrat"/>
              </a:rPr>
              <a:t>Information assets</a:t>
            </a:r>
            <a:r>
              <a:rPr lang="en-US" sz="1000">
                <a:solidFill>
                  <a:schemeClr val="dk1"/>
                </a:solidFill>
                <a:latin typeface="Montserrat"/>
                <a:ea typeface="Montserrat"/>
                <a:cs typeface="Montserrat"/>
                <a:sym typeface="Montserrat"/>
              </a:rPr>
              <a:t> is new in the May 2023 release. We’ve kept it fairly simple at this stage, but extensions are likely to follow.</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The first </a:t>
            </a:r>
            <a:r>
              <a:rPr lang="en-US" sz="1000">
                <a:solidFill>
                  <a:schemeClr val="dk1"/>
                </a:solidFill>
                <a:latin typeface="Montserrat"/>
                <a:ea typeface="Montserrat"/>
                <a:cs typeface="Montserrat"/>
                <a:sym typeface="Montserrat"/>
              </a:rPr>
              <a:t>extension pack, </a:t>
            </a:r>
            <a:r>
              <a:rPr b="1" lang="en-US" sz="1000">
                <a:solidFill>
                  <a:schemeClr val="dk1"/>
                </a:solidFill>
                <a:latin typeface="Montserrat"/>
                <a:ea typeface="Montserrat"/>
                <a:cs typeface="Montserrat"/>
                <a:sym typeface="Montserrat"/>
              </a:rPr>
              <a:t>knowledge assets</a:t>
            </a:r>
            <a:r>
              <a:rPr lang="en-US" sz="1000">
                <a:solidFill>
                  <a:schemeClr val="dk1"/>
                </a:solidFill>
                <a:latin typeface="Montserrat"/>
                <a:ea typeface="Montserrat"/>
                <a:cs typeface="Montserrat"/>
                <a:sym typeface="Montserrat"/>
              </a:rPr>
              <a:t>, contains concepts relevant to a knowledge function (e.g. Examples and Templates) which may be applied to assets already classified using the concepts within the core (e.g. a Legal Instrument may also be an Example). But knowledge assets also has some freestanding concepts e.g. Guide.</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The other two extension packs cover </a:t>
            </a:r>
            <a:r>
              <a:rPr b="1" lang="en-US" sz="1000">
                <a:solidFill>
                  <a:schemeClr val="dk1"/>
                </a:solidFill>
                <a:latin typeface="Montserrat"/>
                <a:ea typeface="Montserrat"/>
                <a:cs typeface="Montserrat"/>
                <a:sym typeface="Montserrat"/>
              </a:rPr>
              <a:t>status</a:t>
            </a:r>
            <a:r>
              <a:rPr lang="en-US" sz="1000">
                <a:solidFill>
                  <a:schemeClr val="dk1"/>
                </a:solidFill>
                <a:latin typeface="Montserrat"/>
                <a:ea typeface="Montserrat"/>
                <a:cs typeface="Montserrat"/>
                <a:sym typeface="Montserrat"/>
              </a:rPr>
              <a:t> (draft, final or fluid) and </a:t>
            </a:r>
            <a:r>
              <a:rPr b="1" lang="en-US" sz="1000">
                <a:solidFill>
                  <a:schemeClr val="dk1"/>
                </a:solidFill>
                <a:latin typeface="Montserrat"/>
                <a:ea typeface="Montserrat"/>
                <a:cs typeface="Montserrat"/>
                <a:sym typeface="Montserrat"/>
              </a:rPr>
              <a:t>audience</a:t>
            </a:r>
            <a:r>
              <a:rPr lang="en-US" sz="1000">
                <a:solidFill>
                  <a:schemeClr val="dk1"/>
                </a:solidFill>
                <a:latin typeface="Montserrat"/>
                <a:ea typeface="Montserrat"/>
                <a:cs typeface="Montserrat"/>
                <a:sym typeface="Montserrat"/>
              </a:rPr>
              <a:t> (e.g. internal or public).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US" sz="1000">
                <a:solidFill>
                  <a:schemeClr val="dk1"/>
                </a:solidFill>
                <a:latin typeface="Montserrat"/>
                <a:ea typeface="Montserrat"/>
                <a:cs typeface="Montserrat"/>
                <a:sym typeface="Montserrat"/>
              </a:rPr>
              <a:t>Future extensions: </a:t>
            </a:r>
            <a:r>
              <a:rPr lang="en-US" sz="1000">
                <a:solidFill>
                  <a:schemeClr val="dk1"/>
                </a:solidFill>
                <a:latin typeface="Montserrat"/>
                <a:ea typeface="Montserrat"/>
                <a:cs typeface="Montserrat"/>
                <a:sym typeface="Montserrat"/>
              </a:rPr>
              <a:t>some noslegal participants are interested in modelling specialist assets in future e.g. contractual or litigation documents and their parts. We will shortly be assessing when and how to address this demand. </a:t>
            </a:r>
            <a:endParaRPr sz="10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24034c42303_1_25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0" name="Google Shape;400;g24034c42303_1_253"/>
          <p:cNvSpPr/>
          <p:nvPr/>
        </p:nvSpPr>
        <p:spPr>
          <a:xfrm>
            <a:off x="977325" y="43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Information Assets</a:t>
            </a:r>
            <a:endParaRPr sz="1100">
              <a:latin typeface="Montserrat"/>
              <a:ea typeface="Montserrat"/>
              <a:cs typeface="Montserrat"/>
              <a:sym typeface="Montserrat"/>
            </a:endParaRPr>
          </a:p>
        </p:txBody>
      </p:sp>
      <p:sp>
        <p:nvSpPr>
          <p:cNvPr id="401" name="Google Shape;401;g24034c42303_1_253"/>
          <p:cNvSpPr/>
          <p:nvPr/>
        </p:nvSpPr>
        <p:spPr>
          <a:xfrm>
            <a:off x="977325" y="10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Needs</a:t>
            </a:r>
            <a:endParaRPr sz="1100">
              <a:latin typeface="Montserrat"/>
              <a:ea typeface="Montserrat"/>
              <a:cs typeface="Montserrat"/>
              <a:sym typeface="Montserrat"/>
            </a:endParaRPr>
          </a:p>
        </p:txBody>
      </p:sp>
      <p:sp>
        <p:nvSpPr>
          <p:cNvPr id="402" name="Google Shape;402;g24034c42303_1_253"/>
          <p:cNvSpPr/>
          <p:nvPr/>
        </p:nvSpPr>
        <p:spPr>
          <a:xfrm>
            <a:off x="977325" y="15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Work</a:t>
            </a:r>
            <a:endParaRPr sz="1100">
              <a:latin typeface="Montserrat"/>
              <a:ea typeface="Montserrat"/>
              <a:cs typeface="Montserrat"/>
              <a:sym typeface="Montserrat"/>
            </a:endParaRPr>
          </a:p>
        </p:txBody>
      </p:sp>
      <p:sp>
        <p:nvSpPr>
          <p:cNvPr id="403" name="Google Shape;403;g24034c42303_1_253"/>
          <p:cNvSpPr/>
          <p:nvPr/>
        </p:nvSpPr>
        <p:spPr>
          <a:xfrm>
            <a:off x="977325" y="24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Places</a:t>
            </a:r>
            <a:endParaRPr sz="1100">
              <a:latin typeface="Montserrat"/>
              <a:ea typeface="Montserrat"/>
              <a:cs typeface="Montserrat"/>
              <a:sym typeface="Montserrat"/>
            </a:endParaRPr>
          </a:p>
        </p:txBody>
      </p:sp>
      <p:sp>
        <p:nvSpPr>
          <p:cNvPr id="404" name="Google Shape;404;g24034c42303_1_253"/>
          <p:cNvSpPr/>
          <p:nvPr/>
        </p:nvSpPr>
        <p:spPr>
          <a:xfrm>
            <a:off x="977325" y="29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Perspectives</a:t>
            </a:r>
            <a:endParaRPr sz="1100">
              <a:latin typeface="Montserrat"/>
              <a:ea typeface="Montserrat"/>
              <a:cs typeface="Montserrat"/>
              <a:sym typeface="Montserrat"/>
            </a:endParaRPr>
          </a:p>
        </p:txBody>
      </p:sp>
      <p:sp>
        <p:nvSpPr>
          <p:cNvPr id="405" name="Google Shape;405;g24034c42303_1_253"/>
          <p:cNvSpPr/>
          <p:nvPr/>
        </p:nvSpPr>
        <p:spPr>
          <a:xfrm>
            <a:off x="977325" y="34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Sectors</a:t>
            </a:r>
            <a:endParaRPr sz="1100">
              <a:latin typeface="Montserrat"/>
              <a:ea typeface="Montserrat"/>
              <a:cs typeface="Montserrat"/>
              <a:sym typeface="Montserrat"/>
            </a:endParaRPr>
          </a:p>
        </p:txBody>
      </p:sp>
      <p:sp>
        <p:nvSpPr>
          <p:cNvPr id="406" name="Google Shape;406;g24034c42303_1_253"/>
          <p:cNvSpPr/>
          <p:nvPr/>
        </p:nvSpPr>
        <p:spPr>
          <a:xfrm>
            <a:off x="977325" y="388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Laws</a:t>
            </a:r>
            <a:endParaRPr sz="1100">
              <a:latin typeface="Montserrat"/>
              <a:ea typeface="Montserrat"/>
              <a:cs typeface="Montserrat"/>
              <a:sym typeface="Montserrat"/>
            </a:endParaRPr>
          </a:p>
        </p:txBody>
      </p:sp>
      <p:sp>
        <p:nvSpPr>
          <p:cNvPr id="407" name="Google Shape;407;g24034c42303_1_253"/>
          <p:cNvSpPr/>
          <p:nvPr/>
        </p:nvSpPr>
        <p:spPr>
          <a:xfrm>
            <a:off x="977325" y="1985088"/>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Subjects</a:t>
            </a:r>
            <a:endParaRPr sz="1100">
              <a:latin typeface="Montserrat"/>
              <a:ea typeface="Montserrat"/>
              <a:cs typeface="Montserrat"/>
              <a:sym typeface="Montserrat"/>
            </a:endParaRPr>
          </a:p>
        </p:txBody>
      </p:sp>
      <p:sp>
        <p:nvSpPr>
          <p:cNvPr id="408" name="Google Shape;408;g24034c42303_1_253"/>
          <p:cNvSpPr/>
          <p:nvPr/>
        </p:nvSpPr>
        <p:spPr>
          <a:xfrm>
            <a:off x="977325" y="486885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latin typeface="Montserrat"/>
                <a:ea typeface="Montserrat"/>
                <a:cs typeface="Montserrat"/>
                <a:sym typeface="Montserrat"/>
              </a:rPr>
              <a:t>Combinations</a:t>
            </a:r>
            <a:endParaRPr b="1" sz="1100">
              <a:solidFill>
                <a:schemeClr val="lt1"/>
              </a:solidFill>
              <a:latin typeface="Montserrat"/>
              <a:ea typeface="Montserrat"/>
              <a:cs typeface="Montserrat"/>
              <a:sym typeface="Montserrat"/>
            </a:endParaRPr>
          </a:p>
        </p:txBody>
      </p:sp>
      <p:sp>
        <p:nvSpPr>
          <p:cNvPr id="409" name="Google Shape;409;g24034c42303_1_253"/>
          <p:cNvSpPr/>
          <p:nvPr/>
        </p:nvSpPr>
        <p:spPr>
          <a:xfrm>
            <a:off x="2760625" y="2935100"/>
            <a:ext cx="19377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Financial regulatory</a:t>
            </a:r>
            <a:endParaRPr sz="1000">
              <a:solidFill>
                <a:schemeClr val="lt1"/>
              </a:solidFill>
              <a:latin typeface="Montserrat"/>
              <a:ea typeface="Montserrat"/>
              <a:cs typeface="Montserrat"/>
              <a:sym typeface="Montserrat"/>
            </a:endParaRPr>
          </a:p>
        </p:txBody>
      </p:sp>
      <p:sp>
        <p:nvSpPr>
          <p:cNvPr id="410" name="Google Shape;410;g24034c42303_1_253"/>
          <p:cNvSpPr/>
          <p:nvPr/>
        </p:nvSpPr>
        <p:spPr>
          <a:xfrm>
            <a:off x="2760625" y="3410100"/>
            <a:ext cx="19377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Real estate practices</a:t>
            </a:r>
            <a:endParaRPr sz="1000">
              <a:solidFill>
                <a:schemeClr val="lt1"/>
              </a:solidFill>
              <a:latin typeface="Montserrat"/>
              <a:ea typeface="Montserrat"/>
              <a:cs typeface="Montserrat"/>
              <a:sym typeface="Montserrat"/>
            </a:endParaRPr>
          </a:p>
        </p:txBody>
      </p:sp>
      <p:sp>
        <p:nvSpPr>
          <p:cNvPr id="411" name="Google Shape;411;g24034c42303_1_253"/>
          <p:cNvSpPr/>
          <p:nvPr/>
        </p:nvSpPr>
        <p:spPr>
          <a:xfrm>
            <a:off x="2760625" y="3885100"/>
            <a:ext cx="19377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Regional litigation practices</a:t>
            </a:r>
            <a:endParaRPr sz="1000">
              <a:solidFill>
                <a:schemeClr val="lt1"/>
              </a:solidFill>
              <a:latin typeface="Montserrat"/>
              <a:ea typeface="Montserrat"/>
              <a:cs typeface="Montserrat"/>
              <a:sym typeface="Montserrat"/>
            </a:endParaRPr>
          </a:p>
        </p:txBody>
      </p:sp>
      <p:sp>
        <p:nvSpPr>
          <p:cNvPr id="412" name="Google Shape;412;g24034c42303_1_253"/>
          <p:cNvSpPr/>
          <p:nvPr/>
        </p:nvSpPr>
        <p:spPr>
          <a:xfrm>
            <a:off x="2760625" y="4360100"/>
            <a:ext cx="19377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Corporate practices</a:t>
            </a:r>
            <a:endParaRPr sz="1000">
              <a:solidFill>
                <a:schemeClr val="lt1"/>
              </a:solidFill>
              <a:latin typeface="Montserrat"/>
              <a:ea typeface="Montserrat"/>
              <a:cs typeface="Montserrat"/>
              <a:sym typeface="Montserrat"/>
            </a:endParaRPr>
          </a:p>
        </p:txBody>
      </p:sp>
      <p:sp>
        <p:nvSpPr>
          <p:cNvPr id="413" name="Google Shape;413;g24034c42303_1_253"/>
          <p:cNvSpPr/>
          <p:nvPr/>
        </p:nvSpPr>
        <p:spPr>
          <a:xfrm>
            <a:off x="2661625" y="4868850"/>
            <a:ext cx="21357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solidFill>
                  <a:schemeClr val="dk1"/>
                </a:solidFill>
                <a:latin typeface="Montserrat"/>
                <a:ea typeface="Montserrat"/>
                <a:cs typeface="Montserrat"/>
                <a:sym typeface="Montserrat"/>
              </a:rPr>
              <a:t>+ 12 subtypes</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p:txBody>
      </p:sp>
      <p:sp>
        <p:nvSpPr>
          <p:cNvPr id="414" name="Google Shape;414;g24034c42303_1_253"/>
          <p:cNvSpPr/>
          <p:nvPr/>
        </p:nvSpPr>
        <p:spPr>
          <a:xfrm>
            <a:off x="4927850" y="2935100"/>
            <a:ext cx="7038000" cy="274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000">
                <a:solidFill>
                  <a:schemeClr val="dk1"/>
                </a:solidFill>
                <a:latin typeface="Montserrat"/>
                <a:ea typeface="Montserrat"/>
                <a:cs typeface="Montserrat"/>
                <a:sym typeface="Montserrat"/>
              </a:rPr>
              <a:t>Combinations</a:t>
            </a:r>
            <a:r>
              <a:rPr lang="en-US" sz="1000">
                <a:solidFill>
                  <a:schemeClr val="dk1"/>
                </a:solidFill>
                <a:latin typeface="Montserrat"/>
                <a:ea typeface="Montserrat"/>
                <a:cs typeface="Montserrat"/>
                <a:sym typeface="Montserrat"/>
              </a:rPr>
              <a:t> differs from the other facets in that it consists of combinations of elements from them.</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This is an important element of our strategy of keeping noslegal as simple as we can and avoiding the fragility inherent in dealing with complexity in a less modular way.</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In short, our strategy is ‘combine more, subdivide less.’</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The four combinations (and subtypes) included in the May 2023 release are only </a:t>
            </a:r>
            <a:r>
              <a:rPr b="1" lang="en-US" sz="1000">
                <a:solidFill>
                  <a:schemeClr val="dk1"/>
                </a:solidFill>
                <a:latin typeface="Montserrat"/>
                <a:ea typeface="Montserrat"/>
                <a:cs typeface="Montserrat"/>
                <a:sym typeface="Montserrat"/>
              </a:rPr>
              <a:t>examples</a:t>
            </a:r>
            <a:r>
              <a:rPr lang="en-US" sz="1000">
                <a:solidFill>
                  <a:schemeClr val="dk1"/>
                </a:solidFill>
                <a:latin typeface="Montserrat"/>
                <a:ea typeface="Montserrat"/>
                <a:cs typeface="Montserrat"/>
                <a:sym typeface="Montserrat"/>
              </a:rPr>
              <a:t> and we </a:t>
            </a:r>
            <a:r>
              <a:rPr lang="en-US" sz="1000">
                <a:solidFill>
                  <a:schemeClr val="dk1"/>
                </a:solidFill>
                <a:latin typeface="Montserrat"/>
                <a:ea typeface="Montserrat"/>
                <a:cs typeface="Montserrat"/>
                <a:sym typeface="Montserrat"/>
              </a:rPr>
              <a:t>anticipate</a:t>
            </a:r>
            <a:r>
              <a:rPr lang="en-US" sz="1000">
                <a:solidFill>
                  <a:schemeClr val="dk1"/>
                </a:solidFill>
                <a:latin typeface="Montserrat"/>
                <a:ea typeface="Montserrat"/>
                <a:cs typeface="Montserrat"/>
                <a:sym typeface="Montserrat"/>
              </a:rPr>
              <a:t> extending them. You can do this yourself and keep the extensions private, but if you’d like to let us know and </a:t>
            </a:r>
            <a:r>
              <a:rPr lang="en-US" sz="1000">
                <a:solidFill>
                  <a:schemeClr val="dk1"/>
                </a:solidFill>
                <a:latin typeface="Montserrat"/>
                <a:ea typeface="Montserrat"/>
                <a:cs typeface="Montserrat"/>
                <a:sym typeface="Montserrat"/>
              </a:rPr>
              <a:t>contribute</a:t>
            </a:r>
            <a:r>
              <a:rPr lang="en-US" sz="1000">
                <a:solidFill>
                  <a:schemeClr val="dk1"/>
                </a:solidFill>
                <a:latin typeface="Montserrat"/>
                <a:ea typeface="Montserrat"/>
                <a:cs typeface="Montserrat"/>
                <a:sym typeface="Montserrat"/>
              </a:rPr>
              <a:t> your extensions to noslegal then that will </a:t>
            </a:r>
            <a:r>
              <a:rPr lang="en-US" sz="1000">
                <a:solidFill>
                  <a:schemeClr val="dk1"/>
                </a:solidFill>
                <a:latin typeface="Montserrat"/>
                <a:ea typeface="Montserrat"/>
                <a:cs typeface="Montserrat"/>
                <a:sym typeface="Montserrat"/>
              </a:rPr>
              <a:t>likely</a:t>
            </a:r>
            <a:r>
              <a:rPr lang="en-US" sz="1000">
                <a:solidFill>
                  <a:schemeClr val="dk1"/>
                </a:solidFill>
                <a:latin typeface="Montserrat"/>
                <a:ea typeface="Montserrat"/>
                <a:cs typeface="Montserrat"/>
                <a:sym typeface="Montserrat"/>
              </a:rPr>
              <a:t> increase their usefulness.</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Combinations is more ‘miscellaneous’ than other facets and likely to expand in a less conceptually coherent way than the others, with considerable elements of overlap reflecting different needs. You can choose which combinations to adopt, or develop your own.</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24034c42303_1_363"/>
          <p:cNvSpPr txBox="1"/>
          <p:nvPr>
            <p:ph idx="1" type="body"/>
          </p:nvPr>
        </p:nvSpPr>
        <p:spPr>
          <a:xfrm>
            <a:off x="3188400" y="3487425"/>
            <a:ext cx="5926800" cy="1640400"/>
          </a:xfrm>
          <a:prstGeom prst="rect">
            <a:avLst/>
          </a:prstGeom>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935"/>
              <a:buNone/>
            </a:pPr>
            <a:r>
              <a:t/>
            </a:r>
            <a:endParaRPr sz="1440">
              <a:latin typeface="Montserrat"/>
              <a:ea typeface="Montserrat"/>
              <a:cs typeface="Montserrat"/>
              <a:sym typeface="Montserrat"/>
            </a:endParaRPr>
          </a:p>
          <a:p>
            <a:pPr indent="0" lvl="0" marL="0" rtl="0" algn="ctr">
              <a:lnSpc>
                <a:spcPct val="115000"/>
              </a:lnSpc>
              <a:spcBef>
                <a:spcPts val="1000"/>
              </a:spcBef>
              <a:spcAft>
                <a:spcPts val="0"/>
              </a:spcAft>
              <a:buSzPts val="935"/>
              <a:buNone/>
            </a:pPr>
            <a:r>
              <a:rPr lang="en-US" sz="1440">
                <a:latin typeface="Montserrat"/>
                <a:ea typeface="Montserrat"/>
                <a:cs typeface="Montserrat"/>
                <a:sym typeface="Montserrat"/>
              </a:rPr>
              <a:t>noslegal is a friendly, informal not-for-profit community committed to producing useful open source stuff about law</a:t>
            </a:r>
            <a:endParaRPr sz="1440">
              <a:latin typeface="Montserrat"/>
              <a:ea typeface="Montserrat"/>
              <a:cs typeface="Montserrat"/>
              <a:sym typeface="Montserrat"/>
            </a:endParaRPr>
          </a:p>
          <a:p>
            <a:pPr indent="0" lvl="0" marL="0" rtl="0" algn="ctr">
              <a:lnSpc>
                <a:spcPct val="115000"/>
              </a:lnSpc>
              <a:spcBef>
                <a:spcPts val="1000"/>
              </a:spcBef>
              <a:spcAft>
                <a:spcPts val="0"/>
              </a:spcAft>
              <a:buSzPts val="935"/>
              <a:buNone/>
            </a:pPr>
            <a:r>
              <a:rPr b="1" lang="en-US" sz="1440">
                <a:latin typeface="Montserrat"/>
                <a:ea typeface="Montserrat"/>
                <a:cs typeface="Montserrat"/>
                <a:sym typeface="Montserrat"/>
              </a:rPr>
              <a:t>Questions, comments, bug fixes, ideas and interest in becoming involved are always welcome</a:t>
            </a:r>
            <a:endParaRPr b="1" sz="1440">
              <a:latin typeface="Montserrat"/>
              <a:ea typeface="Montserrat"/>
              <a:cs typeface="Montserrat"/>
              <a:sym typeface="Montserrat"/>
            </a:endParaRPr>
          </a:p>
        </p:txBody>
      </p:sp>
      <p:sp>
        <p:nvSpPr>
          <p:cNvPr id="421" name="Google Shape;421;g24034c42303_1_363"/>
          <p:cNvSpPr txBox="1"/>
          <p:nvPr>
            <p:ph idx="1" type="body"/>
          </p:nvPr>
        </p:nvSpPr>
        <p:spPr>
          <a:xfrm>
            <a:off x="3316197" y="1853474"/>
            <a:ext cx="5559600" cy="1536300"/>
          </a:xfrm>
          <a:prstGeom prst="rect">
            <a:avLst/>
          </a:prstGeom>
        </p:spPr>
        <p:txBody>
          <a:bodyPr anchorCtr="0" anchor="t" bIns="45700" lIns="91425" spcFirstLastPara="1" rIns="91425" wrap="square" tIns="45700">
            <a:normAutofit/>
          </a:bodyPr>
          <a:lstStyle/>
          <a:p>
            <a:pPr indent="0" lvl="0" marL="0" rtl="0" algn="ctr">
              <a:lnSpc>
                <a:spcPct val="115000"/>
              </a:lnSpc>
              <a:spcBef>
                <a:spcPts val="1000"/>
              </a:spcBef>
              <a:spcAft>
                <a:spcPts val="0"/>
              </a:spcAft>
              <a:buSzPts val="770"/>
              <a:buNone/>
            </a:pPr>
            <a:r>
              <a:rPr i="1" lang="en-US" sz="1600">
                <a:latin typeface="Montserrat"/>
                <a:ea typeface="Montserrat"/>
                <a:cs typeface="Montserrat"/>
                <a:sym typeface="Montserrat"/>
              </a:rPr>
              <a:t>“</a:t>
            </a:r>
            <a:r>
              <a:rPr i="1" lang="en-US" sz="1600">
                <a:latin typeface="Montserrat"/>
                <a:ea typeface="Montserrat"/>
                <a:cs typeface="Montserrat"/>
                <a:sym typeface="Montserrat"/>
              </a:rPr>
              <a:t>It's been a joy to be part of the noslegal community - so many brilliant people and ideas.”</a:t>
            </a:r>
            <a:endParaRPr i="1" sz="1600">
              <a:latin typeface="Montserrat"/>
              <a:ea typeface="Montserrat"/>
              <a:cs typeface="Montserrat"/>
              <a:sym typeface="Montserrat"/>
            </a:endParaRPr>
          </a:p>
          <a:p>
            <a:pPr indent="0" lvl="0" marL="0" rtl="0" algn="ctr">
              <a:spcBef>
                <a:spcPts val="1000"/>
              </a:spcBef>
              <a:spcAft>
                <a:spcPts val="0"/>
              </a:spcAft>
              <a:buSzPts val="770"/>
              <a:buNone/>
            </a:pPr>
            <a:r>
              <a:t/>
            </a:r>
            <a:endParaRPr sz="1400">
              <a:latin typeface="Montserrat"/>
              <a:ea typeface="Montserrat"/>
              <a:cs typeface="Montserrat"/>
              <a:sym typeface="Montserrat"/>
            </a:endParaRPr>
          </a:p>
          <a:p>
            <a:pPr indent="0" lvl="0" marL="0" rtl="0" algn="ctr">
              <a:spcBef>
                <a:spcPts val="1000"/>
              </a:spcBef>
              <a:spcAft>
                <a:spcPts val="0"/>
              </a:spcAft>
              <a:buSzPts val="770"/>
              <a:buNone/>
            </a:pPr>
            <a:r>
              <a:rPr lang="en-US" sz="1400">
                <a:latin typeface="Montserrat"/>
                <a:ea typeface="Montserrat"/>
                <a:cs typeface="Montserrat"/>
                <a:sym typeface="Montserrat"/>
              </a:rPr>
              <a:t>noslegal participant, May 2023</a:t>
            </a:r>
            <a:endParaRPr sz="1400">
              <a:latin typeface="Montserrat"/>
              <a:ea typeface="Montserrat"/>
              <a:cs typeface="Montserrat"/>
              <a:sym typeface="Montserrat"/>
            </a:endParaRPr>
          </a:p>
        </p:txBody>
      </p:sp>
      <p:sp>
        <p:nvSpPr>
          <p:cNvPr id="422" name="Google Shape;422;g24034c42303_1_363"/>
          <p:cNvSpPr txBox="1"/>
          <p:nvPr/>
        </p:nvSpPr>
        <p:spPr>
          <a:xfrm>
            <a:off x="5291000" y="5513675"/>
            <a:ext cx="19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Montserrat"/>
                <a:ea typeface="Montserrat"/>
                <a:cs typeface="Montserrat"/>
                <a:sym typeface="Montserrat"/>
              </a:rPr>
              <a:t>info@noslegal.org</a:t>
            </a:r>
            <a:endParaRPr b="1">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659450" y="395100"/>
            <a:ext cx="6414000" cy="4453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2800"/>
              <a:buFont typeface="Avenir"/>
              <a:buNone/>
            </a:pPr>
            <a:r>
              <a:rPr lang="en-US" sz="2000">
                <a:latin typeface="Montserrat"/>
                <a:ea typeface="Montserrat"/>
                <a:cs typeface="Montserrat"/>
                <a:sym typeface="Montserrat"/>
              </a:rPr>
              <a:t>This slide deck provides an</a:t>
            </a:r>
            <a:r>
              <a:rPr b="1" lang="en-US" sz="2000">
                <a:latin typeface="Montserrat"/>
                <a:ea typeface="Montserrat"/>
                <a:cs typeface="Montserrat"/>
                <a:sym typeface="Montserrat"/>
              </a:rPr>
              <a:t> overview</a:t>
            </a:r>
            <a:r>
              <a:rPr lang="en-US" sz="2000">
                <a:latin typeface="Montserrat"/>
                <a:ea typeface="Montserrat"/>
                <a:cs typeface="Montserrat"/>
                <a:sym typeface="Montserrat"/>
              </a:rPr>
              <a:t> of the content of the nine facets of our v. 2.0 taxonomy release in May 2023.</a:t>
            </a:r>
            <a:endParaRPr sz="20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2800"/>
              <a:buFont typeface="Avenir"/>
              <a:buNone/>
            </a:pPr>
            <a:r>
              <a:t/>
            </a:r>
            <a:endParaRPr sz="20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2800"/>
              <a:buFont typeface="Avenir"/>
              <a:buNone/>
            </a:pPr>
            <a:r>
              <a:rPr lang="en-US" sz="2000">
                <a:latin typeface="Montserrat"/>
                <a:ea typeface="Montserrat"/>
                <a:cs typeface="Montserrat"/>
                <a:sym typeface="Montserrat"/>
              </a:rPr>
              <a:t>It contains some notes, but doesn’t provide the full context. For that, we suggest you read the </a:t>
            </a:r>
            <a:r>
              <a:rPr b="1" lang="en-US" sz="2000">
                <a:latin typeface="Montserrat"/>
                <a:ea typeface="Montserrat"/>
                <a:cs typeface="Montserrat"/>
                <a:sym typeface="Montserrat"/>
              </a:rPr>
              <a:t>release notes.</a:t>
            </a:r>
            <a:endParaRPr sz="2000">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2800"/>
              <a:buFont typeface="Avenir"/>
              <a:buNone/>
            </a:pPr>
            <a:r>
              <a:t/>
            </a:r>
            <a:endParaRPr sz="2000">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2800"/>
              <a:buFont typeface="Avenir"/>
              <a:buNone/>
            </a:pPr>
            <a:br>
              <a:rPr lang="en-US" sz="2000">
                <a:latin typeface="Montserrat"/>
                <a:ea typeface="Montserrat"/>
                <a:cs typeface="Montserrat"/>
                <a:sym typeface="Montserrat"/>
              </a:rPr>
            </a:br>
            <a:br>
              <a:rPr lang="en-US" sz="2000">
                <a:latin typeface="Montserrat"/>
                <a:ea typeface="Montserrat"/>
                <a:cs typeface="Montserrat"/>
                <a:sym typeface="Montserrat"/>
              </a:rPr>
            </a:br>
            <a:br>
              <a:rPr lang="en-US" sz="2800">
                <a:latin typeface="Avenir"/>
                <a:ea typeface="Avenir"/>
                <a:cs typeface="Avenir"/>
                <a:sym typeface="Avenir"/>
              </a:rPr>
            </a:br>
            <a:endParaRPr sz="2800">
              <a:latin typeface="Avenir"/>
              <a:ea typeface="Avenir"/>
              <a:cs typeface="Avenir"/>
              <a:sym typeface="Avenir"/>
            </a:endParaRPr>
          </a:p>
        </p:txBody>
      </p:sp>
      <p:sp>
        <p:nvSpPr>
          <p:cNvPr id="155" name="Google Shape;15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pic>
        <p:nvPicPr>
          <p:cNvPr id="156" name="Google Shape;156;p2"/>
          <p:cNvPicPr preferRelativeResize="0"/>
          <p:nvPr/>
        </p:nvPicPr>
        <p:blipFill>
          <a:blip r:embed="rId3">
            <a:alphaModFix/>
          </a:blip>
          <a:stretch>
            <a:fillRect/>
          </a:stretch>
        </p:blipFill>
        <p:spPr>
          <a:xfrm>
            <a:off x="7471200" y="395100"/>
            <a:ext cx="3882599" cy="5825352"/>
          </a:xfrm>
          <a:prstGeom prst="rect">
            <a:avLst/>
          </a:prstGeom>
          <a:noFill/>
          <a:ln>
            <a:noFill/>
          </a:ln>
        </p:spPr>
      </p:pic>
      <p:sp>
        <p:nvSpPr>
          <p:cNvPr id="157" name="Google Shape;157;p2"/>
          <p:cNvSpPr txBox="1"/>
          <p:nvPr/>
        </p:nvSpPr>
        <p:spPr>
          <a:xfrm>
            <a:off x="659450" y="3300600"/>
            <a:ext cx="6541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latin typeface="Montserrat"/>
                <a:ea typeface="Montserrat"/>
                <a:cs typeface="Montserrat"/>
                <a:sym typeface="Montserrat"/>
              </a:rPr>
              <a:t>Trees: </a:t>
            </a:r>
            <a:r>
              <a:rPr lang="en-US" sz="1300">
                <a:latin typeface="Montserrat"/>
                <a:ea typeface="Montserrat"/>
                <a:cs typeface="Montserrat"/>
                <a:sym typeface="Montserrat"/>
              </a:rPr>
              <a:t>if you’re unfamiliar with taxonomies, you may find it useful to think of the nine facets as separate limbs of a tree, with concepts subdividing into smaller concepts. An advantage of subdividing - up to a point - is that it allows you to roll things up (e.g. financial reporting, processes, knowledge) into larger categories for various practical purposes.</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en-US" sz="1300">
                <a:latin typeface="Montserrat"/>
                <a:ea typeface="Montserrat"/>
                <a:cs typeface="Montserrat"/>
                <a:sym typeface="Montserrat"/>
              </a:rPr>
              <a:t>You can think of the metaphorical tree as branching upwards (ending in twigs and leaves) or downwards (ending in rootlets). But in this deck it is visualised as branching sideways for reasons of left-to-right script and screen size. As you will see, there are also elements which are not subdivisions but instead capture different dimensions, attributes, connections and combinations. Enjoy the deck and let us know what you think!</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en-US" sz="1100">
                <a:latin typeface="Montserrat"/>
                <a:ea typeface="Montserrat"/>
                <a:cs typeface="Montserrat"/>
                <a:sym typeface="Montserrat"/>
              </a:rPr>
              <a:t>Image credit: Jeremy Bishop on Unsplash</a:t>
            </a:r>
            <a:endParaRPr sz="11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4034c42303_1_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r>
              <a:rPr lang="en-US"/>
              <a:t>  </a:t>
            </a:r>
            <a:endParaRPr/>
          </a:p>
        </p:txBody>
      </p:sp>
      <p:sp>
        <p:nvSpPr>
          <p:cNvPr id="164" name="Google Shape;164;g24034c42303_1_9"/>
          <p:cNvSpPr/>
          <p:nvPr/>
        </p:nvSpPr>
        <p:spPr>
          <a:xfrm>
            <a:off x="977325" y="43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t>Information Assets</a:t>
            </a:r>
            <a:endParaRPr b="1" sz="1100"/>
          </a:p>
        </p:txBody>
      </p:sp>
      <p:sp>
        <p:nvSpPr>
          <p:cNvPr id="165" name="Google Shape;165;g24034c42303_1_9"/>
          <p:cNvSpPr/>
          <p:nvPr/>
        </p:nvSpPr>
        <p:spPr>
          <a:xfrm>
            <a:off x="977325" y="10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t>Needs</a:t>
            </a:r>
            <a:endParaRPr b="1" sz="1100"/>
          </a:p>
        </p:txBody>
      </p:sp>
      <p:sp>
        <p:nvSpPr>
          <p:cNvPr id="166" name="Google Shape;166;g24034c42303_1_9"/>
          <p:cNvSpPr/>
          <p:nvPr/>
        </p:nvSpPr>
        <p:spPr>
          <a:xfrm>
            <a:off x="977325" y="15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t>Work</a:t>
            </a:r>
            <a:endParaRPr b="1" sz="1100"/>
          </a:p>
        </p:txBody>
      </p:sp>
      <p:sp>
        <p:nvSpPr>
          <p:cNvPr id="167" name="Google Shape;167;g24034c42303_1_9"/>
          <p:cNvSpPr/>
          <p:nvPr/>
        </p:nvSpPr>
        <p:spPr>
          <a:xfrm>
            <a:off x="977325" y="24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t>Places</a:t>
            </a:r>
            <a:endParaRPr b="1" sz="1100"/>
          </a:p>
        </p:txBody>
      </p:sp>
      <p:sp>
        <p:nvSpPr>
          <p:cNvPr id="168" name="Google Shape;168;g24034c42303_1_9"/>
          <p:cNvSpPr/>
          <p:nvPr/>
        </p:nvSpPr>
        <p:spPr>
          <a:xfrm>
            <a:off x="977325" y="29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t>Perspectives</a:t>
            </a:r>
            <a:endParaRPr b="1" sz="1100"/>
          </a:p>
        </p:txBody>
      </p:sp>
      <p:sp>
        <p:nvSpPr>
          <p:cNvPr id="169" name="Google Shape;169;g24034c42303_1_9"/>
          <p:cNvSpPr/>
          <p:nvPr/>
        </p:nvSpPr>
        <p:spPr>
          <a:xfrm>
            <a:off x="977325" y="34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t>Sectors</a:t>
            </a:r>
            <a:endParaRPr b="1" sz="1100"/>
          </a:p>
        </p:txBody>
      </p:sp>
      <p:sp>
        <p:nvSpPr>
          <p:cNvPr id="170" name="Google Shape;170;g24034c42303_1_9"/>
          <p:cNvSpPr/>
          <p:nvPr/>
        </p:nvSpPr>
        <p:spPr>
          <a:xfrm>
            <a:off x="977325" y="388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t>Laws</a:t>
            </a:r>
            <a:endParaRPr b="1" sz="1100"/>
          </a:p>
        </p:txBody>
      </p:sp>
      <p:sp>
        <p:nvSpPr>
          <p:cNvPr id="171" name="Google Shape;171;g24034c42303_1_9"/>
          <p:cNvSpPr/>
          <p:nvPr/>
        </p:nvSpPr>
        <p:spPr>
          <a:xfrm>
            <a:off x="977325" y="1985088"/>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t>Subjects</a:t>
            </a:r>
            <a:endParaRPr b="1" sz="1100"/>
          </a:p>
        </p:txBody>
      </p:sp>
      <p:sp>
        <p:nvSpPr>
          <p:cNvPr id="172" name="Google Shape;172;g24034c42303_1_9"/>
          <p:cNvSpPr/>
          <p:nvPr/>
        </p:nvSpPr>
        <p:spPr>
          <a:xfrm>
            <a:off x="977325" y="486885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t>Combinations</a:t>
            </a:r>
            <a:endParaRPr b="1" sz="1100"/>
          </a:p>
        </p:txBody>
      </p:sp>
      <p:sp>
        <p:nvSpPr>
          <p:cNvPr id="173" name="Google Shape;173;g24034c42303_1_9"/>
          <p:cNvSpPr txBox="1"/>
          <p:nvPr/>
        </p:nvSpPr>
        <p:spPr>
          <a:xfrm>
            <a:off x="2616125" y="1040500"/>
            <a:ext cx="885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Concepts to describe large areas of need for people working on legal topics, to which the noslegal taxonomy is relevant</a:t>
            </a:r>
            <a:endParaRPr>
              <a:solidFill>
                <a:schemeClr val="dk1"/>
              </a:solidFill>
              <a:latin typeface="Montserrat"/>
              <a:ea typeface="Montserrat"/>
              <a:cs typeface="Montserrat"/>
              <a:sym typeface="Montserrat"/>
            </a:endParaRPr>
          </a:p>
        </p:txBody>
      </p:sp>
      <p:sp>
        <p:nvSpPr>
          <p:cNvPr id="174" name="Google Shape;174;g24034c42303_1_9"/>
          <p:cNvSpPr txBox="1"/>
          <p:nvPr/>
        </p:nvSpPr>
        <p:spPr>
          <a:xfrm>
            <a:off x="2616125" y="1515500"/>
            <a:ext cx="885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Concepts to describe working on legal topics, or things relevant to such work</a:t>
            </a:r>
            <a:endParaRPr>
              <a:solidFill>
                <a:schemeClr val="dk1"/>
              </a:solidFill>
              <a:latin typeface="Montserrat"/>
              <a:ea typeface="Montserrat"/>
              <a:cs typeface="Montserrat"/>
              <a:sym typeface="Montserrat"/>
            </a:endParaRPr>
          </a:p>
        </p:txBody>
      </p:sp>
      <p:sp>
        <p:nvSpPr>
          <p:cNvPr id="175" name="Google Shape;175;g24034c42303_1_9"/>
          <p:cNvSpPr txBox="1"/>
          <p:nvPr/>
        </p:nvSpPr>
        <p:spPr>
          <a:xfrm>
            <a:off x="2616125" y="1995900"/>
            <a:ext cx="885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The subjects of legal work - people, property, organisations; and rights, obligations and powers</a:t>
            </a:r>
            <a:endParaRPr>
              <a:solidFill>
                <a:schemeClr val="dk1"/>
              </a:solidFill>
              <a:latin typeface="Montserrat"/>
              <a:ea typeface="Montserrat"/>
              <a:cs typeface="Montserrat"/>
              <a:sym typeface="Montserrat"/>
            </a:endParaRPr>
          </a:p>
        </p:txBody>
      </p:sp>
      <p:sp>
        <p:nvSpPr>
          <p:cNvPr id="176" name="Google Shape;176;g24034c42303_1_9"/>
          <p:cNvSpPr txBox="1"/>
          <p:nvPr/>
        </p:nvSpPr>
        <p:spPr>
          <a:xfrm>
            <a:off x="2616125" y="2476300"/>
            <a:ext cx="907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Countries, subdivisions and aggregations of legal relevance, together with information </a:t>
            </a:r>
            <a:r>
              <a:rPr lang="en-US" sz="1000">
                <a:solidFill>
                  <a:schemeClr val="dk1"/>
                </a:solidFill>
                <a:latin typeface="Montserrat"/>
                <a:ea typeface="Montserrat"/>
                <a:cs typeface="Montserrat"/>
                <a:sym typeface="Montserrat"/>
              </a:rPr>
              <a:t>about</a:t>
            </a:r>
            <a:r>
              <a:rPr lang="en-US" sz="1000">
                <a:solidFill>
                  <a:schemeClr val="dk1"/>
                </a:solidFill>
                <a:latin typeface="Montserrat"/>
                <a:ea typeface="Montserrat"/>
                <a:cs typeface="Montserrat"/>
                <a:sym typeface="Montserrat"/>
              </a:rPr>
              <a:t> legal systems and international organisations</a:t>
            </a:r>
            <a:endParaRPr>
              <a:solidFill>
                <a:schemeClr val="dk1"/>
              </a:solidFill>
              <a:latin typeface="Montserrat"/>
              <a:ea typeface="Montserrat"/>
              <a:cs typeface="Montserrat"/>
              <a:sym typeface="Montserrat"/>
            </a:endParaRPr>
          </a:p>
        </p:txBody>
      </p:sp>
      <p:sp>
        <p:nvSpPr>
          <p:cNvPr id="177" name="Google Shape;177;g24034c42303_1_9"/>
          <p:cNvSpPr txBox="1"/>
          <p:nvPr/>
        </p:nvSpPr>
        <p:spPr>
          <a:xfrm>
            <a:off x="2616125" y="2956700"/>
            <a:ext cx="885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A perspective from which, or context in which, a particular problem, matter or information asset is best understood</a:t>
            </a:r>
            <a:endParaRPr>
              <a:solidFill>
                <a:schemeClr val="dk1"/>
              </a:solidFill>
              <a:latin typeface="Montserrat"/>
              <a:ea typeface="Montserrat"/>
              <a:cs typeface="Montserrat"/>
              <a:sym typeface="Montserrat"/>
            </a:endParaRPr>
          </a:p>
        </p:txBody>
      </p:sp>
      <p:sp>
        <p:nvSpPr>
          <p:cNvPr id="178" name="Google Shape;178;g24034c42303_1_9"/>
          <p:cNvSpPr txBox="1"/>
          <p:nvPr/>
        </p:nvSpPr>
        <p:spPr>
          <a:xfrm>
            <a:off x="2616125" y="3415500"/>
            <a:ext cx="885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Sectors, industries and subdivisions selected as relevant to legal work</a:t>
            </a:r>
            <a:endParaRPr>
              <a:solidFill>
                <a:schemeClr val="dk1"/>
              </a:solidFill>
              <a:latin typeface="Montserrat"/>
              <a:ea typeface="Montserrat"/>
              <a:cs typeface="Montserrat"/>
              <a:sym typeface="Montserrat"/>
            </a:endParaRPr>
          </a:p>
        </p:txBody>
      </p:sp>
      <p:sp>
        <p:nvSpPr>
          <p:cNvPr id="179" name="Google Shape;179;g24034c42303_1_9"/>
          <p:cNvSpPr txBox="1"/>
          <p:nvPr/>
        </p:nvSpPr>
        <p:spPr>
          <a:xfrm>
            <a:off x="2616125" y="3874300"/>
            <a:ext cx="885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Types of law - aggregated into a number of broad categories, then broken down into more specific types</a:t>
            </a:r>
            <a:endParaRPr>
              <a:solidFill>
                <a:schemeClr val="dk1"/>
              </a:solidFill>
              <a:latin typeface="Montserrat"/>
              <a:ea typeface="Montserrat"/>
              <a:cs typeface="Montserrat"/>
              <a:sym typeface="Montserrat"/>
            </a:endParaRPr>
          </a:p>
        </p:txBody>
      </p:sp>
      <p:sp>
        <p:nvSpPr>
          <p:cNvPr id="180" name="Google Shape;180;g24034c42303_1_9"/>
          <p:cNvSpPr txBox="1"/>
          <p:nvPr/>
        </p:nvSpPr>
        <p:spPr>
          <a:xfrm>
            <a:off x="2616125" y="4354700"/>
            <a:ext cx="885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Anything in which information of any description is recorded. Includes documents but also models, interactive experiences and more.</a:t>
            </a:r>
            <a:endParaRPr>
              <a:solidFill>
                <a:schemeClr val="dk1"/>
              </a:solidFill>
              <a:latin typeface="Montserrat"/>
              <a:ea typeface="Montserrat"/>
              <a:cs typeface="Montserrat"/>
              <a:sym typeface="Montserrat"/>
            </a:endParaRPr>
          </a:p>
        </p:txBody>
      </p:sp>
      <p:sp>
        <p:nvSpPr>
          <p:cNvPr id="181" name="Google Shape;181;g24034c42303_1_9"/>
          <p:cNvSpPr txBox="1"/>
          <p:nvPr/>
        </p:nvSpPr>
        <p:spPr>
          <a:xfrm>
            <a:off x="2616125" y="4885925"/>
            <a:ext cx="885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Combinations of concepts from the above eight facets</a:t>
            </a:r>
            <a:endParaRPr>
              <a:solidFill>
                <a:schemeClr val="dk1"/>
              </a:solidFill>
              <a:latin typeface="Montserrat"/>
              <a:ea typeface="Montserrat"/>
              <a:cs typeface="Montserrat"/>
              <a:sym typeface="Montserrat"/>
            </a:endParaRPr>
          </a:p>
        </p:txBody>
      </p:sp>
      <p:sp>
        <p:nvSpPr>
          <p:cNvPr id="182" name="Google Shape;182;g24034c42303_1_9"/>
          <p:cNvSpPr/>
          <p:nvPr/>
        </p:nvSpPr>
        <p:spPr>
          <a:xfrm>
            <a:off x="977325" y="560100"/>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300"/>
              <a:t>The nine facets</a:t>
            </a:r>
            <a:endParaRPr b="1"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4034c42303_1_5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g24034c42303_1_52"/>
          <p:cNvSpPr/>
          <p:nvPr/>
        </p:nvSpPr>
        <p:spPr>
          <a:xfrm>
            <a:off x="977325" y="43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Information Assets</a:t>
            </a:r>
            <a:endParaRPr sz="1100">
              <a:latin typeface="Montserrat"/>
              <a:ea typeface="Montserrat"/>
              <a:cs typeface="Montserrat"/>
              <a:sym typeface="Montserrat"/>
            </a:endParaRPr>
          </a:p>
        </p:txBody>
      </p:sp>
      <p:sp>
        <p:nvSpPr>
          <p:cNvPr id="190" name="Google Shape;190;g24034c42303_1_52"/>
          <p:cNvSpPr/>
          <p:nvPr/>
        </p:nvSpPr>
        <p:spPr>
          <a:xfrm>
            <a:off x="977325" y="1035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latin typeface="Montserrat"/>
                <a:ea typeface="Montserrat"/>
                <a:cs typeface="Montserrat"/>
                <a:sym typeface="Montserrat"/>
              </a:rPr>
              <a:t>Needs</a:t>
            </a:r>
            <a:endParaRPr b="1" sz="1100">
              <a:solidFill>
                <a:schemeClr val="lt1"/>
              </a:solidFill>
              <a:latin typeface="Montserrat"/>
              <a:ea typeface="Montserrat"/>
              <a:cs typeface="Montserrat"/>
              <a:sym typeface="Montserrat"/>
            </a:endParaRPr>
          </a:p>
        </p:txBody>
      </p:sp>
      <p:sp>
        <p:nvSpPr>
          <p:cNvPr id="191" name="Google Shape;191;g24034c42303_1_52"/>
          <p:cNvSpPr/>
          <p:nvPr/>
        </p:nvSpPr>
        <p:spPr>
          <a:xfrm>
            <a:off x="977325" y="15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Work</a:t>
            </a:r>
            <a:endParaRPr sz="1100">
              <a:latin typeface="Montserrat"/>
              <a:ea typeface="Montserrat"/>
              <a:cs typeface="Montserrat"/>
              <a:sym typeface="Montserrat"/>
            </a:endParaRPr>
          </a:p>
        </p:txBody>
      </p:sp>
      <p:sp>
        <p:nvSpPr>
          <p:cNvPr id="192" name="Google Shape;192;g24034c42303_1_52"/>
          <p:cNvSpPr/>
          <p:nvPr/>
        </p:nvSpPr>
        <p:spPr>
          <a:xfrm>
            <a:off x="977325" y="24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Places</a:t>
            </a:r>
            <a:endParaRPr sz="1100">
              <a:latin typeface="Montserrat"/>
              <a:ea typeface="Montserrat"/>
              <a:cs typeface="Montserrat"/>
              <a:sym typeface="Montserrat"/>
            </a:endParaRPr>
          </a:p>
        </p:txBody>
      </p:sp>
      <p:sp>
        <p:nvSpPr>
          <p:cNvPr id="193" name="Google Shape;193;g24034c42303_1_52"/>
          <p:cNvSpPr/>
          <p:nvPr/>
        </p:nvSpPr>
        <p:spPr>
          <a:xfrm>
            <a:off x="977325" y="29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Perspectives</a:t>
            </a:r>
            <a:endParaRPr sz="1100">
              <a:latin typeface="Montserrat"/>
              <a:ea typeface="Montserrat"/>
              <a:cs typeface="Montserrat"/>
              <a:sym typeface="Montserrat"/>
            </a:endParaRPr>
          </a:p>
        </p:txBody>
      </p:sp>
      <p:sp>
        <p:nvSpPr>
          <p:cNvPr id="194" name="Google Shape;194;g24034c42303_1_52"/>
          <p:cNvSpPr/>
          <p:nvPr/>
        </p:nvSpPr>
        <p:spPr>
          <a:xfrm>
            <a:off x="977325" y="34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Sectors</a:t>
            </a:r>
            <a:endParaRPr sz="1100">
              <a:latin typeface="Montserrat"/>
              <a:ea typeface="Montserrat"/>
              <a:cs typeface="Montserrat"/>
              <a:sym typeface="Montserrat"/>
            </a:endParaRPr>
          </a:p>
        </p:txBody>
      </p:sp>
      <p:sp>
        <p:nvSpPr>
          <p:cNvPr id="195" name="Google Shape;195;g24034c42303_1_52"/>
          <p:cNvSpPr/>
          <p:nvPr/>
        </p:nvSpPr>
        <p:spPr>
          <a:xfrm>
            <a:off x="977325" y="388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Laws</a:t>
            </a:r>
            <a:endParaRPr sz="1100">
              <a:latin typeface="Montserrat"/>
              <a:ea typeface="Montserrat"/>
              <a:cs typeface="Montserrat"/>
              <a:sym typeface="Montserrat"/>
            </a:endParaRPr>
          </a:p>
        </p:txBody>
      </p:sp>
      <p:sp>
        <p:nvSpPr>
          <p:cNvPr id="196" name="Google Shape;196;g24034c42303_1_52"/>
          <p:cNvSpPr/>
          <p:nvPr/>
        </p:nvSpPr>
        <p:spPr>
          <a:xfrm>
            <a:off x="977325" y="1985088"/>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Subjects</a:t>
            </a:r>
            <a:endParaRPr sz="1100">
              <a:latin typeface="Montserrat"/>
              <a:ea typeface="Montserrat"/>
              <a:cs typeface="Montserrat"/>
              <a:sym typeface="Montserrat"/>
            </a:endParaRPr>
          </a:p>
        </p:txBody>
      </p:sp>
      <p:sp>
        <p:nvSpPr>
          <p:cNvPr id="197" name="Google Shape;197;g24034c42303_1_52"/>
          <p:cNvSpPr/>
          <p:nvPr/>
        </p:nvSpPr>
        <p:spPr>
          <a:xfrm>
            <a:off x="977325" y="486885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Combinations</a:t>
            </a:r>
            <a:endParaRPr sz="1100">
              <a:latin typeface="Montserrat"/>
              <a:ea typeface="Montserrat"/>
              <a:cs typeface="Montserrat"/>
              <a:sym typeface="Montserrat"/>
            </a:endParaRPr>
          </a:p>
        </p:txBody>
      </p:sp>
      <p:sp>
        <p:nvSpPr>
          <p:cNvPr id="198" name="Google Shape;198;g24034c42303_1_52"/>
          <p:cNvSpPr/>
          <p:nvPr/>
        </p:nvSpPr>
        <p:spPr>
          <a:xfrm>
            <a:off x="2752700" y="1035100"/>
            <a:ext cx="22860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Knowledge and Systems</a:t>
            </a:r>
            <a:endParaRPr sz="1000">
              <a:solidFill>
                <a:schemeClr val="lt1"/>
              </a:solidFill>
              <a:latin typeface="Montserrat"/>
              <a:ea typeface="Montserrat"/>
              <a:cs typeface="Montserrat"/>
              <a:sym typeface="Montserrat"/>
            </a:endParaRPr>
          </a:p>
        </p:txBody>
      </p:sp>
      <p:sp>
        <p:nvSpPr>
          <p:cNvPr id="199" name="Google Shape;199;g24034c42303_1_52"/>
          <p:cNvSpPr/>
          <p:nvPr/>
        </p:nvSpPr>
        <p:spPr>
          <a:xfrm>
            <a:off x="2752700" y="1510100"/>
            <a:ext cx="22860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Work, Process and Financial</a:t>
            </a:r>
            <a:endParaRPr sz="1000">
              <a:solidFill>
                <a:schemeClr val="lt1"/>
              </a:solidFill>
              <a:latin typeface="Montserrat"/>
              <a:ea typeface="Montserrat"/>
              <a:cs typeface="Montserrat"/>
              <a:sym typeface="Montserrat"/>
            </a:endParaRPr>
          </a:p>
        </p:txBody>
      </p:sp>
      <p:sp>
        <p:nvSpPr>
          <p:cNvPr id="200" name="Google Shape;200;g24034c42303_1_52"/>
          <p:cNvSpPr/>
          <p:nvPr/>
        </p:nvSpPr>
        <p:spPr>
          <a:xfrm>
            <a:off x="2752700" y="1985100"/>
            <a:ext cx="22860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Sales and Marketing</a:t>
            </a:r>
            <a:endParaRPr sz="1000">
              <a:solidFill>
                <a:schemeClr val="lt1"/>
              </a:solidFill>
              <a:latin typeface="Montserrat"/>
              <a:ea typeface="Montserrat"/>
              <a:cs typeface="Montserrat"/>
              <a:sym typeface="Montserrat"/>
            </a:endParaRPr>
          </a:p>
        </p:txBody>
      </p:sp>
      <p:sp>
        <p:nvSpPr>
          <p:cNvPr id="201" name="Google Shape;201;g24034c42303_1_52"/>
          <p:cNvSpPr/>
          <p:nvPr/>
        </p:nvSpPr>
        <p:spPr>
          <a:xfrm>
            <a:off x="2752700" y="2460100"/>
            <a:ext cx="22860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People and Organisations</a:t>
            </a:r>
            <a:endParaRPr sz="1000">
              <a:solidFill>
                <a:schemeClr val="lt1"/>
              </a:solidFill>
              <a:latin typeface="Montserrat"/>
              <a:ea typeface="Montserrat"/>
              <a:cs typeface="Montserrat"/>
              <a:sym typeface="Montserrat"/>
            </a:endParaRPr>
          </a:p>
        </p:txBody>
      </p:sp>
      <p:sp>
        <p:nvSpPr>
          <p:cNvPr id="202" name="Google Shape;202;g24034c42303_1_52"/>
          <p:cNvSpPr/>
          <p:nvPr/>
        </p:nvSpPr>
        <p:spPr>
          <a:xfrm>
            <a:off x="5545350" y="911950"/>
            <a:ext cx="5573400" cy="34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000">
                <a:solidFill>
                  <a:schemeClr val="dk1"/>
                </a:solidFill>
                <a:latin typeface="Montserrat"/>
                <a:ea typeface="Montserrat"/>
                <a:cs typeface="Montserrat"/>
                <a:sym typeface="Montserrat"/>
              </a:rPr>
              <a:t>Needs</a:t>
            </a:r>
            <a:r>
              <a:rPr lang="en-US" sz="1000">
                <a:solidFill>
                  <a:schemeClr val="dk1"/>
                </a:solidFill>
                <a:latin typeface="Montserrat"/>
                <a:ea typeface="Montserrat"/>
                <a:cs typeface="Montserrat"/>
                <a:sym typeface="Montserrat"/>
              </a:rPr>
              <a:t> is new in the May 2023 release and seeks to taxonomise the four broad areas of need for which the noslegal taxonomy has been designed.</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Unlike the other facets, we don’t expect this one to be </a:t>
            </a:r>
            <a:r>
              <a:rPr lang="en-US" sz="1000">
                <a:solidFill>
                  <a:schemeClr val="dk1"/>
                </a:solidFill>
                <a:latin typeface="Montserrat"/>
                <a:ea typeface="Montserrat"/>
                <a:cs typeface="Montserrat"/>
                <a:sym typeface="Montserrat"/>
              </a:rPr>
              <a:t>incorporated in systems - instead, it sits above the whole project, and is intended to serve as a tool for ensuring a focus on real needs.</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The aggregation into four areas has some arbitrary elements (as with any taxonomy) but we do not think this matters - it’s a tool for thinking rather than an exact modelling of a complex reality.</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Depending on demand, we may split our more </a:t>
            </a:r>
            <a:r>
              <a:rPr lang="en-US" sz="1000">
                <a:solidFill>
                  <a:schemeClr val="dk1"/>
                </a:solidFill>
                <a:latin typeface="Montserrat"/>
                <a:ea typeface="Montserrat"/>
                <a:cs typeface="Montserrat"/>
                <a:sym typeface="Montserrat"/>
              </a:rPr>
              <a:t>specific</a:t>
            </a:r>
            <a:r>
              <a:rPr lang="en-US" sz="1000">
                <a:solidFill>
                  <a:schemeClr val="dk1"/>
                </a:solidFill>
                <a:latin typeface="Montserrat"/>
                <a:ea typeface="Montserrat"/>
                <a:cs typeface="Montserrat"/>
                <a:sym typeface="Montserrat"/>
              </a:rPr>
              <a:t> needs or use cases in future.</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There is a </a:t>
            </a:r>
            <a:r>
              <a:rPr lang="en-US" sz="1000">
                <a:solidFill>
                  <a:schemeClr val="dk1"/>
                </a:solidFill>
                <a:latin typeface="Montserrat"/>
                <a:ea typeface="Montserrat"/>
                <a:cs typeface="Montserrat"/>
                <a:sym typeface="Montserrat"/>
              </a:rPr>
              <a:t>negative element to this facet as well: it serves as a reminder that </a:t>
            </a:r>
            <a:r>
              <a:rPr lang="en-US" sz="1000">
                <a:solidFill>
                  <a:schemeClr val="dk1"/>
                </a:solidFill>
                <a:latin typeface="Montserrat"/>
                <a:ea typeface="Montserrat"/>
                <a:cs typeface="Montserrat"/>
                <a:sym typeface="Montserrat"/>
              </a:rPr>
              <a:t>noslegal </a:t>
            </a:r>
            <a:r>
              <a:rPr b="1" i="1" lang="en-US" sz="1000">
                <a:solidFill>
                  <a:schemeClr val="dk1"/>
                </a:solidFill>
                <a:latin typeface="Montserrat"/>
                <a:ea typeface="Montserrat"/>
                <a:cs typeface="Montserrat"/>
                <a:sym typeface="Montserrat"/>
              </a:rPr>
              <a:t>is not</a:t>
            </a:r>
            <a:r>
              <a:rPr lang="en-US" sz="1000">
                <a:solidFill>
                  <a:schemeClr val="dk1"/>
                </a:solidFill>
                <a:latin typeface="Montserrat"/>
                <a:ea typeface="Montserrat"/>
                <a:cs typeface="Montserrat"/>
                <a:sym typeface="Montserrat"/>
              </a:rPr>
              <a:t> intended for legal research of a legal-conceptual nature (e.g. deep dives into the nuances of case law) as that quickly devolves into national legal system and points of legal detail which, while helpful for such research, tend to diminish the value of the taxonomy for the four needs for which noslegal </a:t>
            </a:r>
            <a:r>
              <a:rPr b="1" i="1" lang="en-US" sz="1000">
                <a:solidFill>
                  <a:schemeClr val="dk1"/>
                </a:solidFill>
                <a:latin typeface="Montserrat"/>
                <a:ea typeface="Montserrat"/>
                <a:cs typeface="Montserrat"/>
                <a:sym typeface="Montserrat"/>
              </a:rPr>
              <a:t>is</a:t>
            </a:r>
            <a:r>
              <a:rPr lang="en-US" sz="1000">
                <a:solidFill>
                  <a:schemeClr val="dk1"/>
                </a:solidFill>
                <a:latin typeface="Montserrat"/>
                <a:ea typeface="Montserrat"/>
                <a:cs typeface="Montserrat"/>
                <a:sym typeface="Montserrat"/>
              </a:rPr>
              <a:t> intended.</a:t>
            </a:r>
            <a:endParaRPr sz="10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4034c42303_1_8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9" name="Google Shape;209;g24034c42303_1_85"/>
          <p:cNvSpPr/>
          <p:nvPr/>
        </p:nvSpPr>
        <p:spPr>
          <a:xfrm>
            <a:off x="977325" y="43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Information Assets</a:t>
            </a:r>
            <a:endParaRPr sz="1100">
              <a:latin typeface="Montserrat"/>
              <a:ea typeface="Montserrat"/>
              <a:cs typeface="Montserrat"/>
              <a:sym typeface="Montserrat"/>
            </a:endParaRPr>
          </a:p>
        </p:txBody>
      </p:sp>
      <p:sp>
        <p:nvSpPr>
          <p:cNvPr id="210" name="Google Shape;210;g24034c42303_1_85"/>
          <p:cNvSpPr/>
          <p:nvPr/>
        </p:nvSpPr>
        <p:spPr>
          <a:xfrm>
            <a:off x="977325" y="10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Needs</a:t>
            </a:r>
            <a:endParaRPr sz="1100">
              <a:latin typeface="Montserrat"/>
              <a:ea typeface="Montserrat"/>
              <a:cs typeface="Montserrat"/>
              <a:sym typeface="Montserrat"/>
            </a:endParaRPr>
          </a:p>
        </p:txBody>
      </p:sp>
      <p:sp>
        <p:nvSpPr>
          <p:cNvPr id="211" name="Google Shape;211;g24034c42303_1_85"/>
          <p:cNvSpPr/>
          <p:nvPr/>
        </p:nvSpPr>
        <p:spPr>
          <a:xfrm>
            <a:off x="977325" y="151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latin typeface="Montserrat"/>
                <a:ea typeface="Montserrat"/>
                <a:cs typeface="Montserrat"/>
                <a:sym typeface="Montserrat"/>
              </a:rPr>
              <a:t>Work</a:t>
            </a:r>
            <a:endParaRPr b="1" sz="1100">
              <a:solidFill>
                <a:schemeClr val="lt1"/>
              </a:solidFill>
              <a:latin typeface="Montserrat"/>
              <a:ea typeface="Montserrat"/>
              <a:cs typeface="Montserrat"/>
              <a:sym typeface="Montserrat"/>
            </a:endParaRPr>
          </a:p>
        </p:txBody>
      </p:sp>
      <p:sp>
        <p:nvSpPr>
          <p:cNvPr id="212" name="Google Shape;212;g24034c42303_1_85"/>
          <p:cNvSpPr/>
          <p:nvPr/>
        </p:nvSpPr>
        <p:spPr>
          <a:xfrm>
            <a:off x="977325" y="24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Places</a:t>
            </a:r>
            <a:endParaRPr sz="1100">
              <a:latin typeface="Montserrat"/>
              <a:ea typeface="Montserrat"/>
              <a:cs typeface="Montserrat"/>
              <a:sym typeface="Montserrat"/>
            </a:endParaRPr>
          </a:p>
        </p:txBody>
      </p:sp>
      <p:sp>
        <p:nvSpPr>
          <p:cNvPr id="213" name="Google Shape;213;g24034c42303_1_85"/>
          <p:cNvSpPr/>
          <p:nvPr/>
        </p:nvSpPr>
        <p:spPr>
          <a:xfrm>
            <a:off x="977325" y="29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Perspectives</a:t>
            </a:r>
            <a:endParaRPr sz="1100">
              <a:latin typeface="Montserrat"/>
              <a:ea typeface="Montserrat"/>
              <a:cs typeface="Montserrat"/>
              <a:sym typeface="Montserrat"/>
            </a:endParaRPr>
          </a:p>
        </p:txBody>
      </p:sp>
      <p:sp>
        <p:nvSpPr>
          <p:cNvPr id="214" name="Google Shape;214;g24034c42303_1_85"/>
          <p:cNvSpPr/>
          <p:nvPr/>
        </p:nvSpPr>
        <p:spPr>
          <a:xfrm>
            <a:off x="977325" y="34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Sectors</a:t>
            </a:r>
            <a:endParaRPr sz="1100">
              <a:latin typeface="Montserrat"/>
              <a:ea typeface="Montserrat"/>
              <a:cs typeface="Montserrat"/>
              <a:sym typeface="Montserrat"/>
            </a:endParaRPr>
          </a:p>
        </p:txBody>
      </p:sp>
      <p:sp>
        <p:nvSpPr>
          <p:cNvPr id="215" name="Google Shape;215;g24034c42303_1_85"/>
          <p:cNvSpPr/>
          <p:nvPr/>
        </p:nvSpPr>
        <p:spPr>
          <a:xfrm>
            <a:off x="977325" y="388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Laws</a:t>
            </a:r>
            <a:endParaRPr sz="1100">
              <a:latin typeface="Montserrat"/>
              <a:ea typeface="Montserrat"/>
              <a:cs typeface="Montserrat"/>
              <a:sym typeface="Montserrat"/>
            </a:endParaRPr>
          </a:p>
        </p:txBody>
      </p:sp>
      <p:sp>
        <p:nvSpPr>
          <p:cNvPr id="216" name="Google Shape;216;g24034c42303_1_85"/>
          <p:cNvSpPr/>
          <p:nvPr/>
        </p:nvSpPr>
        <p:spPr>
          <a:xfrm>
            <a:off x="977325" y="1985088"/>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Subjects</a:t>
            </a:r>
            <a:endParaRPr sz="1100">
              <a:latin typeface="Montserrat"/>
              <a:ea typeface="Montserrat"/>
              <a:cs typeface="Montserrat"/>
              <a:sym typeface="Montserrat"/>
            </a:endParaRPr>
          </a:p>
        </p:txBody>
      </p:sp>
      <p:sp>
        <p:nvSpPr>
          <p:cNvPr id="217" name="Google Shape;217;g24034c42303_1_85"/>
          <p:cNvSpPr/>
          <p:nvPr/>
        </p:nvSpPr>
        <p:spPr>
          <a:xfrm>
            <a:off x="977325" y="486885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Combinations</a:t>
            </a:r>
            <a:endParaRPr sz="1100">
              <a:latin typeface="Montserrat"/>
              <a:ea typeface="Montserrat"/>
              <a:cs typeface="Montserrat"/>
              <a:sym typeface="Montserrat"/>
            </a:endParaRPr>
          </a:p>
        </p:txBody>
      </p:sp>
      <p:sp>
        <p:nvSpPr>
          <p:cNvPr id="218" name="Google Shape;218;g24034c42303_1_85"/>
          <p:cNvSpPr/>
          <p:nvPr/>
        </p:nvSpPr>
        <p:spPr>
          <a:xfrm>
            <a:off x="2752700" y="151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Resolving</a:t>
            </a:r>
            <a:endParaRPr sz="1000">
              <a:solidFill>
                <a:schemeClr val="lt1"/>
              </a:solidFill>
              <a:latin typeface="Montserrat"/>
              <a:ea typeface="Montserrat"/>
              <a:cs typeface="Montserrat"/>
              <a:sym typeface="Montserrat"/>
            </a:endParaRPr>
          </a:p>
        </p:txBody>
      </p:sp>
      <p:sp>
        <p:nvSpPr>
          <p:cNvPr id="219" name="Google Shape;219;g24034c42303_1_85"/>
          <p:cNvSpPr/>
          <p:nvPr/>
        </p:nvSpPr>
        <p:spPr>
          <a:xfrm>
            <a:off x="2752700" y="1985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Transacting</a:t>
            </a:r>
            <a:endParaRPr sz="1000">
              <a:solidFill>
                <a:schemeClr val="lt1"/>
              </a:solidFill>
              <a:latin typeface="Montserrat"/>
              <a:ea typeface="Montserrat"/>
              <a:cs typeface="Montserrat"/>
              <a:sym typeface="Montserrat"/>
            </a:endParaRPr>
          </a:p>
        </p:txBody>
      </p:sp>
      <p:sp>
        <p:nvSpPr>
          <p:cNvPr id="220" name="Google Shape;220;g24034c42303_1_85"/>
          <p:cNvSpPr/>
          <p:nvPr/>
        </p:nvSpPr>
        <p:spPr>
          <a:xfrm>
            <a:off x="2752700" y="246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Operating</a:t>
            </a:r>
            <a:endParaRPr sz="1000">
              <a:solidFill>
                <a:schemeClr val="lt1"/>
              </a:solidFill>
              <a:latin typeface="Montserrat"/>
              <a:ea typeface="Montserrat"/>
              <a:cs typeface="Montserrat"/>
              <a:sym typeface="Montserrat"/>
            </a:endParaRPr>
          </a:p>
        </p:txBody>
      </p:sp>
      <p:sp>
        <p:nvSpPr>
          <p:cNvPr id="221" name="Google Shape;221;g24034c42303_1_85"/>
          <p:cNvSpPr/>
          <p:nvPr/>
        </p:nvSpPr>
        <p:spPr>
          <a:xfrm>
            <a:off x="4801175" y="1423025"/>
            <a:ext cx="6104100" cy="34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000">
                <a:solidFill>
                  <a:schemeClr val="dk1"/>
                </a:solidFill>
                <a:latin typeface="Montserrat"/>
                <a:ea typeface="Montserrat"/>
                <a:cs typeface="Montserrat"/>
                <a:sym typeface="Montserrat"/>
              </a:rPr>
              <a:t>Work</a:t>
            </a:r>
            <a:r>
              <a:rPr lang="en-US" sz="1000">
                <a:solidFill>
                  <a:schemeClr val="dk1"/>
                </a:solidFill>
                <a:latin typeface="Montserrat"/>
                <a:ea typeface="Montserrat"/>
                <a:cs typeface="Montserrat"/>
                <a:sym typeface="Montserrat"/>
              </a:rPr>
              <a:t> was first included in our March 2022 release. The May 2023 release refines in details and simplifies its internal organisation but does not extend it.</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The Combinations facet includes examples of how elements from Work can be combined with elements from </a:t>
            </a:r>
            <a:r>
              <a:rPr lang="en-US" sz="1000">
                <a:solidFill>
                  <a:schemeClr val="dk1"/>
                </a:solidFill>
                <a:latin typeface="Montserrat"/>
                <a:ea typeface="Montserrat"/>
                <a:cs typeface="Montserrat"/>
                <a:sym typeface="Montserrat"/>
              </a:rPr>
              <a:t>elsewhere</a:t>
            </a:r>
            <a:r>
              <a:rPr lang="en-US" sz="1000">
                <a:solidFill>
                  <a:schemeClr val="dk1"/>
                </a:solidFill>
                <a:latin typeface="Montserrat"/>
                <a:ea typeface="Montserrat"/>
                <a:cs typeface="Montserrat"/>
                <a:sym typeface="Montserrat"/>
              </a:rPr>
              <a:t> in noslegal to express more complex concepts.</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Over time, we </a:t>
            </a:r>
            <a:r>
              <a:rPr lang="en-US" sz="1000">
                <a:solidFill>
                  <a:schemeClr val="dk1"/>
                </a:solidFill>
                <a:latin typeface="Montserrat"/>
                <a:ea typeface="Montserrat"/>
                <a:cs typeface="Montserrat"/>
                <a:sym typeface="Montserrat"/>
              </a:rPr>
              <a:t>expect</a:t>
            </a:r>
            <a:r>
              <a:rPr lang="en-US" sz="1000">
                <a:solidFill>
                  <a:schemeClr val="dk1"/>
                </a:solidFill>
                <a:latin typeface="Montserrat"/>
                <a:ea typeface="Montserrat"/>
                <a:cs typeface="Montserrat"/>
                <a:sym typeface="Montserrat"/>
              </a:rPr>
              <a:t> to </a:t>
            </a:r>
            <a:r>
              <a:rPr lang="en-US" sz="1000">
                <a:solidFill>
                  <a:schemeClr val="dk1"/>
                </a:solidFill>
                <a:latin typeface="Montserrat"/>
                <a:ea typeface="Montserrat"/>
                <a:cs typeface="Montserrat"/>
                <a:sym typeface="Montserrat"/>
              </a:rPr>
              <a:t>develop more such concepts.</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US" sz="1000">
                <a:solidFill>
                  <a:schemeClr val="dk1"/>
                </a:solidFill>
                <a:latin typeface="Montserrat"/>
                <a:ea typeface="Montserrat"/>
                <a:cs typeface="Montserrat"/>
                <a:sym typeface="Montserrat"/>
              </a:rPr>
              <a:t>Possible extensions.</a:t>
            </a:r>
            <a:endParaRPr b="1"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Some suggestions have been made that we should explore going down to phase level and perhaps lower within work types in order to provide a fresh alternative to the </a:t>
            </a:r>
            <a:r>
              <a:rPr lang="en-US" sz="1000" u="sng">
                <a:solidFill>
                  <a:schemeClr val="hlink"/>
                </a:solidFill>
                <a:latin typeface="Montserrat"/>
                <a:ea typeface="Montserrat"/>
                <a:cs typeface="Montserrat"/>
                <a:sym typeface="Montserrat"/>
                <a:hlinkClick r:id="rId3"/>
              </a:rPr>
              <a:t>LEDES / UTBMS approach</a:t>
            </a:r>
            <a:r>
              <a:rPr lang="en-US" sz="1000">
                <a:solidFill>
                  <a:schemeClr val="dk1"/>
                </a:solidFill>
                <a:latin typeface="Montserrat"/>
                <a:ea typeface="Montserrat"/>
                <a:cs typeface="Montserrat"/>
                <a:sym typeface="Montserrat"/>
              </a:rPr>
              <a:t> which originates from attempts in the 1990s to analyse legal work in the United States. We have not yet assessed whether to embark upon such an initiative and would welcome thoughts.</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p:txBody>
      </p:sp>
      <p:sp>
        <p:nvSpPr>
          <p:cNvPr id="222" name="Google Shape;222;g24034c42303_1_85"/>
          <p:cNvSpPr/>
          <p:nvPr/>
        </p:nvSpPr>
        <p:spPr>
          <a:xfrm>
            <a:off x="2752700" y="2971175"/>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dk1"/>
                </a:solidFill>
                <a:latin typeface="Montserrat"/>
                <a:ea typeface="Montserrat"/>
                <a:cs typeface="Montserrat"/>
                <a:sym typeface="Montserrat"/>
              </a:rPr>
              <a:t>+ </a:t>
            </a:r>
            <a:r>
              <a:rPr lang="en-US" sz="1000">
                <a:solidFill>
                  <a:schemeClr val="dk1"/>
                </a:solidFill>
                <a:latin typeface="Montserrat"/>
                <a:ea typeface="Montserrat"/>
                <a:cs typeface="Montserrat"/>
                <a:sym typeface="Montserrat"/>
              </a:rPr>
              <a:t>23 subtypes</a:t>
            </a:r>
            <a:endParaRPr sz="10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4034c42303_1_10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g24034c42303_1_109"/>
          <p:cNvSpPr/>
          <p:nvPr/>
        </p:nvSpPr>
        <p:spPr>
          <a:xfrm>
            <a:off x="977325" y="43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Information Assets</a:t>
            </a:r>
            <a:endParaRPr sz="1100">
              <a:latin typeface="Montserrat"/>
              <a:ea typeface="Montserrat"/>
              <a:cs typeface="Montserrat"/>
              <a:sym typeface="Montserrat"/>
            </a:endParaRPr>
          </a:p>
        </p:txBody>
      </p:sp>
      <p:sp>
        <p:nvSpPr>
          <p:cNvPr id="230" name="Google Shape;230;g24034c42303_1_109"/>
          <p:cNvSpPr/>
          <p:nvPr/>
        </p:nvSpPr>
        <p:spPr>
          <a:xfrm>
            <a:off x="977325" y="10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Needs</a:t>
            </a:r>
            <a:endParaRPr sz="1100">
              <a:latin typeface="Montserrat"/>
              <a:ea typeface="Montserrat"/>
              <a:cs typeface="Montserrat"/>
              <a:sym typeface="Montserrat"/>
            </a:endParaRPr>
          </a:p>
        </p:txBody>
      </p:sp>
      <p:sp>
        <p:nvSpPr>
          <p:cNvPr id="231" name="Google Shape;231;g24034c42303_1_109"/>
          <p:cNvSpPr/>
          <p:nvPr/>
        </p:nvSpPr>
        <p:spPr>
          <a:xfrm>
            <a:off x="977325" y="15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Work</a:t>
            </a:r>
            <a:endParaRPr sz="1100">
              <a:latin typeface="Montserrat"/>
              <a:ea typeface="Montserrat"/>
              <a:cs typeface="Montserrat"/>
              <a:sym typeface="Montserrat"/>
            </a:endParaRPr>
          </a:p>
        </p:txBody>
      </p:sp>
      <p:sp>
        <p:nvSpPr>
          <p:cNvPr id="232" name="Google Shape;232;g24034c42303_1_109"/>
          <p:cNvSpPr/>
          <p:nvPr/>
        </p:nvSpPr>
        <p:spPr>
          <a:xfrm>
            <a:off x="977325" y="24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Places</a:t>
            </a:r>
            <a:endParaRPr sz="1100">
              <a:latin typeface="Montserrat"/>
              <a:ea typeface="Montserrat"/>
              <a:cs typeface="Montserrat"/>
              <a:sym typeface="Montserrat"/>
            </a:endParaRPr>
          </a:p>
        </p:txBody>
      </p:sp>
      <p:sp>
        <p:nvSpPr>
          <p:cNvPr id="233" name="Google Shape;233;g24034c42303_1_109"/>
          <p:cNvSpPr/>
          <p:nvPr/>
        </p:nvSpPr>
        <p:spPr>
          <a:xfrm>
            <a:off x="977325" y="29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Perspectives</a:t>
            </a:r>
            <a:endParaRPr sz="1100">
              <a:latin typeface="Montserrat"/>
              <a:ea typeface="Montserrat"/>
              <a:cs typeface="Montserrat"/>
              <a:sym typeface="Montserrat"/>
            </a:endParaRPr>
          </a:p>
        </p:txBody>
      </p:sp>
      <p:sp>
        <p:nvSpPr>
          <p:cNvPr id="234" name="Google Shape;234;g24034c42303_1_109"/>
          <p:cNvSpPr/>
          <p:nvPr/>
        </p:nvSpPr>
        <p:spPr>
          <a:xfrm>
            <a:off x="977325" y="34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Sectors</a:t>
            </a:r>
            <a:endParaRPr sz="1100">
              <a:latin typeface="Montserrat"/>
              <a:ea typeface="Montserrat"/>
              <a:cs typeface="Montserrat"/>
              <a:sym typeface="Montserrat"/>
            </a:endParaRPr>
          </a:p>
        </p:txBody>
      </p:sp>
      <p:sp>
        <p:nvSpPr>
          <p:cNvPr id="235" name="Google Shape;235;g24034c42303_1_109"/>
          <p:cNvSpPr/>
          <p:nvPr/>
        </p:nvSpPr>
        <p:spPr>
          <a:xfrm>
            <a:off x="977325" y="388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Laws</a:t>
            </a:r>
            <a:endParaRPr sz="1100">
              <a:latin typeface="Montserrat"/>
              <a:ea typeface="Montserrat"/>
              <a:cs typeface="Montserrat"/>
              <a:sym typeface="Montserrat"/>
            </a:endParaRPr>
          </a:p>
        </p:txBody>
      </p:sp>
      <p:sp>
        <p:nvSpPr>
          <p:cNvPr id="236" name="Google Shape;236;g24034c42303_1_109"/>
          <p:cNvSpPr/>
          <p:nvPr/>
        </p:nvSpPr>
        <p:spPr>
          <a:xfrm>
            <a:off x="977325" y="1985088"/>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latin typeface="Montserrat"/>
                <a:ea typeface="Montserrat"/>
                <a:cs typeface="Montserrat"/>
                <a:sym typeface="Montserrat"/>
              </a:rPr>
              <a:t>Subjects</a:t>
            </a:r>
            <a:endParaRPr b="1" sz="1100">
              <a:solidFill>
                <a:schemeClr val="lt1"/>
              </a:solidFill>
              <a:latin typeface="Montserrat"/>
              <a:ea typeface="Montserrat"/>
              <a:cs typeface="Montserrat"/>
              <a:sym typeface="Montserrat"/>
            </a:endParaRPr>
          </a:p>
        </p:txBody>
      </p:sp>
      <p:sp>
        <p:nvSpPr>
          <p:cNvPr id="237" name="Google Shape;237;g24034c42303_1_109"/>
          <p:cNvSpPr/>
          <p:nvPr/>
        </p:nvSpPr>
        <p:spPr>
          <a:xfrm>
            <a:off x="977325" y="486885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Combinations</a:t>
            </a:r>
            <a:endParaRPr sz="1100">
              <a:latin typeface="Montserrat"/>
              <a:ea typeface="Montserrat"/>
              <a:cs typeface="Montserrat"/>
              <a:sym typeface="Montserrat"/>
            </a:endParaRPr>
          </a:p>
        </p:txBody>
      </p:sp>
      <p:sp>
        <p:nvSpPr>
          <p:cNvPr id="238" name="Google Shape;238;g24034c42303_1_109"/>
          <p:cNvSpPr/>
          <p:nvPr/>
        </p:nvSpPr>
        <p:spPr>
          <a:xfrm>
            <a:off x="2713100" y="1035100"/>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chemeClr val="dk1"/>
                </a:solidFill>
                <a:latin typeface="Montserrat"/>
                <a:ea typeface="Montserrat"/>
                <a:cs typeface="Montserrat"/>
                <a:sym typeface="Montserrat"/>
              </a:rPr>
              <a:t>Core</a:t>
            </a:r>
            <a:endParaRPr b="1" sz="1000">
              <a:solidFill>
                <a:schemeClr val="dk1"/>
              </a:solidFill>
              <a:latin typeface="Montserrat"/>
              <a:ea typeface="Montserrat"/>
              <a:cs typeface="Montserrat"/>
              <a:sym typeface="Montserrat"/>
            </a:endParaRPr>
          </a:p>
        </p:txBody>
      </p:sp>
      <p:sp>
        <p:nvSpPr>
          <p:cNvPr id="239" name="Google Shape;239;g24034c42303_1_109"/>
          <p:cNvSpPr/>
          <p:nvPr/>
        </p:nvSpPr>
        <p:spPr>
          <a:xfrm>
            <a:off x="2752700" y="151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Person</a:t>
            </a:r>
            <a:endParaRPr sz="1000">
              <a:solidFill>
                <a:schemeClr val="lt1"/>
              </a:solidFill>
              <a:latin typeface="Montserrat"/>
              <a:ea typeface="Montserrat"/>
              <a:cs typeface="Montserrat"/>
              <a:sym typeface="Montserrat"/>
            </a:endParaRPr>
          </a:p>
        </p:txBody>
      </p:sp>
      <p:sp>
        <p:nvSpPr>
          <p:cNvPr id="240" name="Google Shape;240;g24034c42303_1_109"/>
          <p:cNvSpPr/>
          <p:nvPr/>
        </p:nvSpPr>
        <p:spPr>
          <a:xfrm>
            <a:off x="2752700" y="1985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Property</a:t>
            </a:r>
            <a:endParaRPr sz="1000">
              <a:solidFill>
                <a:schemeClr val="lt1"/>
              </a:solidFill>
              <a:latin typeface="Montserrat"/>
              <a:ea typeface="Montserrat"/>
              <a:cs typeface="Montserrat"/>
              <a:sym typeface="Montserrat"/>
            </a:endParaRPr>
          </a:p>
        </p:txBody>
      </p:sp>
      <p:sp>
        <p:nvSpPr>
          <p:cNvPr id="241" name="Google Shape;241;g24034c42303_1_109"/>
          <p:cNvSpPr/>
          <p:nvPr/>
        </p:nvSpPr>
        <p:spPr>
          <a:xfrm>
            <a:off x="2752700" y="246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Obligation</a:t>
            </a:r>
            <a:endParaRPr sz="1000">
              <a:solidFill>
                <a:schemeClr val="lt1"/>
              </a:solidFill>
              <a:latin typeface="Montserrat"/>
              <a:ea typeface="Montserrat"/>
              <a:cs typeface="Montserrat"/>
              <a:sym typeface="Montserrat"/>
            </a:endParaRPr>
          </a:p>
        </p:txBody>
      </p:sp>
      <p:sp>
        <p:nvSpPr>
          <p:cNvPr id="242" name="Google Shape;242;g24034c42303_1_109"/>
          <p:cNvSpPr/>
          <p:nvPr/>
        </p:nvSpPr>
        <p:spPr>
          <a:xfrm>
            <a:off x="4963500" y="1035100"/>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chemeClr val="dk1"/>
                </a:solidFill>
                <a:latin typeface="Montserrat"/>
                <a:ea typeface="Montserrat"/>
                <a:cs typeface="Montserrat"/>
                <a:sym typeface="Montserrat"/>
              </a:rPr>
              <a:t>Extension Packs</a:t>
            </a:r>
            <a:endParaRPr b="1" sz="1000">
              <a:solidFill>
                <a:schemeClr val="dk1"/>
              </a:solidFill>
              <a:latin typeface="Montserrat"/>
              <a:ea typeface="Montserrat"/>
              <a:cs typeface="Montserrat"/>
              <a:sym typeface="Montserrat"/>
            </a:endParaRPr>
          </a:p>
        </p:txBody>
      </p:sp>
      <p:sp>
        <p:nvSpPr>
          <p:cNvPr id="243" name="Google Shape;243;g24034c42303_1_109"/>
          <p:cNvSpPr/>
          <p:nvPr/>
        </p:nvSpPr>
        <p:spPr>
          <a:xfrm>
            <a:off x="5026825" y="15101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1. </a:t>
            </a:r>
            <a:r>
              <a:rPr lang="en-US" sz="1000">
                <a:solidFill>
                  <a:schemeClr val="dk1"/>
                </a:solidFill>
                <a:latin typeface="Montserrat"/>
                <a:ea typeface="Montserrat"/>
                <a:cs typeface="Montserrat"/>
                <a:sym typeface="Montserrat"/>
              </a:rPr>
              <a:t>Person roles</a:t>
            </a:r>
            <a:endParaRPr sz="1000">
              <a:solidFill>
                <a:schemeClr val="dk1"/>
              </a:solidFill>
              <a:latin typeface="Montserrat"/>
              <a:ea typeface="Montserrat"/>
              <a:cs typeface="Montserrat"/>
              <a:sym typeface="Montserrat"/>
            </a:endParaRPr>
          </a:p>
        </p:txBody>
      </p:sp>
      <p:sp>
        <p:nvSpPr>
          <p:cNvPr id="244" name="Google Shape;244;g24034c42303_1_109"/>
          <p:cNvSpPr/>
          <p:nvPr/>
        </p:nvSpPr>
        <p:spPr>
          <a:xfrm>
            <a:off x="5026825" y="1795075"/>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2. Subject connectors</a:t>
            </a:r>
            <a:endParaRPr sz="1000">
              <a:solidFill>
                <a:schemeClr val="dk1"/>
              </a:solidFill>
              <a:latin typeface="Montserrat"/>
              <a:ea typeface="Montserrat"/>
              <a:cs typeface="Montserrat"/>
              <a:sym typeface="Montserrat"/>
            </a:endParaRPr>
          </a:p>
        </p:txBody>
      </p:sp>
      <p:sp>
        <p:nvSpPr>
          <p:cNvPr id="245" name="Google Shape;245;g24034c42303_1_109"/>
          <p:cNvSpPr/>
          <p:nvPr/>
        </p:nvSpPr>
        <p:spPr>
          <a:xfrm>
            <a:off x="5026825" y="21106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3. Person features</a:t>
            </a:r>
            <a:endParaRPr sz="1000">
              <a:solidFill>
                <a:schemeClr val="dk1"/>
              </a:solidFill>
              <a:latin typeface="Montserrat"/>
              <a:ea typeface="Montserrat"/>
              <a:cs typeface="Montserrat"/>
              <a:sym typeface="Montserrat"/>
            </a:endParaRPr>
          </a:p>
        </p:txBody>
      </p:sp>
      <p:sp>
        <p:nvSpPr>
          <p:cNvPr id="246" name="Google Shape;246;g24034c42303_1_109"/>
          <p:cNvSpPr/>
          <p:nvPr/>
        </p:nvSpPr>
        <p:spPr>
          <a:xfrm>
            <a:off x="5026825" y="2412600"/>
            <a:ext cx="18882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4. Organisation types UK</a:t>
            </a:r>
            <a:endParaRPr sz="1000">
              <a:solidFill>
                <a:schemeClr val="dk1"/>
              </a:solidFill>
              <a:latin typeface="Montserrat"/>
              <a:ea typeface="Montserrat"/>
              <a:cs typeface="Montserrat"/>
              <a:sym typeface="Montserrat"/>
            </a:endParaRPr>
          </a:p>
        </p:txBody>
      </p:sp>
      <p:sp>
        <p:nvSpPr>
          <p:cNvPr id="247" name="Google Shape;247;g24034c42303_1_109"/>
          <p:cNvSpPr/>
          <p:nvPr/>
        </p:nvSpPr>
        <p:spPr>
          <a:xfrm>
            <a:off x="7285100" y="1068700"/>
            <a:ext cx="3936600" cy="3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000">
                <a:solidFill>
                  <a:schemeClr val="dk1"/>
                </a:solidFill>
                <a:latin typeface="Montserrat"/>
                <a:ea typeface="Montserrat"/>
                <a:cs typeface="Montserrat"/>
                <a:sym typeface="Montserrat"/>
              </a:rPr>
              <a:t>Subjects</a:t>
            </a:r>
            <a:r>
              <a:rPr lang="en-US" sz="1000">
                <a:solidFill>
                  <a:schemeClr val="dk1"/>
                </a:solidFill>
                <a:latin typeface="Montserrat"/>
                <a:ea typeface="Montserrat"/>
                <a:cs typeface="Montserrat"/>
                <a:sym typeface="Montserrat"/>
              </a:rPr>
              <a:t> was first included in our March 2022 release. The May 2023 release improves the core and extends it with four packs.</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The first three XPs capture different dimensions which participants find helpful to capture - roles, connectors and miscellaneous features.</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The fourth XP is a well-developed example of a particular aspect the subjects facet (in this case, </a:t>
            </a:r>
            <a:r>
              <a:rPr b="1" lang="en-US" sz="1000">
                <a:solidFill>
                  <a:schemeClr val="dk1"/>
                </a:solidFill>
                <a:latin typeface="Montserrat"/>
                <a:ea typeface="Montserrat"/>
                <a:cs typeface="Montserrat"/>
                <a:sym typeface="Montserrat"/>
              </a:rPr>
              <a:t>Organisation</a:t>
            </a:r>
            <a:r>
              <a:rPr lang="en-US" sz="1000">
                <a:solidFill>
                  <a:schemeClr val="dk1"/>
                </a:solidFill>
                <a:latin typeface="Montserrat"/>
                <a:ea typeface="Montserrat"/>
                <a:cs typeface="Montserrat"/>
                <a:sym typeface="Montserrat"/>
              </a:rPr>
              <a:t>, a subtype of </a:t>
            </a:r>
            <a:r>
              <a:rPr b="1" lang="en-US" sz="1000">
                <a:solidFill>
                  <a:schemeClr val="dk1"/>
                </a:solidFill>
                <a:latin typeface="Montserrat"/>
                <a:ea typeface="Montserrat"/>
                <a:cs typeface="Montserrat"/>
                <a:sym typeface="Montserrat"/>
              </a:rPr>
              <a:t>Person</a:t>
            </a:r>
            <a:r>
              <a:rPr lang="en-US" sz="1000">
                <a:solidFill>
                  <a:schemeClr val="dk1"/>
                </a:solidFill>
                <a:latin typeface="Montserrat"/>
                <a:ea typeface="Montserrat"/>
                <a:cs typeface="Montserrat"/>
                <a:sym typeface="Montserrat"/>
              </a:rPr>
              <a:t>), can be extended in useful ways - here, to capture all legal types of organisation known to the laws of the UK and its subdivisions.</a:t>
            </a:r>
            <a:endParaRPr sz="1000">
              <a:solidFill>
                <a:schemeClr val="dk1"/>
              </a:solidFill>
              <a:latin typeface="Montserrat"/>
              <a:ea typeface="Montserrat"/>
              <a:cs typeface="Montserrat"/>
              <a:sym typeface="Montserrat"/>
            </a:endParaRPr>
          </a:p>
        </p:txBody>
      </p:sp>
      <p:sp>
        <p:nvSpPr>
          <p:cNvPr id="248" name="Google Shape;248;g24034c42303_1_109"/>
          <p:cNvSpPr/>
          <p:nvPr/>
        </p:nvSpPr>
        <p:spPr>
          <a:xfrm>
            <a:off x="2752700" y="2971175"/>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dk1"/>
                </a:solidFill>
                <a:latin typeface="Montserrat"/>
                <a:ea typeface="Montserrat"/>
                <a:cs typeface="Montserrat"/>
                <a:sym typeface="Montserrat"/>
              </a:rPr>
              <a:t>+ 16 subtypes</a:t>
            </a:r>
            <a:endParaRPr sz="10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4034c42303_1_28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g24034c42303_1_288"/>
          <p:cNvSpPr/>
          <p:nvPr/>
        </p:nvSpPr>
        <p:spPr>
          <a:xfrm>
            <a:off x="977325" y="43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Information Assets</a:t>
            </a:r>
            <a:endParaRPr sz="1100">
              <a:latin typeface="Montserrat"/>
              <a:ea typeface="Montserrat"/>
              <a:cs typeface="Montserrat"/>
              <a:sym typeface="Montserrat"/>
            </a:endParaRPr>
          </a:p>
        </p:txBody>
      </p:sp>
      <p:sp>
        <p:nvSpPr>
          <p:cNvPr id="256" name="Google Shape;256;g24034c42303_1_288"/>
          <p:cNvSpPr/>
          <p:nvPr/>
        </p:nvSpPr>
        <p:spPr>
          <a:xfrm>
            <a:off x="977325" y="10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Needs</a:t>
            </a:r>
            <a:endParaRPr sz="1100">
              <a:latin typeface="Montserrat"/>
              <a:ea typeface="Montserrat"/>
              <a:cs typeface="Montserrat"/>
              <a:sym typeface="Montserrat"/>
            </a:endParaRPr>
          </a:p>
        </p:txBody>
      </p:sp>
      <p:sp>
        <p:nvSpPr>
          <p:cNvPr id="257" name="Google Shape;257;g24034c42303_1_288"/>
          <p:cNvSpPr/>
          <p:nvPr/>
        </p:nvSpPr>
        <p:spPr>
          <a:xfrm>
            <a:off x="977325" y="15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Work</a:t>
            </a:r>
            <a:endParaRPr sz="1100">
              <a:latin typeface="Montserrat"/>
              <a:ea typeface="Montserrat"/>
              <a:cs typeface="Montserrat"/>
              <a:sym typeface="Montserrat"/>
            </a:endParaRPr>
          </a:p>
        </p:txBody>
      </p:sp>
      <p:sp>
        <p:nvSpPr>
          <p:cNvPr id="258" name="Google Shape;258;g24034c42303_1_288"/>
          <p:cNvSpPr/>
          <p:nvPr/>
        </p:nvSpPr>
        <p:spPr>
          <a:xfrm>
            <a:off x="977325" y="246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latin typeface="Montserrat"/>
                <a:ea typeface="Montserrat"/>
                <a:cs typeface="Montserrat"/>
                <a:sym typeface="Montserrat"/>
              </a:rPr>
              <a:t>Places</a:t>
            </a:r>
            <a:endParaRPr b="1" sz="1100">
              <a:solidFill>
                <a:schemeClr val="lt1"/>
              </a:solidFill>
              <a:latin typeface="Montserrat"/>
              <a:ea typeface="Montserrat"/>
              <a:cs typeface="Montserrat"/>
              <a:sym typeface="Montserrat"/>
            </a:endParaRPr>
          </a:p>
        </p:txBody>
      </p:sp>
      <p:sp>
        <p:nvSpPr>
          <p:cNvPr id="259" name="Google Shape;259;g24034c42303_1_288"/>
          <p:cNvSpPr/>
          <p:nvPr/>
        </p:nvSpPr>
        <p:spPr>
          <a:xfrm>
            <a:off x="977325" y="29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Perspectives</a:t>
            </a:r>
            <a:endParaRPr sz="1100">
              <a:latin typeface="Montserrat"/>
              <a:ea typeface="Montserrat"/>
              <a:cs typeface="Montserrat"/>
              <a:sym typeface="Montserrat"/>
            </a:endParaRPr>
          </a:p>
        </p:txBody>
      </p:sp>
      <p:sp>
        <p:nvSpPr>
          <p:cNvPr id="260" name="Google Shape;260;g24034c42303_1_288"/>
          <p:cNvSpPr/>
          <p:nvPr/>
        </p:nvSpPr>
        <p:spPr>
          <a:xfrm>
            <a:off x="977325" y="34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Sectors</a:t>
            </a:r>
            <a:endParaRPr sz="1100">
              <a:latin typeface="Montserrat"/>
              <a:ea typeface="Montserrat"/>
              <a:cs typeface="Montserrat"/>
              <a:sym typeface="Montserrat"/>
            </a:endParaRPr>
          </a:p>
        </p:txBody>
      </p:sp>
      <p:sp>
        <p:nvSpPr>
          <p:cNvPr id="261" name="Google Shape;261;g24034c42303_1_288"/>
          <p:cNvSpPr/>
          <p:nvPr/>
        </p:nvSpPr>
        <p:spPr>
          <a:xfrm>
            <a:off x="977325" y="388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Laws</a:t>
            </a:r>
            <a:endParaRPr sz="1100">
              <a:latin typeface="Montserrat"/>
              <a:ea typeface="Montserrat"/>
              <a:cs typeface="Montserrat"/>
              <a:sym typeface="Montserrat"/>
            </a:endParaRPr>
          </a:p>
        </p:txBody>
      </p:sp>
      <p:sp>
        <p:nvSpPr>
          <p:cNvPr id="262" name="Google Shape;262;g24034c42303_1_288"/>
          <p:cNvSpPr/>
          <p:nvPr/>
        </p:nvSpPr>
        <p:spPr>
          <a:xfrm>
            <a:off x="977325" y="1985088"/>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ontserrat"/>
                <a:ea typeface="Montserrat"/>
                <a:cs typeface="Montserrat"/>
                <a:sym typeface="Montserrat"/>
              </a:rPr>
              <a:t>Subjects</a:t>
            </a:r>
            <a:endParaRPr sz="1100">
              <a:solidFill>
                <a:schemeClr val="dk1"/>
              </a:solidFill>
              <a:latin typeface="Montserrat"/>
              <a:ea typeface="Montserrat"/>
              <a:cs typeface="Montserrat"/>
              <a:sym typeface="Montserrat"/>
            </a:endParaRPr>
          </a:p>
        </p:txBody>
      </p:sp>
      <p:sp>
        <p:nvSpPr>
          <p:cNvPr id="263" name="Google Shape;263;g24034c42303_1_288"/>
          <p:cNvSpPr/>
          <p:nvPr/>
        </p:nvSpPr>
        <p:spPr>
          <a:xfrm>
            <a:off x="977325" y="486885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Combinations</a:t>
            </a:r>
            <a:endParaRPr sz="1100">
              <a:latin typeface="Montserrat"/>
              <a:ea typeface="Montserrat"/>
              <a:cs typeface="Montserrat"/>
              <a:sym typeface="Montserrat"/>
            </a:endParaRPr>
          </a:p>
        </p:txBody>
      </p:sp>
      <p:sp>
        <p:nvSpPr>
          <p:cNvPr id="264" name="Google Shape;264;g24034c42303_1_288"/>
          <p:cNvSpPr/>
          <p:nvPr/>
        </p:nvSpPr>
        <p:spPr>
          <a:xfrm>
            <a:off x="2713125" y="1985100"/>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chemeClr val="dk1"/>
                </a:solidFill>
                <a:latin typeface="Montserrat"/>
                <a:ea typeface="Montserrat"/>
                <a:cs typeface="Montserrat"/>
                <a:sym typeface="Montserrat"/>
              </a:rPr>
              <a:t>Core</a:t>
            </a:r>
            <a:endParaRPr b="1" sz="1000">
              <a:solidFill>
                <a:schemeClr val="dk1"/>
              </a:solidFill>
              <a:latin typeface="Montserrat"/>
              <a:ea typeface="Montserrat"/>
              <a:cs typeface="Montserrat"/>
              <a:sym typeface="Montserrat"/>
            </a:endParaRPr>
          </a:p>
        </p:txBody>
      </p:sp>
      <p:sp>
        <p:nvSpPr>
          <p:cNvPr id="265" name="Google Shape;265;g24034c42303_1_288"/>
          <p:cNvSpPr/>
          <p:nvPr/>
        </p:nvSpPr>
        <p:spPr>
          <a:xfrm>
            <a:off x="2752700" y="246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Countries and areas</a:t>
            </a:r>
            <a:endParaRPr sz="1000">
              <a:solidFill>
                <a:schemeClr val="lt1"/>
              </a:solidFill>
              <a:latin typeface="Montserrat"/>
              <a:ea typeface="Montserrat"/>
              <a:cs typeface="Montserrat"/>
              <a:sym typeface="Montserrat"/>
            </a:endParaRPr>
          </a:p>
        </p:txBody>
      </p:sp>
      <p:sp>
        <p:nvSpPr>
          <p:cNvPr id="266" name="Google Shape;266;g24034c42303_1_288"/>
          <p:cNvSpPr/>
          <p:nvPr/>
        </p:nvSpPr>
        <p:spPr>
          <a:xfrm>
            <a:off x="4631000" y="1985100"/>
            <a:ext cx="16665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chemeClr val="dk1"/>
                </a:solidFill>
                <a:latin typeface="Montserrat"/>
                <a:ea typeface="Montserrat"/>
                <a:cs typeface="Montserrat"/>
                <a:sym typeface="Montserrat"/>
              </a:rPr>
              <a:t>Extension packs</a:t>
            </a:r>
            <a:endParaRPr b="1" sz="1000">
              <a:solidFill>
                <a:schemeClr val="dk1"/>
              </a:solidFill>
              <a:latin typeface="Montserrat"/>
              <a:ea typeface="Montserrat"/>
              <a:cs typeface="Montserrat"/>
              <a:sym typeface="Montserrat"/>
            </a:endParaRPr>
          </a:p>
        </p:txBody>
      </p:sp>
      <p:sp>
        <p:nvSpPr>
          <p:cNvPr id="267" name="Google Shape;267;g24034c42303_1_288"/>
          <p:cNvSpPr/>
          <p:nvPr/>
        </p:nvSpPr>
        <p:spPr>
          <a:xfrm>
            <a:off x="4852650" y="24601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1.1 </a:t>
            </a:r>
            <a:r>
              <a:rPr lang="en-US" sz="1000">
                <a:solidFill>
                  <a:schemeClr val="dk1"/>
                </a:solidFill>
                <a:latin typeface="Montserrat"/>
                <a:ea typeface="Montserrat"/>
                <a:cs typeface="Montserrat"/>
                <a:sym typeface="Montserrat"/>
              </a:rPr>
              <a:t>Non-English names</a:t>
            </a:r>
            <a:endParaRPr sz="1000">
              <a:solidFill>
                <a:schemeClr val="dk1"/>
              </a:solidFill>
              <a:latin typeface="Montserrat"/>
              <a:ea typeface="Montserrat"/>
              <a:cs typeface="Montserrat"/>
              <a:sym typeface="Montserrat"/>
            </a:endParaRPr>
          </a:p>
        </p:txBody>
      </p:sp>
      <p:sp>
        <p:nvSpPr>
          <p:cNvPr id="268" name="Google Shape;268;g24034c42303_1_288"/>
          <p:cNvSpPr/>
          <p:nvPr/>
        </p:nvSpPr>
        <p:spPr>
          <a:xfrm>
            <a:off x="4852650" y="28096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2.1 Regions - UN</a:t>
            </a:r>
            <a:endParaRPr sz="1000">
              <a:solidFill>
                <a:schemeClr val="dk1"/>
              </a:solidFill>
              <a:latin typeface="Montserrat"/>
              <a:ea typeface="Montserrat"/>
              <a:cs typeface="Montserrat"/>
              <a:sym typeface="Montserrat"/>
            </a:endParaRPr>
          </a:p>
        </p:txBody>
      </p:sp>
      <p:sp>
        <p:nvSpPr>
          <p:cNvPr id="269" name="Google Shape;269;g24034c42303_1_288"/>
          <p:cNvSpPr/>
          <p:nvPr/>
        </p:nvSpPr>
        <p:spPr>
          <a:xfrm>
            <a:off x="6519150" y="28096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2.2 R</a:t>
            </a:r>
            <a:r>
              <a:rPr lang="en-US" sz="1000">
                <a:solidFill>
                  <a:schemeClr val="dk1"/>
                </a:solidFill>
                <a:latin typeface="Montserrat"/>
                <a:ea typeface="Montserrat"/>
                <a:cs typeface="Montserrat"/>
                <a:sym typeface="Montserrat"/>
              </a:rPr>
              <a:t>egions - alt</a:t>
            </a:r>
            <a:endParaRPr sz="1000">
              <a:solidFill>
                <a:schemeClr val="dk1"/>
              </a:solidFill>
              <a:latin typeface="Montserrat"/>
              <a:ea typeface="Montserrat"/>
              <a:cs typeface="Montserrat"/>
              <a:sym typeface="Montserrat"/>
            </a:endParaRPr>
          </a:p>
        </p:txBody>
      </p:sp>
      <p:sp>
        <p:nvSpPr>
          <p:cNvPr id="270" name="Google Shape;270;g24034c42303_1_288"/>
          <p:cNvSpPr/>
          <p:nvPr/>
        </p:nvSpPr>
        <p:spPr>
          <a:xfrm>
            <a:off x="4852650" y="31726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3.1 Legal systems</a:t>
            </a:r>
            <a:endParaRPr sz="1000">
              <a:solidFill>
                <a:schemeClr val="dk1"/>
              </a:solidFill>
              <a:latin typeface="Montserrat"/>
              <a:ea typeface="Montserrat"/>
              <a:cs typeface="Montserrat"/>
              <a:sym typeface="Montserrat"/>
            </a:endParaRPr>
          </a:p>
        </p:txBody>
      </p:sp>
      <p:sp>
        <p:nvSpPr>
          <p:cNvPr id="271" name="Google Shape;271;g24034c42303_1_288"/>
          <p:cNvSpPr/>
          <p:nvPr/>
        </p:nvSpPr>
        <p:spPr>
          <a:xfrm>
            <a:off x="6519150" y="31726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3.2 System types</a:t>
            </a:r>
            <a:endParaRPr sz="1000">
              <a:solidFill>
                <a:schemeClr val="dk1"/>
              </a:solidFill>
              <a:latin typeface="Montserrat"/>
              <a:ea typeface="Montserrat"/>
              <a:cs typeface="Montserrat"/>
              <a:sym typeface="Montserrat"/>
            </a:endParaRPr>
          </a:p>
        </p:txBody>
      </p:sp>
      <p:sp>
        <p:nvSpPr>
          <p:cNvPr id="272" name="Google Shape;272;g24034c42303_1_288"/>
          <p:cNvSpPr/>
          <p:nvPr/>
        </p:nvSpPr>
        <p:spPr>
          <a:xfrm>
            <a:off x="4852650" y="35221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4</a:t>
            </a:r>
            <a:r>
              <a:rPr lang="en-US" sz="1000">
                <a:solidFill>
                  <a:schemeClr val="dk1"/>
                </a:solidFill>
                <a:latin typeface="Montserrat"/>
                <a:ea typeface="Montserrat"/>
                <a:cs typeface="Montserrat"/>
                <a:sym typeface="Montserrat"/>
              </a:rPr>
              <a:t>.1 Subdivisions</a:t>
            </a:r>
            <a:endParaRPr sz="1000">
              <a:solidFill>
                <a:schemeClr val="dk1"/>
              </a:solidFill>
              <a:latin typeface="Montserrat"/>
              <a:ea typeface="Montserrat"/>
              <a:cs typeface="Montserrat"/>
              <a:sym typeface="Montserrat"/>
            </a:endParaRPr>
          </a:p>
        </p:txBody>
      </p:sp>
      <p:sp>
        <p:nvSpPr>
          <p:cNvPr id="273" name="Google Shape;273;g24034c42303_1_288"/>
          <p:cNvSpPr/>
          <p:nvPr/>
        </p:nvSpPr>
        <p:spPr>
          <a:xfrm>
            <a:off x="6519150" y="35221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4</a:t>
            </a:r>
            <a:r>
              <a:rPr lang="en-US" sz="1000">
                <a:solidFill>
                  <a:schemeClr val="dk1"/>
                </a:solidFill>
                <a:latin typeface="Montserrat"/>
                <a:ea typeface="Montserrat"/>
                <a:cs typeface="Montserrat"/>
                <a:sym typeface="Montserrat"/>
              </a:rPr>
              <a:t>.2 Subdivision types</a:t>
            </a:r>
            <a:endParaRPr sz="1000">
              <a:solidFill>
                <a:schemeClr val="dk1"/>
              </a:solidFill>
              <a:latin typeface="Montserrat"/>
              <a:ea typeface="Montserrat"/>
              <a:cs typeface="Montserrat"/>
              <a:sym typeface="Montserrat"/>
            </a:endParaRPr>
          </a:p>
        </p:txBody>
      </p:sp>
      <p:sp>
        <p:nvSpPr>
          <p:cNvPr id="274" name="Google Shape;274;g24034c42303_1_288"/>
          <p:cNvSpPr/>
          <p:nvPr/>
        </p:nvSpPr>
        <p:spPr>
          <a:xfrm>
            <a:off x="4852650" y="38851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5</a:t>
            </a:r>
            <a:r>
              <a:rPr lang="en-US" sz="1000">
                <a:solidFill>
                  <a:schemeClr val="dk1"/>
                </a:solidFill>
                <a:latin typeface="Montserrat"/>
                <a:ea typeface="Montserrat"/>
                <a:cs typeface="Montserrat"/>
                <a:sym typeface="Montserrat"/>
              </a:rPr>
              <a:t>.1 Connecting factors</a:t>
            </a:r>
            <a:endParaRPr sz="1000">
              <a:solidFill>
                <a:schemeClr val="dk1"/>
              </a:solidFill>
              <a:latin typeface="Montserrat"/>
              <a:ea typeface="Montserrat"/>
              <a:cs typeface="Montserrat"/>
              <a:sym typeface="Montserrat"/>
            </a:endParaRPr>
          </a:p>
        </p:txBody>
      </p:sp>
      <p:sp>
        <p:nvSpPr>
          <p:cNvPr id="275" name="Google Shape;275;g24034c42303_1_288"/>
          <p:cNvSpPr/>
          <p:nvPr/>
        </p:nvSpPr>
        <p:spPr>
          <a:xfrm>
            <a:off x="4852650" y="42346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6</a:t>
            </a:r>
            <a:r>
              <a:rPr lang="en-US" sz="1000">
                <a:solidFill>
                  <a:schemeClr val="dk1"/>
                </a:solidFill>
                <a:latin typeface="Montserrat"/>
                <a:ea typeface="Montserrat"/>
                <a:cs typeface="Montserrat"/>
                <a:sym typeface="Montserrat"/>
              </a:rPr>
              <a:t>.1 Memberships</a:t>
            </a:r>
            <a:endParaRPr sz="1000">
              <a:solidFill>
                <a:schemeClr val="dk1"/>
              </a:solidFill>
              <a:latin typeface="Montserrat"/>
              <a:ea typeface="Montserrat"/>
              <a:cs typeface="Montserrat"/>
              <a:sym typeface="Montserrat"/>
            </a:endParaRPr>
          </a:p>
        </p:txBody>
      </p:sp>
      <p:sp>
        <p:nvSpPr>
          <p:cNvPr id="276" name="Google Shape;276;g24034c42303_1_288"/>
          <p:cNvSpPr/>
          <p:nvPr/>
        </p:nvSpPr>
        <p:spPr>
          <a:xfrm>
            <a:off x="6519150" y="4234600"/>
            <a:ext cx="1666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Montserrat"/>
                <a:ea typeface="Montserrat"/>
                <a:cs typeface="Montserrat"/>
                <a:sym typeface="Montserrat"/>
              </a:rPr>
              <a:t>6.2 Treaties</a:t>
            </a:r>
            <a:endParaRPr sz="1000">
              <a:solidFill>
                <a:schemeClr val="dk1"/>
              </a:solidFill>
              <a:latin typeface="Montserrat"/>
              <a:ea typeface="Montserrat"/>
              <a:cs typeface="Montserrat"/>
              <a:sym typeface="Montserrat"/>
            </a:endParaRPr>
          </a:p>
        </p:txBody>
      </p:sp>
      <p:sp>
        <p:nvSpPr>
          <p:cNvPr id="277" name="Google Shape;277;g24034c42303_1_288"/>
          <p:cNvSpPr/>
          <p:nvPr/>
        </p:nvSpPr>
        <p:spPr>
          <a:xfrm>
            <a:off x="7981025" y="3136150"/>
            <a:ext cx="35496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000">
                <a:solidFill>
                  <a:schemeClr val="dk1"/>
                </a:solidFill>
                <a:latin typeface="Montserrat"/>
                <a:ea typeface="Montserrat"/>
                <a:cs typeface="Montserrat"/>
                <a:sym typeface="Montserrat"/>
              </a:rPr>
              <a:t>Eleven system types plus hybrids (with components)</a:t>
            </a:r>
            <a:endParaRPr i="1" sz="1000">
              <a:solidFill>
                <a:schemeClr val="dk1"/>
              </a:solidFill>
              <a:latin typeface="Montserrat"/>
              <a:ea typeface="Montserrat"/>
              <a:cs typeface="Montserrat"/>
              <a:sym typeface="Montserrat"/>
            </a:endParaRPr>
          </a:p>
        </p:txBody>
      </p:sp>
      <p:sp>
        <p:nvSpPr>
          <p:cNvPr id="278" name="Google Shape;278;g24034c42303_1_288"/>
          <p:cNvSpPr/>
          <p:nvPr/>
        </p:nvSpPr>
        <p:spPr>
          <a:xfrm>
            <a:off x="7981025" y="2770000"/>
            <a:ext cx="35784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900">
                <a:solidFill>
                  <a:schemeClr val="dk1"/>
                </a:solidFill>
                <a:latin typeface="Montserrat"/>
                <a:ea typeface="Montserrat"/>
                <a:cs typeface="Montserrat"/>
                <a:sym typeface="Montserrat"/>
              </a:rPr>
              <a:t>The alt ones (e.g. EMEA variants) can be extended in future</a:t>
            </a:r>
            <a:endParaRPr i="1" sz="900">
              <a:solidFill>
                <a:schemeClr val="dk1"/>
              </a:solidFill>
              <a:latin typeface="Montserrat"/>
              <a:ea typeface="Montserrat"/>
              <a:cs typeface="Montserrat"/>
              <a:sym typeface="Montserrat"/>
            </a:endParaRPr>
          </a:p>
        </p:txBody>
      </p:sp>
      <p:sp>
        <p:nvSpPr>
          <p:cNvPr id="279" name="Google Shape;279;g24034c42303_1_288"/>
          <p:cNvSpPr/>
          <p:nvPr/>
        </p:nvSpPr>
        <p:spPr>
          <a:xfrm>
            <a:off x="7981025" y="3502300"/>
            <a:ext cx="33945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000">
                <a:solidFill>
                  <a:schemeClr val="dk1"/>
                </a:solidFill>
                <a:latin typeface="Montserrat"/>
                <a:ea typeface="Montserrat"/>
                <a:cs typeface="Montserrat"/>
                <a:sym typeface="Montserrat"/>
              </a:rPr>
              <a:t>ISO / UN plus extensions for UK and UAE</a:t>
            </a:r>
            <a:endParaRPr i="1" sz="1000">
              <a:solidFill>
                <a:schemeClr val="dk1"/>
              </a:solidFill>
              <a:latin typeface="Montserrat"/>
              <a:ea typeface="Montserrat"/>
              <a:cs typeface="Montserrat"/>
              <a:sym typeface="Montserrat"/>
            </a:endParaRPr>
          </a:p>
        </p:txBody>
      </p:sp>
      <p:sp>
        <p:nvSpPr>
          <p:cNvPr id="280" name="Google Shape;280;g24034c42303_1_288"/>
          <p:cNvSpPr/>
          <p:nvPr/>
        </p:nvSpPr>
        <p:spPr>
          <a:xfrm>
            <a:off x="8001575" y="3868450"/>
            <a:ext cx="36129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000">
                <a:solidFill>
                  <a:schemeClr val="dk1"/>
                </a:solidFill>
                <a:latin typeface="Montserrat"/>
                <a:ea typeface="Montserrat"/>
                <a:cs typeface="Montserrat"/>
                <a:sym typeface="Montserrat"/>
              </a:rPr>
              <a:t>Five types of connection with places</a:t>
            </a:r>
            <a:endParaRPr i="1" sz="1000">
              <a:solidFill>
                <a:schemeClr val="dk1"/>
              </a:solidFill>
              <a:latin typeface="Montserrat"/>
              <a:ea typeface="Montserrat"/>
              <a:cs typeface="Montserrat"/>
              <a:sym typeface="Montserrat"/>
            </a:endParaRPr>
          </a:p>
        </p:txBody>
      </p:sp>
      <p:sp>
        <p:nvSpPr>
          <p:cNvPr id="281" name="Google Shape;281;g24034c42303_1_288"/>
          <p:cNvSpPr/>
          <p:nvPr/>
        </p:nvSpPr>
        <p:spPr>
          <a:xfrm>
            <a:off x="8001575" y="4234600"/>
            <a:ext cx="3612900" cy="34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1000">
                <a:solidFill>
                  <a:schemeClr val="dk1"/>
                </a:solidFill>
                <a:latin typeface="Montserrat"/>
                <a:ea typeface="Montserrat"/>
                <a:cs typeface="Montserrat"/>
                <a:sym typeface="Montserrat"/>
              </a:rPr>
              <a:t>Fifty four important treaties and their members</a:t>
            </a:r>
            <a:endParaRPr i="1" sz="1000">
              <a:solidFill>
                <a:schemeClr val="dk1"/>
              </a:solidFill>
              <a:latin typeface="Montserrat"/>
              <a:ea typeface="Montserrat"/>
              <a:cs typeface="Montserrat"/>
              <a:sym typeface="Montserrat"/>
            </a:endParaRPr>
          </a:p>
        </p:txBody>
      </p:sp>
      <p:sp>
        <p:nvSpPr>
          <p:cNvPr id="282" name="Google Shape;282;g24034c42303_1_288"/>
          <p:cNvSpPr/>
          <p:nvPr/>
        </p:nvSpPr>
        <p:spPr>
          <a:xfrm>
            <a:off x="4862550" y="4764475"/>
            <a:ext cx="66681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solidFill>
                  <a:schemeClr val="dk1"/>
                </a:solidFill>
                <a:latin typeface="Montserrat"/>
                <a:ea typeface="Montserrat"/>
                <a:cs typeface="Montserrat"/>
                <a:sym typeface="Montserrat"/>
              </a:rPr>
              <a:t>Places</a:t>
            </a:r>
            <a:r>
              <a:rPr lang="en-US" sz="1000">
                <a:solidFill>
                  <a:schemeClr val="dk1"/>
                </a:solidFill>
                <a:latin typeface="Montserrat"/>
                <a:ea typeface="Montserrat"/>
                <a:cs typeface="Montserrat"/>
                <a:sym typeface="Montserrat"/>
              </a:rPr>
              <a:t> is our largest facet - the spreadsheet version has 249 rows in core and 7.3k rows in the extension packs.</a:t>
            </a:r>
            <a:br>
              <a:rPr lang="en-US" sz="1000">
                <a:solidFill>
                  <a:schemeClr val="dk1"/>
                </a:solidFill>
                <a:latin typeface="Montserrat"/>
                <a:ea typeface="Montserrat"/>
                <a:cs typeface="Montserrat"/>
                <a:sym typeface="Montserrat"/>
              </a:rPr>
            </a:b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000">
                <a:solidFill>
                  <a:schemeClr val="dk1"/>
                </a:solidFill>
                <a:latin typeface="Montserrat"/>
                <a:ea typeface="Montserrat"/>
                <a:cs typeface="Montserrat"/>
                <a:sym typeface="Montserrat"/>
              </a:rPr>
              <a:t>That said, most of the rows in the latter are country subdivisions (5k) and individual country memberships in international organisations and treaties (1.5k). The other XPs are smaller and more approachable, but this does not mean less valuable. You can, as always with noslegal, pick and choose which elements to adopt.</a:t>
            </a:r>
            <a:endParaRPr sz="1000">
              <a:solidFill>
                <a:schemeClr val="dk1"/>
              </a:solidFill>
              <a:latin typeface="Montserrat"/>
              <a:ea typeface="Montserrat"/>
              <a:cs typeface="Montserrat"/>
              <a:sym typeface="Montserrat"/>
            </a:endParaRPr>
          </a:p>
        </p:txBody>
      </p:sp>
      <p:sp>
        <p:nvSpPr>
          <p:cNvPr id="283" name="Google Shape;283;g24034c42303_1_288"/>
          <p:cNvSpPr/>
          <p:nvPr/>
        </p:nvSpPr>
        <p:spPr>
          <a:xfrm>
            <a:off x="2752700" y="2823100"/>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dk1"/>
                </a:solidFill>
                <a:latin typeface="Montserrat"/>
                <a:ea typeface="Montserrat"/>
                <a:cs typeface="Montserrat"/>
                <a:sym typeface="Montserrat"/>
              </a:rPr>
              <a:t>(249 of these)</a:t>
            </a:r>
            <a:endParaRPr sz="10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4034c42303_1_15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g24034c42303_1_157"/>
          <p:cNvSpPr/>
          <p:nvPr/>
        </p:nvSpPr>
        <p:spPr>
          <a:xfrm>
            <a:off x="977325" y="43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Information Assets</a:t>
            </a:r>
            <a:endParaRPr sz="1100">
              <a:latin typeface="Montserrat"/>
              <a:ea typeface="Montserrat"/>
              <a:cs typeface="Montserrat"/>
              <a:sym typeface="Montserrat"/>
            </a:endParaRPr>
          </a:p>
        </p:txBody>
      </p:sp>
      <p:sp>
        <p:nvSpPr>
          <p:cNvPr id="291" name="Google Shape;291;g24034c42303_1_157"/>
          <p:cNvSpPr/>
          <p:nvPr/>
        </p:nvSpPr>
        <p:spPr>
          <a:xfrm>
            <a:off x="977325" y="10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Needs</a:t>
            </a:r>
            <a:endParaRPr sz="1100">
              <a:latin typeface="Montserrat"/>
              <a:ea typeface="Montserrat"/>
              <a:cs typeface="Montserrat"/>
              <a:sym typeface="Montserrat"/>
            </a:endParaRPr>
          </a:p>
        </p:txBody>
      </p:sp>
      <p:sp>
        <p:nvSpPr>
          <p:cNvPr id="292" name="Google Shape;292;g24034c42303_1_157"/>
          <p:cNvSpPr/>
          <p:nvPr/>
        </p:nvSpPr>
        <p:spPr>
          <a:xfrm>
            <a:off x="977325" y="15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Work</a:t>
            </a:r>
            <a:endParaRPr sz="1100">
              <a:latin typeface="Montserrat"/>
              <a:ea typeface="Montserrat"/>
              <a:cs typeface="Montserrat"/>
              <a:sym typeface="Montserrat"/>
            </a:endParaRPr>
          </a:p>
        </p:txBody>
      </p:sp>
      <p:sp>
        <p:nvSpPr>
          <p:cNvPr id="293" name="Google Shape;293;g24034c42303_1_157"/>
          <p:cNvSpPr/>
          <p:nvPr/>
        </p:nvSpPr>
        <p:spPr>
          <a:xfrm>
            <a:off x="977325" y="24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Places</a:t>
            </a:r>
            <a:endParaRPr sz="1100">
              <a:latin typeface="Montserrat"/>
              <a:ea typeface="Montserrat"/>
              <a:cs typeface="Montserrat"/>
              <a:sym typeface="Montserrat"/>
            </a:endParaRPr>
          </a:p>
        </p:txBody>
      </p:sp>
      <p:sp>
        <p:nvSpPr>
          <p:cNvPr id="294" name="Google Shape;294;g24034c42303_1_157"/>
          <p:cNvSpPr/>
          <p:nvPr/>
        </p:nvSpPr>
        <p:spPr>
          <a:xfrm>
            <a:off x="977325" y="2935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latin typeface="Montserrat"/>
                <a:ea typeface="Montserrat"/>
                <a:cs typeface="Montserrat"/>
                <a:sym typeface="Montserrat"/>
              </a:rPr>
              <a:t>Perspectives</a:t>
            </a:r>
            <a:endParaRPr b="1" sz="1100">
              <a:solidFill>
                <a:schemeClr val="lt1"/>
              </a:solidFill>
              <a:latin typeface="Montserrat"/>
              <a:ea typeface="Montserrat"/>
              <a:cs typeface="Montserrat"/>
              <a:sym typeface="Montserrat"/>
            </a:endParaRPr>
          </a:p>
        </p:txBody>
      </p:sp>
      <p:sp>
        <p:nvSpPr>
          <p:cNvPr id="295" name="Google Shape;295;g24034c42303_1_157"/>
          <p:cNvSpPr/>
          <p:nvPr/>
        </p:nvSpPr>
        <p:spPr>
          <a:xfrm>
            <a:off x="977325" y="34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Sectors</a:t>
            </a:r>
            <a:endParaRPr sz="1100">
              <a:latin typeface="Montserrat"/>
              <a:ea typeface="Montserrat"/>
              <a:cs typeface="Montserrat"/>
              <a:sym typeface="Montserrat"/>
            </a:endParaRPr>
          </a:p>
        </p:txBody>
      </p:sp>
      <p:sp>
        <p:nvSpPr>
          <p:cNvPr id="296" name="Google Shape;296;g24034c42303_1_157"/>
          <p:cNvSpPr/>
          <p:nvPr/>
        </p:nvSpPr>
        <p:spPr>
          <a:xfrm>
            <a:off x="977325" y="388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Laws</a:t>
            </a:r>
            <a:endParaRPr sz="1100">
              <a:latin typeface="Montserrat"/>
              <a:ea typeface="Montserrat"/>
              <a:cs typeface="Montserrat"/>
              <a:sym typeface="Montserrat"/>
            </a:endParaRPr>
          </a:p>
        </p:txBody>
      </p:sp>
      <p:sp>
        <p:nvSpPr>
          <p:cNvPr id="297" name="Google Shape;297;g24034c42303_1_157"/>
          <p:cNvSpPr/>
          <p:nvPr/>
        </p:nvSpPr>
        <p:spPr>
          <a:xfrm>
            <a:off x="977325" y="1985088"/>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Subjects</a:t>
            </a:r>
            <a:endParaRPr sz="1100">
              <a:latin typeface="Montserrat"/>
              <a:ea typeface="Montserrat"/>
              <a:cs typeface="Montserrat"/>
              <a:sym typeface="Montserrat"/>
            </a:endParaRPr>
          </a:p>
        </p:txBody>
      </p:sp>
      <p:sp>
        <p:nvSpPr>
          <p:cNvPr id="298" name="Google Shape;298;g24034c42303_1_157"/>
          <p:cNvSpPr/>
          <p:nvPr/>
        </p:nvSpPr>
        <p:spPr>
          <a:xfrm>
            <a:off x="977325" y="486885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Combinations</a:t>
            </a:r>
            <a:endParaRPr sz="1100">
              <a:latin typeface="Montserrat"/>
              <a:ea typeface="Montserrat"/>
              <a:cs typeface="Montserrat"/>
              <a:sym typeface="Montserrat"/>
            </a:endParaRPr>
          </a:p>
        </p:txBody>
      </p:sp>
      <p:sp>
        <p:nvSpPr>
          <p:cNvPr id="299" name="Google Shape;299;g24034c42303_1_157"/>
          <p:cNvSpPr/>
          <p:nvPr/>
        </p:nvSpPr>
        <p:spPr>
          <a:xfrm>
            <a:off x="2752700" y="2935100"/>
            <a:ext cx="18189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Personal life</a:t>
            </a:r>
            <a:endParaRPr sz="1000">
              <a:solidFill>
                <a:schemeClr val="lt1"/>
              </a:solidFill>
              <a:latin typeface="Montserrat"/>
              <a:ea typeface="Montserrat"/>
              <a:cs typeface="Montserrat"/>
              <a:sym typeface="Montserrat"/>
            </a:endParaRPr>
          </a:p>
        </p:txBody>
      </p:sp>
      <p:sp>
        <p:nvSpPr>
          <p:cNvPr id="300" name="Google Shape;300;g24034c42303_1_157"/>
          <p:cNvSpPr/>
          <p:nvPr/>
        </p:nvSpPr>
        <p:spPr>
          <a:xfrm>
            <a:off x="2752700" y="3410100"/>
            <a:ext cx="18189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Business</a:t>
            </a:r>
            <a:endParaRPr sz="1000">
              <a:solidFill>
                <a:schemeClr val="lt1"/>
              </a:solidFill>
              <a:latin typeface="Montserrat"/>
              <a:ea typeface="Montserrat"/>
              <a:cs typeface="Montserrat"/>
              <a:sym typeface="Montserrat"/>
            </a:endParaRPr>
          </a:p>
        </p:txBody>
      </p:sp>
      <p:sp>
        <p:nvSpPr>
          <p:cNvPr id="301" name="Google Shape;301;g24034c42303_1_157"/>
          <p:cNvSpPr/>
          <p:nvPr/>
        </p:nvSpPr>
        <p:spPr>
          <a:xfrm>
            <a:off x="2752700" y="3885100"/>
            <a:ext cx="18189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Society and authority</a:t>
            </a:r>
            <a:endParaRPr sz="1000">
              <a:solidFill>
                <a:schemeClr val="lt1"/>
              </a:solidFill>
              <a:latin typeface="Montserrat"/>
              <a:ea typeface="Montserrat"/>
              <a:cs typeface="Montserrat"/>
              <a:sym typeface="Montserrat"/>
            </a:endParaRPr>
          </a:p>
        </p:txBody>
      </p:sp>
      <p:sp>
        <p:nvSpPr>
          <p:cNvPr id="302" name="Google Shape;302;g24034c42303_1_157"/>
          <p:cNvSpPr/>
          <p:nvPr/>
        </p:nvSpPr>
        <p:spPr>
          <a:xfrm>
            <a:off x="5450350" y="2855950"/>
            <a:ext cx="49245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solidFill>
                  <a:schemeClr val="dk1"/>
                </a:solidFill>
                <a:latin typeface="Montserrat"/>
                <a:ea typeface="Montserrat"/>
                <a:cs typeface="Montserrat"/>
                <a:sym typeface="Montserrat"/>
              </a:rPr>
              <a:t>Perspectives</a:t>
            </a:r>
            <a:r>
              <a:rPr lang="en-US" sz="1000">
                <a:solidFill>
                  <a:schemeClr val="dk1"/>
                </a:solidFill>
                <a:latin typeface="Montserrat"/>
                <a:ea typeface="Montserrat"/>
                <a:cs typeface="Montserrat"/>
                <a:sym typeface="Montserrat"/>
              </a:rPr>
              <a:t> was included in the March 2022 </a:t>
            </a:r>
            <a:r>
              <a:rPr lang="en-US" sz="1000">
                <a:solidFill>
                  <a:schemeClr val="dk1"/>
                </a:solidFill>
                <a:latin typeface="Montserrat"/>
                <a:ea typeface="Montserrat"/>
                <a:cs typeface="Montserrat"/>
                <a:sym typeface="Montserrat"/>
              </a:rPr>
              <a:t>release</a:t>
            </a:r>
            <a:r>
              <a:rPr lang="en-US" sz="1000">
                <a:solidFill>
                  <a:schemeClr val="dk1"/>
                </a:solidFill>
                <a:latin typeface="Montserrat"/>
                <a:ea typeface="Montserrat"/>
                <a:cs typeface="Montserrat"/>
                <a:sym typeface="Montserrat"/>
              </a:rPr>
              <a:t> as an experimental facet, intended to model the reality that legal matters look very different depending on the perspective from </a:t>
            </a:r>
            <a:r>
              <a:rPr lang="en-US" sz="1000">
                <a:solidFill>
                  <a:schemeClr val="dk1"/>
                </a:solidFill>
                <a:latin typeface="Montserrat"/>
                <a:ea typeface="Montserrat"/>
                <a:cs typeface="Montserrat"/>
                <a:sym typeface="Montserrat"/>
              </a:rPr>
              <a:t>which they’re viewed (e.g</a:t>
            </a:r>
            <a:r>
              <a:rPr lang="en-US" sz="1000">
                <a:solidFill>
                  <a:schemeClr val="dk1"/>
                </a:solidFill>
                <a:latin typeface="Montserrat"/>
                <a:ea typeface="Montserrat"/>
                <a:cs typeface="Montserrat"/>
                <a:sym typeface="Montserrat"/>
              </a:rPr>
              <a:t>. a company, an individual, the state).</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000">
                <a:solidFill>
                  <a:schemeClr val="dk1"/>
                </a:solidFill>
                <a:latin typeface="Montserrat"/>
                <a:ea typeface="Montserrat"/>
                <a:cs typeface="Montserrat"/>
                <a:sym typeface="Montserrat"/>
              </a:rPr>
              <a:t>We have tidied up some details but not developed it significantly for the May 2023 release - most participants in the work leading up this release are from commercially-focused organisations for whom other topics (e.g. sectors) have been a higher priority. But we propose to continue to explore its usefulness and would welcome contributions, including from non-commercial perspectives.</a:t>
            </a:r>
            <a:endParaRPr sz="1000">
              <a:solidFill>
                <a:schemeClr val="dk1"/>
              </a:solidFill>
              <a:latin typeface="Montserrat"/>
              <a:ea typeface="Montserrat"/>
              <a:cs typeface="Montserrat"/>
              <a:sym typeface="Montserrat"/>
            </a:endParaRPr>
          </a:p>
        </p:txBody>
      </p:sp>
      <p:sp>
        <p:nvSpPr>
          <p:cNvPr id="303" name="Google Shape;303;g24034c42303_1_157"/>
          <p:cNvSpPr/>
          <p:nvPr/>
        </p:nvSpPr>
        <p:spPr>
          <a:xfrm>
            <a:off x="2969450" y="4404125"/>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dk1"/>
                </a:solidFill>
                <a:latin typeface="Montserrat"/>
                <a:ea typeface="Montserrat"/>
                <a:cs typeface="Montserrat"/>
                <a:sym typeface="Montserrat"/>
              </a:rPr>
              <a:t>+ 32 subtypes</a:t>
            </a:r>
            <a:endParaRPr sz="10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4034c42303_1_18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g24034c42303_1_181"/>
          <p:cNvSpPr/>
          <p:nvPr/>
        </p:nvSpPr>
        <p:spPr>
          <a:xfrm>
            <a:off x="977325" y="43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Information Assets</a:t>
            </a:r>
            <a:endParaRPr sz="1100">
              <a:latin typeface="Montserrat"/>
              <a:ea typeface="Montserrat"/>
              <a:cs typeface="Montserrat"/>
              <a:sym typeface="Montserrat"/>
            </a:endParaRPr>
          </a:p>
        </p:txBody>
      </p:sp>
      <p:sp>
        <p:nvSpPr>
          <p:cNvPr id="311" name="Google Shape;311;g24034c42303_1_181"/>
          <p:cNvSpPr/>
          <p:nvPr/>
        </p:nvSpPr>
        <p:spPr>
          <a:xfrm>
            <a:off x="977325" y="10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Needs</a:t>
            </a:r>
            <a:endParaRPr sz="1100">
              <a:latin typeface="Montserrat"/>
              <a:ea typeface="Montserrat"/>
              <a:cs typeface="Montserrat"/>
              <a:sym typeface="Montserrat"/>
            </a:endParaRPr>
          </a:p>
        </p:txBody>
      </p:sp>
      <p:sp>
        <p:nvSpPr>
          <p:cNvPr id="312" name="Google Shape;312;g24034c42303_1_181"/>
          <p:cNvSpPr/>
          <p:nvPr/>
        </p:nvSpPr>
        <p:spPr>
          <a:xfrm>
            <a:off x="977325" y="151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Work</a:t>
            </a:r>
            <a:endParaRPr sz="1100">
              <a:latin typeface="Montserrat"/>
              <a:ea typeface="Montserrat"/>
              <a:cs typeface="Montserrat"/>
              <a:sym typeface="Montserrat"/>
            </a:endParaRPr>
          </a:p>
        </p:txBody>
      </p:sp>
      <p:sp>
        <p:nvSpPr>
          <p:cNvPr id="313" name="Google Shape;313;g24034c42303_1_181"/>
          <p:cNvSpPr/>
          <p:nvPr/>
        </p:nvSpPr>
        <p:spPr>
          <a:xfrm>
            <a:off x="977325" y="2460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Places</a:t>
            </a:r>
            <a:endParaRPr sz="1100">
              <a:latin typeface="Montserrat"/>
              <a:ea typeface="Montserrat"/>
              <a:cs typeface="Montserrat"/>
              <a:sym typeface="Montserrat"/>
            </a:endParaRPr>
          </a:p>
        </p:txBody>
      </p:sp>
      <p:sp>
        <p:nvSpPr>
          <p:cNvPr id="314" name="Google Shape;314;g24034c42303_1_181"/>
          <p:cNvSpPr/>
          <p:nvPr/>
        </p:nvSpPr>
        <p:spPr>
          <a:xfrm>
            <a:off x="977325" y="293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Perspectives</a:t>
            </a:r>
            <a:endParaRPr sz="1100">
              <a:latin typeface="Montserrat"/>
              <a:ea typeface="Montserrat"/>
              <a:cs typeface="Montserrat"/>
              <a:sym typeface="Montserrat"/>
            </a:endParaRPr>
          </a:p>
        </p:txBody>
      </p:sp>
      <p:sp>
        <p:nvSpPr>
          <p:cNvPr id="315" name="Google Shape;315;g24034c42303_1_181"/>
          <p:cNvSpPr/>
          <p:nvPr/>
        </p:nvSpPr>
        <p:spPr>
          <a:xfrm>
            <a:off x="977325" y="3410100"/>
            <a:ext cx="1385400" cy="3495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chemeClr val="lt1"/>
                </a:solidFill>
                <a:latin typeface="Montserrat"/>
                <a:ea typeface="Montserrat"/>
                <a:cs typeface="Montserrat"/>
                <a:sym typeface="Montserrat"/>
              </a:rPr>
              <a:t>Sectors</a:t>
            </a:r>
            <a:endParaRPr b="1" sz="1100">
              <a:solidFill>
                <a:schemeClr val="lt1"/>
              </a:solidFill>
              <a:latin typeface="Montserrat"/>
              <a:ea typeface="Montserrat"/>
              <a:cs typeface="Montserrat"/>
              <a:sym typeface="Montserrat"/>
            </a:endParaRPr>
          </a:p>
        </p:txBody>
      </p:sp>
      <p:sp>
        <p:nvSpPr>
          <p:cNvPr id="316" name="Google Shape;316;g24034c42303_1_181"/>
          <p:cNvSpPr/>
          <p:nvPr/>
        </p:nvSpPr>
        <p:spPr>
          <a:xfrm>
            <a:off x="977325" y="388510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Laws</a:t>
            </a:r>
            <a:endParaRPr sz="1100">
              <a:latin typeface="Montserrat"/>
              <a:ea typeface="Montserrat"/>
              <a:cs typeface="Montserrat"/>
              <a:sym typeface="Montserrat"/>
            </a:endParaRPr>
          </a:p>
        </p:txBody>
      </p:sp>
      <p:sp>
        <p:nvSpPr>
          <p:cNvPr id="317" name="Google Shape;317;g24034c42303_1_181"/>
          <p:cNvSpPr/>
          <p:nvPr/>
        </p:nvSpPr>
        <p:spPr>
          <a:xfrm>
            <a:off x="977325" y="1985088"/>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Subjects</a:t>
            </a:r>
            <a:endParaRPr sz="1100">
              <a:latin typeface="Montserrat"/>
              <a:ea typeface="Montserrat"/>
              <a:cs typeface="Montserrat"/>
              <a:sym typeface="Montserrat"/>
            </a:endParaRPr>
          </a:p>
        </p:txBody>
      </p:sp>
      <p:sp>
        <p:nvSpPr>
          <p:cNvPr id="318" name="Google Shape;318;g24034c42303_1_181"/>
          <p:cNvSpPr/>
          <p:nvPr/>
        </p:nvSpPr>
        <p:spPr>
          <a:xfrm>
            <a:off x="977325" y="4868850"/>
            <a:ext cx="1385400" cy="34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latin typeface="Montserrat"/>
                <a:ea typeface="Montserrat"/>
                <a:cs typeface="Montserrat"/>
                <a:sym typeface="Montserrat"/>
              </a:rPr>
              <a:t>Combinations</a:t>
            </a:r>
            <a:endParaRPr sz="1100">
              <a:latin typeface="Montserrat"/>
              <a:ea typeface="Montserrat"/>
              <a:cs typeface="Montserrat"/>
              <a:sym typeface="Montserrat"/>
            </a:endParaRPr>
          </a:p>
        </p:txBody>
      </p:sp>
      <p:sp>
        <p:nvSpPr>
          <p:cNvPr id="319" name="Google Shape;319;g24034c42303_1_181"/>
          <p:cNvSpPr/>
          <p:nvPr/>
        </p:nvSpPr>
        <p:spPr>
          <a:xfrm>
            <a:off x="2752700" y="1035100"/>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Agriculture</a:t>
            </a:r>
            <a:endParaRPr sz="1000">
              <a:solidFill>
                <a:schemeClr val="lt1"/>
              </a:solidFill>
              <a:latin typeface="Montserrat"/>
              <a:ea typeface="Montserrat"/>
              <a:cs typeface="Montserrat"/>
              <a:sym typeface="Montserrat"/>
            </a:endParaRPr>
          </a:p>
        </p:txBody>
      </p:sp>
      <p:sp>
        <p:nvSpPr>
          <p:cNvPr id="320" name="Google Shape;320;g24034c42303_1_181"/>
          <p:cNvSpPr/>
          <p:nvPr/>
        </p:nvSpPr>
        <p:spPr>
          <a:xfrm>
            <a:off x="2752700" y="1314938"/>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Natural resources</a:t>
            </a:r>
            <a:endParaRPr sz="1000">
              <a:solidFill>
                <a:schemeClr val="lt1"/>
              </a:solidFill>
            </a:endParaRPr>
          </a:p>
        </p:txBody>
      </p:sp>
      <p:sp>
        <p:nvSpPr>
          <p:cNvPr id="321" name="Google Shape;321;g24034c42303_1_181"/>
          <p:cNvSpPr/>
          <p:nvPr/>
        </p:nvSpPr>
        <p:spPr>
          <a:xfrm>
            <a:off x="2752700" y="1594776"/>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Manufacturing</a:t>
            </a:r>
            <a:endParaRPr sz="1000">
              <a:solidFill>
                <a:schemeClr val="lt1"/>
              </a:solidFill>
            </a:endParaRPr>
          </a:p>
        </p:txBody>
      </p:sp>
      <p:sp>
        <p:nvSpPr>
          <p:cNvPr id="322" name="Google Shape;322;g24034c42303_1_181"/>
          <p:cNvSpPr/>
          <p:nvPr/>
        </p:nvSpPr>
        <p:spPr>
          <a:xfrm>
            <a:off x="2752700" y="1874614"/>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Energy supply</a:t>
            </a:r>
            <a:endParaRPr sz="1000">
              <a:solidFill>
                <a:schemeClr val="lt1"/>
              </a:solidFill>
            </a:endParaRPr>
          </a:p>
        </p:txBody>
      </p:sp>
      <p:sp>
        <p:nvSpPr>
          <p:cNvPr id="323" name="Google Shape;323;g24034c42303_1_181"/>
          <p:cNvSpPr/>
          <p:nvPr/>
        </p:nvSpPr>
        <p:spPr>
          <a:xfrm>
            <a:off x="2752700" y="2154453"/>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Water</a:t>
            </a:r>
            <a:endParaRPr sz="1000">
              <a:solidFill>
                <a:schemeClr val="lt1"/>
              </a:solidFill>
            </a:endParaRPr>
          </a:p>
        </p:txBody>
      </p:sp>
      <p:sp>
        <p:nvSpPr>
          <p:cNvPr id="324" name="Google Shape;324;g24034c42303_1_181"/>
          <p:cNvSpPr/>
          <p:nvPr/>
        </p:nvSpPr>
        <p:spPr>
          <a:xfrm>
            <a:off x="2752700" y="2434291"/>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Construction</a:t>
            </a:r>
            <a:endParaRPr sz="1000">
              <a:solidFill>
                <a:schemeClr val="lt1"/>
              </a:solidFill>
            </a:endParaRPr>
          </a:p>
        </p:txBody>
      </p:sp>
      <p:sp>
        <p:nvSpPr>
          <p:cNvPr id="325" name="Google Shape;325;g24034c42303_1_181"/>
          <p:cNvSpPr/>
          <p:nvPr/>
        </p:nvSpPr>
        <p:spPr>
          <a:xfrm>
            <a:off x="2752700" y="2714129"/>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Trade</a:t>
            </a:r>
            <a:endParaRPr sz="1000">
              <a:solidFill>
                <a:schemeClr val="lt1"/>
              </a:solidFill>
            </a:endParaRPr>
          </a:p>
        </p:txBody>
      </p:sp>
      <p:sp>
        <p:nvSpPr>
          <p:cNvPr id="326" name="Google Shape;326;g24034c42303_1_181"/>
          <p:cNvSpPr/>
          <p:nvPr/>
        </p:nvSpPr>
        <p:spPr>
          <a:xfrm>
            <a:off x="2752700" y="2993967"/>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Transport services</a:t>
            </a:r>
            <a:endParaRPr sz="1000">
              <a:solidFill>
                <a:schemeClr val="lt1"/>
              </a:solidFill>
            </a:endParaRPr>
          </a:p>
        </p:txBody>
      </p:sp>
      <p:sp>
        <p:nvSpPr>
          <p:cNvPr id="327" name="Google Shape;327;g24034c42303_1_181"/>
          <p:cNvSpPr/>
          <p:nvPr/>
        </p:nvSpPr>
        <p:spPr>
          <a:xfrm>
            <a:off x="2752700" y="3293688"/>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Hospitality services</a:t>
            </a:r>
            <a:endParaRPr sz="1000">
              <a:solidFill>
                <a:schemeClr val="lt1"/>
              </a:solidFill>
            </a:endParaRPr>
          </a:p>
        </p:txBody>
      </p:sp>
      <p:sp>
        <p:nvSpPr>
          <p:cNvPr id="328" name="Google Shape;328;g24034c42303_1_181"/>
          <p:cNvSpPr/>
          <p:nvPr/>
        </p:nvSpPr>
        <p:spPr>
          <a:xfrm>
            <a:off x="2752700" y="3593432"/>
            <a:ext cx="1385400" cy="2058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Information services</a:t>
            </a:r>
            <a:endParaRPr sz="1000">
              <a:solidFill>
                <a:schemeClr val="lt1"/>
              </a:solidFill>
            </a:endParaRPr>
          </a:p>
        </p:txBody>
      </p:sp>
      <p:sp>
        <p:nvSpPr>
          <p:cNvPr id="329" name="Google Shape;329;g24034c42303_1_181"/>
          <p:cNvSpPr/>
          <p:nvPr/>
        </p:nvSpPr>
        <p:spPr>
          <a:xfrm>
            <a:off x="2752700" y="3873270"/>
            <a:ext cx="1385400" cy="2058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Financial services</a:t>
            </a:r>
            <a:endParaRPr sz="1000">
              <a:solidFill>
                <a:schemeClr val="lt1"/>
              </a:solidFill>
            </a:endParaRPr>
          </a:p>
        </p:txBody>
      </p:sp>
      <p:sp>
        <p:nvSpPr>
          <p:cNvPr id="330" name="Google Shape;330;g24034c42303_1_181"/>
          <p:cNvSpPr/>
          <p:nvPr/>
        </p:nvSpPr>
        <p:spPr>
          <a:xfrm>
            <a:off x="2752700" y="4153108"/>
            <a:ext cx="1385400" cy="2058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Real estate</a:t>
            </a:r>
            <a:endParaRPr sz="1000">
              <a:solidFill>
                <a:schemeClr val="lt1"/>
              </a:solidFill>
            </a:endParaRPr>
          </a:p>
        </p:txBody>
      </p:sp>
      <p:sp>
        <p:nvSpPr>
          <p:cNvPr id="331" name="Google Shape;331;g24034c42303_1_181"/>
          <p:cNvSpPr/>
          <p:nvPr/>
        </p:nvSpPr>
        <p:spPr>
          <a:xfrm>
            <a:off x="2752700" y="4432946"/>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Education</a:t>
            </a:r>
            <a:endParaRPr sz="1000">
              <a:solidFill>
                <a:schemeClr val="lt1"/>
              </a:solidFill>
            </a:endParaRPr>
          </a:p>
        </p:txBody>
      </p:sp>
      <p:sp>
        <p:nvSpPr>
          <p:cNvPr id="332" name="Google Shape;332;g24034c42303_1_181"/>
          <p:cNvSpPr/>
          <p:nvPr/>
        </p:nvSpPr>
        <p:spPr>
          <a:xfrm>
            <a:off x="2752700" y="4712784"/>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rPr>
              <a:t>Care</a:t>
            </a:r>
            <a:endParaRPr sz="1000">
              <a:solidFill>
                <a:schemeClr val="lt1"/>
              </a:solidFill>
            </a:endParaRPr>
          </a:p>
        </p:txBody>
      </p:sp>
      <p:sp>
        <p:nvSpPr>
          <p:cNvPr id="333" name="Google Shape;333;g24034c42303_1_181"/>
          <p:cNvSpPr/>
          <p:nvPr/>
        </p:nvSpPr>
        <p:spPr>
          <a:xfrm>
            <a:off x="2752700" y="5012506"/>
            <a:ext cx="1385400" cy="205800"/>
          </a:xfrm>
          <a:prstGeom prst="rect">
            <a:avLst/>
          </a:prstGeom>
          <a:solidFill>
            <a:srgbClr val="AD564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Montserrat"/>
                <a:ea typeface="Montserrat"/>
                <a:cs typeface="Montserrat"/>
                <a:sym typeface="Montserrat"/>
              </a:rPr>
              <a:t>Other services</a:t>
            </a:r>
            <a:endParaRPr sz="1000">
              <a:solidFill>
                <a:schemeClr val="lt1"/>
              </a:solidFill>
              <a:latin typeface="Montserrat"/>
              <a:ea typeface="Montserrat"/>
              <a:cs typeface="Montserrat"/>
              <a:sym typeface="Montserrat"/>
            </a:endParaRPr>
          </a:p>
        </p:txBody>
      </p:sp>
      <p:sp>
        <p:nvSpPr>
          <p:cNvPr id="334" name="Google Shape;334;g24034c42303_1_181"/>
          <p:cNvSpPr/>
          <p:nvPr/>
        </p:nvSpPr>
        <p:spPr>
          <a:xfrm>
            <a:off x="2752700" y="571775"/>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chemeClr val="dk1"/>
                </a:solidFill>
                <a:latin typeface="Montserrat"/>
                <a:ea typeface="Montserrat"/>
                <a:cs typeface="Montserrat"/>
                <a:sym typeface="Montserrat"/>
              </a:rPr>
              <a:t>Core</a:t>
            </a:r>
            <a:endParaRPr b="1" sz="1000">
              <a:solidFill>
                <a:schemeClr val="dk1"/>
              </a:solidFill>
              <a:latin typeface="Montserrat"/>
              <a:ea typeface="Montserrat"/>
              <a:cs typeface="Montserrat"/>
              <a:sym typeface="Montserrat"/>
            </a:endParaRPr>
          </a:p>
        </p:txBody>
      </p:sp>
      <p:sp>
        <p:nvSpPr>
          <p:cNvPr id="335" name="Google Shape;335;g24034c42303_1_181"/>
          <p:cNvSpPr/>
          <p:nvPr/>
        </p:nvSpPr>
        <p:spPr>
          <a:xfrm>
            <a:off x="7956100" y="571775"/>
            <a:ext cx="16665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chemeClr val="dk1"/>
                </a:solidFill>
                <a:latin typeface="Montserrat"/>
                <a:ea typeface="Montserrat"/>
                <a:cs typeface="Montserrat"/>
                <a:sym typeface="Montserrat"/>
              </a:rPr>
              <a:t>Extension packs</a:t>
            </a:r>
            <a:endParaRPr b="1" sz="1000">
              <a:solidFill>
                <a:schemeClr val="dk1"/>
              </a:solidFill>
              <a:latin typeface="Montserrat"/>
              <a:ea typeface="Montserrat"/>
              <a:cs typeface="Montserrat"/>
              <a:sym typeface="Montserrat"/>
            </a:endParaRPr>
          </a:p>
        </p:txBody>
      </p:sp>
      <p:sp>
        <p:nvSpPr>
          <p:cNvPr id="336" name="Google Shape;336;g24034c42303_1_181"/>
          <p:cNvSpPr/>
          <p:nvPr/>
        </p:nvSpPr>
        <p:spPr>
          <a:xfrm>
            <a:off x="8161875" y="963250"/>
            <a:ext cx="26799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solidFill>
                  <a:schemeClr val="dk1"/>
                </a:solidFill>
                <a:latin typeface="Montserrat"/>
                <a:ea typeface="Montserrat"/>
                <a:cs typeface="Montserrat"/>
                <a:sym typeface="Montserrat"/>
              </a:rPr>
              <a:t>1. Further subtypes</a:t>
            </a:r>
            <a:endParaRPr b="1"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These are subtypes of agriculture (3), manufacturing (11), financial services (17) and other services (3) which will be relevant to some legal services organisations but overly detailed for others</a:t>
            </a:r>
            <a:endParaRPr sz="1000">
              <a:solidFill>
                <a:schemeClr val="dk1"/>
              </a:solidFill>
              <a:latin typeface="Montserrat"/>
              <a:ea typeface="Montserrat"/>
              <a:cs typeface="Montserrat"/>
              <a:sym typeface="Montserrat"/>
            </a:endParaRPr>
          </a:p>
        </p:txBody>
      </p:sp>
      <p:sp>
        <p:nvSpPr>
          <p:cNvPr id="337" name="Google Shape;337;g24034c42303_1_181"/>
          <p:cNvSpPr/>
          <p:nvPr/>
        </p:nvSpPr>
        <p:spPr>
          <a:xfrm>
            <a:off x="8161875" y="2850275"/>
            <a:ext cx="26799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solidFill>
                  <a:schemeClr val="dk1"/>
                </a:solidFill>
                <a:latin typeface="Montserrat"/>
                <a:ea typeface="Montserrat"/>
                <a:cs typeface="Montserrat"/>
                <a:sym typeface="Montserrat"/>
              </a:rPr>
              <a:t>2</a:t>
            </a:r>
            <a:r>
              <a:rPr b="1" lang="en-US" sz="1000">
                <a:solidFill>
                  <a:schemeClr val="dk1"/>
                </a:solidFill>
                <a:latin typeface="Montserrat"/>
                <a:ea typeface="Montserrat"/>
                <a:cs typeface="Montserrat"/>
                <a:sym typeface="Montserrat"/>
              </a:rPr>
              <a:t>. Alternative aggregations</a:t>
            </a:r>
            <a:endParaRPr b="1"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chemeClr val="dk1"/>
                </a:solidFill>
                <a:latin typeface="Montserrat"/>
                <a:ea typeface="Montserrat"/>
                <a:cs typeface="Montserrat"/>
                <a:sym typeface="Montserrat"/>
              </a:rPr>
              <a:t>There are four of these initially - Energy, Consumer goods, Fintech and Mobility. They are only outlines at this stage but may be refined and added to in future releases depending on demand </a:t>
            </a:r>
            <a:endParaRPr sz="1000">
              <a:solidFill>
                <a:schemeClr val="dk1"/>
              </a:solidFill>
              <a:latin typeface="Montserrat"/>
              <a:ea typeface="Montserrat"/>
              <a:cs typeface="Montserrat"/>
              <a:sym typeface="Montserrat"/>
            </a:endParaRPr>
          </a:p>
        </p:txBody>
      </p:sp>
      <p:sp>
        <p:nvSpPr>
          <p:cNvPr id="338" name="Google Shape;338;g24034c42303_1_181"/>
          <p:cNvSpPr/>
          <p:nvPr/>
        </p:nvSpPr>
        <p:spPr>
          <a:xfrm>
            <a:off x="4528075" y="1028450"/>
            <a:ext cx="3012300" cy="24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AD5646"/>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000">
                <a:solidFill>
                  <a:srgbClr val="984C3E"/>
                </a:solidFill>
                <a:latin typeface="Montserrat"/>
                <a:ea typeface="Montserrat"/>
                <a:cs typeface="Montserrat"/>
                <a:sym typeface="Montserrat"/>
              </a:rPr>
              <a:t>Twelve of these fifteen</a:t>
            </a:r>
            <a:r>
              <a:rPr lang="en-US" sz="1000">
                <a:solidFill>
                  <a:srgbClr val="984C3E"/>
                </a:solidFill>
                <a:latin typeface="Montserrat"/>
                <a:ea typeface="Montserrat"/>
                <a:cs typeface="Montserrat"/>
                <a:sym typeface="Montserrat"/>
              </a:rPr>
              <a:t> sectors follow quite closely the EU’s NACE taxonomy (v2.1, Feb 2023) quite closely. NACE in turn is </a:t>
            </a:r>
            <a:r>
              <a:rPr lang="en-US" sz="1000">
                <a:solidFill>
                  <a:srgbClr val="984C3E"/>
                </a:solidFill>
                <a:latin typeface="Montserrat"/>
                <a:ea typeface="Montserrat"/>
                <a:cs typeface="Montserrat"/>
                <a:sym typeface="Montserrat"/>
              </a:rPr>
              <a:t>built upon the UN’s ISIC taxonomy, which the official taxonomies of most countries extend from. The main UK official taxonomy (UK SIC) is derived from NACE but has not been updated since 2007. The main North American taxonomy (NAICS) departs from ISIC even at the top levels and more substantially lower down.</a:t>
            </a:r>
            <a:endParaRPr sz="1000">
              <a:solidFill>
                <a:srgbClr val="984C3E"/>
              </a:solidFill>
              <a:latin typeface="Montserrat"/>
              <a:ea typeface="Montserrat"/>
              <a:cs typeface="Montserrat"/>
              <a:sym typeface="Montserrat"/>
            </a:endParaRPr>
          </a:p>
        </p:txBody>
      </p:sp>
      <p:cxnSp>
        <p:nvCxnSpPr>
          <p:cNvPr id="339" name="Google Shape;339;g24034c42303_1_181"/>
          <p:cNvCxnSpPr/>
          <p:nvPr/>
        </p:nvCxnSpPr>
        <p:spPr>
          <a:xfrm>
            <a:off x="4405325" y="1017050"/>
            <a:ext cx="7800" cy="2493900"/>
          </a:xfrm>
          <a:prstGeom prst="straightConnector1">
            <a:avLst/>
          </a:prstGeom>
          <a:noFill/>
          <a:ln cap="flat" cmpd="sng" w="9525">
            <a:solidFill>
              <a:srgbClr val="AD5646"/>
            </a:solidFill>
            <a:prstDash val="solid"/>
            <a:round/>
            <a:headEnd len="med" w="med" type="none"/>
            <a:tailEnd len="med" w="med" type="none"/>
          </a:ln>
        </p:spPr>
      </p:cxnSp>
      <p:cxnSp>
        <p:nvCxnSpPr>
          <p:cNvPr id="340" name="Google Shape;340;g24034c42303_1_181"/>
          <p:cNvCxnSpPr/>
          <p:nvPr/>
        </p:nvCxnSpPr>
        <p:spPr>
          <a:xfrm>
            <a:off x="4397425" y="4424775"/>
            <a:ext cx="15600" cy="798300"/>
          </a:xfrm>
          <a:prstGeom prst="straightConnector1">
            <a:avLst/>
          </a:prstGeom>
          <a:noFill/>
          <a:ln cap="flat" cmpd="sng" w="9525">
            <a:solidFill>
              <a:srgbClr val="AD5646"/>
            </a:solidFill>
            <a:prstDash val="solid"/>
            <a:round/>
            <a:headEnd len="med" w="med" type="none"/>
            <a:tailEnd len="med" w="med" type="none"/>
          </a:ln>
        </p:spPr>
      </p:cxnSp>
      <p:sp>
        <p:nvSpPr>
          <p:cNvPr id="341" name="Google Shape;341;g24034c42303_1_181"/>
          <p:cNvSpPr/>
          <p:nvPr/>
        </p:nvSpPr>
        <p:spPr>
          <a:xfrm>
            <a:off x="4528075" y="3300300"/>
            <a:ext cx="3012300" cy="15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B5394"/>
              </a:solidFill>
            </a:endParaRPr>
          </a:p>
          <a:p>
            <a:pPr indent="0" lvl="0" marL="0" rtl="0" algn="l">
              <a:lnSpc>
                <a:spcPct val="115000"/>
              </a:lnSpc>
              <a:spcBef>
                <a:spcPts val="0"/>
              </a:spcBef>
              <a:spcAft>
                <a:spcPts val="0"/>
              </a:spcAft>
              <a:buNone/>
            </a:pPr>
            <a:r>
              <a:rPr lang="en-US" sz="1000">
                <a:solidFill>
                  <a:srgbClr val="0B5394"/>
                </a:solidFill>
                <a:latin typeface="Montserrat"/>
                <a:ea typeface="Montserrat"/>
                <a:cs typeface="Montserrat"/>
                <a:sym typeface="Montserrat"/>
              </a:rPr>
              <a:t>We have aggregated and subdivided information services, </a:t>
            </a:r>
            <a:r>
              <a:rPr lang="en-US" sz="1000">
                <a:solidFill>
                  <a:srgbClr val="0B5394"/>
                </a:solidFill>
                <a:latin typeface="Montserrat"/>
                <a:ea typeface="Montserrat"/>
                <a:cs typeface="Montserrat"/>
                <a:sym typeface="Montserrat"/>
              </a:rPr>
              <a:t>financial</a:t>
            </a:r>
            <a:r>
              <a:rPr lang="en-US" sz="1000">
                <a:solidFill>
                  <a:srgbClr val="0B5394"/>
                </a:solidFill>
                <a:latin typeface="Montserrat"/>
                <a:ea typeface="Montserrat"/>
                <a:cs typeface="Montserrat"/>
                <a:sym typeface="Montserrat"/>
              </a:rPr>
              <a:t> services and real estate in ways that depart from NACE for reasons explained in the release notes, so as to achieve a </a:t>
            </a:r>
            <a:r>
              <a:rPr lang="en-US" sz="1000">
                <a:solidFill>
                  <a:srgbClr val="0B5394"/>
                </a:solidFill>
                <a:latin typeface="Montserrat"/>
                <a:ea typeface="Montserrat"/>
                <a:cs typeface="Montserrat"/>
                <a:sym typeface="Montserrat"/>
              </a:rPr>
              <a:t>taxonomy which we believe better fits the needs of legal work and legal services</a:t>
            </a:r>
            <a:endParaRPr sz="1000">
              <a:solidFill>
                <a:srgbClr val="0B5394"/>
              </a:solidFill>
              <a:latin typeface="Montserrat"/>
              <a:ea typeface="Montserrat"/>
              <a:cs typeface="Montserrat"/>
              <a:sym typeface="Montserrat"/>
            </a:endParaRPr>
          </a:p>
        </p:txBody>
      </p:sp>
      <p:cxnSp>
        <p:nvCxnSpPr>
          <p:cNvPr id="342" name="Google Shape;342;g24034c42303_1_181"/>
          <p:cNvCxnSpPr>
            <a:endCxn id="328" idx="3"/>
          </p:cNvCxnSpPr>
          <p:nvPr/>
        </p:nvCxnSpPr>
        <p:spPr>
          <a:xfrm rot="10800000">
            <a:off x="4138100" y="3696332"/>
            <a:ext cx="370200" cy="111000"/>
          </a:xfrm>
          <a:prstGeom prst="straightConnector1">
            <a:avLst/>
          </a:prstGeom>
          <a:noFill/>
          <a:ln cap="flat" cmpd="sng" w="9525">
            <a:solidFill>
              <a:srgbClr val="0B5394"/>
            </a:solidFill>
            <a:prstDash val="solid"/>
            <a:round/>
            <a:headEnd len="med" w="med" type="none"/>
            <a:tailEnd len="med" w="med" type="none"/>
          </a:ln>
        </p:spPr>
      </p:cxnSp>
      <p:cxnSp>
        <p:nvCxnSpPr>
          <p:cNvPr id="343" name="Google Shape;343;g24034c42303_1_181"/>
          <p:cNvCxnSpPr>
            <a:stCxn id="330" idx="3"/>
          </p:cNvCxnSpPr>
          <p:nvPr/>
        </p:nvCxnSpPr>
        <p:spPr>
          <a:xfrm flipH="1" rot="10800000">
            <a:off x="4138100" y="4155508"/>
            <a:ext cx="362100" cy="100500"/>
          </a:xfrm>
          <a:prstGeom prst="straightConnector1">
            <a:avLst/>
          </a:prstGeom>
          <a:noFill/>
          <a:ln cap="flat" cmpd="sng" w="9525">
            <a:solidFill>
              <a:srgbClr val="0B5394"/>
            </a:solidFill>
            <a:prstDash val="solid"/>
            <a:round/>
            <a:headEnd len="med" w="med" type="none"/>
            <a:tailEnd len="med" w="med" type="none"/>
          </a:ln>
        </p:spPr>
      </p:cxnSp>
      <p:cxnSp>
        <p:nvCxnSpPr>
          <p:cNvPr id="344" name="Google Shape;344;g24034c42303_1_181"/>
          <p:cNvCxnSpPr>
            <a:stCxn id="329" idx="3"/>
          </p:cNvCxnSpPr>
          <p:nvPr/>
        </p:nvCxnSpPr>
        <p:spPr>
          <a:xfrm flipH="1" rot="10800000">
            <a:off x="4138100" y="3973470"/>
            <a:ext cx="378000" cy="2700"/>
          </a:xfrm>
          <a:prstGeom prst="straightConnector1">
            <a:avLst/>
          </a:prstGeom>
          <a:noFill/>
          <a:ln cap="flat" cmpd="sng" w="9525">
            <a:solidFill>
              <a:srgbClr val="0B5394"/>
            </a:solidFill>
            <a:prstDash val="solid"/>
            <a:round/>
            <a:headEnd len="med" w="med" type="none"/>
            <a:tailEnd len="med" w="med" type="none"/>
          </a:ln>
        </p:spPr>
      </p:cxnSp>
      <p:sp>
        <p:nvSpPr>
          <p:cNvPr id="345" name="Google Shape;345;g24034c42303_1_181"/>
          <p:cNvSpPr/>
          <p:nvPr/>
        </p:nvSpPr>
        <p:spPr>
          <a:xfrm>
            <a:off x="2752700" y="5375350"/>
            <a:ext cx="1385400" cy="34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dk1"/>
                </a:solidFill>
                <a:latin typeface="Montserrat"/>
                <a:ea typeface="Montserrat"/>
                <a:cs typeface="Montserrat"/>
                <a:sym typeface="Montserrat"/>
              </a:rPr>
              <a:t>+ 43 subtypes</a:t>
            </a:r>
            <a:endParaRPr sz="10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2023-02-20T14:13:33Z</dcterms:created>
  <dc:creator>Kara Redmond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