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y="6858000" cx="12192000"/>
  <p:notesSz cx="6858000" cy="9144000"/>
  <p:embeddedFontLst>
    <p:embeddedFont>
      <p:font typeface="Montserrat"/>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200">
          <p15:clr>
            <a:srgbClr val="A4A3A4"/>
          </p15:clr>
        </p15:guide>
        <p15:guide id="2" orient="horz" pos="3408">
          <p15:clr>
            <a:srgbClr val="A4A3A4"/>
          </p15:clr>
        </p15:guide>
        <p15:guide id="3" pos="6936">
          <p15:clr>
            <a:srgbClr val="A4A3A4"/>
          </p15:clr>
        </p15:guide>
        <p15:guide id="4" pos="744">
          <p15:clr>
            <a:srgbClr val="A4A3A4"/>
          </p15:clr>
        </p15:guide>
      </p15:sldGuideLst>
    </p:ext>
    <p:ext uri="GoogleSlidesCustomDataVersion2">
      <go:slidesCustomData xmlns:go="http://customooxmlschemas.google.com/" r:id="rId31" roundtripDataSignature="AMtx7miVlR0LMYtEU1L9SW+xFZlEvZMNuQ=="/>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Graeme Johnsto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FD4E5A2-A84C-45B2-8203-0D64B76482D2}">
  <a:tblStyle styleId="{6FD4E5A2-A84C-45B2-8203-0D64B76482D2}" styleName="Table_0">
    <a:wholeTbl>
      <a:tcTxStyle b="off" i="off">
        <a:font>
          <a:latin typeface="Avenir Next LT Pro"/>
          <a:ea typeface="Avenir Next LT Pro"/>
          <a:cs typeface="Avenir Next LT Pro"/>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CEBEA"/>
          </a:solidFill>
        </a:fill>
      </a:tcStyle>
    </a:wholeTbl>
    <a:band1H>
      <a:tcTxStyle/>
      <a:tcStyle>
        <a:fill>
          <a:solidFill>
            <a:srgbClr val="F8D5D1"/>
          </a:solidFill>
        </a:fill>
      </a:tcStyle>
    </a:band1H>
    <a:band2H>
      <a:tcTxStyle/>
    </a:band2H>
    <a:band1V>
      <a:tcTxStyle/>
      <a:tcStyle>
        <a:fill>
          <a:solidFill>
            <a:srgbClr val="F8D5D1"/>
          </a:solidFill>
        </a:fill>
      </a:tcStyle>
    </a:band1V>
    <a:band2V>
      <a:tcTxStyle/>
    </a:band2V>
    <a:lastCol>
      <a:tcTxStyle b="on" i="off">
        <a:font>
          <a:latin typeface="Avenir Next LT Pro"/>
          <a:ea typeface="Avenir Next LT Pro"/>
          <a:cs typeface="Avenir Next LT Pro"/>
        </a:font>
        <a:schemeClr val="lt1"/>
      </a:tcTxStyle>
      <a:tcStyle>
        <a:fill>
          <a:solidFill>
            <a:schemeClr val="accent1"/>
          </a:solidFill>
        </a:fill>
      </a:tcStyle>
    </a:lastCol>
    <a:firstCol>
      <a:tcTxStyle b="on" i="off">
        <a:font>
          <a:latin typeface="Avenir Next LT Pro"/>
          <a:ea typeface="Avenir Next LT Pro"/>
          <a:cs typeface="Avenir Next LT Pro"/>
        </a:font>
        <a:schemeClr val="lt1"/>
      </a:tcTxStyle>
      <a:tcStyle>
        <a:fill>
          <a:solidFill>
            <a:schemeClr val="accent1"/>
          </a:solidFill>
        </a:fill>
      </a:tcStyle>
    </a:firstCol>
    <a:lastRow>
      <a:tcTxStyle b="on" i="off">
        <a:font>
          <a:latin typeface="Avenir Next LT Pro"/>
          <a:ea typeface="Avenir Next LT Pro"/>
          <a:cs typeface="Avenir Next LT Pro"/>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venir Next LT Pro"/>
          <a:ea typeface="Avenir Next LT Pro"/>
          <a:cs typeface="Avenir Next LT Pro"/>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385CCCDF-018F-4383-BC3C-0AABE5BC7DAE}"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200" orient="horz"/>
        <p:guide pos="3408" orient="horz"/>
        <p:guide pos="6936"/>
        <p:guide pos="744"/>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font" Target="fonts/Montserrat-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customschemas.google.com/relationships/presentationmetadata" Target="metadata"/><Relationship Id="rId30" Type="http://schemas.openxmlformats.org/officeDocument/2006/relationships/font" Target="fonts/Montserrat-bold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5-03T09:22:43.038">
    <p:pos x="2674" y="1428"/>
    <p:text>@sam.grange@imanage.com thanks! have given edit access and will do likewise on the other docs!</p:text>
    <p:extLst>
      <p:ext uri="{C676402C-5697-4E1C-873F-D02D1690AC5C}">
        <p15:threadingInfo timeZoneBias="0"/>
      </p:ext>
      <p:ext uri="http://customooxmlschemas.google.com/">
        <go:slidesCustomData xmlns:go="http://customooxmlschemas.google.com/" commentPostId="AAAAwU50Rsk"/>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e212c20611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g1e212c20611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e2113b443f_0_19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g1e2113b443f_0_1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e212c2061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g1e212c2061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e212c20611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g1e212c20611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e2113b443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1e2113b443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e2113b443f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g1e2113b443f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6"/>
          <p:cNvSpPr/>
          <p:nvPr/>
        </p:nvSpPr>
        <p:spPr>
          <a:xfrm>
            <a:off x="4000500" y="1087403"/>
            <a:ext cx="8191500" cy="5770597"/>
          </a:xfrm>
          <a:custGeom>
            <a:rect b="b" l="l" r="r" t="t"/>
            <a:pathLst>
              <a:path extrusionOk="0" h="5770597" w="8191500">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cxnSp>
        <p:nvCxnSpPr>
          <p:cNvPr id="16" name="Google Shape;16;p26"/>
          <p:cNvCxnSpPr/>
          <p:nvPr/>
        </p:nvCxnSpPr>
        <p:spPr>
          <a:xfrm>
            <a:off x="406241" y="183933"/>
            <a:ext cx="0" cy="1597708"/>
          </a:xfrm>
          <a:prstGeom prst="straightConnector1">
            <a:avLst/>
          </a:prstGeom>
          <a:noFill/>
          <a:ln cap="rnd" cmpd="sng" w="127000">
            <a:solidFill>
              <a:schemeClr val="accent4"/>
            </a:solidFill>
            <a:prstDash val="dash"/>
            <a:miter lim="800000"/>
            <a:headEnd len="sm" w="sm" type="none"/>
            <a:tailEnd len="sm" w="sm" type="none"/>
          </a:ln>
        </p:spPr>
      </p:cxnSp>
      <p:sp>
        <p:nvSpPr>
          <p:cNvPr id="17" name="Google Shape;17;p26"/>
          <p:cNvSpPr/>
          <p:nvPr/>
        </p:nvSpPr>
        <p:spPr>
          <a:xfrm>
            <a:off x="5292348" y="1"/>
            <a:ext cx="2279742" cy="1267785"/>
          </a:xfrm>
          <a:custGeom>
            <a:rect b="b" l="l" r="r" t="t"/>
            <a:pathLst>
              <a:path extrusionOk="0" h="1267785" w="2279742">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8" name="Google Shape;18;p26"/>
          <p:cNvSpPr/>
          <p:nvPr/>
        </p:nvSpPr>
        <p:spPr>
          <a:xfrm>
            <a:off x="10208695" y="1"/>
            <a:ext cx="1135066" cy="477997"/>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9" name="Google Shape;19;p26"/>
          <p:cNvSpPr/>
          <p:nvPr/>
        </p:nvSpPr>
        <p:spPr>
          <a:xfrm>
            <a:off x="1569044" y="514898"/>
            <a:ext cx="2393351" cy="2328423"/>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0" name="Google Shape;20;p26"/>
          <p:cNvSpPr/>
          <p:nvPr/>
        </p:nvSpPr>
        <p:spPr>
          <a:xfrm flipH="1">
            <a:off x="0" y="2949740"/>
            <a:ext cx="1186451" cy="1771650"/>
          </a:xfrm>
          <a:custGeom>
            <a:rect b="b" l="l" r="r" t="t"/>
            <a:pathLst>
              <a:path extrusionOk="0" h="1771650" w="1186451">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21" name="Google Shape;21;p26"/>
          <p:cNvSpPr/>
          <p:nvPr/>
        </p:nvSpPr>
        <p:spPr>
          <a:xfrm rot="-5400000">
            <a:off x="1539683" y="4203427"/>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22" name="Google Shape;22;p26"/>
          <p:cNvSpPr txBox="1"/>
          <p:nvPr>
            <p:ph type="ctrTitle"/>
          </p:nvPr>
        </p:nvSpPr>
        <p:spPr>
          <a:xfrm>
            <a:off x="5093208" y="2743200"/>
            <a:ext cx="6592824" cy="2386584"/>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6000"/>
              <a:buFont typeface="Twentieth Century"/>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6"/>
          <p:cNvSpPr txBox="1"/>
          <p:nvPr>
            <p:ph idx="1" type="subTitle"/>
          </p:nvPr>
        </p:nvSpPr>
        <p:spPr>
          <a:xfrm>
            <a:off x="5093208" y="5221224"/>
            <a:ext cx="6592824" cy="996696"/>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3 column">
  <p:cSld name="Comparison 3 column">
    <p:spTree>
      <p:nvGrpSpPr>
        <p:cNvPr id="84" name="Shape 84"/>
        <p:cNvGrpSpPr/>
        <p:nvPr/>
      </p:nvGrpSpPr>
      <p:grpSpPr>
        <a:xfrm>
          <a:off x="0" y="0"/>
          <a:ext cx="0" cy="0"/>
          <a:chOff x="0" y="0"/>
          <a:chExt cx="0" cy="0"/>
        </a:xfrm>
      </p:grpSpPr>
      <p:sp>
        <p:nvSpPr>
          <p:cNvPr id="85" name="Google Shape;85;p3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35"/>
          <p:cNvSpPr txBox="1"/>
          <p:nvPr>
            <p:ph idx="1" type="body"/>
          </p:nvPr>
        </p:nvSpPr>
        <p:spPr>
          <a:xfrm>
            <a:off x="839788" y="1681163"/>
            <a:ext cx="32918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7" name="Google Shape;87;p35"/>
          <p:cNvSpPr txBox="1"/>
          <p:nvPr>
            <p:ph idx="2" type="body"/>
          </p:nvPr>
        </p:nvSpPr>
        <p:spPr>
          <a:xfrm>
            <a:off x="839788" y="2505075"/>
            <a:ext cx="3291840" cy="368458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Char char="•"/>
              <a:defRPr sz="2000"/>
            </a:lvl1pPr>
            <a:lvl2pPr indent="-342900" lvl="1" marL="914400" algn="l">
              <a:lnSpc>
                <a:spcPct val="90000"/>
              </a:lnSpc>
              <a:spcBef>
                <a:spcPts val="500"/>
              </a:spcBef>
              <a:spcAft>
                <a:spcPts val="0"/>
              </a:spcAft>
              <a:buClr>
                <a:schemeClr val="dk1"/>
              </a:buClr>
              <a:buSzPts val="1800"/>
              <a:buChar char="•"/>
              <a:defRPr sz="1800"/>
            </a:lvl2pPr>
            <a:lvl3pPr indent="-330200" lvl="2" marL="1371600" algn="l">
              <a:lnSpc>
                <a:spcPct val="90000"/>
              </a:lnSpc>
              <a:spcBef>
                <a:spcPts val="500"/>
              </a:spcBef>
              <a:spcAft>
                <a:spcPts val="0"/>
              </a:spcAft>
              <a:buClr>
                <a:schemeClr val="dk1"/>
              </a:buClr>
              <a:buSzPts val="1600"/>
              <a:buChar char="•"/>
              <a:defRPr sz="16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35"/>
          <p:cNvSpPr txBox="1"/>
          <p:nvPr>
            <p:ph idx="3" type="body"/>
          </p:nvPr>
        </p:nvSpPr>
        <p:spPr>
          <a:xfrm>
            <a:off x="4453128" y="1681163"/>
            <a:ext cx="32918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9" name="Google Shape;89;p35"/>
          <p:cNvSpPr txBox="1"/>
          <p:nvPr>
            <p:ph idx="4" type="body"/>
          </p:nvPr>
        </p:nvSpPr>
        <p:spPr>
          <a:xfrm>
            <a:off x="4453128" y="2505075"/>
            <a:ext cx="3291840" cy="368458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Char char="•"/>
              <a:defRPr sz="2000"/>
            </a:lvl1pPr>
            <a:lvl2pPr indent="-342900" lvl="1" marL="914400" algn="l">
              <a:lnSpc>
                <a:spcPct val="90000"/>
              </a:lnSpc>
              <a:spcBef>
                <a:spcPts val="500"/>
              </a:spcBef>
              <a:spcAft>
                <a:spcPts val="0"/>
              </a:spcAft>
              <a:buClr>
                <a:schemeClr val="dk1"/>
              </a:buClr>
              <a:buSzPts val="1800"/>
              <a:buChar char="•"/>
              <a:defRPr sz="1800"/>
            </a:lvl2pPr>
            <a:lvl3pPr indent="-330200" lvl="2" marL="1371600" algn="l">
              <a:lnSpc>
                <a:spcPct val="90000"/>
              </a:lnSpc>
              <a:spcBef>
                <a:spcPts val="500"/>
              </a:spcBef>
              <a:spcAft>
                <a:spcPts val="0"/>
              </a:spcAft>
              <a:buClr>
                <a:schemeClr val="dk1"/>
              </a:buClr>
              <a:buSzPts val="1600"/>
              <a:buChar char="•"/>
              <a:defRPr sz="16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35"/>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91" name="Google Shape;91;p35"/>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92" name="Google Shape;92;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cap="none">
                <a:solidFill>
                  <a:srgbClr val="888888"/>
                </a:solidFill>
                <a:latin typeface="Avenir"/>
                <a:ea typeface="Avenir"/>
                <a:cs typeface="Avenir"/>
                <a:sym typeface="Avenir"/>
              </a:defRPr>
            </a:lvl1pPr>
            <a:lvl2pPr indent="0" lvl="1" marL="0" marR="0" algn="r">
              <a:spcBef>
                <a:spcPts val="0"/>
              </a:spcBef>
              <a:buNone/>
              <a:defRPr sz="1200" cap="none">
                <a:solidFill>
                  <a:srgbClr val="888888"/>
                </a:solidFill>
                <a:latin typeface="Avenir"/>
                <a:ea typeface="Avenir"/>
                <a:cs typeface="Avenir"/>
                <a:sym typeface="Avenir"/>
              </a:defRPr>
            </a:lvl2pPr>
            <a:lvl3pPr indent="0" lvl="2" marL="0" marR="0" algn="r">
              <a:spcBef>
                <a:spcPts val="0"/>
              </a:spcBef>
              <a:buNone/>
              <a:defRPr sz="1200" cap="none">
                <a:solidFill>
                  <a:srgbClr val="888888"/>
                </a:solidFill>
                <a:latin typeface="Avenir"/>
                <a:ea typeface="Avenir"/>
                <a:cs typeface="Avenir"/>
                <a:sym typeface="Avenir"/>
              </a:defRPr>
            </a:lvl3pPr>
            <a:lvl4pPr indent="0" lvl="3" marL="0" marR="0" algn="r">
              <a:spcBef>
                <a:spcPts val="0"/>
              </a:spcBef>
              <a:buNone/>
              <a:defRPr sz="1200" cap="none">
                <a:solidFill>
                  <a:srgbClr val="888888"/>
                </a:solidFill>
                <a:latin typeface="Avenir"/>
                <a:ea typeface="Avenir"/>
                <a:cs typeface="Avenir"/>
                <a:sym typeface="Avenir"/>
              </a:defRPr>
            </a:lvl4pPr>
            <a:lvl5pPr indent="0" lvl="4" marL="0" marR="0" algn="r">
              <a:spcBef>
                <a:spcPts val="0"/>
              </a:spcBef>
              <a:buNone/>
              <a:defRPr sz="1200" cap="none">
                <a:solidFill>
                  <a:srgbClr val="888888"/>
                </a:solidFill>
                <a:latin typeface="Avenir"/>
                <a:ea typeface="Avenir"/>
                <a:cs typeface="Avenir"/>
                <a:sym typeface="Avenir"/>
              </a:defRPr>
            </a:lvl5pPr>
            <a:lvl6pPr indent="0" lvl="5" marL="0" marR="0" algn="r">
              <a:spcBef>
                <a:spcPts val="0"/>
              </a:spcBef>
              <a:buNone/>
              <a:defRPr sz="1200" cap="none">
                <a:solidFill>
                  <a:srgbClr val="888888"/>
                </a:solidFill>
                <a:latin typeface="Avenir"/>
                <a:ea typeface="Avenir"/>
                <a:cs typeface="Avenir"/>
                <a:sym typeface="Avenir"/>
              </a:defRPr>
            </a:lvl6pPr>
            <a:lvl7pPr indent="0" lvl="6" marL="0" marR="0" algn="r">
              <a:spcBef>
                <a:spcPts val="0"/>
              </a:spcBef>
              <a:buNone/>
              <a:defRPr sz="1200" cap="none">
                <a:solidFill>
                  <a:srgbClr val="888888"/>
                </a:solidFill>
                <a:latin typeface="Avenir"/>
                <a:ea typeface="Avenir"/>
                <a:cs typeface="Avenir"/>
                <a:sym typeface="Avenir"/>
              </a:defRPr>
            </a:lvl7pPr>
            <a:lvl8pPr indent="0" lvl="7" marL="0" marR="0" algn="r">
              <a:spcBef>
                <a:spcPts val="0"/>
              </a:spcBef>
              <a:buNone/>
              <a:defRPr sz="1200" cap="none">
                <a:solidFill>
                  <a:srgbClr val="888888"/>
                </a:solidFill>
                <a:latin typeface="Avenir"/>
                <a:ea typeface="Avenir"/>
                <a:cs typeface="Avenir"/>
                <a:sym typeface="Avenir"/>
              </a:defRPr>
            </a:lvl8pPr>
            <a:lvl9pPr indent="0" lvl="8" marL="0" marR="0" algn="r">
              <a:spcBef>
                <a:spcPts val="0"/>
              </a:spcBef>
              <a:buNone/>
              <a:defRPr sz="1200" cap="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35"/>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94" name="Google Shape;94;p35"/>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95" name="Google Shape;95;p35"/>
          <p:cNvSpPr txBox="1"/>
          <p:nvPr>
            <p:ph idx="5" type="body"/>
          </p:nvPr>
        </p:nvSpPr>
        <p:spPr>
          <a:xfrm>
            <a:off x="8065008" y="1681163"/>
            <a:ext cx="32918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6" name="Google Shape;96;p35"/>
          <p:cNvSpPr txBox="1"/>
          <p:nvPr>
            <p:ph idx="6" type="body"/>
          </p:nvPr>
        </p:nvSpPr>
        <p:spPr>
          <a:xfrm>
            <a:off x="8065008" y="2505075"/>
            <a:ext cx="3291840" cy="368458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Char char="•"/>
              <a:defRPr sz="2000"/>
            </a:lvl1pPr>
            <a:lvl2pPr indent="-342900" lvl="1" marL="914400" algn="l">
              <a:lnSpc>
                <a:spcPct val="90000"/>
              </a:lnSpc>
              <a:spcBef>
                <a:spcPts val="500"/>
              </a:spcBef>
              <a:spcAft>
                <a:spcPts val="0"/>
              </a:spcAft>
              <a:buClr>
                <a:schemeClr val="dk1"/>
              </a:buClr>
              <a:buSzPts val="1800"/>
              <a:buChar char="•"/>
              <a:defRPr sz="1800"/>
            </a:lvl2pPr>
            <a:lvl3pPr indent="-330200" lvl="2" marL="1371600" algn="l">
              <a:lnSpc>
                <a:spcPct val="90000"/>
              </a:lnSpc>
              <a:spcBef>
                <a:spcPts val="500"/>
              </a:spcBef>
              <a:spcAft>
                <a:spcPts val="0"/>
              </a:spcAft>
              <a:buClr>
                <a:schemeClr val="dk1"/>
              </a:buClr>
              <a:buSzPts val="1600"/>
              <a:buChar char="•"/>
              <a:defRPr sz="16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2 medium pictures">
  <p:cSld name="Title and Content with 2 medium pictures">
    <p:spTree>
      <p:nvGrpSpPr>
        <p:cNvPr id="97" name="Shape 97"/>
        <p:cNvGrpSpPr/>
        <p:nvPr/>
      </p:nvGrpSpPr>
      <p:grpSpPr>
        <a:xfrm>
          <a:off x="0" y="0"/>
          <a:ext cx="0" cy="0"/>
          <a:chOff x="0" y="0"/>
          <a:chExt cx="0" cy="0"/>
        </a:xfrm>
      </p:grpSpPr>
      <p:sp>
        <p:nvSpPr>
          <p:cNvPr id="98" name="Google Shape;98;p36"/>
          <p:cNvSpPr/>
          <p:nvPr>
            <p:ph idx="2" type="pic"/>
          </p:nvPr>
        </p:nvSpPr>
        <p:spPr>
          <a:xfrm>
            <a:off x="7901259" y="2727729"/>
            <a:ext cx="4290740" cy="4130271"/>
          </a:xfrm>
          <a:prstGeom prst="rect">
            <a:avLst/>
          </a:prstGeom>
          <a:noFill/>
          <a:ln>
            <a:noFill/>
          </a:ln>
        </p:spPr>
      </p:sp>
      <p:sp>
        <p:nvSpPr>
          <p:cNvPr id="99" name="Google Shape;99;p36"/>
          <p:cNvSpPr/>
          <p:nvPr>
            <p:ph idx="3" type="pic"/>
          </p:nvPr>
        </p:nvSpPr>
        <p:spPr>
          <a:xfrm>
            <a:off x="6261609" y="0"/>
            <a:ext cx="3519311" cy="3007909"/>
          </a:xfrm>
          <a:prstGeom prst="rect">
            <a:avLst/>
          </a:prstGeom>
          <a:noFill/>
          <a:ln>
            <a:noFill/>
          </a:ln>
        </p:spPr>
      </p:sp>
      <p:sp>
        <p:nvSpPr>
          <p:cNvPr id="100" name="Google Shape;100;p36"/>
          <p:cNvSpPr/>
          <p:nvPr/>
        </p:nvSpPr>
        <p:spPr>
          <a:xfrm>
            <a:off x="10420569" y="1364732"/>
            <a:ext cx="947488" cy="921785"/>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01" name="Google Shape;101;p36"/>
          <p:cNvSpPr/>
          <p:nvPr/>
        </p:nvSpPr>
        <p:spPr>
          <a:xfrm flipH="1" rot="-6040930">
            <a:off x="6034138" y="-673140"/>
            <a:ext cx="4021193" cy="4021193"/>
          </a:xfrm>
          <a:prstGeom prst="arc">
            <a:avLst>
              <a:gd fmla="val 16200000" name="adj1"/>
              <a:gd fmla="val 20093138"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02" name="Google Shape;102;p36"/>
          <p:cNvSpPr txBox="1"/>
          <p:nvPr>
            <p:ph type="title"/>
          </p:nvPr>
        </p:nvSpPr>
        <p:spPr>
          <a:xfrm>
            <a:off x="841248" y="365760"/>
            <a:ext cx="5120640" cy="132588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36"/>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04" name="Google Shape;104;p36"/>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05" name="Google Shape;105;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cap="none">
                <a:solidFill>
                  <a:srgbClr val="888888"/>
                </a:solidFill>
                <a:latin typeface="Avenir"/>
                <a:ea typeface="Avenir"/>
                <a:cs typeface="Avenir"/>
                <a:sym typeface="Avenir"/>
              </a:defRPr>
            </a:lvl1pPr>
            <a:lvl2pPr indent="0" lvl="1" marL="0" marR="0" algn="r">
              <a:spcBef>
                <a:spcPts val="0"/>
              </a:spcBef>
              <a:buNone/>
              <a:defRPr sz="1200" cap="none">
                <a:solidFill>
                  <a:srgbClr val="888888"/>
                </a:solidFill>
                <a:latin typeface="Avenir"/>
                <a:ea typeface="Avenir"/>
                <a:cs typeface="Avenir"/>
                <a:sym typeface="Avenir"/>
              </a:defRPr>
            </a:lvl2pPr>
            <a:lvl3pPr indent="0" lvl="2" marL="0" marR="0" algn="r">
              <a:spcBef>
                <a:spcPts val="0"/>
              </a:spcBef>
              <a:buNone/>
              <a:defRPr sz="1200" cap="none">
                <a:solidFill>
                  <a:srgbClr val="888888"/>
                </a:solidFill>
                <a:latin typeface="Avenir"/>
                <a:ea typeface="Avenir"/>
                <a:cs typeface="Avenir"/>
                <a:sym typeface="Avenir"/>
              </a:defRPr>
            </a:lvl3pPr>
            <a:lvl4pPr indent="0" lvl="3" marL="0" marR="0" algn="r">
              <a:spcBef>
                <a:spcPts val="0"/>
              </a:spcBef>
              <a:buNone/>
              <a:defRPr sz="1200" cap="none">
                <a:solidFill>
                  <a:srgbClr val="888888"/>
                </a:solidFill>
                <a:latin typeface="Avenir"/>
                <a:ea typeface="Avenir"/>
                <a:cs typeface="Avenir"/>
                <a:sym typeface="Avenir"/>
              </a:defRPr>
            </a:lvl4pPr>
            <a:lvl5pPr indent="0" lvl="4" marL="0" marR="0" algn="r">
              <a:spcBef>
                <a:spcPts val="0"/>
              </a:spcBef>
              <a:buNone/>
              <a:defRPr sz="1200" cap="none">
                <a:solidFill>
                  <a:srgbClr val="888888"/>
                </a:solidFill>
                <a:latin typeface="Avenir"/>
                <a:ea typeface="Avenir"/>
                <a:cs typeface="Avenir"/>
                <a:sym typeface="Avenir"/>
              </a:defRPr>
            </a:lvl5pPr>
            <a:lvl6pPr indent="0" lvl="5" marL="0" marR="0" algn="r">
              <a:spcBef>
                <a:spcPts val="0"/>
              </a:spcBef>
              <a:buNone/>
              <a:defRPr sz="1200" cap="none">
                <a:solidFill>
                  <a:srgbClr val="888888"/>
                </a:solidFill>
                <a:latin typeface="Avenir"/>
                <a:ea typeface="Avenir"/>
                <a:cs typeface="Avenir"/>
                <a:sym typeface="Avenir"/>
              </a:defRPr>
            </a:lvl6pPr>
            <a:lvl7pPr indent="0" lvl="6" marL="0" marR="0" algn="r">
              <a:spcBef>
                <a:spcPts val="0"/>
              </a:spcBef>
              <a:buNone/>
              <a:defRPr sz="1200" cap="none">
                <a:solidFill>
                  <a:srgbClr val="888888"/>
                </a:solidFill>
                <a:latin typeface="Avenir"/>
                <a:ea typeface="Avenir"/>
                <a:cs typeface="Avenir"/>
                <a:sym typeface="Avenir"/>
              </a:defRPr>
            </a:lvl7pPr>
            <a:lvl8pPr indent="0" lvl="7" marL="0" marR="0" algn="r">
              <a:spcBef>
                <a:spcPts val="0"/>
              </a:spcBef>
              <a:buNone/>
              <a:defRPr sz="1200" cap="none">
                <a:solidFill>
                  <a:srgbClr val="888888"/>
                </a:solidFill>
                <a:latin typeface="Avenir"/>
                <a:ea typeface="Avenir"/>
                <a:cs typeface="Avenir"/>
                <a:sym typeface="Avenir"/>
              </a:defRPr>
            </a:lvl8pPr>
            <a:lvl9pPr indent="0" lvl="8" marL="0" marR="0" algn="r">
              <a:spcBef>
                <a:spcPts val="0"/>
              </a:spcBef>
              <a:buNone/>
              <a:defRPr sz="1200" cap="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06" name="Google Shape;106;p36"/>
          <p:cNvSpPr txBox="1"/>
          <p:nvPr>
            <p:ph idx="1" type="body"/>
          </p:nvPr>
        </p:nvSpPr>
        <p:spPr>
          <a:xfrm>
            <a:off x="841248" y="1828800"/>
            <a:ext cx="5093208" cy="435254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lvl1pPr>
            <a:lvl2pPr indent="-381000" lvl="1" marL="914400" algn="l">
              <a:lnSpc>
                <a:spcPct val="90000"/>
              </a:lnSpc>
              <a:spcBef>
                <a:spcPts val="500"/>
              </a:spcBef>
              <a:spcAft>
                <a:spcPts val="0"/>
              </a:spcAft>
              <a:buClr>
                <a:schemeClr val="dk1"/>
              </a:buClr>
              <a:buSzPts val="2400"/>
              <a:buChar char="•"/>
              <a:defRPr/>
            </a:lvl2pPr>
            <a:lvl3pPr indent="-355600" lvl="2" marL="1371600" algn="l">
              <a:lnSpc>
                <a:spcPct val="90000"/>
              </a:lnSpc>
              <a:spcBef>
                <a:spcPts val="500"/>
              </a:spcBef>
              <a:spcAft>
                <a:spcPts val="0"/>
              </a:spcAft>
              <a:buClr>
                <a:schemeClr val="dk1"/>
              </a:buClr>
              <a:buSzPts val="20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spTree>
      <p:nvGrpSpPr>
        <p:cNvPr id="107" name="Shape 107"/>
        <p:cNvGrpSpPr/>
        <p:nvPr/>
      </p:nvGrpSpPr>
      <p:grpSpPr>
        <a:xfrm>
          <a:off x="0" y="0"/>
          <a:ext cx="0" cy="0"/>
          <a:chOff x="0" y="0"/>
          <a:chExt cx="0" cy="0"/>
        </a:xfrm>
      </p:grpSpPr>
      <p:sp>
        <p:nvSpPr>
          <p:cNvPr id="108" name="Google Shape;108;p37"/>
          <p:cNvSpPr/>
          <p:nvPr/>
        </p:nvSpPr>
        <p:spPr>
          <a:xfrm>
            <a:off x="707393" y="847600"/>
            <a:ext cx="4619938" cy="461993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09" name="Google Shape;109;p37"/>
          <p:cNvSpPr/>
          <p:nvPr/>
        </p:nvSpPr>
        <p:spPr>
          <a:xfrm flipH="1">
            <a:off x="530529" y="0"/>
            <a:ext cx="1155142" cy="591009"/>
          </a:xfrm>
          <a:custGeom>
            <a:rect b="b" l="l" r="r" t="t"/>
            <a:pathLst>
              <a:path extrusionOk="0" h="591009" w="1155142">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10" name="Google Shape;110;p37"/>
          <p:cNvSpPr/>
          <p:nvPr/>
        </p:nvSpPr>
        <p:spPr>
          <a:xfrm flipH="1">
            <a:off x="3961511" y="-1"/>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11" name="Google Shape;111;p37"/>
          <p:cNvSpPr/>
          <p:nvPr/>
        </p:nvSpPr>
        <p:spPr>
          <a:xfrm flipH="1">
            <a:off x="0" y="2936831"/>
            <a:ext cx="159741" cy="552996"/>
          </a:xfrm>
          <a:custGeom>
            <a:rect b="b" l="l" r="r" t="t"/>
            <a:pathLst>
              <a:path extrusionOk="0" h="552996" w="159741">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12" name="Google Shape;112;p37"/>
          <p:cNvSpPr/>
          <p:nvPr/>
        </p:nvSpPr>
        <p:spPr>
          <a:xfrm flipH="1">
            <a:off x="0" y="5835649"/>
            <a:ext cx="1548180" cy="1022351"/>
          </a:xfrm>
          <a:custGeom>
            <a:rect b="b" l="l" r="r" t="t"/>
            <a:pathLst>
              <a:path extrusionOk="0" h="1022351" w="1548180">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13" name="Google Shape;113;p37"/>
          <p:cNvSpPr/>
          <p:nvPr/>
        </p:nvSpPr>
        <p:spPr>
          <a:xfrm flipH="1">
            <a:off x="3405056" y="5717905"/>
            <a:ext cx="1771609" cy="1140095"/>
          </a:xfrm>
          <a:custGeom>
            <a:rect b="b" l="l" r="r" t="t"/>
            <a:pathLst>
              <a:path extrusionOk="0" h="1140095" w="1771609">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14" name="Google Shape;114;p37"/>
          <p:cNvSpPr/>
          <p:nvPr/>
        </p:nvSpPr>
        <p:spPr>
          <a:xfrm flipH="1">
            <a:off x="4132972" y="6258755"/>
            <a:ext cx="1565940" cy="599245"/>
          </a:xfrm>
          <a:custGeom>
            <a:rect b="b" l="l" r="r" t="t"/>
            <a:pathLst>
              <a:path extrusionOk="0" h="599245" w="1565940">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15" name="Google Shape;115;p37"/>
          <p:cNvSpPr txBox="1"/>
          <p:nvPr>
            <p:ph type="title"/>
          </p:nvPr>
        </p:nvSpPr>
        <p:spPr>
          <a:xfrm>
            <a:off x="1389888" y="1234440"/>
            <a:ext cx="3236976" cy="406908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4400"/>
              <a:buFont typeface="Twentieth Century"/>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37"/>
          <p:cNvSpPr txBox="1"/>
          <p:nvPr>
            <p:ph idx="12" type="sldNum"/>
          </p:nvPr>
        </p:nvSpPr>
        <p:spPr>
          <a:xfrm>
            <a:off x="10506456" y="6356350"/>
            <a:ext cx="850392"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cap="none">
                <a:solidFill>
                  <a:srgbClr val="888888"/>
                </a:solidFill>
                <a:latin typeface="Avenir"/>
                <a:ea typeface="Avenir"/>
                <a:cs typeface="Avenir"/>
                <a:sym typeface="Avenir"/>
              </a:defRPr>
            </a:lvl1pPr>
            <a:lvl2pPr indent="0" lvl="1" marL="0" marR="0" algn="r">
              <a:spcBef>
                <a:spcPts val="0"/>
              </a:spcBef>
              <a:buNone/>
              <a:defRPr sz="1200" cap="none">
                <a:solidFill>
                  <a:srgbClr val="888888"/>
                </a:solidFill>
                <a:latin typeface="Avenir"/>
                <a:ea typeface="Avenir"/>
                <a:cs typeface="Avenir"/>
                <a:sym typeface="Avenir"/>
              </a:defRPr>
            </a:lvl2pPr>
            <a:lvl3pPr indent="0" lvl="2" marL="0" marR="0" algn="r">
              <a:spcBef>
                <a:spcPts val="0"/>
              </a:spcBef>
              <a:buNone/>
              <a:defRPr sz="1200" cap="none">
                <a:solidFill>
                  <a:srgbClr val="888888"/>
                </a:solidFill>
                <a:latin typeface="Avenir"/>
                <a:ea typeface="Avenir"/>
                <a:cs typeface="Avenir"/>
                <a:sym typeface="Avenir"/>
              </a:defRPr>
            </a:lvl3pPr>
            <a:lvl4pPr indent="0" lvl="3" marL="0" marR="0" algn="r">
              <a:spcBef>
                <a:spcPts val="0"/>
              </a:spcBef>
              <a:buNone/>
              <a:defRPr sz="1200" cap="none">
                <a:solidFill>
                  <a:srgbClr val="888888"/>
                </a:solidFill>
                <a:latin typeface="Avenir"/>
                <a:ea typeface="Avenir"/>
                <a:cs typeface="Avenir"/>
                <a:sym typeface="Avenir"/>
              </a:defRPr>
            </a:lvl4pPr>
            <a:lvl5pPr indent="0" lvl="4" marL="0" marR="0" algn="r">
              <a:spcBef>
                <a:spcPts val="0"/>
              </a:spcBef>
              <a:buNone/>
              <a:defRPr sz="1200" cap="none">
                <a:solidFill>
                  <a:srgbClr val="888888"/>
                </a:solidFill>
                <a:latin typeface="Avenir"/>
                <a:ea typeface="Avenir"/>
                <a:cs typeface="Avenir"/>
                <a:sym typeface="Avenir"/>
              </a:defRPr>
            </a:lvl5pPr>
            <a:lvl6pPr indent="0" lvl="5" marL="0" marR="0" algn="r">
              <a:spcBef>
                <a:spcPts val="0"/>
              </a:spcBef>
              <a:buNone/>
              <a:defRPr sz="1200" cap="none">
                <a:solidFill>
                  <a:srgbClr val="888888"/>
                </a:solidFill>
                <a:latin typeface="Avenir"/>
                <a:ea typeface="Avenir"/>
                <a:cs typeface="Avenir"/>
                <a:sym typeface="Avenir"/>
              </a:defRPr>
            </a:lvl6pPr>
            <a:lvl7pPr indent="0" lvl="6" marL="0" marR="0" algn="r">
              <a:spcBef>
                <a:spcPts val="0"/>
              </a:spcBef>
              <a:buNone/>
              <a:defRPr sz="1200" cap="none">
                <a:solidFill>
                  <a:srgbClr val="888888"/>
                </a:solidFill>
                <a:latin typeface="Avenir"/>
                <a:ea typeface="Avenir"/>
                <a:cs typeface="Avenir"/>
                <a:sym typeface="Avenir"/>
              </a:defRPr>
            </a:lvl7pPr>
            <a:lvl8pPr indent="0" lvl="7" marL="0" marR="0" algn="r">
              <a:spcBef>
                <a:spcPts val="0"/>
              </a:spcBef>
              <a:buNone/>
              <a:defRPr sz="1200" cap="none">
                <a:solidFill>
                  <a:srgbClr val="888888"/>
                </a:solidFill>
                <a:latin typeface="Avenir"/>
                <a:ea typeface="Avenir"/>
                <a:cs typeface="Avenir"/>
                <a:sym typeface="Avenir"/>
              </a:defRPr>
            </a:lvl8pPr>
            <a:lvl9pPr indent="0" lvl="8" marL="0" marR="0" algn="r">
              <a:spcBef>
                <a:spcPts val="0"/>
              </a:spcBef>
              <a:buNone/>
              <a:defRPr sz="1200" cap="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17" name="Google Shape;117;p37"/>
          <p:cNvSpPr txBox="1"/>
          <p:nvPr>
            <p:ph idx="1" type="body"/>
          </p:nvPr>
        </p:nvSpPr>
        <p:spPr>
          <a:xfrm>
            <a:off x="6665976" y="2551176"/>
            <a:ext cx="4709160" cy="175564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lvl1pPr>
            <a:lvl2pPr indent="-342900" lvl="1" marL="914400" algn="l">
              <a:lnSpc>
                <a:spcPct val="90000"/>
              </a:lnSpc>
              <a:spcBef>
                <a:spcPts val="500"/>
              </a:spcBef>
              <a:spcAft>
                <a:spcPts val="0"/>
              </a:spcAft>
              <a:buClr>
                <a:schemeClr val="dk1"/>
              </a:buClr>
              <a:buSzPts val="1800"/>
              <a:buChar char="•"/>
              <a:defRPr sz="1800"/>
            </a:lvl2pPr>
            <a:lvl3pPr indent="-342900" lvl="2" marL="1371600" algn="l">
              <a:lnSpc>
                <a:spcPct val="90000"/>
              </a:lnSpc>
              <a:spcBef>
                <a:spcPts val="500"/>
              </a:spcBef>
              <a:spcAft>
                <a:spcPts val="0"/>
              </a:spcAft>
              <a:buClr>
                <a:schemeClr val="dk1"/>
              </a:buClr>
              <a:buSzPts val="1800"/>
              <a:buChar char="•"/>
              <a:defRPr sz="1800"/>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8" name="Shape 118"/>
        <p:cNvGrpSpPr/>
        <p:nvPr/>
      </p:nvGrpSpPr>
      <p:grpSpPr>
        <a:xfrm>
          <a:off x="0" y="0"/>
          <a:ext cx="0" cy="0"/>
          <a:chOff x="0" y="0"/>
          <a:chExt cx="0" cy="0"/>
        </a:xfrm>
      </p:grpSpPr>
      <p:sp>
        <p:nvSpPr>
          <p:cNvPr id="119" name="Google Shape;119;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cap="none">
                <a:solidFill>
                  <a:srgbClr val="888888"/>
                </a:solidFill>
                <a:latin typeface="Avenir"/>
                <a:ea typeface="Avenir"/>
                <a:cs typeface="Avenir"/>
                <a:sym typeface="Avenir"/>
              </a:defRPr>
            </a:lvl1pPr>
            <a:lvl2pPr indent="0" lvl="1" marL="0" marR="0" algn="r">
              <a:spcBef>
                <a:spcPts val="0"/>
              </a:spcBef>
              <a:buNone/>
              <a:defRPr sz="1200" cap="none">
                <a:solidFill>
                  <a:srgbClr val="888888"/>
                </a:solidFill>
                <a:latin typeface="Avenir"/>
                <a:ea typeface="Avenir"/>
                <a:cs typeface="Avenir"/>
                <a:sym typeface="Avenir"/>
              </a:defRPr>
            </a:lvl2pPr>
            <a:lvl3pPr indent="0" lvl="2" marL="0" marR="0" algn="r">
              <a:spcBef>
                <a:spcPts val="0"/>
              </a:spcBef>
              <a:buNone/>
              <a:defRPr sz="1200" cap="none">
                <a:solidFill>
                  <a:srgbClr val="888888"/>
                </a:solidFill>
                <a:latin typeface="Avenir"/>
                <a:ea typeface="Avenir"/>
                <a:cs typeface="Avenir"/>
                <a:sym typeface="Avenir"/>
              </a:defRPr>
            </a:lvl3pPr>
            <a:lvl4pPr indent="0" lvl="3" marL="0" marR="0" algn="r">
              <a:spcBef>
                <a:spcPts val="0"/>
              </a:spcBef>
              <a:buNone/>
              <a:defRPr sz="1200" cap="none">
                <a:solidFill>
                  <a:srgbClr val="888888"/>
                </a:solidFill>
                <a:latin typeface="Avenir"/>
                <a:ea typeface="Avenir"/>
                <a:cs typeface="Avenir"/>
                <a:sym typeface="Avenir"/>
              </a:defRPr>
            </a:lvl4pPr>
            <a:lvl5pPr indent="0" lvl="4" marL="0" marR="0" algn="r">
              <a:spcBef>
                <a:spcPts val="0"/>
              </a:spcBef>
              <a:buNone/>
              <a:defRPr sz="1200" cap="none">
                <a:solidFill>
                  <a:srgbClr val="888888"/>
                </a:solidFill>
                <a:latin typeface="Avenir"/>
                <a:ea typeface="Avenir"/>
                <a:cs typeface="Avenir"/>
                <a:sym typeface="Avenir"/>
              </a:defRPr>
            </a:lvl5pPr>
            <a:lvl6pPr indent="0" lvl="5" marL="0" marR="0" algn="r">
              <a:spcBef>
                <a:spcPts val="0"/>
              </a:spcBef>
              <a:buNone/>
              <a:defRPr sz="1200" cap="none">
                <a:solidFill>
                  <a:srgbClr val="888888"/>
                </a:solidFill>
                <a:latin typeface="Avenir"/>
                <a:ea typeface="Avenir"/>
                <a:cs typeface="Avenir"/>
                <a:sym typeface="Avenir"/>
              </a:defRPr>
            </a:lvl6pPr>
            <a:lvl7pPr indent="0" lvl="6" marL="0" marR="0" algn="r">
              <a:spcBef>
                <a:spcPts val="0"/>
              </a:spcBef>
              <a:buNone/>
              <a:defRPr sz="1200" cap="none">
                <a:solidFill>
                  <a:srgbClr val="888888"/>
                </a:solidFill>
                <a:latin typeface="Avenir"/>
                <a:ea typeface="Avenir"/>
                <a:cs typeface="Avenir"/>
                <a:sym typeface="Avenir"/>
              </a:defRPr>
            </a:lvl7pPr>
            <a:lvl8pPr indent="0" lvl="7" marL="0" marR="0" algn="r">
              <a:spcBef>
                <a:spcPts val="0"/>
              </a:spcBef>
              <a:buNone/>
              <a:defRPr sz="1200" cap="none">
                <a:solidFill>
                  <a:srgbClr val="888888"/>
                </a:solidFill>
                <a:latin typeface="Avenir"/>
                <a:ea typeface="Avenir"/>
                <a:cs typeface="Avenir"/>
                <a:sym typeface="Avenir"/>
              </a:defRPr>
            </a:lvl8pPr>
            <a:lvl9pPr indent="0" lvl="8" marL="0" marR="0" algn="r">
              <a:spcBef>
                <a:spcPts val="0"/>
              </a:spcBef>
              <a:buNone/>
              <a:defRPr sz="1200" cap="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20" name="Google Shape;120;p38"/>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21" name="Google Shape;121;p38"/>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22" name="Shape 122"/>
        <p:cNvGrpSpPr/>
        <p:nvPr/>
      </p:nvGrpSpPr>
      <p:grpSpPr>
        <a:xfrm>
          <a:off x="0" y="0"/>
          <a:ext cx="0" cy="0"/>
          <a:chOff x="0" y="0"/>
          <a:chExt cx="0" cy="0"/>
        </a:xfrm>
      </p:grpSpPr>
      <p:sp>
        <p:nvSpPr>
          <p:cNvPr id="123" name="Google Shape;123;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cap="none">
                <a:solidFill>
                  <a:srgbClr val="888888"/>
                </a:solidFill>
                <a:latin typeface="Avenir"/>
                <a:ea typeface="Avenir"/>
                <a:cs typeface="Avenir"/>
                <a:sym typeface="Avenir"/>
              </a:defRPr>
            </a:lvl1pPr>
            <a:lvl2pPr indent="0" lvl="1" marL="0" marR="0" algn="r">
              <a:spcBef>
                <a:spcPts val="0"/>
              </a:spcBef>
              <a:buNone/>
              <a:defRPr sz="1200" cap="none">
                <a:solidFill>
                  <a:srgbClr val="888888"/>
                </a:solidFill>
                <a:latin typeface="Avenir"/>
                <a:ea typeface="Avenir"/>
                <a:cs typeface="Avenir"/>
                <a:sym typeface="Avenir"/>
              </a:defRPr>
            </a:lvl2pPr>
            <a:lvl3pPr indent="0" lvl="2" marL="0" marR="0" algn="r">
              <a:spcBef>
                <a:spcPts val="0"/>
              </a:spcBef>
              <a:buNone/>
              <a:defRPr sz="1200" cap="none">
                <a:solidFill>
                  <a:srgbClr val="888888"/>
                </a:solidFill>
                <a:latin typeface="Avenir"/>
                <a:ea typeface="Avenir"/>
                <a:cs typeface="Avenir"/>
                <a:sym typeface="Avenir"/>
              </a:defRPr>
            </a:lvl3pPr>
            <a:lvl4pPr indent="0" lvl="3" marL="0" marR="0" algn="r">
              <a:spcBef>
                <a:spcPts val="0"/>
              </a:spcBef>
              <a:buNone/>
              <a:defRPr sz="1200" cap="none">
                <a:solidFill>
                  <a:srgbClr val="888888"/>
                </a:solidFill>
                <a:latin typeface="Avenir"/>
                <a:ea typeface="Avenir"/>
                <a:cs typeface="Avenir"/>
                <a:sym typeface="Avenir"/>
              </a:defRPr>
            </a:lvl4pPr>
            <a:lvl5pPr indent="0" lvl="4" marL="0" marR="0" algn="r">
              <a:spcBef>
                <a:spcPts val="0"/>
              </a:spcBef>
              <a:buNone/>
              <a:defRPr sz="1200" cap="none">
                <a:solidFill>
                  <a:srgbClr val="888888"/>
                </a:solidFill>
                <a:latin typeface="Avenir"/>
                <a:ea typeface="Avenir"/>
                <a:cs typeface="Avenir"/>
                <a:sym typeface="Avenir"/>
              </a:defRPr>
            </a:lvl5pPr>
            <a:lvl6pPr indent="0" lvl="5" marL="0" marR="0" algn="r">
              <a:spcBef>
                <a:spcPts val="0"/>
              </a:spcBef>
              <a:buNone/>
              <a:defRPr sz="1200" cap="none">
                <a:solidFill>
                  <a:srgbClr val="888888"/>
                </a:solidFill>
                <a:latin typeface="Avenir"/>
                <a:ea typeface="Avenir"/>
                <a:cs typeface="Avenir"/>
                <a:sym typeface="Avenir"/>
              </a:defRPr>
            </a:lvl6pPr>
            <a:lvl7pPr indent="0" lvl="6" marL="0" marR="0" algn="r">
              <a:spcBef>
                <a:spcPts val="0"/>
              </a:spcBef>
              <a:buNone/>
              <a:defRPr sz="1200" cap="none">
                <a:solidFill>
                  <a:srgbClr val="888888"/>
                </a:solidFill>
                <a:latin typeface="Avenir"/>
                <a:ea typeface="Avenir"/>
                <a:cs typeface="Avenir"/>
                <a:sym typeface="Avenir"/>
              </a:defRPr>
            </a:lvl7pPr>
            <a:lvl8pPr indent="0" lvl="7" marL="0" marR="0" algn="r">
              <a:spcBef>
                <a:spcPts val="0"/>
              </a:spcBef>
              <a:buNone/>
              <a:defRPr sz="1200" cap="none">
                <a:solidFill>
                  <a:srgbClr val="888888"/>
                </a:solidFill>
                <a:latin typeface="Avenir"/>
                <a:ea typeface="Avenir"/>
                <a:cs typeface="Avenir"/>
                <a:sym typeface="Avenir"/>
              </a:defRPr>
            </a:lvl8pPr>
            <a:lvl9pPr indent="0" lvl="8" marL="0" marR="0" algn="r">
              <a:spcBef>
                <a:spcPts val="0"/>
              </a:spcBef>
              <a:buNone/>
              <a:defRPr sz="1200" cap="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24" name="Google Shape;124;p39"/>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25" name="Google Shape;125;p39"/>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26" name="Google Shape;126;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7" name="Shape 127"/>
        <p:cNvGrpSpPr/>
        <p:nvPr/>
      </p:nvGrpSpPr>
      <p:grpSpPr>
        <a:xfrm>
          <a:off x="0" y="0"/>
          <a:ext cx="0" cy="0"/>
          <a:chOff x="0" y="0"/>
          <a:chExt cx="0" cy="0"/>
        </a:xfrm>
      </p:grpSpPr>
      <p:sp>
        <p:nvSpPr>
          <p:cNvPr id="128" name="Google Shape;128;p4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4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30" name="Google Shape;130;p4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1" name="Google Shape;131;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cap="none">
                <a:solidFill>
                  <a:srgbClr val="888888"/>
                </a:solidFill>
                <a:latin typeface="Avenir"/>
                <a:ea typeface="Avenir"/>
                <a:cs typeface="Avenir"/>
                <a:sym typeface="Avenir"/>
              </a:defRPr>
            </a:lvl1pPr>
            <a:lvl2pPr indent="0" lvl="1" marL="0" marR="0" algn="r">
              <a:spcBef>
                <a:spcPts val="0"/>
              </a:spcBef>
              <a:buNone/>
              <a:defRPr sz="1200" cap="none">
                <a:solidFill>
                  <a:srgbClr val="888888"/>
                </a:solidFill>
                <a:latin typeface="Avenir"/>
                <a:ea typeface="Avenir"/>
                <a:cs typeface="Avenir"/>
                <a:sym typeface="Avenir"/>
              </a:defRPr>
            </a:lvl2pPr>
            <a:lvl3pPr indent="0" lvl="2" marL="0" marR="0" algn="r">
              <a:spcBef>
                <a:spcPts val="0"/>
              </a:spcBef>
              <a:buNone/>
              <a:defRPr sz="1200" cap="none">
                <a:solidFill>
                  <a:srgbClr val="888888"/>
                </a:solidFill>
                <a:latin typeface="Avenir"/>
                <a:ea typeface="Avenir"/>
                <a:cs typeface="Avenir"/>
                <a:sym typeface="Avenir"/>
              </a:defRPr>
            </a:lvl3pPr>
            <a:lvl4pPr indent="0" lvl="3" marL="0" marR="0" algn="r">
              <a:spcBef>
                <a:spcPts val="0"/>
              </a:spcBef>
              <a:buNone/>
              <a:defRPr sz="1200" cap="none">
                <a:solidFill>
                  <a:srgbClr val="888888"/>
                </a:solidFill>
                <a:latin typeface="Avenir"/>
                <a:ea typeface="Avenir"/>
                <a:cs typeface="Avenir"/>
                <a:sym typeface="Avenir"/>
              </a:defRPr>
            </a:lvl4pPr>
            <a:lvl5pPr indent="0" lvl="4" marL="0" marR="0" algn="r">
              <a:spcBef>
                <a:spcPts val="0"/>
              </a:spcBef>
              <a:buNone/>
              <a:defRPr sz="1200" cap="none">
                <a:solidFill>
                  <a:srgbClr val="888888"/>
                </a:solidFill>
                <a:latin typeface="Avenir"/>
                <a:ea typeface="Avenir"/>
                <a:cs typeface="Avenir"/>
                <a:sym typeface="Avenir"/>
              </a:defRPr>
            </a:lvl5pPr>
            <a:lvl6pPr indent="0" lvl="5" marL="0" marR="0" algn="r">
              <a:spcBef>
                <a:spcPts val="0"/>
              </a:spcBef>
              <a:buNone/>
              <a:defRPr sz="1200" cap="none">
                <a:solidFill>
                  <a:srgbClr val="888888"/>
                </a:solidFill>
                <a:latin typeface="Avenir"/>
                <a:ea typeface="Avenir"/>
                <a:cs typeface="Avenir"/>
                <a:sym typeface="Avenir"/>
              </a:defRPr>
            </a:lvl6pPr>
            <a:lvl7pPr indent="0" lvl="6" marL="0" marR="0" algn="r">
              <a:spcBef>
                <a:spcPts val="0"/>
              </a:spcBef>
              <a:buNone/>
              <a:defRPr sz="1200" cap="none">
                <a:solidFill>
                  <a:srgbClr val="888888"/>
                </a:solidFill>
                <a:latin typeface="Avenir"/>
                <a:ea typeface="Avenir"/>
                <a:cs typeface="Avenir"/>
                <a:sym typeface="Avenir"/>
              </a:defRPr>
            </a:lvl7pPr>
            <a:lvl8pPr indent="0" lvl="7" marL="0" marR="0" algn="r">
              <a:spcBef>
                <a:spcPts val="0"/>
              </a:spcBef>
              <a:buNone/>
              <a:defRPr sz="1200" cap="none">
                <a:solidFill>
                  <a:srgbClr val="888888"/>
                </a:solidFill>
                <a:latin typeface="Avenir"/>
                <a:ea typeface="Avenir"/>
                <a:cs typeface="Avenir"/>
                <a:sym typeface="Avenir"/>
              </a:defRPr>
            </a:lvl8pPr>
            <a:lvl9pPr indent="0" lvl="8" marL="0" marR="0" algn="r">
              <a:spcBef>
                <a:spcPts val="0"/>
              </a:spcBef>
              <a:buNone/>
              <a:defRPr sz="1200" cap="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32" name="Google Shape;132;p40"/>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33" name="Google Shape;133;p40"/>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4" name="Shape 134"/>
        <p:cNvGrpSpPr/>
        <p:nvPr/>
      </p:nvGrpSpPr>
      <p:grpSpPr>
        <a:xfrm>
          <a:off x="0" y="0"/>
          <a:ext cx="0" cy="0"/>
          <a:chOff x="0" y="0"/>
          <a:chExt cx="0" cy="0"/>
        </a:xfrm>
      </p:grpSpPr>
      <p:sp>
        <p:nvSpPr>
          <p:cNvPr id="135" name="Google Shape;135;p4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41"/>
          <p:cNvSpPr/>
          <p:nvPr>
            <p:ph idx="2" type="pic"/>
          </p:nvPr>
        </p:nvSpPr>
        <p:spPr>
          <a:xfrm>
            <a:off x="5183188" y="987425"/>
            <a:ext cx="6172200" cy="4873625"/>
          </a:xfrm>
          <a:prstGeom prst="rect">
            <a:avLst/>
          </a:prstGeom>
          <a:noFill/>
          <a:ln>
            <a:noFill/>
          </a:ln>
        </p:spPr>
      </p:sp>
      <p:sp>
        <p:nvSpPr>
          <p:cNvPr id="137" name="Google Shape;137;p4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8" name="Google Shape;138;p41"/>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39" name="Google Shape;139;p41"/>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40" name="Google Shape;140;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cap="none">
                <a:solidFill>
                  <a:srgbClr val="888888"/>
                </a:solidFill>
                <a:latin typeface="Avenir"/>
                <a:ea typeface="Avenir"/>
                <a:cs typeface="Avenir"/>
                <a:sym typeface="Avenir"/>
              </a:defRPr>
            </a:lvl1pPr>
            <a:lvl2pPr indent="0" lvl="1" marL="0" marR="0" algn="r">
              <a:spcBef>
                <a:spcPts val="0"/>
              </a:spcBef>
              <a:buNone/>
              <a:defRPr sz="1200" cap="none">
                <a:solidFill>
                  <a:srgbClr val="888888"/>
                </a:solidFill>
                <a:latin typeface="Avenir"/>
                <a:ea typeface="Avenir"/>
                <a:cs typeface="Avenir"/>
                <a:sym typeface="Avenir"/>
              </a:defRPr>
            </a:lvl2pPr>
            <a:lvl3pPr indent="0" lvl="2" marL="0" marR="0" algn="r">
              <a:spcBef>
                <a:spcPts val="0"/>
              </a:spcBef>
              <a:buNone/>
              <a:defRPr sz="1200" cap="none">
                <a:solidFill>
                  <a:srgbClr val="888888"/>
                </a:solidFill>
                <a:latin typeface="Avenir"/>
                <a:ea typeface="Avenir"/>
                <a:cs typeface="Avenir"/>
                <a:sym typeface="Avenir"/>
              </a:defRPr>
            </a:lvl3pPr>
            <a:lvl4pPr indent="0" lvl="3" marL="0" marR="0" algn="r">
              <a:spcBef>
                <a:spcPts val="0"/>
              </a:spcBef>
              <a:buNone/>
              <a:defRPr sz="1200" cap="none">
                <a:solidFill>
                  <a:srgbClr val="888888"/>
                </a:solidFill>
                <a:latin typeface="Avenir"/>
                <a:ea typeface="Avenir"/>
                <a:cs typeface="Avenir"/>
                <a:sym typeface="Avenir"/>
              </a:defRPr>
            </a:lvl4pPr>
            <a:lvl5pPr indent="0" lvl="4" marL="0" marR="0" algn="r">
              <a:spcBef>
                <a:spcPts val="0"/>
              </a:spcBef>
              <a:buNone/>
              <a:defRPr sz="1200" cap="none">
                <a:solidFill>
                  <a:srgbClr val="888888"/>
                </a:solidFill>
                <a:latin typeface="Avenir"/>
                <a:ea typeface="Avenir"/>
                <a:cs typeface="Avenir"/>
                <a:sym typeface="Avenir"/>
              </a:defRPr>
            </a:lvl5pPr>
            <a:lvl6pPr indent="0" lvl="5" marL="0" marR="0" algn="r">
              <a:spcBef>
                <a:spcPts val="0"/>
              </a:spcBef>
              <a:buNone/>
              <a:defRPr sz="1200" cap="none">
                <a:solidFill>
                  <a:srgbClr val="888888"/>
                </a:solidFill>
                <a:latin typeface="Avenir"/>
                <a:ea typeface="Avenir"/>
                <a:cs typeface="Avenir"/>
                <a:sym typeface="Avenir"/>
              </a:defRPr>
            </a:lvl6pPr>
            <a:lvl7pPr indent="0" lvl="6" marL="0" marR="0" algn="r">
              <a:spcBef>
                <a:spcPts val="0"/>
              </a:spcBef>
              <a:buNone/>
              <a:defRPr sz="1200" cap="none">
                <a:solidFill>
                  <a:srgbClr val="888888"/>
                </a:solidFill>
                <a:latin typeface="Avenir"/>
                <a:ea typeface="Avenir"/>
                <a:cs typeface="Avenir"/>
                <a:sym typeface="Avenir"/>
              </a:defRPr>
            </a:lvl7pPr>
            <a:lvl8pPr indent="0" lvl="7" marL="0" marR="0" algn="r">
              <a:spcBef>
                <a:spcPts val="0"/>
              </a:spcBef>
              <a:buNone/>
              <a:defRPr sz="1200" cap="none">
                <a:solidFill>
                  <a:srgbClr val="888888"/>
                </a:solidFill>
                <a:latin typeface="Avenir"/>
                <a:ea typeface="Avenir"/>
                <a:cs typeface="Avenir"/>
                <a:sym typeface="Avenir"/>
              </a:defRPr>
            </a:lvl8pPr>
            <a:lvl9pPr indent="0" lvl="8" marL="0" marR="0" algn="r">
              <a:spcBef>
                <a:spcPts val="0"/>
              </a:spcBef>
              <a:buNone/>
              <a:defRPr sz="1200" cap="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41" name="Google Shape;141;p41"/>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42" name="Google Shape;142;p41"/>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small pictures">
  <p:cSld name="Title and Content 2 small pictures">
    <p:spTree>
      <p:nvGrpSpPr>
        <p:cNvPr id="24" name="Shape 24"/>
        <p:cNvGrpSpPr/>
        <p:nvPr/>
      </p:nvGrpSpPr>
      <p:grpSpPr>
        <a:xfrm>
          <a:off x="0" y="0"/>
          <a:ext cx="0" cy="0"/>
          <a:chOff x="0" y="0"/>
          <a:chExt cx="0" cy="0"/>
        </a:xfrm>
      </p:grpSpPr>
      <p:sp>
        <p:nvSpPr>
          <p:cNvPr id="25" name="Google Shape;25;p27"/>
          <p:cNvSpPr/>
          <p:nvPr>
            <p:ph idx="2" type="pic"/>
          </p:nvPr>
        </p:nvSpPr>
        <p:spPr>
          <a:xfrm>
            <a:off x="7200479" y="1150210"/>
            <a:ext cx="2207046" cy="2204178"/>
          </a:xfrm>
          <a:prstGeom prst="rect">
            <a:avLst/>
          </a:prstGeom>
          <a:noFill/>
          <a:ln>
            <a:noFill/>
          </a:ln>
        </p:spPr>
      </p:sp>
      <p:sp>
        <p:nvSpPr>
          <p:cNvPr id="26" name="Google Shape;26;p27"/>
          <p:cNvSpPr/>
          <p:nvPr>
            <p:ph idx="3" type="pic"/>
          </p:nvPr>
        </p:nvSpPr>
        <p:spPr>
          <a:xfrm>
            <a:off x="8444632" y="2579683"/>
            <a:ext cx="3096807" cy="3096807"/>
          </a:xfrm>
          <a:prstGeom prst="rect">
            <a:avLst/>
          </a:prstGeom>
          <a:noFill/>
          <a:ln>
            <a:noFill/>
          </a:ln>
        </p:spPr>
      </p:sp>
      <p:sp>
        <p:nvSpPr>
          <p:cNvPr id="27" name="Google Shape;27;p27"/>
          <p:cNvSpPr txBox="1"/>
          <p:nvPr>
            <p:ph type="title"/>
          </p:nvPr>
        </p:nvSpPr>
        <p:spPr>
          <a:xfrm>
            <a:off x="539496" y="365124"/>
            <a:ext cx="5806440" cy="132588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7"/>
          <p:cNvSpPr txBox="1"/>
          <p:nvPr>
            <p:ph idx="1" type="body"/>
          </p:nvPr>
        </p:nvSpPr>
        <p:spPr>
          <a:xfrm>
            <a:off x="539496" y="1825625"/>
            <a:ext cx="5806440" cy="4352544"/>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400"/>
              <a:buNone/>
              <a:defRPr sz="2400"/>
            </a:lvl1pPr>
            <a:lvl2pPr indent="-355600" lvl="1" marL="914400" algn="l">
              <a:lnSpc>
                <a:spcPct val="110000"/>
              </a:lnSpc>
              <a:spcBef>
                <a:spcPts val="500"/>
              </a:spcBef>
              <a:spcAft>
                <a:spcPts val="0"/>
              </a:spcAft>
              <a:buClr>
                <a:schemeClr val="dk1"/>
              </a:buClr>
              <a:buSzPts val="2000"/>
              <a:buChar char="•"/>
              <a:defRPr sz="2000"/>
            </a:lvl2pPr>
            <a:lvl3pPr indent="-342900" lvl="2" marL="1371600" algn="l">
              <a:lnSpc>
                <a:spcPct val="110000"/>
              </a:lnSpc>
              <a:spcBef>
                <a:spcPts val="500"/>
              </a:spcBef>
              <a:spcAft>
                <a:spcPts val="0"/>
              </a:spcAft>
              <a:buClr>
                <a:schemeClr val="dk1"/>
              </a:buClr>
              <a:buSzPts val="1800"/>
              <a:buChar char="•"/>
              <a:defRPr sz="1800"/>
            </a:lvl3pPr>
            <a:lvl4pPr indent="-330200" lvl="3" marL="1828800" algn="l">
              <a:lnSpc>
                <a:spcPct val="110000"/>
              </a:lnSpc>
              <a:spcBef>
                <a:spcPts val="500"/>
              </a:spcBef>
              <a:spcAft>
                <a:spcPts val="0"/>
              </a:spcAft>
              <a:buClr>
                <a:schemeClr val="dk1"/>
              </a:buClr>
              <a:buSzPts val="1600"/>
              <a:buChar char="•"/>
              <a:defRPr sz="1600"/>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888888"/>
                </a:solidFill>
                <a:latin typeface="Avenir"/>
                <a:ea typeface="Avenir"/>
                <a:cs typeface="Avenir"/>
                <a:sym typeface="Avenir"/>
              </a:defRPr>
            </a:lvl1pPr>
            <a:lvl2pPr indent="0" lvl="1" marL="0" marR="0" algn="r">
              <a:spcBef>
                <a:spcPts val="0"/>
              </a:spcBef>
              <a:buNone/>
              <a:defRPr b="0" i="0" sz="1200" u="none" cap="none" strike="noStrike">
                <a:solidFill>
                  <a:srgbClr val="888888"/>
                </a:solidFill>
                <a:latin typeface="Avenir"/>
                <a:ea typeface="Avenir"/>
                <a:cs typeface="Avenir"/>
                <a:sym typeface="Avenir"/>
              </a:defRPr>
            </a:lvl2pPr>
            <a:lvl3pPr indent="0" lvl="2" marL="0" marR="0" algn="r">
              <a:spcBef>
                <a:spcPts val="0"/>
              </a:spcBef>
              <a:buNone/>
              <a:defRPr b="0" i="0" sz="1200" u="none" cap="none" strike="noStrike">
                <a:solidFill>
                  <a:srgbClr val="888888"/>
                </a:solidFill>
                <a:latin typeface="Avenir"/>
                <a:ea typeface="Avenir"/>
                <a:cs typeface="Avenir"/>
                <a:sym typeface="Avenir"/>
              </a:defRPr>
            </a:lvl3pPr>
            <a:lvl4pPr indent="0" lvl="3" marL="0" marR="0" algn="r">
              <a:spcBef>
                <a:spcPts val="0"/>
              </a:spcBef>
              <a:buNone/>
              <a:defRPr b="0" i="0" sz="1200" u="none" cap="none" strike="noStrike">
                <a:solidFill>
                  <a:srgbClr val="888888"/>
                </a:solidFill>
                <a:latin typeface="Avenir"/>
                <a:ea typeface="Avenir"/>
                <a:cs typeface="Avenir"/>
                <a:sym typeface="Avenir"/>
              </a:defRPr>
            </a:lvl4pPr>
            <a:lvl5pPr indent="0" lvl="4" marL="0" marR="0" algn="r">
              <a:spcBef>
                <a:spcPts val="0"/>
              </a:spcBef>
              <a:buNone/>
              <a:defRPr b="0" i="0" sz="1200" u="none" cap="none" strike="noStrike">
                <a:solidFill>
                  <a:srgbClr val="888888"/>
                </a:solidFill>
                <a:latin typeface="Avenir"/>
                <a:ea typeface="Avenir"/>
                <a:cs typeface="Avenir"/>
                <a:sym typeface="Avenir"/>
              </a:defRPr>
            </a:lvl5pPr>
            <a:lvl6pPr indent="0" lvl="5" marL="0" marR="0" algn="r">
              <a:spcBef>
                <a:spcPts val="0"/>
              </a:spcBef>
              <a:buNone/>
              <a:defRPr b="0" i="0" sz="1200" u="none" cap="none" strike="noStrike">
                <a:solidFill>
                  <a:srgbClr val="888888"/>
                </a:solidFill>
                <a:latin typeface="Avenir"/>
                <a:ea typeface="Avenir"/>
                <a:cs typeface="Avenir"/>
                <a:sym typeface="Avenir"/>
              </a:defRPr>
            </a:lvl6pPr>
            <a:lvl7pPr indent="0" lvl="6" marL="0" marR="0" algn="r">
              <a:spcBef>
                <a:spcPts val="0"/>
              </a:spcBef>
              <a:buNone/>
              <a:defRPr b="0" i="0" sz="1200" u="none" cap="none" strike="noStrike">
                <a:solidFill>
                  <a:srgbClr val="888888"/>
                </a:solidFill>
                <a:latin typeface="Avenir"/>
                <a:ea typeface="Avenir"/>
                <a:cs typeface="Avenir"/>
                <a:sym typeface="Avenir"/>
              </a:defRPr>
            </a:lvl7pPr>
            <a:lvl8pPr indent="0" lvl="7" marL="0" marR="0" algn="r">
              <a:spcBef>
                <a:spcPts val="0"/>
              </a:spcBef>
              <a:buNone/>
              <a:defRPr b="0" i="0" sz="1200" u="none" cap="none" strike="noStrike">
                <a:solidFill>
                  <a:srgbClr val="888888"/>
                </a:solidFill>
                <a:latin typeface="Avenir"/>
                <a:ea typeface="Avenir"/>
                <a:cs typeface="Avenir"/>
                <a:sym typeface="Avenir"/>
              </a:defRPr>
            </a:lvl8pPr>
            <a:lvl9pPr indent="0" lvl="8" marL="0" marR="0" algn="r">
              <a:spcBef>
                <a:spcPts val="0"/>
              </a:spcBef>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30" name="Google Shape;30;p27"/>
          <p:cNvSpPr/>
          <p:nvPr/>
        </p:nvSpPr>
        <p:spPr>
          <a:xfrm>
            <a:off x="10249620" y="1555068"/>
            <a:ext cx="819303" cy="79707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31" name="Google Shape;31;p27"/>
          <p:cNvSpPr/>
          <p:nvPr/>
        </p:nvSpPr>
        <p:spPr>
          <a:xfrm>
            <a:off x="7590089" y="4034393"/>
            <a:ext cx="876704" cy="876704"/>
          </a:xfrm>
          <a:prstGeom prst="rect">
            <a:avLst/>
          </a:prstGeom>
          <a:noFill/>
          <a:ln cap="flat" cmpd="sng" w="1270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type="obj">
  <p:cSld name="OBJECT">
    <p:spTree>
      <p:nvGrpSpPr>
        <p:cNvPr id="32" name="Shape 32"/>
        <p:cNvGrpSpPr/>
        <p:nvPr/>
      </p:nvGrpSpPr>
      <p:grpSpPr>
        <a:xfrm>
          <a:off x="0" y="0"/>
          <a:ext cx="0" cy="0"/>
          <a:chOff x="0" y="0"/>
          <a:chExt cx="0" cy="0"/>
        </a:xfrm>
      </p:grpSpPr>
      <p:sp>
        <p:nvSpPr>
          <p:cNvPr id="33" name="Google Shape;33;p28"/>
          <p:cNvSpPr/>
          <p:nvPr/>
        </p:nvSpPr>
        <p:spPr>
          <a:xfrm>
            <a:off x="489189" y="1119031"/>
            <a:ext cx="4619938" cy="461993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34" name="Google Shape;34;p28"/>
          <p:cNvSpPr/>
          <p:nvPr/>
        </p:nvSpPr>
        <p:spPr>
          <a:xfrm rot="-1790889">
            <a:off x="8683720" y="941148"/>
            <a:ext cx="2987899" cy="2987899"/>
          </a:xfrm>
          <a:prstGeom prst="arc">
            <a:avLst>
              <a:gd fmla="val 15817365" name="adj1"/>
              <a:gd fmla="val 178138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35" name="Google Shape;35;p28"/>
          <p:cNvSpPr/>
          <p:nvPr/>
        </p:nvSpPr>
        <p:spPr>
          <a:xfrm>
            <a:off x="910048" y="4780992"/>
            <a:ext cx="546100" cy="5461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36" name="Google Shape;36;p28"/>
          <p:cNvSpPr txBox="1"/>
          <p:nvPr>
            <p:ph type="title"/>
          </p:nvPr>
        </p:nvSpPr>
        <p:spPr>
          <a:xfrm>
            <a:off x="1170432" y="1399032"/>
            <a:ext cx="3236976" cy="406908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4400"/>
              <a:buFont typeface="Twentieth Century"/>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8"/>
          <p:cNvSpPr txBox="1"/>
          <p:nvPr>
            <p:ph idx="1" type="body"/>
          </p:nvPr>
        </p:nvSpPr>
        <p:spPr>
          <a:xfrm>
            <a:off x="5788152" y="1527048"/>
            <a:ext cx="5111496" cy="393192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a:lvl1pPr>
            <a:lvl2pPr indent="-381000" lvl="1" marL="914400" algn="l">
              <a:lnSpc>
                <a:spcPct val="90000"/>
              </a:lnSpc>
              <a:spcBef>
                <a:spcPts val="500"/>
              </a:spcBef>
              <a:spcAft>
                <a:spcPts val="0"/>
              </a:spcAft>
              <a:buClr>
                <a:schemeClr val="dk1"/>
              </a:buClr>
              <a:buSzPts val="2400"/>
              <a:buChar char="•"/>
              <a:defRPr/>
            </a:lvl2pPr>
            <a:lvl3pPr indent="-355600" lvl="2" marL="1371600" algn="l">
              <a:lnSpc>
                <a:spcPct val="90000"/>
              </a:lnSpc>
              <a:spcBef>
                <a:spcPts val="500"/>
              </a:spcBef>
              <a:spcAft>
                <a:spcPts val="0"/>
              </a:spcAft>
              <a:buClr>
                <a:schemeClr val="dk1"/>
              </a:buClr>
              <a:buSzPts val="2000"/>
              <a:buChar char="•"/>
              <a:defRPr/>
            </a:lvl3pPr>
            <a:lvl4pPr indent="-228600" lvl="3" marL="1828800" algn="l">
              <a:lnSpc>
                <a:spcPct val="90000"/>
              </a:lnSpc>
              <a:spcBef>
                <a:spcPts val="500"/>
              </a:spcBef>
              <a:spcAft>
                <a:spcPts val="0"/>
              </a:spcAft>
              <a:buClr>
                <a:schemeClr val="dk1"/>
              </a:buClr>
              <a:buSzPts val="1800"/>
              <a:buNone/>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888888"/>
                </a:solidFill>
                <a:latin typeface="Avenir"/>
                <a:ea typeface="Avenir"/>
                <a:cs typeface="Avenir"/>
                <a:sym typeface="Avenir"/>
              </a:defRPr>
            </a:lvl1pPr>
            <a:lvl2pPr indent="0" lvl="1" marL="0" marR="0" algn="r">
              <a:spcBef>
                <a:spcPts val="0"/>
              </a:spcBef>
              <a:buNone/>
              <a:defRPr b="0" i="0" sz="1200" u="none" cap="none" strike="noStrike">
                <a:solidFill>
                  <a:srgbClr val="888888"/>
                </a:solidFill>
                <a:latin typeface="Avenir"/>
                <a:ea typeface="Avenir"/>
                <a:cs typeface="Avenir"/>
                <a:sym typeface="Avenir"/>
              </a:defRPr>
            </a:lvl2pPr>
            <a:lvl3pPr indent="0" lvl="2" marL="0" marR="0" algn="r">
              <a:spcBef>
                <a:spcPts val="0"/>
              </a:spcBef>
              <a:buNone/>
              <a:defRPr b="0" i="0" sz="1200" u="none" cap="none" strike="noStrike">
                <a:solidFill>
                  <a:srgbClr val="888888"/>
                </a:solidFill>
                <a:latin typeface="Avenir"/>
                <a:ea typeface="Avenir"/>
                <a:cs typeface="Avenir"/>
                <a:sym typeface="Avenir"/>
              </a:defRPr>
            </a:lvl3pPr>
            <a:lvl4pPr indent="0" lvl="3" marL="0" marR="0" algn="r">
              <a:spcBef>
                <a:spcPts val="0"/>
              </a:spcBef>
              <a:buNone/>
              <a:defRPr b="0" i="0" sz="1200" u="none" cap="none" strike="noStrike">
                <a:solidFill>
                  <a:srgbClr val="888888"/>
                </a:solidFill>
                <a:latin typeface="Avenir"/>
                <a:ea typeface="Avenir"/>
                <a:cs typeface="Avenir"/>
                <a:sym typeface="Avenir"/>
              </a:defRPr>
            </a:lvl4pPr>
            <a:lvl5pPr indent="0" lvl="4" marL="0" marR="0" algn="r">
              <a:spcBef>
                <a:spcPts val="0"/>
              </a:spcBef>
              <a:buNone/>
              <a:defRPr b="0" i="0" sz="1200" u="none" cap="none" strike="noStrike">
                <a:solidFill>
                  <a:srgbClr val="888888"/>
                </a:solidFill>
                <a:latin typeface="Avenir"/>
                <a:ea typeface="Avenir"/>
                <a:cs typeface="Avenir"/>
                <a:sym typeface="Avenir"/>
              </a:defRPr>
            </a:lvl5pPr>
            <a:lvl6pPr indent="0" lvl="5" marL="0" marR="0" algn="r">
              <a:spcBef>
                <a:spcPts val="0"/>
              </a:spcBef>
              <a:buNone/>
              <a:defRPr b="0" i="0" sz="1200" u="none" cap="none" strike="noStrike">
                <a:solidFill>
                  <a:srgbClr val="888888"/>
                </a:solidFill>
                <a:latin typeface="Avenir"/>
                <a:ea typeface="Avenir"/>
                <a:cs typeface="Avenir"/>
                <a:sym typeface="Avenir"/>
              </a:defRPr>
            </a:lvl6pPr>
            <a:lvl7pPr indent="0" lvl="6" marL="0" marR="0" algn="r">
              <a:spcBef>
                <a:spcPts val="0"/>
              </a:spcBef>
              <a:buNone/>
              <a:defRPr b="0" i="0" sz="1200" u="none" cap="none" strike="noStrike">
                <a:solidFill>
                  <a:srgbClr val="888888"/>
                </a:solidFill>
                <a:latin typeface="Avenir"/>
                <a:ea typeface="Avenir"/>
                <a:cs typeface="Avenir"/>
                <a:sym typeface="Avenir"/>
              </a:defRPr>
            </a:lvl7pPr>
            <a:lvl8pPr indent="0" lvl="7" marL="0" marR="0" algn="r">
              <a:spcBef>
                <a:spcPts val="0"/>
              </a:spcBef>
              <a:buNone/>
              <a:defRPr b="0" i="0" sz="1200" u="none" cap="none" strike="noStrike">
                <a:solidFill>
                  <a:srgbClr val="888888"/>
                </a:solidFill>
                <a:latin typeface="Avenir"/>
                <a:ea typeface="Avenir"/>
                <a:cs typeface="Avenir"/>
                <a:sym typeface="Avenir"/>
              </a:defRPr>
            </a:lvl8pPr>
            <a:lvl9pPr indent="0" lvl="8" marL="0" marR="0" algn="r">
              <a:spcBef>
                <a:spcPts val="0"/>
              </a:spcBef>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29"/>
          <p:cNvSpPr/>
          <p:nvPr/>
        </p:nvSpPr>
        <p:spPr>
          <a:xfrm>
            <a:off x="2815929" y="148929"/>
            <a:ext cx="6560142" cy="6560142"/>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41" name="Google Shape;41;p29"/>
          <p:cNvSpPr/>
          <p:nvPr/>
        </p:nvSpPr>
        <p:spPr>
          <a:xfrm flipH="1" rot="-1577571">
            <a:off x="2494119" y="-28502"/>
            <a:ext cx="6816262" cy="6816262"/>
          </a:xfrm>
          <a:prstGeom prst="arc">
            <a:avLst>
              <a:gd fmla="val 16200000" name="adj1"/>
              <a:gd fmla="val 20093138" name="adj2"/>
            </a:avLst>
          </a:prstGeom>
          <a:noFill/>
          <a:ln cap="rnd" cmpd="sng" w="127000">
            <a:solidFill>
              <a:schemeClr val="accent4">
                <a:alpha val="94901"/>
              </a:schemeClr>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42" name="Google Shape;42;p29"/>
          <p:cNvSpPr/>
          <p:nvPr/>
        </p:nvSpPr>
        <p:spPr>
          <a:xfrm>
            <a:off x="8165417" y="5241988"/>
            <a:ext cx="759403" cy="738802"/>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43" name="Google Shape;43;p29"/>
          <p:cNvSpPr txBox="1"/>
          <p:nvPr>
            <p:ph type="title"/>
          </p:nvPr>
        </p:nvSpPr>
        <p:spPr>
          <a:xfrm>
            <a:off x="3319272" y="1380744"/>
            <a:ext cx="5559552" cy="2514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Twentieth Century"/>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9"/>
          <p:cNvSpPr txBox="1"/>
          <p:nvPr>
            <p:ph idx="1" type="body"/>
          </p:nvPr>
        </p:nvSpPr>
        <p:spPr>
          <a:xfrm>
            <a:off x="3319272" y="4078224"/>
            <a:ext cx="5559552" cy="153619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2400"/>
              <a:buNone/>
              <a:defRPr sz="2400">
                <a:solidFill>
                  <a:schemeClr val="lt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5" name="Shape 45"/>
        <p:cNvGrpSpPr/>
        <p:nvPr/>
      </p:nvGrpSpPr>
      <p:grpSpPr>
        <a:xfrm>
          <a:off x="0" y="0"/>
          <a:ext cx="0" cy="0"/>
          <a:chOff x="0" y="0"/>
          <a:chExt cx="0" cy="0"/>
        </a:xfrm>
      </p:grpSpPr>
      <p:sp>
        <p:nvSpPr>
          <p:cNvPr id="46" name="Google Shape;46;p30"/>
          <p:cNvSpPr/>
          <p:nvPr/>
        </p:nvSpPr>
        <p:spPr>
          <a:xfrm flipH="1">
            <a:off x="123536" y="5717905"/>
            <a:ext cx="1771609" cy="1140095"/>
          </a:xfrm>
          <a:custGeom>
            <a:rect b="b" l="l" r="r" t="t"/>
            <a:pathLst>
              <a:path extrusionOk="0" h="1140095" w="1771609">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47" name="Google Shape;47;p30"/>
          <p:cNvSpPr txBox="1"/>
          <p:nvPr>
            <p:ph type="title"/>
          </p:nvPr>
        </p:nvSpPr>
        <p:spPr>
          <a:xfrm>
            <a:off x="539496"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30"/>
          <p:cNvSpPr txBox="1"/>
          <p:nvPr>
            <p:ph idx="1" type="body"/>
          </p:nvPr>
        </p:nvSpPr>
        <p:spPr>
          <a:xfrm>
            <a:off x="1179576" y="1911096"/>
            <a:ext cx="9829800" cy="385974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888888"/>
                </a:solidFill>
                <a:latin typeface="Avenir"/>
                <a:ea typeface="Avenir"/>
                <a:cs typeface="Avenir"/>
                <a:sym typeface="Avenir"/>
              </a:defRPr>
            </a:lvl1pPr>
            <a:lvl2pPr indent="0" lvl="1" marL="0" marR="0" algn="r">
              <a:spcBef>
                <a:spcPts val="0"/>
              </a:spcBef>
              <a:buNone/>
              <a:defRPr b="0" i="0" sz="1200" u="none" cap="none" strike="noStrike">
                <a:solidFill>
                  <a:srgbClr val="888888"/>
                </a:solidFill>
                <a:latin typeface="Avenir"/>
                <a:ea typeface="Avenir"/>
                <a:cs typeface="Avenir"/>
                <a:sym typeface="Avenir"/>
              </a:defRPr>
            </a:lvl2pPr>
            <a:lvl3pPr indent="0" lvl="2" marL="0" marR="0" algn="r">
              <a:spcBef>
                <a:spcPts val="0"/>
              </a:spcBef>
              <a:buNone/>
              <a:defRPr b="0" i="0" sz="1200" u="none" cap="none" strike="noStrike">
                <a:solidFill>
                  <a:srgbClr val="888888"/>
                </a:solidFill>
                <a:latin typeface="Avenir"/>
                <a:ea typeface="Avenir"/>
                <a:cs typeface="Avenir"/>
                <a:sym typeface="Avenir"/>
              </a:defRPr>
            </a:lvl3pPr>
            <a:lvl4pPr indent="0" lvl="3" marL="0" marR="0" algn="r">
              <a:spcBef>
                <a:spcPts val="0"/>
              </a:spcBef>
              <a:buNone/>
              <a:defRPr b="0" i="0" sz="1200" u="none" cap="none" strike="noStrike">
                <a:solidFill>
                  <a:srgbClr val="888888"/>
                </a:solidFill>
                <a:latin typeface="Avenir"/>
                <a:ea typeface="Avenir"/>
                <a:cs typeface="Avenir"/>
                <a:sym typeface="Avenir"/>
              </a:defRPr>
            </a:lvl4pPr>
            <a:lvl5pPr indent="0" lvl="4" marL="0" marR="0" algn="r">
              <a:spcBef>
                <a:spcPts val="0"/>
              </a:spcBef>
              <a:buNone/>
              <a:defRPr b="0" i="0" sz="1200" u="none" cap="none" strike="noStrike">
                <a:solidFill>
                  <a:srgbClr val="888888"/>
                </a:solidFill>
                <a:latin typeface="Avenir"/>
                <a:ea typeface="Avenir"/>
                <a:cs typeface="Avenir"/>
                <a:sym typeface="Avenir"/>
              </a:defRPr>
            </a:lvl5pPr>
            <a:lvl6pPr indent="0" lvl="5" marL="0" marR="0" algn="r">
              <a:spcBef>
                <a:spcPts val="0"/>
              </a:spcBef>
              <a:buNone/>
              <a:defRPr b="0" i="0" sz="1200" u="none" cap="none" strike="noStrike">
                <a:solidFill>
                  <a:srgbClr val="888888"/>
                </a:solidFill>
                <a:latin typeface="Avenir"/>
                <a:ea typeface="Avenir"/>
                <a:cs typeface="Avenir"/>
                <a:sym typeface="Avenir"/>
              </a:defRPr>
            </a:lvl6pPr>
            <a:lvl7pPr indent="0" lvl="6" marL="0" marR="0" algn="r">
              <a:spcBef>
                <a:spcPts val="0"/>
              </a:spcBef>
              <a:buNone/>
              <a:defRPr b="0" i="0" sz="1200" u="none" cap="none" strike="noStrike">
                <a:solidFill>
                  <a:srgbClr val="888888"/>
                </a:solidFill>
                <a:latin typeface="Avenir"/>
                <a:ea typeface="Avenir"/>
                <a:cs typeface="Avenir"/>
                <a:sym typeface="Avenir"/>
              </a:defRPr>
            </a:lvl7pPr>
            <a:lvl8pPr indent="0" lvl="7" marL="0" marR="0" algn="r">
              <a:spcBef>
                <a:spcPts val="0"/>
              </a:spcBef>
              <a:buNone/>
              <a:defRPr b="0" i="0" sz="1200" u="none" cap="none" strike="noStrike">
                <a:solidFill>
                  <a:srgbClr val="888888"/>
                </a:solidFill>
                <a:latin typeface="Avenir"/>
                <a:ea typeface="Avenir"/>
                <a:cs typeface="Avenir"/>
                <a:sym typeface="Avenir"/>
              </a:defRPr>
            </a:lvl8pPr>
            <a:lvl9pPr indent="0" lvl="8" marL="0" marR="0" algn="r">
              <a:spcBef>
                <a:spcPts val="0"/>
              </a:spcBef>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50" name="Google Shape;50;p30"/>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with picture">
  <p:cSld name="Quote slide with picture">
    <p:bg>
      <p:bgPr>
        <a:solidFill>
          <a:schemeClr val="dk1"/>
        </a:solidFill>
      </p:bgPr>
    </p:bg>
    <p:spTree>
      <p:nvGrpSpPr>
        <p:cNvPr id="51" name="Shape 51"/>
        <p:cNvGrpSpPr/>
        <p:nvPr/>
      </p:nvGrpSpPr>
      <p:grpSpPr>
        <a:xfrm>
          <a:off x="0" y="0"/>
          <a:ext cx="0" cy="0"/>
          <a:chOff x="0" y="0"/>
          <a:chExt cx="0" cy="0"/>
        </a:xfrm>
      </p:grpSpPr>
      <p:sp>
        <p:nvSpPr>
          <p:cNvPr id="52" name="Google Shape;52;p31"/>
          <p:cNvSpPr/>
          <p:nvPr>
            <p:ph idx="2" type="pic"/>
          </p:nvPr>
        </p:nvSpPr>
        <p:spPr>
          <a:xfrm>
            <a:off x="0" y="1"/>
            <a:ext cx="12192000" cy="6858000"/>
          </a:xfrm>
          <a:prstGeom prst="rect">
            <a:avLst/>
          </a:prstGeom>
          <a:solidFill>
            <a:srgbClr val="F5E3DA"/>
          </a:solidFill>
          <a:ln>
            <a:noFill/>
          </a:ln>
        </p:spPr>
      </p:sp>
      <p:sp>
        <p:nvSpPr>
          <p:cNvPr id="53" name="Google Shape;53;p31"/>
          <p:cNvSpPr txBox="1"/>
          <p:nvPr>
            <p:ph type="title"/>
          </p:nvPr>
        </p:nvSpPr>
        <p:spPr>
          <a:xfrm>
            <a:off x="3111500" y="370600"/>
            <a:ext cx="5923842" cy="5923842"/>
          </a:xfrm>
          <a:prstGeom prst="rect">
            <a:avLst/>
          </a:prstGeom>
          <a:solidFill>
            <a:schemeClr val="lt1">
              <a:alpha val="94901"/>
            </a:schemeClr>
          </a:solidFill>
          <a:ln>
            <a:noFill/>
          </a:ln>
        </p:spPr>
        <p:txBody>
          <a:bodyPr anchorCtr="0" anchor="b" bIns="2331700" lIns="457200" spcFirstLastPara="1" rIns="457200" wrap="square" tIns="45700">
            <a:noAutofit/>
          </a:bodyPr>
          <a:lstStyle>
            <a:lvl1pPr lvl="0" algn="ctr">
              <a:lnSpc>
                <a:spcPct val="90000"/>
              </a:lnSpc>
              <a:spcBef>
                <a:spcPts val="0"/>
              </a:spcBef>
              <a:spcAft>
                <a:spcPts val="0"/>
              </a:spcAft>
              <a:buClr>
                <a:schemeClr val="dk1"/>
              </a:buClr>
              <a:buSzPts val="4000"/>
              <a:buFont typeface="Twentieth Century"/>
              <a:buNone/>
              <a:defRPr sz="4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31"/>
          <p:cNvSpPr txBox="1"/>
          <p:nvPr>
            <p:ph idx="1" type="body"/>
          </p:nvPr>
        </p:nvSpPr>
        <p:spPr>
          <a:xfrm>
            <a:off x="3575304" y="4379976"/>
            <a:ext cx="5038344" cy="71323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5" name="Google Shape;55;p31"/>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56" name="Google Shape;56;p31"/>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57" name="Google Shape;5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cap="none">
                <a:solidFill>
                  <a:schemeClr val="lt1"/>
                </a:solidFill>
                <a:latin typeface="Avenir"/>
                <a:ea typeface="Avenir"/>
                <a:cs typeface="Avenir"/>
                <a:sym typeface="Avenir"/>
              </a:defRPr>
            </a:lvl1pPr>
            <a:lvl2pPr indent="0" lvl="1" marL="0" marR="0" algn="r">
              <a:spcBef>
                <a:spcPts val="0"/>
              </a:spcBef>
              <a:buNone/>
              <a:defRPr sz="1200" cap="none">
                <a:solidFill>
                  <a:schemeClr val="lt1"/>
                </a:solidFill>
                <a:latin typeface="Avenir"/>
                <a:ea typeface="Avenir"/>
                <a:cs typeface="Avenir"/>
                <a:sym typeface="Avenir"/>
              </a:defRPr>
            </a:lvl2pPr>
            <a:lvl3pPr indent="0" lvl="2" marL="0" marR="0" algn="r">
              <a:spcBef>
                <a:spcPts val="0"/>
              </a:spcBef>
              <a:buNone/>
              <a:defRPr sz="1200" cap="none">
                <a:solidFill>
                  <a:schemeClr val="lt1"/>
                </a:solidFill>
                <a:latin typeface="Avenir"/>
                <a:ea typeface="Avenir"/>
                <a:cs typeface="Avenir"/>
                <a:sym typeface="Avenir"/>
              </a:defRPr>
            </a:lvl3pPr>
            <a:lvl4pPr indent="0" lvl="3" marL="0" marR="0" algn="r">
              <a:spcBef>
                <a:spcPts val="0"/>
              </a:spcBef>
              <a:buNone/>
              <a:defRPr sz="1200" cap="none">
                <a:solidFill>
                  <a:schemeClr val="lt1"/>
                </a:solidFill>
                <a:latin typeface="Avenir"/>
                <a:ea typeface="Avenir"/>
                <a:cs typeface="Avenir"/>
                <a:sym typeface="Avenir"/>
              </a:defRPr>
            </a:lvl4pPr>
            <a:lvl5pPr indent="0" lvl="4" marL="0" marR="0" algn="r">
              <a:spcBef>
                <a:spcPts val="0"/>
              </a:spcBef>
              <a:buNone/>
              <a:defRPr sz="1200" cap="none">
                <a:solidFill>
                  <a:schemeClr val="lt1"/>
                </a:solidFill>
                <a:latin typeface="Avenir"/>
                <a:ea typeface="Avenir"/>
                <a:cs typeface="Avenir"/>
                <a:sym typeface="Avenir"/>
              </a:defRPr>
            </a:lvl5pPr>
            <a:lvl6pPr indent="0" lvl="5" marL="0" marR="0" algn="r">
              <a:spcBef>
                <a:spcPts val="0"/>
              </a:spcBef>
              <a:buNone/>
              <a:defRPr sz="1200" cap="none">
                <a:solidFill>
                  <a:schemeClr val="lt1"/>
                </a:solidFill>
                <a:latin typeface="Avenir"/>
                <a:ea typeface="Avenir"/>
                <a:cs typeface="Avenir"/>
                <a:sym typeface="Avenir"/>
              </a:defRPr>
            </a:lvl6pPr>
            <a:lvl7pPr indent="0" lvl="6" marL="0" marR="0" algn="r">
              <a:spcBef>
                <a:spcPts val="0"/>
              </a:spcBef>
              <a:buNone/>
              <a:defRPr sz="1200" cap="none">
                <a:solidFill>
                  <a:schemeClr val="lt1"/>
                </a:solidFill>
                <a:latin typeface="Avenir"/>
                <a:ea typeface="Avenir"/>
                <a:cs typeface="Avenir"/>
                <a:sym typeface="Avenir"/>
              </a:defRPr>
            </a:lvl7pPr>
            <a:lvl8pPr indent="0" lvl="7" marL="0" marR="0" algn="r">
              <a:spcBef>
                <a:spcPts val="0"/>
              </a:spcBef>
              <a:buNone/>
              <a:defRPr sz="1200" cap="none">
                <a:solidFill>
                  <a:schemeClr val="lt1"/>
                </a:solidFill>
                <a:latin typeface="Avenir"/>
                <a:ea typeface="Avenir"/>
                <a:cs typeface="Avenir"/>
                <a:sym typeface="Avenir"/>
              </a:defRPr>
            </a:lvl8pPr>
            <a:lvl9pPr indent="0" lvl="8" marL="0" marR="0" algn="r">
              <a:spcBef>
                <a:spcPts val="0"/>
              </a:spcBef>
              <a:buNone/>
              <a:defRPr sz="1200" cap="non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p:cSld name="Title and Content 2">
    <p:spTree>
      <p:nvGrpSpPr>
        <p:cNvPr id="58" name="Shape 58"/>
        <p:cNvGrpSpPr/>
        <p:nvPr/>
      </p:nvGrpSpPr>
      <p:grpSpPr>
        <a:xfrm>
          <a:off x="0" y="0"/>
          <a:ext cx="0" cy="0"/>
          <a:chOff x="0" y="0"/>
          <a:chExt cx="0" cy="0"/>
        </a:xfrm>
      </p:grpSpPr>
      <p:sp>
        <p:nvSpPr>
          <p:cNvPr id="59" name="Google Shape;59;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2"/>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61" name="Google Shape;61;p32"/>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62" name="Google Shape;62;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cap="none">
                <a:solidFill>
                  <a:srgbClr val="888888"/>
                </a:solidFill>
                <a:latin typeface="Avenir"/>
                <a:ea typeface="Avenir"/>
                <a:cs typeface="Avenir"/>
                <a:sym typeface="Avenir"/>
              </a:defRPr>
            </a:lvl1pPr>
            <a:lvl2pPr indent="0" lvl="1" marL="0" marR="0" algn="r">
              <a:spcBef>
                <a:spcPts val="0"/>
              </a:spcBef>
              <a:buNone/>
              <a:defRPr sz="1200" cap="none">
                <a:solidFill>
                  <a:srgbClr val="888888"/>
                </a:solidFill>
                <a:latin typeface="Avenir"/>
                <a:ea typeface="Avenir"/>
                <a:cs typeface="Avenir"/>
                <a:sym typeface="Avenir"/>
              </a:defRPr>
            </a:lvl2pPr>
            <a:lvl3pPr indent="0" lvl="2" marL="0" marR="0" algn="r">
              <a:spcBef>
                <a:spcPts val="0"/>
              </a:spcBef>
              <a:buNone/>
              <a:defRPr sz="1200" cap="none">
                <a:solidFill>
                  <a:srgbClr val="888888"/>
                </a:solidFill>
                <a:latin typeface="Avenir"/>
                <a:ea typeface="Avenir"/>
                <a:cs typeface="Avenir"/>
                <a:sym typeface="Avenir"/>
              </a:defRPr>
            </a:lvl3pPr>
            <a:lvl4pPr indent="0" lvl="3" marL="0" marR="0" algn="r">
              <a:spcBef>
                <a:spcPts val="0"/>
              </a:spcBef>
              <a:buNone/>
              <a:defRPr sz="1200" cap="none">
                <a:solidFill>
                  <a:srgbClr val="888888"/>
                </a:solidFill>
                <a:latin typeface="Avenir"/>
                <a:ea typeface="Avenir"/>
                <a:cs typeface="Avenir"/>
                <a:sym typeface="Avenir"/>
              </a:defRPr>
            </a:lvl4pPr>
            <a:lvl5pPr indent="0" lvl="4" marL="0" marR="0" algn="r">
              <a:spcBef>
                <a:spcPts val="0"/>
              </a:spcBef>
              <a:buNone/>
              <a:defRPr sz="1200" cap="none">
                <a:solidFill>
                  <a:srgbClr val="888888"/>
                </a:solidFill>
                <a:latin typeface="Avenir"/>
                <a:ea typeface="Avenir"/>
                <a:cs typeface="Avenir"/>
                <a:sym typeface="Avenir"/>
              </a:defRPr>
            </a:lvl5pPr>
            <a:lvl6pPr indent="0" lvl="5" marL="0" marR="0" algn="r">
              <a:spcBef>
                <a:spcPts val="0"/>
              </a:spcBef>
              <a:buNone/>
              <a:defRPr sz="1200" cap="none">
                <a:solidFill>
                  <a:srgbClr val="888888"/>
                </a:solidFill>
                <a:latin typeface="Avenir"/>
                <a:ea typeface="Avenir"/>
                <a:cs typeface="Avenir"/>
                <a:sym typeface="Avenir"/>
              </a:defRPr>
            </a:lvl6pPr>
            <a:lvl7pPr indent="0" lvl="6" marL="0" marR="0" algn="r">
              <a:spcBef>
                <a:spcPts val="0"/>
              </a:spcBef>
              <a:buNone/>
              <a:defRPr sz="1200" cap="none">
                <a:solidFill>
                  <a:srgbClr val="888888"/>
                </a:solidFill>
                <a:latin typeface="Avenir"/>
                <a:ea typeface="Avenir"/>
                <a:cs typeface="Avenir"/>
                <a:sym typeface="Avenir"/>
              </a:defRPr>
            </a:lvl7pPr>
            <a:lvl8pPr indent="0" lvl="7" marL="0" marR="0" algn="r">
              <a:spcBef>
                <a:spcPts val="0"/>
              </a:spcBef>
              <a:buNone/>
              <a:defRPr sz="1200" cap="none">
                <a:solidFill>
                  <a:srgbClr val="888888"/>
                </a:solidFill>
                <a:latin typeface="Avenir"/>
                <a:ea typeface="Avenir"/>
                <a:cs typeface="Avenir"/>
                <a:sym typeface="Avenir"/>
              </a:defRPr>
            </a:lvl8pPr>
            <a:lvl9pPr indent="0" lvl="8" marL="0" marR="0" algn="r">
              <a:spcBef>
                <a:spcPts val="0"/>
              </a:spcBef>
              <a:buNone/>
              <a:defRPr sz="1200" cap="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63" name="Google Shape;63;p32"/>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64" name="Google Shape;64;p32"/>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65" name="Google Shape;65;p32"/>
          <p:cNvSpPr txBox="1"/>
          <p:nvPr>
            <p:ph idx="1" type="body"/>
          </p:nvPr>
        </p:nvSpPr>
        <p:spPr>
          <a:xfrm>
            <a:off x="838200" y="1911096"/>
            <a:ext cx="10515600" cy="385974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6" name="Shape 66"/>
        <p:cNvGrpSpPr/>
        <p:nvPr/>
      </p:nvGrpSpPr>
      <p:grpSpPr>
        <a:xfrm>
          <a:off x="0" y="0"/>
          <a:ext cx="0" cy="0"/>
          <a:chOff x="0" y="0"/>
          <a:chExt cx="0" cy="0"/>
        </a:xfrm>
      </p:grpSpPr>
      <p:sp>
        <p:nvSpPr>
          <p:cNvPr id="67" name="Google Shape;67;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3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3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cap="none">
                <a:solidFill>
                  <a:srgbClr val="888888"/>
                </a:solidFill>
                <a:latin typeface="Avenir"/>
                <a:ea typeface="Avenir"/>
                <a:cs typeface="Avenir"/>
                <a:sym typeface="Avenir"/>
              </a:defRPr>
            </a:lvl1pPr>
            <a:lvl2pPr indent="0" lvl="1" marL="0" marR="0" algn="r">
              <a:spcBef>
                <a:spcPts val="0"/>
              </a:spcBef>
              <a:buNone/>
              <a:defRPr sz="1200" cap="none">
                <a:solidFill>
                  <a:srgbClr val="888888"/>
                </a:solidFill>
                <a:latin typeface="Avenir"/>
                <a:ea typeface="Avenir"/>
                <a:cs typeface="Avenir"/>
                <a:sym typeface="Avenir"/>
              </a:defRPr>
            </a:lvl2pPr>
            <a:lvl3pPr indent="0" lvl="2" marL="0" marR="0" algn="r">
              <a:spcBef>
                <a:spcPts val="0"/>
              </a:spcBef>
              <a:buNone/>
              <a:defRPr sz="1200" cap="none">
                <a:solidFill>
                  <a:srgbClr val="888888"/>
                </a:solidFill>
                <a:latin typeface="Avenir"/>
                <a:ea typeface="Avenir"/>
                <a:cs typeface="Avenir"/>
                <a:sym typeface="Avenir"/>
              </a:defRPr>
            </a:lvl3pPr>
            <a:lvl4pPr indent="0" lvl="3" marL="0" marR="0" algn="r">
              <a:spcBef>
                <a:spcPts val="0"/>
              </a:spcBef>
              <a:buNone/>
              <a:defRPr sz="1200" cap="none">
                <a:solidFill>
                  <a:srgbClr val="888888"/>
                </a:solidFill>
                <a:latin typeface="Avenir"/>
                <a:ea typeface="Avenir"/>
                <a:cs typeface="Avenir"/>
                <a:sym typeface="Avenir"/>
              </a:defRPr>
            </a:lvl4pPr>
            <a:lvl5pPr indent="0" lvl="4" marL="0" marR="0" algn="r">
              <a:spcBef>
                <a:spcPts val="0"/>
              </a:spcBef>
              <a:buNone/>
              <a:defRPr sz="1200" cap="none">
                <a:solidFill>
                  <a:srgbClr val="888888"/>
                </a:solidFill>
                <a:latin typeface="Avenir"/>
                <a:ea typeface="Avenir"/>
                <a:cs typeface="Avenir"/>
                <a:sym typeface="Avenir"/>
              </a:defRPr>
            </a:lvl5pPr>
            <a:lvl6pPr indent="0" lvl="5" marL="0" marR="0" algn="r">
              <a:spcBef>
                <a:spcPts val="0"/>
              </a:spcBef>
              <a:buNone/>
              <a:defRPr sz="1200" cap="none">
                <a:solidFill>
                  <a:srgbClr val="888888"/>
                </a:solidFill>
                <a:latin typeface="Avenir"/>
                <a:ea typeface="Avenir"/>
                <a:cs typeface="Avenir"/>
                <a:sym typeface="Avenir"/>
              </a:defRPr>
            </a:lvl6pPr>
            <a:lvl7pPr indent="0" lvl="6" marL="0" marR="0" algn="r">
              <a:spcBef>
                <a:spcPts val="0"/>
              </a:spcBef>
              <a:buNone/>
              <a:defRPr sz="1200" cap="none">
                <a:solidFill>
                  <a:srgbClr val="888888"/>
                </a:solidFill>
                <a:latin typeface="Avenir"/>
                <a:ea typeface="Avenir"/>
                <a:cs typeface="Avenir"/>
                <a:sym typeface="Avenir"/>
              </a:defRPr>
            </a:lvl7pPr>
            <a:lvl8pPr indent="0" lvl="7" marL="0" marR="0" algn="r">
              <a:spcBef>
                <a:spcPts val="0"/>
              </a:spcBef>
              <a:buNone/>
              <a:defRPr sz="1200" cap="none">
                <a:solidFill>
                  <a:srgbClr val="888888"/>
                </a:solidFill>
                <a:latin typeface="Avenir"/>
                <a:ea typeface="Avenir"/>
                <a:cs typeface="Avenir"/>
                <a:sym typeface="Avenir"/>
              </a:defRPr>
            </a:lvl8pPr>
            <a:lvl9pPr indent="0" lvl="8" marL="0" marR="0" algn="r">
              <a:spcBef>
                <a:spcPts val="0"/>
              </a:spcBef>
              <a:buNone/>
              <a:defRPr sz="1200" cap="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71" name="Google Shape;71;p33"/>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72" name="Google Shape;72;p33"/>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3" name="Shape 73"/>
        <p:cNvGrpSpPr/>
        <p:nvPr/>
      </p:nvGrpSpPr>
      <p:grpSpPr>
        <a:xfrm>
          <a:off x="0" y="0"/>
          <a:ext cx="0" cy="0"/>
          <a:chOff x="0" y="0"/>
          <a:chExt cx="0" cy="0"/>
        </a:xfrm>
      </p:grpSpPr>
      <p:sp>
        <p:nvSpPr>
          <p:cNvPr id="74" name="Google Shape;74;p3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3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6" name="Google Shape;76;p3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8" name="Google Shape;78;p3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34"/>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80" name="Google Shape;80;p34"/>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81" name="Google Shape;81;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cap="none">
                <a:solidFill>
                  <a:srgbClr val="888888"/>
                </a:solidFill>
                <a:latin typeface="Avenir"/>
                <a:ea typeface="Avenir"/>
                <a:cs typeface="Avenir"/>
                <a:sym typeface="Avenir"/>
              </a:defRPr>
            </a:lvl1pPr>
            <a:lvl2pPr indent="0" lvl="1" marL="0" marR="0" algn="r">
              <a:spcBef>
                <a:spcPts val="0"/>
              </a:spcBef>
              <a:buNone/>
              <a:defRPr sz="1200" cap="none">
                <a:solidFill>
                  <a:srgbClr val="888888"/>
                </a:solidFill>
                <a:latin typeface="Avenir"/>
                <a:ea typeface="Avenir"/>
                <a:cs typeface="Avenir"/>
                <a:sym typeface="Avenir"/>
              </a:defRPr>
            </a:lvl2pPr>
            <a:lvl3pPr indent="0" lvl="2" marL="0" marR="0" algn="r">
              <a:spcBef>
                <a:spcPts val="0"/>
              </a:spcBef>
              <a:buNone/>
              <a:defRPr sz="1200" cap="none">
                <a:solidFill>
                  <a:srgbClr val="888888"/>
                </a:solidFill>
                <a:latin typeface="Avenir"/>
                <a:ea typeface="Avenir"/>
                <a:cs typeface="Avenir"/>
                <a:sym typeface="Avenir"/>
              </a:defRPr>
            </a:lvl3pPr>
            <a:lvl4pPr indent="0" lvl="3" marL="0" marR="0" algn="r">
              <a:spcBef>
                <a:spcPts val="0"/>
              </a:spcBef>
              <a:buNone/>
              <a:defRPr sz="1200" cap="none">
                <a:solidFill>
                  <a:srgbClr val="888888"/>
                </a:solidFill>
                <a:latin typeface="Avenir"/>
                <a:ea typeface="Avenir"/>
                <a:cs typeface="Avenir"/>
                <a:sym typeface="Avenir"/>
              </a:defRPr>
            </a:lvl4pPr>
            <a:lvl5pPr indent="0" lvl="4" marL="0" marR="0" algn="r">
              <a:spcBef>
                <a:spcPts val="0"/>
              </a:spcBef>
              <a:buNone/>
              <a:defRPr sz="1200" cap="none">
                <a:solidFill>
                  <a:srgbClr val="888888"/>
                </a:solidFill>
                <a:latin typeface="Avenir"/>
                <a:ea typeface="Avenir"/>
                <a:cs typeface="Avenir"/>
                <a:sym typeface="Avenir"/>
              </a:defRPr>
            </a:lvl5pPr>
            <a:lvl6pPr indent="0" lvl="5" marL="0" marR="0" algn="r">
              <a:spcBef>
                <a:spcPts val="0"/>
              </a:spcBef>
              <a:buNone/>
              <a:defRPr sz="1200" cap="none">
                <a:solidFill>
                  <a:srgbClr val="888888"/>
                </a:solidFill>
                <a:latin typeface="Avenir"/>
                <a:ea typeface="Avenir"/>
                <a:cs typeface="Avenir"/>
                <a:sym typeface="Avenir"/>
              </a:defRPr>
            </a:lvl6pPr>
            <a:lvl7pPr indent="0" lvl="6" marL="0" marR="0" algn="r">
              <a:spcBef>
                <a:spcPts val="0"/>
              </a:spcBef>
              <a:buNone/>
              <a:defRPr sz="1200" cap="none">
                <a:solidFill>
                  <a:srgbClr val="888888"/>
                </a:solidFill>
                <a:latin typeface="Avenir"/>
                <a:ea typeface="Avenir"/>
                <a:cs typeface="Avenir"/>
                <a:sym typeface="Avenir"/>
              </a:defRPr>
            </a:lvl7pPr>
            <a:lvl8pPr indent="0" lvl="7" marL="0" marR="0" algn="r">
              <a:spcBef>
                <a:spcPts val="0"/>
              </a:spcBef>
              <a:buNone/>
              <a:defRPr sz="1200" cap="none">
                <a:solidFill>
                  <a:srgbClr val="888888"/>
                </a:solidFill>
                <a:latin typeface="Avenir"/>
                <a:ea typeface="Avenir"/>
                <a:cs typeface="Avenir"/>
                <a:sym typeface="Avenir"/>
              </a:defRPr>
            </a:lvl8pPr>
            <a:lvl9pPr indent="0" lvl="8" marL="0" marR="0" algn="r">
              <a:spcBef>
                <a:spcPts val="0"/>
              </a:spcBef>
              <a:buNone/>
              <a:defRPr sz="1200" cap="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82" name="Google Shape;82;p34"/>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83" name="Google Shape;83;p34"/>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1.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Twentieth Century"/>
              <a:buNone/>
              <a:defRPr b="0" i="0" sz="4400" u="none" cap="none" strike="noStrike">
                <a:solidFill>
                  <a:schemeClr val="dk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venir"/>
                <a:ea typeface="Avenir"/>
                <a:cs typeface="Avenir"/>
                <a:sym typeface="Avenir"/>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venir"/>
                <a:ea typeface="Avenir"/>
                <a:cs typeface="Avenir"/>
                <a:sym typeface="Avenir"/>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12" name="Google Shape;12;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venir"/>
                <a:ea typeface="Avenir"/>
                <a:cs typeface="Avenir"/>
                <a:sym typeface="Avenir"/>
              </a:defRPr>
            </a:lvl1pPr>
            <a:lvl2pPr indent="0" lvl="1" marL="0" marR="0" rtl="0" algn="r">
              <a:spcBef>
                <a:spcPts val="0"/>
              </a:spcBef>
              <a:buNone/>
              <a:defRPr b="0" i="0" sz="1200" u="none" cap="none" strike="noStrike">
                <a:solidFill>
                  <a:srgbClr val="888888"/>
                </a:solidFill>
                <a:latin typeface="Avenir"/>
                <a:ea typeface="Avenir"/>
                <a:cs typeface="Avenir"/>
                <a:sym typeface="Avenir"/>
              </a:defRPr>
            </a:lvl2pPr>
            <a:lvl3pPr indent="0" lvl="2" marL="0" marR="0" rtl="0" algn="r">
              <a:spcBef>
                <a:spcPts val="0"/>
              </a:spcBef>
              <a:buNone/>
              <a:defRPr b="0" i="0" sz="1200" u="none" cap="none" strike="noStrike">
                <a:solidFill>
                  <a:srgbClr val="888888"/>
                </a:solidFill>
                <a:latin typeface="Avenir"/>
                <a:ea typeface="Avenir"/>
                <a:cs typeface="Avenir"/>
                <a:sym typeface="Avenir"/>
              </a:defRPr>
            </a:lvl3pPr>
            <a:lvl4pPr indent="0" lvl="3" marL="0" marR="0" rtl="0" algn="r">
              <a:spcBef>
                <a:spcPts val="0"/>
              </a:spcBef>
              <a:buNone/>
              <a:defRPr b="0" i="0" sz="1200" u="none" cap="none" strike="noStrike">
                <a:solidFill>
                  <a:srgbClr val="888888"/>
                </a:solidFill>
                <a:latin typeface="Avenir"/>
                <a:ea typeface="Avenir"/>
                <a:cs typeface="Avenir"/>
                <a:sym typeface="Avenir"/>
              </a:defRPr>
            </a:lvl4pPr>
            <a:lvl5pPr indent="0" lvl="4" marL="0" marR="0" rtl="0" algn="r">
              <a:spcBef>
                <a:spcPts val="0"/>
              </a:spcBef>
              <a:buNone/>
              <a:defRPr b="0" i="0" sz="1200" u="none" cap="none" strike="noStrike">
                <a:solidFill>
                  <a:srgbClr val="888888"/>
                </a:solidFill>
                <a:latin typeface="Avenir"/>
                <a:ea typeface="Avenir"/>
                <a:cs typeface="Avenir"/>
                <a:sym typeface="Avenir"/>
              </a:defRPr>
            </a:lvl5pPr>
            <a:lvl6pPr indent="0" lvl="5" marL="0" marR="0" rtl="0" algn="r">
              <a:spcBef>
                <a:spcPts val="0"/>
              </a:spcBef>
              <a:buNone/>
              <a:defRPr b="0" i="0" sz="1200" u="none" cap="none" strike="noStrike">
                <a:solidFill>
                  <a:srgbClr val="888888"/>
                </a:solidFill>
                <a:latin typeface="Avenir"/>
                <a:ea typeface="Avenir"/>
                <a:cs typeface="Avenir"/>
                <a:sym typeface="Avenir"/>
              </a:defRPr>
            </a:lvl6pPr>
            <a:lvl7pPr indent="0" lvl="6" marL="0" marR="0" rtl="0" algn="r">
              <a:spcBef>
                <a:spcPts val="0"/>
              </a:spcBef>
              <a:buNone/>
              <a:defRPr b="0" i="0" sz="1200" u="none" cap="none" strike="noStrike">
                <a:solidFill>
                  <a:srgbClr val="888888"/>
                </a:solidFill>
                <a:latin typeface="Avenir"/>
                <a:ea typeface="Avenir"/>
                <a:cs typeface="Avenir"/>
                <a:sym typeface="Avenir"/>
              </a:defRPr>
            </a:lvl7pPr>
            <a:lvl8pPr indent="0" lvl="7" marL="0" marR="0" rtl="0" algn="r">
              <a:spcBef>
                <a:spcPts val="0"/>
              </a:spcBef>
              <a:buNone/>
              <a:defRPr b="0" i="0" sz="1200" u="none" cap="none" strike="noStrike">
                <a:solidFill>
                  <a:srgbClr val="888888"/>
                </a:solidFill>
                <a:latin typeface="Avenir"/>
                <a:ea typeface="Avenir"/>
                <a:cs typeface="Avenir"/>
                <a:sym typeface="Avenir"/>
              </a:defRPr>
            </a:lvl8pPr>
            <a:lvl9pPr indent="0" lvl="8" marL="0" marR="0" rtl="0" algn="r">
              <a:spcBef>
                <a:spcPts val="0"/>
              </a:spcBef>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pic>
        <p:nvPicPr>
          <p:cNvPr id="13" name="Google Shape;13;p25"/>
          <p:cNvPicPr preferRelativeResize="0"/>
          <p:nvPr/>
        </p:nvPicPr>
        <p:blipFill rotWithShape="1">
          <a:blip r:embed="rId1">
            <a:alphaModFix/>
          </a:blip>
          <a:srcRect b="0" l="0" r="0" t="0"/>
          <a:stretch/>
        </p:blipFill>
        <p:spPr>
          <a:xfrm>
            <a:off x="548951" y="6394529"/>
            <a:ext cx="2827176" cy="46347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0.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comments" Target="../comments/commen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9.jp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
          <p:cNvSpPr txBox="1"/>
          <p:nvPr>
            <p:ph type="ctrTitle"/>
          </p:nvPr>
        </p:nvSpPr>
        <p:spPr>
          <a:xfrm>
            <a:off x="5169408" y="3352800"/>
            <a:ext cx="6592824" cy="2386584"/>
          </a:xfrm>
          <a:prstGeom prst="rect">
            <a:avLst/>
          </a:prstGeom>
          <a:noFill/>
          <a:ln>
            <a:noFill/>
          </a:ln>
        </p:spPr>
        <p:txBody>
          <a:bodyPr anchorCtr="0" anchor="b" bIns="45700" lIns="91425" spcFirstLastPara="1" rIns="91425" wrap="square" tIns="45700">
            <a:normAutofit fontScale="90000"/>
          </a:bodyPr>
          <a:lstStyle/>
          <a:p>
            <a:pPr indent="0" lvl="0" marL="0" rtl="0" algn="r">
              <a:lnSpc>
                <a:spcPct val="90000"/>
              </a:lnSpc>
              <a:spcBef>
                <a:spcPts val="0"/>
              </a:spcBef>
              <a:spcAft>
                <a:spcPts val="0"/>
              </a:spcAft>
              <a:buClr>
                <a:srgbClr val="FFFFFF"/>
              </a:buClr>
              <a:buSzPct val="136363"/>
              <a:buFont typeface="Avenir"/>
              <a:buNone/>
            </a:pPr>
            <a:r>
              <a:rPr b="1" lang="en-US" sz="4400">
                <a:solidFill>
                  <a:srgbClr val="FFFFFF"/>
                </a:solidFill>
                <a:latin typeface="Montserrat"/>
                <a:ea typeface="Montserrat"/>
                <a:cs typeface="Montserrat"/>
                <a:sym typeface="Montserrat"/>
              </a:rPr>
              <a:t>noslegal taxonomy</a:t>
            </a:r>
            <a:r>
              <a:rPr b="1" lang="en-US">
                <a:solidFill>
                  <a:srgbClr val="FFFFFF"/>
                </a:solidFill>
                <a:latin typeface="Montserrat"/>
                <a:ea typeface="Montserrat"/>
                <a:cs typeface="Montserrat"/>
                <a:sym typeface="Montserrat"/>
              </a:rPr>
              <a:t> </a:t>
            </a:r>
            <a:br>
              <a:rPr b="1" lang="en-US">
                <a:solidFill>
                  <a:srgbClr val="FFFFFF"/>
                </a:solidFill>
                <a:latin typeface="Montserrat"/>
                <a:ea typeface="Montserrat"/>
                <a:cs typeface="Montserrat"/>
                <a:sym typeface="Montserrat"/>
              </a:rPr>
            </a:br>
            <a:r>
              <a:rPr lang="en-US" sz="2200">
                <a:solidFill>
                  <a:srgbClr val="FFFFFF"/>
                </a:solidFill>
                <a:latin typeface="Montserrat"/>
                <a:ea typeface="Montserrat"/>
                <a:cs typeface="Montserrat"/>
                <a:sym typeface="Montserrat"/>
              </a:rPr>
              <a:t>implementation topics</a:t>
            </a:r>
            <a:br>
              <a:rPr lang="en-US" sz="2200">
                <a:solidFill>
                  <a:srgbClr val="FFFFFF"/>
                </a:solidFill>
                <a:latin typeface="Montserrat"/>
                <a:ea typeface="Montserrat"/>
                <a:cs typeface="Montserrat"/>
                <a:sym typeface="Montserrat"/>
              </a:rPr>
            </a:br>
            <a:r>
              <a:rPr lang="en-US" sz="2200">
                <a:solidFill>
                  <a:srgbClr val="FFFFFF"/>
                </a:solidFill>
                <a:latin typeface="Montserrat"/>
                <a:ea typeface="Montserrat"/>
                <a:cs typeface="Montserrat"/>
                <a:sym typeface="Montserrat"/>
              </a:rPr>
              <a:t>for law firms</a:t>
            </a:r>
            <a:br>
              <a:rPr lang="en-US" sz="2200">
                <a:solidFill>
                  <a:srgbClr val="FFFFFF"/>
                </a:solidFill>
                <a:latin typeface="Montserrat"/>
                <a:ea typeface="Montserrat"/>
                <a:cs typeface="Montserrat"/>
                <a:sym typeface="Montserrat"/>
              </a:rPr>
            </a:br>
            <a:r>
              <a:rPr lang="en-US" sz="2200">
                <a:solidFill>
                  <a:srgbClr val="FFFFFF"/>
                </a:solidFill>
                <a:latin typeface="Montserrat"/>
                <a:ea typeface="Montserrat"/>
                <a:cs typeface="Montserrat"/>
                <a:sym typeface="Montserrat"/>
              </a:rPr>
              <a:t>May</a:t>
            </a:r>
            <a:r>
              <a:rPr lang="en-US" sz="2200">
                <a:solidFill>
                  <a:srgbClr val="FFFFFF"/>
                </a:solidFill>
                <a:latin typeface="Montserrat"/>
                <a:ea typeface="Montserrat"/>
                <a:cs typeface="Montserrat"/>
                <a:sym typeface="Montserrat"/>
              </a:rPr>
              <a:t> 2023</a:t>
            </a:r>
            <a:br>
              <a:rPr lang="en-US">
                <a:solidFill>
                  <a:srgbClr val="FFFFFF"/>
                </a:solidFill>
                <a:latin typeface="Avenir"/>
                <a:ea typeface="Avenir"/>
                <a:cs typeface="Avenir"/>
                <a:sym typeface="Avenir"/>
              </a:rPr>
            </a:br>
            <a:endParaRPr>
              <a:latin typeface="Avenir"/>
              <a:ea typeface="Avenir"/>
              <a:cs typeface="Avenir"/>
              <a:sym typeface="Aveni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1e212c20611_0_34"/>
          <p:cNvSpPr/>
          <p:nvPr/>
        </p:nvSpPr>
        <p:spPr>
          <a:xfrm>
            <a:off x="8421600" y="1987250"/>
            <a:ext cx="3598200" cy="4559700"/>
          </a:xfrm>
          <a:prstGeom prst="foldedCorner">
            <a:avLst>
              <a:gd fmla="val 7928" name="adj"/>
            </a:avLst>
          </a:prstGeom>
          <a:solidFill>
            <a:srgbClr val="C7DAF3"/>
          </a:solid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38" name="Google Shape;238;g1e212c20611_0_34"/>
          <p:cNvSpPr txBox="1"/>
          <p:nvPr>
            <p:ph type="title"/>
          </p:nvPr>
        </p:nvSpPr>
        <p:spPr>
          <a:xfrm>
            <a:off x="237235" y="3525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wentieth Century"/>
              <a:buNone/>
            </a:pPr>
            <a:r>
              <a:rPr lang="en-US" sz="3200">
                <a:latin typeface="Montserrat"/>
                <a:ea typeface="Montserrat"/>
                <a:cs typeface="Montserrat"/>
                <a:sym typeface="Montserrat"/>
              </a:rPr>
              <a:t>E</a:t>
            </a:r>
            <a:r>
              <a:rPr lang="en-US" sz="3200">
                <a:latin typeface="Montserrat"/>
                <a:ea typeface="Montserrat"/>
                <a:cs typeface="Montserrat"/>
                <a:sym typeface="Montserrat"/>
              </a:rPr>
              <a:t>ngage with your stakeholders</a:t>
            </a:r>
            <a:endParaRPr sz="3200">
              <a:latin typeface="Montserrat"/>
              <a:ea typeface="Montserrat"/>
              <a:cs typeface="Montserrat"/>
              <a:sym typeface="Montserrat"/>
            </a:endParaRPr>
          </a:p>
        </p:txBody>
      </p:sp>
      <p:sp>
        <p:nvSpPr>
          <p:cNvPr id="239" name="Google Shape;239;g1e212c20611_0_34"/>
          <p:cNvSpPr txBox="1"/>
          <p:nvPr/>
        </p:nvSpPr>
        <p:spPr>
          <a:xfrm>
            <a:off x="8516100" y="2137575"/>
            <a:ext cx="3409200" cy="4309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Montserrat"/>
                <a:ea typeface="Montserrat"/>
                <a:cs typeface="Montserrat"/>
                <a:sym typeface="Montserrat"/>
              </a:rPr>
              <a:t>Top tips</a:t>
            </a:r>
            <a:endParaRPr b="1">
              <a:latin typeface="Montserrat"/>
              <a:ea typeface="Montserrat"/>
              <a:cs typeface="Montserrat"/>
              <a:sym typeface="Montserrat"/>
            </a:endParaRPr>
          </a:p>
          <a:p>
            <a:pPr indent="0" lvl="0" marL="0" marR="0" rtl="0" algn="l">
              <a:spcBef>
                <a:spcPts val="0"/>
              </a:spcBef>
              <a:spcAft>
                <a:spcPts val="0"/>
              </a:spcAft>
              <a:buNone/>
            </a:pPr>
            <a:r>
              <a:t/>
            </a:r>
            <a:endParaRPr sz="1200">
              <a:solidFill>
                <a:schemeClr val="dk1"/>
              </a:solidFill>
              <a:latin typeface="Montserrat"/>
              <a:ea typeface="Montserrat"/>
              <a:cs typeface="Montserrat"/>
              <a:sym typeface="Montserrat"/>
            </a:endParaRPr>
          </a:p>
          <a:p>
            <a:pPr indent="-158750" lvl="0" marL="171450" marR="0" rtl="0" algn="l">
              <a:spcBef>
                <a:spcPts val="0"/>
              </a:spcBef>
              <a:spcAft>
                <a:spcPts val="0"/>
              </a:spcAft>
              <a:buClr>
                <a:schemeClr val="dk1"/>
              </a:buClr>
              <a:buSzPts val="1000"/>
              <a:buFont typeface="Noto Sans Symbols"/>
              <a:buChar char="▪"/>
            </a:pPr>
            <a:r>
              <a:rPr lang="en-US" sz="1000">
                <a:solidFill>
                  <a:schemeClr val="dk1"/>
                </a:solidFill>
                <a:latin typeface="Montserrat"/>
                <a:ea typeface="Montserrat"/>
                <a:cs typeface="Montserrat"/>
                <a:sym typeface="Montserrat"/>
              </a:rPr>
              <a:t>Establish an effective </a:t>
            </a:r>
            <a:r>
              <a:rPr b="1" lang="en-US" sz="1000">
                <a:solidFill>
                  <a:schemeClr val="dk1"/>
                </a:solidFill>
                <a:latin typeface="Montserrat"/>
                <a:ea typeface="Montserrat"/>
                <a:cs typeface="Montserrat"/>
                <a:sym typeface="Montserrat"/>
              </a:rPr>
              <a:t>steering group</a:t>
            </a:r>
            <a:r>
              <a:rPr lang="en-US" sz="1000">
                <a:solidFill>
                  <a:schemeClr val="dk1"/>
                </a:solidFill>
                <a:latin typeface="Montserrat"/>
                <a:ea typeface="Montserrat"/>
                <a:cs typeface="Montserrat"/>
                <a:sym typeface="Montserrat"/>
              </a:rPr>
              <a:t> – uncoordinated siloed approaches have caused major problems with law firm taxonomies</a:t>
            </a:r>
            <a:endParaRPr sz="1000">
              <a:latin typeface="Montserrat"/>
              <a:ea typeface="Montserrat"/>
              <a:cs typeface="Montserrat"/>
              <a:sym typeface="Montserrat"/>
            </a:endParaRPr>
          </a:p>
          <a:p>
            <a:pPr indent="-209550" lvl="0" marL="285750" marR="0" rtl="0" algn="l">
              <a:spcBef>
                <a:spcPts val="0"/>
              </a:spcBef>
              <a:spcAft>
                <a:spcPts val="0"/>
              </a:spcAft>
              <a:buClr>
                <a:schemeClr val="dk1"/>
              </a:buClr>
              <a:buSzPts val="1200"/>
              <a:buFont typeface="Noto Sans Symbols"/>
              <a:buNone/>
            </a:pPr>
            <a:r>
              <a:t/>
            </a:r>
            <a:endParaRPr sz="1000">
              <a:solidFill>
                <a:schemeClr val="dk1"/>
              </a:solidFill>
              <a:latin typeface="Montserrat"/>
              <a:ea typeface="Montserrat"/>
              <a:cs typeface="Montserrat"/>
              <a:sym typeface="Montserrat"/>
            </a:endParaRPr>
          </a:p>
          <a:p>
            <a:pPr indent="-158750" lvl="0" marL="171450" marR="0" rtl="0" algn="l">
              <a:spcBef>
                <a:spcPts val="0"/>
              </a:spcBef>
              <a:spcAft>
                <a:spcPts val="0"/>
              </a:spcAft>
              <a:buClr>
                <a:schemeClr val="dk1"/>
              </a:buClr>
              <a:buSzPts val="1000"/>
              <a:buFont typeface="Noto Sans Symbols"/>
              <a:buChar char="▪"/>
            </a:pPr>
            <a:r>
              <a:rPr lang="en-US" sz="1000">
                <a:solidFill>
                  <a:schemeClr val="dk1"/>
                </a:solidFill>
                <a:latin typeface="Montserrat"/>
                <a:ea typeface="Montserrat"/>
                <a:cs typeface="Montserrat"/>
                <a:sym typeface="Montserrat"/>
              </a:rPr>
              <a:t>Identify and map relevant</a:t>
            </a:r>
            <a:r>
              <a:rPr b="1" lang="en-US" sz="1000">
                <a:solidFill>
                  <a:schemeClr val="dk1"/>
                </a:solidFill>
                <a:latin typeface="Montserrat"/>
                <a:ea typeface="Montserrat"/>
                <a:cs typeface="Montserrat"/>
                <a:sym typeface="Montserrat"/>
              </a:rPr>
              <a:t> stakeholders</a:t>
            </a:r>
            <a:r>
              <a:rPr lang="en-US" sz="1000">
                <a:solidFill>
                  <a:schemeClr val="dk1"/>
                </a:solidFill>
                <a:latin typeface="Montserrat"/>
                <a:ea typeface="Montserrat"/>
                <a:cs typeface="Montserrat"/>
                <a:sym typeface="Montserrat"/>
              </a:rPr>
              <a:t>: key sponsors, influencers, ‘users’ and ‘producers’ in each area of the firm</a:t>
            </a:r>
            <a:endParaRPr sz="1000">
              <a:latin typeface="Montserrat"/>
              <a:ea typeface="Montserrat"/>
              <a:cs typeface="Montserrat"/>
              <a:sym typeface="Montserrat"/>
            </a:endParaRPr>
          </a:p>
          <a:p>
            <a:pPr indent="-209550" lvl="0" marL="285750" marR="0" rtl="0" algn="l">
              <a:spcBef>
                <a:spcPts val="0"/>
              </a:spcBef>
              <a:spcAft>
                <a:spcPts val="0"/>
              </a:spcAft>
              <a:buClr>
                <a:schemeClr val="dk1"/>
              </a:buClr>
              <a:buSzPts val="1200"/>
              <a:buFont typeface="Noto Sans Symbols"/>
              <a:buNone/>
            </a:pPr>
            <a:r>
              <a:t/>
            </a:r>
            <a:endParaRPr sz="1000">
              <a:solidFill>
                <a:schemeClr val="dk1"/>
              </a:solidFill>
              <a:latin typeface="Montserrat"/>
              <a:ea typeface="Montserrat"/>
              <a:cs typeface="Montserrat"/>
              <a:sym typeface="Montserrat"/>
            </a:endParaRPr>
          </a:p>
          <a:p>
            <a:pPr indent="-158750" lvl="0" marL="171450" marR="0" rtl="0" algn="l">
              <a:spcBef>
                <a:spcPts val="0"/>
              </a:spcBef>
              <a:spcAft>
                <a:spcPts val="0"/>
              </a:spcAft>
              <a:buClr>
                <a:schemeClr val="dk1"/>
              </a:buClr>
              <a:buSzPts val="1000"/>
              <a:buFont typeface="Noto Sans Symbols"/>
              <a:buChar char="▪"/>
            </a:pPr>
            <a:r>
              <a:rPr lang="en-US" sz="1000">
                <a:solidFill>
                  <a:schemeClr val="dk1"/>
                </a:solidFill>
                <a:latin typeface="Montserrat"/>
                <a:ea typeface="Montserrat"/>
                <a:cs typeface="Montserrat"/>
                <a:sym typeface="Montserrat"/>
              </a:rPr>
              <a:t>Hold workshops with each group to identify the </a:t>
            </a:r>
            <a:r>
              <a:rPr b="1" lang="en-US" sz="1000">
                <a:solidFill>
                  <a:schemeClr val="dk1"/>
                </a:solidFill>
                <a:latin typeface="Montserrat"/>
                <a:ea typeface="Montserrat"/>
                <a:cs typeface="Montserrat"/>
                <a:sym typeface="Montserrat"/>
              </a:rPr>
              <a:t>problems,</a:t>
            </a:r>
            <a:r>
              <a:rPr lang="en-US" sz="1000">
                <a:solidFill>
                  <a:schemeClr val="dk1"/>
                </a:solidFill>
                <a:latin typeface="Montserrat"/>
                <a:ea typeface="Montserrat"/>
                <a:cs typeface="Montserrat"/>
                <a:sym typeface="Montserrat"/>
              </a:rPr>
              <a:t> </a:t>
            </a:r>
            <a:r>
              <a:rPr b="1" lang="en-US" sz="1000">
                <a:solidFill>
                  <a:schemeClr val="dk1"/>
                </a:solidFill>
                <a:latin typeface="Montserrat"/>
                <a:ea typeface="Montserrat"/>
                <a:cs typeface="Montserrat"/>
                <a:sym typeface="Montserrat"/>
              </a:rPr>
              <a:t>value</a:t>
            </a:r>
            <a:r>
              <a:rPr lang="en-US" sz="1000">
                <a:solidFill>
                  <a:schemeClr val="dk1"/>
                </a:solidFill>
                <a:latin typeface="Montserrat"/>
                <a:ea typeface="Montserrat"/>
                <a:cs typeface="Montserrat"/>
                <a:sym typeface="Montserrat"/>
              </a:rPr>
              <a:t> and </a:t>
            </a:r>
            <a:r>
              <a:rPr b="1" lang="en-US" sz="1000">
                <a:solidFill>
                  <a:schemeClr val="dk1"/>
                </a:solidFill>
                <a:latin typeface="Montserrat"/>
                <a:ea typeface="Montserrat"/>
                <a:cs typeface="Montserrat"/>
                <a:sym typeface="Montserrat"/>
              </a:rPr>
              <a:t>business objectives</a:t>
            </a:r>
            <a:r>
              <a:rPr lang="en-US" sz="1000">
                <a:solidFill>
                  <a:schemeClr val="dk1"/>
                </a:solidFill>
                <a:latin typeface="Montserrat"/>
                <a:ea typeface="Montserrat"/>
                <a:cs typeface="Montserrat"/>
                <a:sym typeface="Montserrat"/>
              </a:rPr>
              <a:t>, what excites people and their reservations</a:t>
            </a:r>
            <a:endParaRPr sz="1000">
              <a:solidFill>
                <a:schemeClr val="dk1"/>
              </a:solidFill>
              <a:latin typeface="Montserrat"/>
              <a:ea typeface="Montserrat"/>
              <a:cs typeface="Montserrat"/>
              <a:sym typeface="Montserrat"/>
            </a:endParaRPr>
          </a:p>
          <a:p>
            <a:pPr indent="0" lvl="0" marL="457200" marR="0" rtl="0" algn="l">
              <a:spcBef>
                <a:spcPts val="0"/>
              </a:spcBef>
              <a:spcAft>
                <a:spcPts val="0"/>
              </a:spcAft>
              <a:buNone/>
            </a:pPr>
            <a:r>
              <a:t/>
            </a:r>
            <a:endParaRPr sz="1000">
              <a:solidFill>
                <a:schemeClr val="dk1"/>
              </a:solidFill>
              <a:latin typeface="Montserrat"/>
              <a:ea typeface="Montserrat"/>
              <a:cs typeface="Montserrat"/>
              <a:sym typeface="Montserrat"/>
            </a:endParaRPr>
          </a:p>
          <a:p>
            <a:pPr indent="-158750" lvl="0" marL="171450" marR="0" rtl="0" algn="l">
              <a:spcBef>
                <a:spcPts val="0"/>
              </a:spcBef>
              <a:spcAft>
                <a:spcPts val="0"/>
              </a:spcAft>
              <a:buClr>
                <a:schemeClr val="dk1"/>
              </a:buClr>
              <a:buSzPts val="1000"/>
              <a:buFont typeface="Montserrat"/>
              <a:buChar char="▪"/>
            </a:pPr>
            <a:r>
              <a:rPr lang="en-US" sz="1000">
                <a:solidFill>
                  <a:schemeClr val="dk1"/>
                </a:solidFill>
                <a:latin typeface="Montserrat"/>
                <a:ea typeface="Montserrat"/>
                <a:cs typeface="Montserrat"/>
                <a:sym typeface="Montserrat"/>
              </a:rPr>
              <a:t>Develop your understanding of these problems and </a:t>
            </a:r>
            <a:r>
              <a:rPr b="1" lang="en-US" sz="1000">
                <a:solidFill>
                  <a:schemeClr val="dk1"/>
                </a:solidFill>
                <a:latin typeface="Montserrat"/>
                <a:ea typeface="Montserrat"/>
                <a:cs typeface="Montserrat"/>
                <a:sym typeface="Montserrat"/>
              </a:rPr>
              <a:t>bring different stakeholder groups together</a:t>
            </a:r>
            <a:r>
              <a:rPr lang="en-US" sz="1000">
                <a:solidFill>
                  <a:schemeClr val="dk1"/>
                </a:solidFill>
                <a:latin typeface="Montserrat"/>
                <a:ea typeface="Montserrat"/>
                <a:cs typeface="Montserrat"/>
                <a:sym typeface="Montserrat"/>
              </a:rPr>
              <a:t> in the same workshops so that can people can appreciate the organisation’s needs holistically, and so you can communicate the benefits of a shared language from the outset</a:t>
            </a:r>
            <a:endParaRPr sz="1000">
              <a:solidFill>
                <a:schemeClr val="dk1"/>
              </a:solidFill>
              <a:latin typeface="Montserrat"/>
              <a:ea typeface="Montserrat"/>
              <a:cs typeface="Montserrat"/>
              <a:sym typeface="Montserrat"/>
            </a:endParaRPr>
          </a:p>
          <a:p>
            <a:pPr indent="0" lvl="0" marL="457200" marR="0" rtl="0" algn="l">
              <a:spcBef>
                <a:spcPts val="0"/>
              </a:spcBef>
              <a:spcAft>
                <a:spcPts val="0"/>
              </a:spcAft>
              <a:buNone/>
            </a:pPr>
            <a:r>
              <a:t/>
            </a:r>
            <a:endParaRPr sz="1000">
              <a:solidFill>
                <a:schemeClr val="dk1"/>
              </a:solidFill>
              <a:latin typeface="Montserrat"/>
              <a:ea typeface="Montserrat"/>
              <a:cs typeface="Montserrat"/>
              <a:sym typeface="Montserrat"/>
            </a:endParaRPr>
          </a:p>
          <a:p>
            <a:pPr indent="-158750" lvl="0" marL="171450" marR="0" rtl="0" algn="l">
              <a:spcBef>
                <a:spcPts val="0"/>
              </a:spcBef>
              <a:spcAft>
                <a:spcPts val="0"/>
              </a:spcAft>
              <a:buClr>
                <a:schemeClr val="dk1"/>
              </a:buClr>
              <a:buSzPts val="1000"/>
              <a:buFont typeface="Montserrat"/>
              <a:buChar char="▪"/>
            </a:pPr>
            <a:r>
              <a:rPr lang="en-US" sz="1000">
                <a:solidFill>
                  <a:schemeClr val="dk1"/>
                </a:solidFill>
                <a:latin typeface="Montserrat"/>
                <a:ea typeface="Montserrat"/>
                <a:cs typeface="Montserrat"/>
                <a:sym typeface="Montserrat"/>
              </a:rPr>
              <a:t>Remember this is a </a:t>
            </a:r>
            <a:r>
              <a:rPr b="1" lang="en-US" sz="1000">
                <a:solidFill>
                  <a:schemeClr val="dk1"/>
                </a:solidFill>
                <a:latin typeface="Montserrat"/>
                <a:ea typeface="Montserrat"/>
                <a:cs typeface="Montserrat"/>
                <a:sym typeface="Montserrat"/>
              </a:rPr>
              <a:t>change management</a:t>
            </a:r>
            <a:r>
              <a:rPr lang="en-US" sz="1000">
                <a:solidFill>
                  <a:schemeClr val="dk1"/>
                </a:solidFill>
                <a:latin typeface="Montserrat"/>
                <a:ea typeface="Montserrat"/>
                <a:cs typeface="Montserrat"/>
                <a:sym typeface="Montserrat"/>
              </a:rPr>
              <a:t> process and requires effective communication, listening and iteration</a:t>
            </a:r>
            <a:endParaRPr sz="1000">
              <a:solidFill>
                <a:schemeClr val="dk1"/>
              </a:solidFill>
              <a:latin typeface="Montserrat"/>
              <a:ea typeface="Montserrat"/>
              <a:cs typeface="Montserrat"/>
              <a:sym typeface="Montserrat"/>
            </a:endParaRPr>
          </a:p>
          <a:p>
            <a:pPr indent="0" lvl="0" marL="457200" marR="0" rtl="0" algn="l">
              <a:spcBef>
                <a:spcPts val="0"/>
              </a:spcBef>
              <a:spcAft>
                <a:spcPts val="0"/>
              </a:spcAft>
              <a:buNone/>
            </a:pPr>
            <a:r>
              <a:t/>
            </a:r>
            <a:endParaRPr sz="1000">
              <a:solidFill>
                <a:schemeClr val="dk1"/>
              </a:solidFill>
              <a:latin typeface="Montserrat"/>
              <a:ea typeface="Montserrat"/>
              <a:cs typeface="Montserrat"/>
              <a:sym typeface="Montserrat"/>
            </a:endParaRPr>
          </a:p>
          <a:p>
            <a:pPr indent="-158750" lvl="0" marL="171450" marR="0" rtl="0" algn="l">
              <a:spcBef>
                <a:spcPts val="0"/>
              </a:spcBef>
              <a:spcAft>
                <a:spcPts val="0"/>
              </a:spcAft>
              <a:buClr>
                <a:schemeClr val="dk1"/>
              </a:buClr>
              <a:buSzPts val="1000"/>
              <a:buFont typeface="Montserrat"/>
              <a:buChar char="▪"/>
            </a:pPr>
            <a:r>
              <a:rPr lang="en-US" sz="1000">
                <a:solidFill>
                  <a:schemeClr val="dk1"/>
                </a:solidFill>
                <a:latin typeface="Montserrat"/>
                <a:ea typeface="Montserrat"/>
                <a:cs typeface="Montserrat"/>
                <a:sym typeface="Montserrat"/>
              </a:rPr>
              <a:t>It’s OK if not everyone gets it initially so long as sufficient people do</a:t>
            </a:r>
            <a:endParaRPr sz="1000">
              <a:solidFill>
                <a:schemeClr val="dk1"/>
              </a:solidFill>
              <a:latin typeface="Montserrat"/>
              <a:ea typeface="Montserrat"/>
              <a:cs typeface="Montserrat"/>
              <a:sym typeface="Montserrat"/>
            </a:endParaRPr>
          </a:p>
        </p:txBody>
      </p:sp>
      <p:pic>
        <p:nvPicPr>
          <p:cNvPr id="240" name="Google Shape;240;g1e212c20611_0_34"/>
          <p:cNvPicPr preferRelativeResize="0"/>
          <p:nvPr/>
        </p:nvPicPr>
        <p:blipFill>
          <a:blip r:embed="rId3">
            <a:alphaModFix/>
          </a:blip>
          <a:stretch>
            <a:fillRect/>
          </a:stretch>
        </p:blipFill>
        <p:spPr>
          <a:xfrm>
            <a:off x="9574225" y="679375"/>
            <a:ext cx="1107725" cy="1107725"/>
          </a:xfrm>
          <a:prstGeom prst="rect">
            <a:avLst/>
          </a:prstGeom>
          <a:noFill/>
          <a:ln>
            <a:noFill/>
          </a:ln>
        </p:spPr>
      </p:pic>
      <p:graphicFrame>
        <p:nvGraphicFramePr>
          <p:cNvPr id="241" name="Google Shape;241;g1e212c20611_0_34"/>
          <p:cNvGraphicFramePr/>
          <p:nvPr/>
        </p:nvGraphicFramePr>
        <p:xfrm>
          <a:off x="427800" y="1987250"/>
          <a:ext cx="3000000" cy="3000000"/>
        </p:xfrm>
        <a:graphic>
          <a:graphicData uri="http://schemas.openxmlformats.org/drawingml/2006/table">
            <a:tbl>
              <a:tblPr>
                <a:noFill/>
                <a:tableStyleId>{385CCCDF-018F-4383-BC3C-0AABE5BC7DAE}</a:tableStyleId>
              </a:tblPr>
              <a:tblGrid>
                <a:gridCol w="1998800"/>
                <a:gridCol w="5324000"/>
              </a:tblGrid>
              <a:tr h="256675">
                <a:tc>
                  <a:txBody>
                    <a:bodyPr/>
                    <a:lstStyle/>
                    <a:p>
                      <a:pPr indent="0" lvl="0" marL="0" rtl="0" algn="l">
                        <a:spcBef>
                          <a:spcPts val="0"/>
                        </a:spcBef>
                        <a:spcAft>
                          <a:spcPts val="0"/>
                        </a:spcAft>
                        <a:buClr>
                          <a:schemeClr val="dk1"/>
                        </a:buClr>
                        <a:buFont typeface="Arial"/>
                        <a:buNone/>
                      </a:pPr>
                      <a:r>
                        <a:rPr b="1" lang="en-US" sz="1100">
                          <a:solidFill>
                            <a:schemeClr val="dk1"/>
                          </a:solidFill>
                          <a:latin typeface="Montserrat"/>
                          <a:ea typeface="Montserrat"/>
                          <a:cs typeface="Montserrat"/>
                          <a:sym typeface="Montserrat"/>
                        </a:rPr>
                        <a:t>Typical stakeholders</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B6F3EE"/>
                    </a:solidFill>
                  </a:tcPr>
                </a:tc>
                <a:tc>
                  <a:txBody>
                    <a:bodyPr/>
                    <a:lstStyle/>
                    <a:p>
                      <a:pPr indent="0" lvl="0" marL="0" rtl="0" algn="l">
                        <a:spcBef>
                          <a:spcPts val="0"/>
                        </a:spcBef>
                        <a:spcAft>
                          <a:spcPts val="0"/>
                        </a:spcAft>
                        <a:buClr>
                          <a:schemeClr val="dk1"/>
                        </a:buClr>
                        <a:buFont typeface="Arial"/>
                        <a:buNone/>
                      </a:pPr>
                      <a:r>
                        <a:rPr b="1" lang="en-US" sz="1100">
                          <a:solidFill>
                            <a:schemeClr val="dk1"/>
                          </a:solidFill>
                          <a:latin typeface="Montserrat"/>
                          <a:ea typeface="Montserrat"/>
                          <a:cs typeface="Montserrat"/>
                          <a:sym typeface="Montserrat"/>
                        </a:rPr>
                        <a:t>Typical areas of need</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5BBB4"/>
                    </a:solidFill>
                  </a:tcPr>
                </a:tc>
              </a:tr>
              <a:tr h="1154300">
                <a:tc>
                  <a:txBody>
                    <a:bodyPr/>
                    <a:lstStyle/>
                    <a:p>
                      <a:pPr indent="0" lvl="0" marL="0" rtl="0" algn="l">
                        <a:spcBef>
                          <a:spcPts val="0"/>
                        </a:spcBef>
                        <a:spcAft>
                          <a:spcPts val="0"/>
                        </a:spcAft>
                        <a:buNone/>
                      </a:pPr>
                      <a:r>
                        <a:rPr b="1" lang="en-US" sz="1050">
                          <a:solidFill>
                            <a:schemeClr val="dk1"/>
                          </a:solidFill>
                          <a:latin typeface="Montserrat"/>
                          <a:ea typeface="Montserrat"/>
                          <a:cs typeface="Montserrat"/>
                          <a:sym typeface="Montserrat"/>
                        </a:rPr>
                        <a:t>Operations</a:t>
                      </a:r>
                      <a:endParaRPr b="1" sz="105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05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05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1050">
                          <a:solidFill>
                            <a:schemeClr val="dk1"/>
                          </a:solidFill>
                          <a:latin typeface="Montserrat"/>
                          <a:ea typeface="Montserrat"/>
                          <a:cs typeface="Montserrat"/>
                          <a:sym typeface="Montserrat"/>
                        </a:rPr>
                        <a:t>Business development</a:t>
                      </a:r>
                      <a:endParaRPr b="1" sz="105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05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05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1050">
                          <a:solidFill>
                            <a:schemeClr val="dk1"/>
                          </a:solidFill>
                          <a:latin typeface="Montserrat"/>
                          <a:ea typeface="Montserrat"/>
                          <a:cs typeface="Montserrat"/>
                          <a:sym typeface="Montserrat"/>
                        </a:rPr>
                        <a:t>Knowledge</a:t>
                      </a:r>
                      <a:endParaRPr b="1" sz="105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Font typeface="Arial"/>
                        <a:buNone/>
                      </a:pPr>
                      <a:r>
                        <a:t/>
                      </a:r>
                      <a:endParaRPr b="1" sz="1050">
                        <a:solidFill>
                          <a:schemeClr val="accent4"/>
                        </a:solidFill>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D1F5F2"/>
                    </a:solidFill>
                  </a:tcPr>
                </a:tc>
                <a:tc>
                  <a:txBody>
                    <a:bodyPr/>
                    <a:lstStyle/>
                    <a:p>
                      <a:pPr indent="0" lvl="0" marL="0" rtl="0" algn="l">
                        <a:spcBef>
                          <a:spcPts val="0"/>
                        </a:spcBef>
                        <a:spcAft>
                          <a:spcPts val="0"/>
                        </a:spcAft>
                        <a:buNone/>
                      </a:pPr>
                      <a:r>
                        <a:rPr lang="en-US" sz="1000">
                          <a:solidFill>
                            <a:schemeClr val="dk1"/>
                          </a:solidFill>
                          <a:latin typeface="Montserrat"/>
                          <a:ea typeface="Montserrat"/>
                          <a:cs typeface="Montserrat"/>
                          <a:sym typeface="Montserrat"/>
                        </a:rPr>
                        <a:t>Legal operations, legal project management,  process improvement, </a:t>
                      </a:r>
                      <a:br>
                        <a:rPr lang="en-US" sz="1000">
                          <a:solidFill>
                            <a:schemeClr val="dk1"/>
                          </a:solidFill>
                          <a:latin typeface="Montserrat"/>
                          <a:ea typeface="Montserrat"/>
                          <a:cs typeface="Montserrat"/>
                          <a:sym typeface="Montserrat"/>
                        </a:rPr>
                      </a:br>
                      <a:r>
                        <a:rPr lang="en-US" sz="1000">
                          <a:solidFill>
                            <a:schemeClr val="dk1"/>
                          </a:solidFill>
                          <a:latin typeface="Montserrat"/>
                          <a:ea typeface="Montserrat"/>
                          <a:cs typeface="Montserrat"/>
                          <a:sym typeface="Montserrat"/>
                        </a:rPr>
                        <a:t>pricing, finance, HR / training</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1050">
                          <a:solidFill>
                            <a:schemeClr val="dk1"/>
                          </a:solidFill>
                          <a:latin typeface="Montserrat"/>
                          <a:ea typeface="Montserrat"/>
                          <a:cs typeface="Montserrat"/>
                          <a:sym typeface="Montserrat"/>
                        </a:rPr>
                        <a:t>Sales, credentials, marketing, website, social media</a:t>
                      </a:r>
                      <a:endParaRPr sz="105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05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05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Font typeface="Arial"/>
                        <a:buNone/>
                      </a:pPr>
                      <a:r>
                        <a:rPr lang="en-US" sz="1000">
                          <a:solidFill>
                            <a:schemeClr val="dk1"/>
                          </a:solidFill>
                          <a:latin typeface="Montserrat"/>
                          <a:ea typeface="Montserrat"/>
                          <a:cs typeface="Montserrat"/>
                          <a:sym typeface="Montserrat"/>
                        </a:rPr>
                        <a:t>Knowledge management, risk management, training, client updates, research</a:t>
                      </a:r>
                      <a:endParaRPr sz="1050">
                        <a:solidFill>
                          <a:schemeClr val="dk1"/>
                        </a:solidFill>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8D5D1"/>
                    </a:solidFill>
                  </a:tcPr>
                </a:tc>
              </a:tr>
              <a:tr h="1154300">
                <a:tc>
                  <a:txBody>
                    <a:bodyPr/>
                    <a:lstStyle/>
                    <a:p>
                      <a:pPr indent="0" lvl="0" marL="0" rtl="0" algn="l">
                        <a:spcBef>
                          <a:spcPts val="0"/>
                        </a:spcBef>
                        <a:spcAft>
                          <a:spcPts val="0"/>
                        </a:spcAft>
                        <a:buNone/>
                      </a:pPr>
                      <a:r>
                        <a:rPr b="1" lang="en-US" sz="1050">
                          <a:solidFill>
                            <a:schemeClr val="dk1"/>
                          </a:solidFill>
                          <a:latin typeface="Montserrat"/>
                          <a:ea typeface="Montserrat"/>
                          <a:cs typeface="Montserrat"/>
                          <a:sym typeface="Montserrat"/>
                        </a:rPr>
                        <a:t>Firm  leadership</a:t>
                      </a:r>
                      <a:endParaRPr b="1" sz="105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05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1050">
                          <a:solidFill>
                            <a:schemeClr val="dk1"/>
                          </a:solidFill>
                          <a:latin typeface="Montserrat"/>
                          <a:ea typeface="Montserrat"/>
                          <a:cs typeface="Montserrat"/>
                          <a:sym typeface="Montserrat"/>
                        </a:rPr>
                        <a:t>Lawyers</a:t>
                      </a:r>
                      <a:endParaRPr b="1" sz="105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05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1050">
                          <a:solidFill>
                            <a:schemeClr val="dk1"/>
                          </a:solidFill>
                          <a:latin typeface="Montserrat"/>
                          <a:ea typeface="Montserrat"/>
                          <a:cs typeface="Montserrat"/>
                          <a:sym typeface="Montserrat"/>
                        </a:rPr>
                        <a:t>Clients</a:t>
                      </a:r>
                      <a:endParaRPr b="1" sz="1050">
                        <a:solidFill>
                          <a:schemeClr val="dk1"/>
                        </a:solidFill>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5F7F5">
                        <a:alpha val="89800"/>
                      </a:srgbClr>
                    </a:solidFill>
                  </a:tcPr>
                </a:tc>
                <a:tc>
                  <a:txBody>
                    <a:bodyPr/>
                    <a:lstStyle/>
                    <a:p>
                      <a:pPr indent="0" lvl="0" marL="0" rtl="0" algn="l">
                        <a:spcBef>
                          <a:spcPts val="0"/>
                        </a:spcBef>
                        <a:spcAft>
                          <a:spcPts val="0"/>
                        </a:spcAft>
                        <a:buClr>
                          <a:schemeClr val="dk1"/>
                        </a:buClr>
                        <a:buFont typeface="Arial"/>
                        <a:buNone/>
                      </a:pPr>
                      <a:r>
                        <a:rPr lang="en-US" sz="1000">
                          <a:solidFill>
                            <a:schemeClr val="dk1"/>
                          </a:solidFill>
                          <a:latin typeface="Montserrat"/>
                          <a:ea typeface="Montserrat"/>
                          <a:cs typeface="Montserrat"/>
                          <a:sym typeface="Montserrat"/>
                        </a:rPr>
                        <a:t>The needs of firm leaders, lawyers and clients intersect with the more specialist groups above. They’ll typically be less intensively involved in a taxonomy project and, given the technical nature of the topic, may not be able to articulate their needs as clearly as the specialist groups. But it’s crucial that their needs are met in a holistic way, and that the steering group can pull things together effectively</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CEBEA"/>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0"/>
          <p:cNvSpPr txBox="1"/>
          <p:nvPr>
            <p:ph type="title"/>
          </p:nvPr>
        </p:nvSpPr>
        <p:spPr>
          <a:xfrm>
            <a:off x="301342"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wentieth Century"/>
              <a:buNone/>
            </a:pPr>
            <a:r>
              <a:rPr lang="en-US" sz="3200">
                <a:latin typeface="Montserrat"/>
                <a:ea typeface="Montserrat"/>
                <a:cs typeface="Montserrat"/>
                <a:sym typeface="Montserrat"/>
              </a:rPr>
              <a:t>Understand</a:t>
            </a:r>
            <a:r>
              <a:rPr lang="en-US" sz="3200">
                <a:latin typeface="Montserrat"/>
                <a:ea typeface="Montserrat"/>
                <a:cs typeface="Montserrat"/>
                <a:sym typeface="Montserrat"/>
              </a:rPr>
              <a:t> the problems to be addressed</a:t>
            </a:r>
            <a:endParaRPr sz="3200">
              <a:latin typeface="Montserrat"/>
              <a:ea typeface="Montserrat"/>
              <a:cs typeface="Montserrat"/>
              <a:sym typeface="Montserrat"/>
            </a:endParaRPr>
          </a:p>
        </p:txBody>
      </p:sp>
      <p:sp>
        <p:nvSpPr>
          <p:cNvPr id="247" name="Google Shape;24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12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248" name="Google Shape;248;p10"/>
          <p:cNvSpPr txBox="1"/>
          <p:nvPr/>
        </p:nvSpPr>
        <p:spPr>
          <a:xfrm>
            <a:off x="259335" y="1690688"/>
            <a:ext cx="11529300" cy="76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u="none" cap="none" strike="noStrike">
                <a:solidFill>
                  <a:schemeClr val="dk1"/>
                </a:solidFill>
                <a:latin typeface="Montserrat"/>
                <a:ea typeface="Montserrat"/>
                <a:cs typeface="Montserrat"/>
                <a:sym typeface="Montserrat"/>
              </a:rPr>
              <a:t>As you start talking to stakeholders you need a </a:t>
            </a:r>
            <a:r>
              <a:rPr b="1" i="0" lang="en-US" u="none" cap="none" strike="noStrike">
                <a:solidFill>
                  <a:schemeClr val="dk1"/>
                </a:solidFill>
                <a:latin typeface="Montserrat"/>
                <a:ea typeface="Montserrat"/>
                <a:cs typeface="Montserrat"/>
                <a:sym typeface="Montserrat"/>
              </a:rPr>
              <a:t>clear understanding </a:t>
            </a:r>
            <a:r>
              <a:rPr i="0" lang="en-US" u="none" cap="none" strike="noStrike">
                <a:solidFill>
                  <a:schemeClr val="dk1"/>
                </a:solidFill>
                <a:latin typeface="Montserrat"/>
                <a:ea typeface="Montserrat"/>
                <a:cs typeface="Montserrat"/>
                <a:sym typeface="Montserrat"/>
              </a:rPr>
              <a:t>of the business case for taxonomies, </a:t>
            </a:r>
            <a:br>
              <a:rPr i="0" lang="en-US" u="none" cap="none" strike="noStrike">
                <a:solidFill>
                  <a:schemeClr val="dk1"/>
                </a:solidFill>
                <a:latin typeface="Montserrat"/>
                <a:ea typeface="Montserrat"/>
                <a:cs typeface="Montserrat"/>
                <a:sym typeface="Montserrat"/>
              </a:rPr>
            </a:br>
            <a:r>
              <a:rPr i="0" lang="en-US" u="none" cap="none" strike="noStrike">
                <a:solidFill>
                  <a:schemeClr val="dk1"/>
                </a:solidFill>
                <a:latin typeface="Montserrat"/>
                <a:ea typeface="Montserrat"/>
                <a:cs typeface="Montserrat"/>
                <a:sym typeface="Montserrat"/>
              </a:rPr>
              <a:t>plus the problems they can solve for! </a:t>
            </a:r>
            <a:endParaRPr>
              <a:latin typeface="Montserrat"/>
              <a:ea typeface="Montserrat"/>
              <a:cs typeface="Montserrat"/>
              <a:sym typeface="Montserrat"/>
            </a:endParaRPr>
          </a:p>
          <a:p>
            <a:pPr indent="0" lvl="0" marL="0" marR="0" rtl="0" algn="l">
              <a:spcBef>
                <a:spcPts val="0"/>
              </a:spcBef>
              <a:spcAft>
                <a:spcPts val="0"/>
              </a:spcAft>
              <a:buNone/>
            </a:pPr>
            <a:r>
              <a:t/>
            </a:r>
            <a:endParaRPr sz="1600">
              <a:solidFill>
                <a:schemeClr val="dk1"/>
              </a:solidFill>
              <a:latin typeface="Avenir"/>
              <a:ea typeface="Avenir"/>
              <a:cs typeface="Avenir"/>
              <a:sym typeface="Avenir"/>
            </a:endParaRPr>
          </a:p>
        </p:txBody>
      </p:sp>
      <p:sp>
        <p:nvSpPr>
          <p:cNvPr id="249" name="Google Shape;249;p10"/>
          <p:cNvSpPr/>
          <p:nvPr/>
        </p:nvSpPr>
        <p:spPr>
          <a:xfrm>
            <a:off x="3975685" y="3053188"/>
            <a:ext cx="1846379" cy="1125710"/>
          </a:xfrm>
          <a:prstGeom prst="cloud">
            <a:avLst/>
          </a:prstGeom>
          <a:solidFill>
            <a:schemeClr val="accent4"/>
          </a:solidFill>
          <a:ln cap="flat" cmpd="sng" w="12700">
            <a:solidFill>
              <a:srgbClr val="AD564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50">
                <a:solidFill>
                  <a:schemeClr val="lt1"/>
                </a:solidFill>
                <a:latin typeface="Montserrat"/>
                <a:ea typeface="Montserrat"/>
                <a:cs typeface="Montserrat"/>
                <a:sym typeface="Montserrat"/>
              </a:rPr>
              <a:t>Can’t find information effectively</a:t>
            </a:r>
            <a:endParaRPr b="1" sz="1050">
              <a:solidFill>
                <a:schemeClr val="lt1"/>
              </a:solidFill>
              <a:latin typeface="Montserrat"/>
              <a:ea typeface="Montserrat"/>
              <a:cs typeface="Montserrat"/>
              <a:sym typeface="Montserrat"/>
            </a:endParaRPr>
          </a:p>
        </p:txBody>
      </p:sp>
      <p:sp>
        <p:nvSpPr>
          <p:cNvPr id="250" name="Google Shape;250;p10"/>
          <p:cNvSpPr/>
          <p:nvPr/>
        </p:nvSpPr>
        <p:spPr>
          <a:xfrm>
            <a:off x="3659807" y="4662033"/>
            <a:ext cx="2271672" cy="1394820"/>
          </a:xfrm>
          <a:prstGeom prst="cloud">
            <a:avLst/>
          </a:prstGeom>
          <a:solidFill>
            <a:schemeClr val="accent1"/>
          </a:solidFill>
          <a:ln cap="flat" cmpd="sng" w="12700">
            <a:solidFill>
              <a:srgbClr val="AD564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50">
                <a:solidFill>
                  <a:schemeClr val="lt1"/>
                </a:solidFill>
                <a:latin typeface="Montserrat"/>
                <a:ea typeface="Montserrat"/>
                <a:cs typeface="Montserrat"/>
                <a:sym typeface="Montserrat"/>
              </a:rPr>
              <a:t>Can’t answer simple questions like: how much of ‘x’ work type did we do last year?</a:t>
            </a:r>
            <a:endParaRPr b="1" sz="1050">
              <a:solidFill>
                <a:schemeClr val="lt1"/>
              </a:solidFill>
              <a:latin typeface="Montserrat"/>
              <a:ea typeface="Montserrat"/>
              <a:cs typeface="Montserrat"/>
              <a:sym typeface="Montserrat"/>
            </a:endParaRPr>
          </a:p>
        </p:txBody>
      </p:sp>
      <p:sp>
        <p:nvSpPr>
          <p:cNvPr id="251" name="Google Shape;251;p10"/>
          <p:cNvSpPr/>
          <p:nvPr/>
        </p:nvSpPr>
        <p:spPr>
          <a:xfrm>
            <a:off x="6154010" y="2272148"/>
            <a:ext cx="2521858" cy="1305947"/>
          </a:xfrm>
          <a:prstGeom prst="cloud">
            <a:avLst/>
          </a:prstGeom>
          <a:solidFill>
            <a:schemeClr val="accent1"/>
          </a:solidFill>
          <a:ln cap="flat" cmpd="sng" w="12700">
            <a:solidFill>
              <a:srgbClr val="AD564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50">
                <a:solidFill>
                  <a:schemeClr val="lt1"/>
                </a:solidFill>
                <a:latin typeface="Montserrat"/>
                <a:ea typeface="Montserrat"/>
                <a:cs typeface="Montserrat"/>
                <a:sym typeface="Montserrat"/>
              </a:rPr>
              <a:t>Can’t help clients  quantify their legal spend with us by work type</a:t>
            </a:r>
            <a:endParaRPr b="1" sz="1050">
              <a:solidFill>
                <a:schemeClr val="lt1"/>
              </a:solidFill>
              <a:latin typeface="Montserrat"/>
              <a:ea typeface="Montserrat"/>
              <a:cs typeface="Montserrat"/>
              <a:sym typeface="Montserrat"/>
            </a:endParaRPr>
          </a:p>
        </p:txBody>
      </p:sp>
      <p:sp>
        <p:nvSpPr>
          <p:cNvPr id="252" name="Google Shape;252;p10"/>
          <p:cNvSpPr/>
          <p:nvPr/>
        </p:nvSpPr>
        <p:spPr>
          <a:xfrm>
            <a:off x="6068664" y="3966700"/>
            <a:ext cx="2607228" cy="1394820"/>
          </a:xfrm>
          <a:prstGeom prst="cloud">
            <a:avLst/>
          </a:prstGeom>
          <a:solidFill>
            <a:schemeClr val="accent1"/>
          </a:solidFill>
          <a:ln cap="flat" cmpd="sng" w="12700">
            <a:solidFill>
              <a:srgbClr val="AD564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50">
                <a:solidFill>
                  <a:schemeClr val="lt1"/>
                </a:solidFill>
                <a:latin typeface="Montserrat"/>
                <a:ea typeface="Montserrat"/>
                <a:cs typeface="Montserrat"/>
                <a:sym typeface="Montserrat"/>
              </a:rPr>
              <a:t>Different taxonomies in different parts of the firm – we have no robust overall view</a:t>
            </a:r>
            <a:endParaRPr b="1" sz="1050">
              <a:solidFill>
                <a:schemeClr val="lt1"/>
              </a:solidFill>
              <a:latin typeface="Montserrat"/>
              <a:ea typeface="Montserrat"/>
              <a:cs typeface="Montserrat"/>
              <a:sym typeface="Montserrat"/>
            </a:endParaRPr>
          </a:p>
        </p:txBody>
      </p:sp>
      <p:sp>
        <p:nvSpPr>
          <p:cNvPr id="253" name="Google Shape;253;p10"/>
          <p:cNvSpPr txBox="1"/>
          <p:nvPr/>
        </p:nvSpPr>
        <p:spPr>
          <a:xfrm>
            <a:off x="264319" y="2597830"/>
            <a:ext cx="3760135"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600">
                <a:solidFill>
                  <a:schemeClr val="dk1"/>
                </a:solidFill>
                <a:latin typeface="Avenir"/>
                <a:ea typeface="Avenir"/>
                <a:cs typeface="Avenir"/>
                <a:sym typeface="Avenir"/>
              </a:rPr>
              <a:t>What are some of the </a:t>
            </a:r>
            <a:r>
              <a:rPr b="1" i="1" lang="en-US" sz="1600">
                <a:solidFill>
                  <a:schemeClr val="dk1"/>
                </a:solidFill>
                <a:latin typeface="Avenir"/>
                <a:ea typeface="Avenir"/>
                <a:cs typeface="Avenir"/>
                <a:sym typeface="Avenir"/>
              </a:rPr>
              <a:t>most common problems</a:t>
            </a:r>
            <a:r>
              <a:rPr i="1" lang="en-US" sz="1600">
                <a:solidFill>
                  <a:schemeClr val="dk1"/>
                </a:solidFill>
                <a:latin typeface="Avenir"/>
                <a:ea typeface="Avenir"/>
                <a:cs typeface="Avenir"/>
                <a:sym typeface="Avenir"/>
              </a:rPr>
              <a:t> we face with a lack of taxonomies, and/or a lack of standardised taxonomies?</a:t>
            </a:r>
            <a:endParaRPr i="1" sz="1600">
              <a:solidFill>
                <a:schemeClr val="dk1"/>
              </a:solidFill>
              <a:latin typeface="Avenir"/>
              <a:ea typeface="Avenir"/>
              <a:cs typeface="Avenir"/>
              <a:sym typeface="Avenir"/>
            </a:endParaRPr>
          </a:p>
        </p:txBody>
      </p:sp>
      <p:pic>
        <p:nvPicPr>
          <p:cNvPr descr="A picture containing text, clock, clipart&#10;&#10;Description automatically generated" id="254" name="Google Shape;254;p10"/>
          <p:cNvPicPr preferRelativeResize="0"/>
          <p:nvPr/>
        </p:nvPicPr>
        <p:blipFill rotWithShape="1">
          <a:blip r:embed="rId3">
            <a:alphaModFix/>
          </a:blip>
          <a:srcRect b="0" l="0" r="0" t="0"/>
          <a:stretch/>
        </p:blipFill>
        <p:spPr>
          <a:xfrm>
            <a:off x="974196" y="3888778"/>
            <a:ext cx="1240753" cy="1817972"/>
          </a:xfrm>
          <a:prstGeom prst="rect">
            <a:avLst/>
          </a:prstGeom>
          <a:noFill/>
          <a:ln>
            <a:noFill/>
          </a:ln>
        </p:spPr>
      </p:pic>
      <p:sp>
        <p:nvSpPr>
          <p:cNvPr id="255" name="Google Shape;255;p10"/>
          <p:cNvSpPr/>
          <p:nvPr/>
        </p:nvSpPr>
        <p:spPr>
          <a:xfrm>
            <a:off x="8953401" y="2226200"/>
            <a:ext cx="2521908" cy="1305936"/>
          </a:xfrm>
          <a:prstGeom prst="cloud">
            <a:avLst/>
          </a:prstGeom>
          <a:solidFill>
            <a:schemeClr val="accent4"/>
          </a:solidFill>
          <a:ln cap="flat" cmpd="sng" w="12700">
            <a:solidFill>
              <a:srgbClr val="AD564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50">
                <a:solidFill>
                  <a:schemeClr val="lt1"/>
                </a:solidFill>
                <a:latin typeface="Montserrat"/>
                <a:ea typeface="Montserrat"/>
                <a:cs typeface="Montserrat"/>
                <a:sym typeface="Montserrat"/>
              </a:rPr>
              <a:t>Sales and marketing effort not properly joined up with the work actually done</a:t>
            </a:r>
            <a:endParaRPr b="1" sz="1050">
              <a:solidFill>
                <a:schemeClr val="lt1"/>
              </a:solidFill>
              <a:latin typeface="Montserrat"/>
              <a:ea typeface="Montserrat"/>
              <a:cs typeface="Montserrat"/>
              <a:sym typeface="Montserrat"/>
            </a:endParaRPr>
          </a:p>
        </p:txBody>
      </p:sp>
      <p:sp>
        <p:nvSpPr>
          <p:cNvPr id="256" name="Google Shape;256;p10"/>
          <p:cNvSpPr/>
          <p:nvPr/>
        </p:nvSpPr>
        <p:spPr>
          <a:xfrm>
            <a:off x="8083759" y="5101237"/>
            <a:ext cx="2271628" cy="1165984"/>
          </a:xfrm>
          <a:prstGeom prst="cloud">
            <a:avLst/>
          </a:prstGeom>
          <a:solidFill>
            <a:schemeClr val="accent4"/>
          </a:solidFill>
          <a:ln cap="flat" cmpd="sng" w="12700">
            <a:solidFill>
              <a:srgbClr val="AD564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50">
                <a:solidFill>
                  <a:schemeClr val="lt1"/>
                </a:solidFill>
                <a:latin typeface="Montserrat"/>
                <a:ea typeface="Montserrat"/>
                <a:cs typeface="Montserrat"/>
                <a:sym typeface="Montserrat"/>
              </a:rPr>
              <a:t>Messy data limits scope for process improvement and better pricing</a:t>
            </a:r>
            <a:endParaRPr b="1" sz="1050">
              <a:solidFill>
                <a:schemeClr val="lt1"/>
              </a:solidFill>
              <a:latin typeface="Montserrat"/>
              <a:ea typeface="Montserrat"/>
              <a:cs typeface="Montserrat"/>
              <a:sym typeface="Montserrat"/>
            </a:endParaRPr>
          </a:p>
        </p:txBody>
      </p:sp>
      <p:sp>
        <p:nvSpPr>
          <p:cNvPr id="257" name="Google Shape;257;p10"/>
          <p:cNvSpPr/>
          <p:nvPr/>
        </p:nvSpPr>
        <p:spPr>
          <a:xfrm>
            <a:off x="9336974" y="3576725"/>
            <a:ext cx="2690928" cy="1435428"/>
          </a:xfrm>
          <a:prstGeom prst="cloud">
            <a:avLst/>
          </a:prstGeom>
          <a:solidFill>
            <a:schemeClr val="accent1"/>
          </a:solidFill>
          <a:ln cap="flat" cmpd="sng" w="12700">
            <a:solidFill>
              <a:srgbClr val="AD564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50">
                <a:solidFill>
                  <a:schemeClr val="lt1"/>
                </a:solidFill>
                <a:latin typeface="Montserrat"/>
                <a:ea typeface="Montserrat"/>
                <a:cs typeface="Montserrat"/>
                <a:sym typeface="Montserrat"/>
              </a:rPr>
              <a:t>Individual experience and training needs not linked up effectively with work done and sold</a:t>
            </a:r>
            <a:endParaRPr b="1" sz="1050">
              <a:solidFill>
                <a:schemeClr val="lt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3"/>
          <p:cNvSpPr txBox="1"/>
          <p:nvPr>
            <p:ph type="title"/>
          </p:nvPr>
        </p:nvSpPr>
        <p:spPr>
          <a:xfrm>
            <a:off x="3319272" y="1380744"/>
            <a:ext cx="5559552" cy="2514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6000"/>
              <a:buFont typeface="Twentieth Century"/>
              <a:buNone/>
            </a:pPr>
            <a:r>
              <a:rPr lang="en-US" sz="4000">
                <a:solidFill>
                  <a:srgbClr val="FFFFFF"/>
                </a:solidFill>
                <a:latin typeface="Montserrat"/>
                <a:ea typeface="Montserrat"/>
                <a:cs typeface="Montserrat"/>
                <a:sym typeface="Montserrat"/>
              </a:rPr>
              <a:t>Topic </a:t>
            </a:r>
            <a:r>
              <a:rPr b="1" lang="en-US" sz="4000">
                <a:solidFill>
                  <a:srgbClr val="FFFFFF"/>
                </a:solidFill>
                <a:latin typeface="Montserrat"/>
                <a:ea typeface="Montserrat"/>
                <a:cs typeface="Montserrat"/>
                <a:sym typeface="Montserrat"/>
              </a:rPr>
              <a:t>three</a:t>
            </a:r>
            <a:endParaRPr b="1" sz="4000">
              <a:latin typeface="Montserrat"/>
              <a:ea typeface="Montserrat"/>
              <a:cs typeface="Montserrat"/>
              <a:sym typeface="Montserrat"/>
            </a:endParaRPr>
          </a:p>
        </p:txBody>
      </p:sp>
      <p:sp>
        <p:nvSpPr>
          <p:cNvPr id="263" name="Google Shape;263;p13"/>
          <p:cNvSpPr txBox="1"/>
          <p:nvPr>
            <p:ph idx="1" type="body"/>
          </p:nvPr>
        </p:nvSpPr>
        <p:spPr>
          <a:xfrm>
            <a:off x="3319272" y="4078224"/>
            <a:ext cx="5559552" cy="153619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2400"/>
              <a:buNone/>
            </a:pPr>
            <a:r>
              <a:rPr lang="en-US" sz="2000">
                <a:latin typeface="Montserrat"/>
                <a:ea typeface="Montserrat"/>
                <a:cs typeface="Montserrat"/>
                <a:sym typeface="Montserrat"/>
              </a:rPr>
              <a:t>Know your </a:t>
            </a:r>
            <a:r>
              <a:rPr b="1" lang="en-US" sz="2000">
                <a:latin typeface="Montserrat"/>
                <a:ea typeface="Montserrat"/>
                <a:cs typeface="Montserrat"/>
                <a:sym typeface="Montserrat"/>
              </a:rPr>
              <a:t>lifecycles </a:t>
            </a:r>
            <a:endParaRPr sz="2000">
              <a:latin typeface="Montserrat"/>
              <a:ea typeface="Montserrat"/>
              <a:cs typeface="Montserrat"/>
              <a:sym typeface="Montserrat"/>
            </a:endParaRPr>
          </a:p>
          <a:p>
            <a:pPr indent="0" lvl="0" marL="0" rtl="0" algn="ctr">
              <a:lnSpc>
                <a:spcPct val="90000"/>
              </a:lnSpc>
              <a:spcBef>
                <a:spcPts val="1000"/>
              </a:spcBef>
              <a:spcAft>
                <a:spcPts val="0"/>
              </a:spcAft>
              <a:buClr>
                <a:schemeClr val="lt1"/>
              </a:buClr>
              <a:buSzPts val="2400"/>
              <a:buNone/>
            </a:pPr>
            <a:r>
              <a:rPr lang="en-US" sz="2000">
                <a:latin typeface="Montserrat"/>
                <a:ea typeface="Montserrat"/>
                <a:cs typeface="Montserrat"/>
                <a:sym typeface="Montserrat"/>
              </a:rPr>
              <a:t>and build noslegal into them</a:t>
            </a:r>
            <a:endParaRPr sz="2000">
              <a:latin typeface="Montserrat"/>
              <a:ea typeface="Montserrat"/>
              <a:cs typeface="Montserrat"/>
              <a:sym typeface="Montserrat"/>
            </a:endParaRPr>
          </a:p>
          <a:p>
            <a:pPr indent="0" lvl="0" marL="0" rtl="0" algn="ctr">
              <a:lnSpc>
                <a:spcPct val="90000"/>
              </a:lnSpc>
              <a:spcBef>
                <a:spcPts val="1000"/>
              </a:spcBef>
              <a:spcAft>
                <a:spcPts val="0"/>
              </a:spcAft>
              <a:buClr>
                <a:schemeClr val="lt1"/>
              </a:buClr>
              <a:buSzPts val="24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1e2113b443f_0_19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12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grpSp>
        <p:nvGrpSpPr>
          <p:cNvPr id="269" name="Google Shape;269;g1e2113b443f_0_193"/>
          <p:cNvGrpSpPr/>
          <p:nvPr/>
        </p:nvGrpSpPr>
        <p:grpSpPr>
          <a:xfrm>
            <a:off x="571688" y="2173208"/>
            <a:ext cx="11147102" cy="2859961"/>
            <a:chOff x="405" y="0"/>
            <a:chExt cx="11147102" cy="2859961"/>
          </a:xfrm>
        </p:grpSpPr>
        <p:cxnSp>
          <p:nvCxnSpPr>
            <p:cNvPr id="270" name="Google Shape;270;g1e2113b443f_0_193"/>
            <p:cNvCxnSpPr/>
            <p:nvPr/>
          </p:nvCxnSpPr>
          <p:spPr>
            <a:xfrm>
              <a:off x="1430374" y="2323699"/>
              <a:ext cx="2566800" cy="0"/>
            </a:xfrm>
            <a:prstGeom prst="straightConnector1">
              <a:avLst/>
            </a:prstGeom>
            <a:noFill/>
            <a:ln cap="flat" cmpd="sng" w="12700">
              <a:solidFill>
                <a:srgbClr val="EE735E"/>
              </a:solidFill>
              <a:prstDash val="solid"/>
              <a:miter lim="800000"/>
              <a:headEnd len="sm" w="sm" type="none"/>
              <a:tailEnd len="sm" w="sm" type="none"/>
            </a:ln>
          </p:spPr>
        </p:cxnSp>
        <p:cxnSp>
          <p:nvCxnSpPr>
            <p:cNvPr id="271" name="Google Shape;271;g1e2113b443f_0_193"/>
            <p:cNvCxnSpPr/>
            <p:nvPr/>
          </p:nvCxnSpPr>
          <p:spPr>
            <a:xfrm>
              <a:off x="1430374" y="536238"/>
              <a:ext cx="2566800" cy="0"/>
            </a:xfrm>
            <a:prstGeom prst="straightConnector1">
              <a:avLst/>
            </a:prstGeom>
            <a:noFill/>
            <a:ln cap="flat" cmpd="sng" w="12700">
              <a:solidFill>
                <a:srgbClr val="EE735E"/>
              </a:solidFill>
              <a:prstDash val="solid"/>
              <a:miter lim="800000"/>
              <a:headEnd len="sm" w="sm" type="none"/>
              <a:tailEnd len="sm" w="sm" type="none"/>
            </a:ln>
          </p:spPr>
        </p:cxnSp>
        <p:sp>
          <p:nvSpPr>
            <p:cNvPr id="272" name="Google Shape;272;g1e2113b443f_0_193"/>
            <p:cNvSpPr/>
            <p:nvPr/>
          </p:nvSpPr>
          <p:spPr>
            <a:xfrm>
              <a:off x="405" y="0"/>
              <a:ext cx="2859900" cy="2859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g1e2113b443f_0_193"/>
            <p:cNvSpPr/>
            <p:nvPr/>
          </p:nvSpPr>
          <p:spPr>
            <a:xfrm>
              <a:off x="246859" y="935847"/>
              <a:ext cx="2367000" cy="158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g1e2113b443f_0_193"/>
            <p:cNvSpPr txBox="1"/>
            <p:nvPr/>
          </p:nvSpPr>
          <p:spPr>
            <a:xfrm>
              <a:off x="202559" y="788022"/>
              <a:ext cx="2367000" cy="1588200"/>
            </a:xfrm>
            <a:prstGeom prst="rect">
              <a:avLst/>
            </a:prstGeom>
            <a:noFill/>
            <a:ln>
              <a:noFill/>
            </a:ln>
          </p:spPr>
          <p:txBody>
            <a:bodyPr anchorCtr="0" anchor="b" bIns="0" lIns="0" spcFirstLastPara="1" rIns="0" wrap="square" tIns="0">
              <a:noAutofit/>
            </a:bodyPr>
            <a:lstStyle/>
            <a:p>
              <a:pPr indent="0" lvl="0" marL="0" marR="0" rtl="0" algn="ctr">
                <a:lnSpc>
                  <a:spcPct val="90000"/>
                </a:lnSpc>
                <a:spcBef>
                  <a:spcPts val="0"/>
                </a:spcBef>
                <a:spcAft>
                  <a:spcPts val="0"/>
                </a:spcAft>
                <a:buClr>
                  <a:schemeClr val="lt1"/>
                </a:buClr>
                <a:buSzPts val="1800"/>
                <a:buFont typeface="Avenir"/>
                <a:buNone/>
              </a:pPr>
              <a:r>
                <a:t/>
              </a:r>
              <a:endParaRPr sz="1600">
                <a:solidFill>
                  <a:schemeClr val="lt1"/>
                </a:solidFill>
                <a:latin typeface="Montserrat"/>
                <a:ea typeface="Montserrat"/>
                <a:cs typeface="Montserrat"/>
                <a:sym typeface="Montserrat"/>
              </a:endParaRPr>
            </a:p>
            <a:p>
              <a:pPr indent="0" lvl="0" marL="0" marR="0" rtl="0" algn="ctr">
                <a:lnSpc>
                  <a:spcPct val="90000"/>
                </a:lnSpc>
                <a:spcBef>
                  <a:spcPts val="0"/>
                </a:spcBef>
                <a:spcAft>
                  <a:spcPts val="0"/>
                </a:spcAft>
                <a:buClr>
                  <a:schemeClr val="lt1"/>
                </a:buClr>
                <a:buSzPts val="1800"/>
                <a:buFont typeface="Avenir"/>
                <a:buNone/>
              </a:pPr>
              <a:r>
                <a:t/>
              </a:r>
              <a:endParaRPr sz="1600">
                <a:solidFill>
                  <a:schemeClr val="lt1"/>
                </a:solidFill>
                <a:latin typeface="Montserrat"/>
                <a:ea typeface="Montserrat"/>
                <a:cs typeface="Montserrat"/>
                <a:sym typeface="Montserrat"/>
              </a:endParaRPr>
            </a:p>
            <a:p>
              <a:pPr indent="0" lvl="0" marL="0" marR="0" rtl="0" algn="ctr">
                <a:lnSpc>
                  <a:spcPct val="90000"/>
                </a:lnSpc>
                <a:spcBef>
                  <a:spcPts val="0"/>
                </a:spcBef>
                <a:spcAft>
                  <a:spcPts val="0"/>
                </a:spcAft>
                <a:buClr>
                  <a:schemeClr val="lt1"/>
                </a:buClr>
                <a:buSzPts val="1800"/>
                <a:buFont typeface="Avenir"/>
                <a:buNone/>
              </a:pPr>
              <a:r>
                <a:t/>
              </a:r>
              <a:endParaRPr sz="1600">
                <a:solidFill>
                  <a:schemeClr val="lt1"/>
                </a:solidFill>
                <a:latin typeface="Montserrat"/>
                <a:ea typeface="Montserrat"/>
                <a:cs typeface="Montserrat"/>
                <a:sym typeface="Montserrat"/>
              </a:endParaRPr>
            </a:p>
            <a:p>
              <a:pPr indent="0" lvl="0" marL="0" marR="0" rtl="0" algn="ctr">
                <a:lnSpc>
                  <a:spcPct val="90000"/>
                </a:lnSpc>
                <a:spcBef>
                  <a:spcPts val="0"/>
                </a:spcBef>
                <a:spcAft>
                  <a:spcPts val="0"/>
                </a:spcAft>
                <a:buClr>
                  <a:schemeClr val="lt1"/>
                </a:buClr>
                <a:buSzPts val="1800"/>
                <a:buFont typeface="Avenir"/>
                <a:buNone/>
              </a:pPr>
              <a:r>
                <a:t/>
              </a:r>
              <a:endParaRPr sz="1600">
                <a:solidFill>
                  <a:schemeClr val="lt1"/>
                </a:solidFill>
                <a:latin typeface="Montserrat"/>
                <a:ea typeface="Montserrat"/>
                <a:cs typeface="Montserrat"/>
                <a:sym typeface="Montserrat"/>
              </a:endParaRPr>
            </a:p>
            <a:p>
              <a:pPr indent="0" lvl="0" marL="0" marR="0" rtl="0" algn="ctr">
                <a:lnSpc>
                  <a:spcPct val="90000"/>
                </a:lnSpc>
                <a:spcBef>
                  <a:spcPts val="0"/>
                </a:spcBef>
                <a:spcAft>
                  <a:spcPts val="0"/>
                </a:spcAft>
                <a:buClr>
                  <a:schemeClr val="lt1"/>
                </a:buClr>
                <a:buSzPts val="1800"/>
                <a:buFont typeface="Avenir"/>
                <a:buNone/>
              </a:pPr>
              <a:r>
                <a:t/>
              </a:r>
              <a:endParaRPr sz="1600">
                <a:solidFill>
                  <a:schemeClr val="lt1"/>
                </a:solidFill>
                <a:latin typeface="Montserrat"/>
                <a:ea typeface="Montserrat"/>
                <a:cs typeface="Montserrat"/>
                <a:sym typeface="Montserrat"/>
              </a:endParaRPr>
            </a:p>
            <a:p>
              <a:pPr indent="0" lvl="0" marL="0" marR="0" rtl="0" algn="ctr">
                <a:lnSpc>
                  <a:spcPct val="90000"/>
                </a:lnSpc>
                <a:spcBef>
                  <a:spcPts val="0"/>
                </a:spcBef>
                <a:spcAft>
                  <a:spcPts val="0"/>
                </a:spcAft>
                <a:buClr>
                  <a:schemeClr val="lt1"/>
                </a:buClr>
                <a:buSzPts val="1800"/>
                <a:buFont typeface="Avenir"/>
                <a:buNone/>
              </a:pPr>
              <a:r>
                <a:t/>
              </a:r>
              <a:endParaRPr>
                <a:solidFill>
                  <a:schemeClr val="lt1"/>
                </a:solidFill>
                <a:latin typeface="Montserrat"/>
                <a:ea typeface="Montserrat"/>
                <a:cs typeface="Montserrat"/>
                <a:sym typeface="Montserrat"/>
              </a:endParaRPr>
            </a:p>
            <a:p>
              <a:pPr indent="0" lvl="0" marL="0" marR="0" rtl="0" algn="ctr">
                <a:lnSpc>
                  <a:spcPct val="90000"/>
                </a:lnSpc>
                <a:spcBef>
                  <a:spcPts val="0"/>
                </a:spcBef>
                <a:spcAft>
                  <a:spcPts val="0"/>
                </a:spcAft>
                <a:buClr>
                  <a:schemeClr val="lt1"/>
                </a:buClr>
                <a:buSzPts val="1800"/>
                <a:buFont typeface="Avenir"/>
                <a:buNone/>
              </a:pPr>
              <a:r>
                <a:t/>
              </a:r>
              <a:endParaRPr>
                <a:solidFill>
                  <a:schemeClr val="lt1"/>
                </a:solidFill>
                <a:latin typeface="Montserrat"/>
                <a:ea typeface="Montserrat"/>
                <a:cs typeface="Montserrat"/>
                <a:sym typeface="Montserrat"/>
              </a:endParaRPr>
            </a:p>
            <a:p>
              <a:pPr indent="0" lvl="0" marL="0" marR="0" rtl="0" algn="ctr">
                <a:lnSpc>
                  <a:spcPct val="90000"/>
                </a:lnSpc>
                <a:spcBef>
                  <a:spcPts val="0"/>
                </a:spcBef>
                <a:spcAft>
                  <a:spcPts val="0"/>
                </a:spcAft>
                <a:buClr>
                  <a:schemeClr val="lt1"/>
                </a:buClr>
                <a:buSzPts val="1800"/>
                <a:buFont typeface="Avenir"/>
                <a:buNone/>
              </a:pPr>
              <a:r>
                <a:t/>
              </a:r>
              <a:endParaRPr>
                <a:solidFill>
                  <a:schemeClr val="lt1"/>
                </a:solidFill>
                <a:latin typeface="Montserrat"/>
                <a:ea typeface="Montserrat"/>
                <a:cs typeface="Montserrat"/>
                <a:sym typeface="Montserrat"/>
              </a:endParaRPr>
            </a:p>
            <a:p>
              <a:pPr indent="0" lvl="0" marL="0" marR="0" rtl="0" algn="ctr">
                <a:lnSpc>
                  <a:spcPct val="90000"/>
                </a:lnSpc>
                <a:spcBef>
                  <a:spcPts val="0"/>
                </a:spcBef>
                <a:spcAft>
                  <a:spcPts val="0"/>
                </a:spcAft>
                <a:buClr>
                  <a:schemeClr val="lt1"/>
                </a:buClr>
                <a:buSzPts val="1800"/>
                <a:buFont typeface="Avenir"/>
                <a:buNone/>
              </a:pPr>
              <a:r>
                <a:t/>
              </a:r>
              <a:endParaRPr>
                <a:solidFill>
                  <a:schemeClr val="lt1"/>
                </a:solidFill>
                <a:latin typeface="Montserrat"/>
                <a:ea typeface="Montserrat"/>
                <a:cs typeface="Montserrat"/>
                <a:sym typeface="Montserrat"/>
              </a:endParaRPr>
            </a:p>
            <a:p>
              <a:pPr indent="0" lvl="0" marL="0" marR="0" rtl="0" algn="ctr">
                <a:lnSpc>
                  <a:spcPct val="90000"/>
                </a:lnSpc>
                <a:spcBef>
                  <a:spcPts val="0"/>
                </a:spcBef>
                <a:spcAft>
                  <a:spcPts val="0"/>
                </a:spcAft>
                <a:buClr>
                  <a:schemeClr val="lt1"/>
                </a:buClr>
                <a:buSzPts val="1800"/>
                <a:buFont typeface="Avenir"/>
                <a:buNone/>
              </a:pPr>
              <a:r>
                <a:t/>
              </a:r>
              <a:endParaRPr>
                <a:solidFill>
                  <a:schemeClr val="lt1"/>
                </a:solidFill>
                <a:latin typeface="Montserrat"/>
                <a:ea typeface="Montserrat"/>
                <a:cs typeface="Montserrat"/>
                <a:sym typeface="Montserrat"/>
              </a:endParaRPr>
            </a:p>
            <a:p>
              <a:pPr indent="0" lvl="0" marL="0" marR="0" rtl="0" algn="ctr">
                <a:lnSpc>
                  <a:spcPct val="90000"/>
                </a:lnSpc>
                <a:spcBef>
                  <a:spcPts val="0"/>
                </a:spcBef>
                <a:spcAft>
                  <a:spcPts val="0"/>
                </a:spcAft>
                <a:buClr>
                  <a:schemeClr val="lt1"/>
                </a:buClr>
                <a:buSzPts val="1800"/>
                <a:buFont typeface="Avenir"/>
                <a:buNone/>
              </a:pPr>
              <a:r>
                <a:rPr b="1" lang="en-US">
                  <a:solidFill>
                    <a:schemeClr val="lt1"/>
                  </a:solidFill>
                  <a:latin typeface="Montserrat"/>
                  <a:ea typeface="Montserrat"/>
                  <a:cs typeface="Montserrat"/>
                  <a:sym typeface="Montserrat"/>
                </a:rPr>
                <a:t>Time-consuming steps </a:t>
              </a:r>
              <a:endParaRPr b="1">
                <a:solidFill>
                  <a:schemeClr val="lt1"/>
                </a:solidFill>
                <a:latin typeface="Montserrat"/>
                <a:ea typeface="Montserrat"/>
                <a:cs typeface="Montserrat"/>
                <a:sym typeface="Montserrat"/>
              </a:endParaRPr>
            </a:p>
            <a:p>
              <a:pPr indent="0" lvl="0" marL="0" marR="0" rtl="0" algn="ctr">
                <a:lnSpc>
                  <a:spcPct val="90000"/>
                </a:lnSpc>
                <a:spcBef>
                  <a:spcPts val="0"/>
                </a:spcBef>
                <a:spcAft>
                  <a:spcPts val="0"/>
                </a:spcAft>
                <a:buClr>
                  <a:schemeClr val="lt1"/>
                </a:buClr>
                <a:buSzPts val="1800"/>
                <a:buFont typeface="Avenir"/>
                <a:buNone/>
              </a:pPr>
              <a:r>
                <a:rPr b="1" lang="en-US">
                  <a:solidFill>
                    <a:schemeClr val="lt1"/>
                  </a:solidFill>
                  <a:latin typeface="Montserrat"/>
                  <a:ea typeface="Montserrat"/>
                  <a:cs typeface="Montserrat"/>
                  <a:sym typeface="Montserrat"/>
                </a:rPr>
                <a:t>but essential to delivering real value.</a:t>
              </a:r>
              <a:endParaRPr b="1">
                <a:solidFill>
                  <a:schemeClr val="lt1"/>
                </a:solidFill>
                <a:latin typeface="Montserrat"/>
                <a:ea typeface="Montserrat"/>
                <a:cs typeface="Montserrat"/>
                <a:sym typeface="Montserrat"/>
              </a:endParaRPr>
            </a:p>
            <a:p>
              <a:pPr indent="0" lvl="0" marL="0" marR="0" rtl="0" algn="ctr">
                <a:lnSpc>
                  <a:spcPct val="90000"/>
                </a:lnSpc>
                <a:spcBef>
                  <a:spcPts val="0"/>
                </a:spcBef>
                <a:spcAft>
                  <a:spcPts val="0"/>
                </a:spcAft>
                <a:buClr>
                  <a:schemeClr val="lt1"/>
                </a:buClr>
                <a:buSzPts val="1800"/>
                <a:buFont typeface="Avenir"/>
                <a:buNone/>
              </a:pPr>
              <a:r>
                <a:t/>
              </a:r>
              <a:endParaRPr>
                <a:solidFill>
                  <a:schemeClr val="lt1"/>
                </a:solidFill>
                <a:latin typeface="Montserrat"/>
                <a:ea typeface="Montserrat"/>
                <a:cs typeface="Montserrat"/>
                <a:sym typeface="Montserrat"/>
              </a:endParaRPr>
            </a:p>
            <a:p>
              <a:pPr indent="0" lvl="0" marL="0" marR="0" rtl="0" algn="ctr">
                <a:lnSpc>
                  <a:spcPct val="90000"/>
                </a:lnSpc>
                <a:spcBef>
                  <a:spcPts val="0"/>
                </a:spcBef>
                <a:spcAft>
                  <a:spcPts val="0"/>
                </a:spcAft>
                <a:buClr>
                  <a:schemeClr val="lt1"/>
                </a:buClr>
                <a:buSzPts val="1800"/>
                <a:buFont typeface="Avenir"/>
                <a:buNone/>
              </a:pPr>
              <a:r>
                <a:rPr lang="en-US">
                  <a:solidFill>
                    <a:schemeClr val="lt1"/>
                  </a:solidFill>
                  <a:latin typeface="Montserrat"/>
                  <a:ea typeface="Montserrat"/>
                  <a:cs typeface="Montserrat"/>
                  <a:sym typeface="Montserrat"/>
                </a:rPr>
                <a:t>So make sure </a:t>
              </a:r>
              <a:r>
                <a:rPr lang="en-US">
                  <a:solidFill>
                    <a:schemeClr val="lt1"/>
                  </a:solidFill>
                  <a:latin typeface="Montserrat"/>
                  <a:ea typeface="Montserrat"/>
                  <a:cs typeface="Montserrat"/>
                  <a:sym typeface="Montserrat"/>
                </a:rPr>
                <a:t>you have the right skills in your team and that they can devote the time needed (months not weeks) </a:t>
              </a:r>
              <a:endParaRPr i="0" u="none" cap="none" strike="noStrike">
                <a:solidFill>
                  <a:schemeClr val="lt1"/>
                </a:solidFill>
                <a:latin typeface="Montserrat"/>
                <a:ea typeface="Montserrat"/>
                <a:cs typeface="Montserrat"/>
                <a:sym typeface="Montserrat"/>
              </a:endParaRPr>
            </a:p>
          </p:txBody>
        </p:sp>
        <p:sp>
          <p:nvSpPr>
            <p:cNvPr id="275" name="Google Shape;275;g1e2113b443f_0_193"/>
            <p:cNvSpPr/>
            <p:nvPr/>
          </p:nvSpPr>
          <p:spPr>
            <a:xfrm>
              <a:off x="3460930" y="0"/>
              <a:ext cx="1072500" cy="10725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g1e2113b443f_0_193"/>
            <p:cNvSpPr/>
            <p:nvPr/>
          </p:nvSpPr>
          <p:spPr>
            <a:xfrm>
              <a:off x="4533407" y="0"/>
              <a:ext cx="6614100" cy="1072500"/>
            </a:xfrm>
            <a:prstGeom prst="rect">
              <a:avLst/>
            </a:prstGeom>
            <a:solidFill>
              <a:srgbClr val="D9E8FC">
                <a:alpha val="8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g1e2113b443f_0_193"/>
            <p:cNvSpPr txBox="1"/>
            <p:nvPr/>
          </p:nvSpPr>
          <p:spPr>
            <a:xfrm>
              <a:off x="4533407" y="0"/>
              <a:ext cx="6614100" cy="1072500"/>
            </a:xfrm>
            <a:prstGeom prst="rect">
              <a:avLst/>
            </a:prstGeom>
            <a:solidFill>
              <a:srgbClr val="E6D5FD"/>
            </a:solidFill>
            <a:ln>
              <a:noFill/>
            </a:ln>
          </p:spPr>
          <p:txBody>
            <a:bodyPr anchorCtr="0" anchor="ctr" bIns="0" lIns="68575" spcFirstLastPara="1" rIns="68575" wrap="square" tIns="0">
              <a:noAutofit/>
            </a:bodyPr>
            <a:lstStyle/>
            <a:p>
              <a:pPr indent="0" lvl="0" marL="0" marR="0" rtl="0" algn="ctr">
                <a:lnSpc>
                  <a:spcPct val="90000"/>
                </a:lnSpc>
                <a:spcBef>
                  <a:spcPts val="0"/>
                </a:spcBef>
                <a:spcAft>
                  <a:spcPts val="0"/>
                </a:spcAft>
                <a:buClr>
                  <a:schemeClr val="dk1"/>
                </a:buClr>
                <a:buSzPts val="1800"/>
                <a:buFont typeface="Avenir"/>
                <a:buNone/>
              </a:pPr>
              <a:r>
                <a:rPr b="1" lang="en-US" sz="1700">
                  <a:solidFill>
                    <a:schemeClr val="dk1"/>
                  </a:solidFill>
                  <a:latin typeface="Montserrat"/>
                  <a:ea typeface="Montserrat"/>
                  <a:cs typeface="Montserrat"/>
                  <a:sym typeface="Montserrat"/>
                </a:rPr>
                <a:t>Document</a:t>
              </a:r>
              <a:r>
                <a:rPr lang="en-US" sz="1700">
                  <a:solidFill>
                    <a:schemeClr val="dk1"/>
                  </a:solidFill>
                  <a:latin typeface="Montserrat"/>
                  <a:ea typeface="Montserrat"/>
                  <a:cs typeface="Montserrat"/>
                  <a:sym typeface="Montserrat"/>
                </a:rPr>
                <a:t> </a:t>
              </a:r>
              <a:r>
                <a:rPr b="1" lang="en-US" sz="1700">
                  <a:solidFill>
                    <a:schemeClr val="dk1"/>
                  </a:solidFill>
                  <a:latin typeface="Montserrat"/>
                  <a:ea typeface="Montserrat"/>
                  <a:cs typeface="Montserrat"/>
                  <a:sym typeface="Montserrat"/>
                </a:rPr>
                <a:t>the high level processes - your ‘lifecyles’</a:t>
              </a:r>
              <a:br>
                <a:rPr i="0" lang="en-US" sz="1700" u="none" cap="none" strike="noStrike">
                  <a:solidFill>
                    <a:schemeClr val="dk1"/>
                  </a:solidFill>
                  <a:latin typeface="Montserrat"/>
                  <a:ea typeface="Montserrat"/>
                  <a:cs typeface="Montserrat"/>
                  <a:sym typeface="Montserrat"/>
                </a:rPr>
              </a:br>
              <a:r>
                <a:rPr i="0" lang="en-US" sz="1300" u="none" cap="none" strike="noStrike">
                  <a:solidFill>
                    <a:schemeClr val="dk1"/>
                  </a:solidFill>
                  <a:latin typeface="Montserrat"/>
                  <a:ea typeface="Montserrat"/>
                  <a:cs typeface="Montserrat"/>
                  <a:sym typeface="Montserrat"/>
                </a:rPr>
                <a:t>for instanc</a:t>
              </a:r>
              <a:r>
                <a:rPr lang="en-US" sz="1300">
                  <a:solidFill>
                    <a:schemeClr val="dk1"/>
                  </a:solidFill>
                  <a:latin typeface="Montserrat"/>
                  <a:ea typeface="Montserrat"/>
                  <a:cs typeface="Montserrat"/>
                  <a:sym typeface="Montserrat"/>
                </a:rPr>
                <a:t>e, running a matter, collecting knowledge, </a:t>
              </a:r>
              <a:endParaRPr sz="1300">
                <a:solidFill>
                  <a:schemeClr val="dk1"/>
                </a:solidFill>
                <a:latin typeface="Montserrat"/>
                <a:ea typeface="Montserrat"/>
                <a:cs typeface="Montserrat"/>
                <a:sym typeface="Montserrat"/>
              </a:endParaRPr>
            </a:p>
            <a:p>
              <a:pPr indent="0" lvl="0" marL="0" marR="0" rtl="0" algn="ctr">
                <a:lnSpc>
                  <a:spcPct val="90000"/>
                </a:lnSpc>
                <a:spcBef>
                  <a:spcPts val="0"/>
                </a:spcBef>
                <a:spcAft>
                  <a:spcPts val="0"/>
                </a:spcAft>
                <a:buClr>
                  <a:schemeClr val="dk1"/>
                </a:buClr>
                <a:buSzPts val="1800"/>
                <a:buFont typeface="Avenir"/>
                <a:buNone/>
              </a:pPr>
              <a:r>
                <a:rPr lang="en-US" sz="1300">
                  <a:solidFill>
                    <a:schemeClr val="dk1"/>
                  </a:solidFill>
                  <a:latin typeface="Montserrat"/>
                  <a:ea typeface="Montserrat"/>
                  <a:cs typeface="Montserrat"/>
                  <a:sym typeface="Montserrat"/>
                </a:rPr>
                <a:t>performing analytics and using these to support strategy and improvement</a:t>
              </a:r>
              <a:endParaRPr i="0" sz="1300" u="none" cap="none" strike="noStrike">
                <a:solidFill>
                  <a:schemeClr val="dk1"/>
                </a:solidFill>
                <a:latin typeface="Montserrat"/>
                <a:ea typeface="Montserrat"/>
                <a:cs typeface="Montserrat"/>
                <a:sym typeface="Montserrat"/>
              </a:endParaRPr>
            </a:p>
          </p:txBody>
        </p:sp>
        <p:sp>
          <p:nvSpPr>
            <p:cNvPr id="278" name="Google Shape;278;g1e2113b443f_0_193"/>
            <p:cNvSpPr/>
            <p:nvPr/>
          </p:nvSpPr>
          <p:spPr>
            <a:xfrm>
              <a:off x="3460930" y="1787461"/>
              <a:ext cx="1072500" cy="1072500"/>
            </a:xfrm>
            <a:prstGeom prst="ellipse">
              <a:avLst/>
            </a:prstGeom>
            <a:solidFill>
              <a:srgbClr val="EE73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g1e2113b443f_0_193"/>
            <p:cNvSpPr/>
            <p:nvPr/>
          </p:nvSpPr>
          <p:spPr>
            <a:xfrm>
              <a:off x="4533407" y="1787461"/>
              <a:ext cx="6608400" cy="1072500"/>
            </a:xfrm>
            <a:prstGeom prst="rect">
              <a:avLst/>
            </a:prstGeom>
            <a:solidFill>
              <a:srgbClr val="D1F5F2">
                <a:alpha val="8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g1e2113b443f_0_193"/>
            <p:cNvSpPr txBox="1"/>
            <p:nvPr/>
          </p:nvSpPr>
          <p:spPr>
            <a:xfrm>
              <a:off x="4533407" y="1787461"/>
              <a:ext cx="6608400" cy="1072500"/>
            </a:xfrm>
            <a:prstGeom prst="rect">
              <a:avLst/>
            </a:prstGeom>
            <a:solidFill>
              <a:srgbClr val="F5BBB4"/>
            </a:solidFill>
            <a:ln>
              <a:noFill/>
            </a:ln>
          </p:spPr>
          <p:txBody>
            <a:bodyPr anchorCtr="0" anchor="ctr" bIns="0" lIns="180000" spcFirstLastPara="1" rIns="144000" wrap="square" tIns="0">
              <a:noAutofit/>
            </a:bodyPr>
            <a:lstStyle/>
            <a:p>
              <a:pPr indent="0" lvl="0" marL="0" marR="0" rtl="0" algn="ctr">
                <a:lnSpc>
                  <a:spcPct val="90000"/>
                </a:lnSpc>
                <a:spcBef>
                  <a:spcPts val="0"/>
                </a:spcBef>
                <a:spcAft>
                  <a:spcPts val="0"/>
                </a:spcAft>
                <a:buClr>
                  <a:schemeClr val="dk1"/>
                </a:buClr>
                <a:buSzPts val="1800"/>
                <a:buFont typeface="Avenir"/>
                <a:buNone/>
              </a:pPr>
              <a:r>
                <a:rPr b="1" lang="en-US" sz="1700">
                  <a:solidFill>
                    <a:schemeClr val="dk1"/>
                  </a:solidFill>
                  <a:latin typeface="Montserrat"/>
                  <a:ea typeface="Montserrat"/>
                  <a:cs typeface="Montserrat"/>
                  <a:sym typeface="Montserrat"/>
                </a:rPr>
                <a:t>Identify touchpoints, systems and stakeholders</a:t>
              </a:r>
              <a:r>
                <a:rPr lang="en-US" sz="1700">
                  <a:solidFill>
                    <a:schemeClr val="dk1"/>
                  </a:solidFill>
                  <a:latin typeface="Montserrat"/>
                  <a:ea typeface="Montserrat"/>
                  <a:cs typeface="Montserrat"/>
                  <a:sym typeface="Montserrat"/>
                </a:rPr>
                <a:t> </a:t>
              </a:r>
              <a:endParaRPr sz="1300">
                <a:latin typeface="Montserrat"/>
                <a:ea typeface="Montserrat"/>
                <a:cs typeface="Montserrat"/>
                <a:sym typeface="Montserrat"/>
              </a:endParaRPr>
            </a:p>
            <a:p>
              <a:pPr indent="0" lvl="0" marL="0" marR="0" rtl="0" algn="ctr">
                <a:lnSpc>
                  <a:spcPct val="90000"/>
                </a:lnSpc>
                <a:spcBef>
                  <a:spcPts val="630"/>
                </a:spcBef>
                <a:spcAft>
                  <a:spcPts val="0"/>
                </a:spcAft>
                <a:buClr>
                  <a:schemeClr val="dk1"/>
                </a:buClr>
                <a:buSzPts val="1400"/>
                <a:buFont typeface="Avenir"/>
                <a:buNone/>
              </a:pPr>
              <a:r>
                <a:rPr lang="en-US" sz="1300">
                  <a:solidFill>
                    <a:schemeClr val="dk1"/>
                  </a:solidFill>
                  <a:latin typeface="Montserrat"/>
                  <a:ea typeface="Montserrat"/>
                  <a:cs typeface="Montserrat"/>
                  <a:sym typeface="Montserrat"/>
                </a:rPr>
                <a:t>existing systems will inevitably be some constraints to understand but by developing an effective plan, you can likely make some progress even without new systems</a:t>
              </a:r>
              <a:endParaRPr sz="1300">
                <a:latin typeface="Montserrat"/>
                <a:ea typeface="Montserrat"/>
                <a:cs typeface="Montserrat"/>
                <a:sym typeface="Montserrat"/>
              </a:endParaRPr>
            </a:p>
          </p:txBody>
        </p:sp>
      </p:grpSp>
      <p:cxnSp>
        <p:nvCxnSpPr>
          <p:cNvPr id="281" name="Google Shape;281;g1e2113b443f_0_193"/>
          <p:cNvCxnSpPr/>
          <p:nvPr/>
        </p:nvCxnSpPr>
        <p:spPr>
          <a:xfrm>
            <a:off x="7756762" y="5033146"/>
            <a:ext cx="4029300" cy="0"/>
          </a:xfrm>
          <a:prstGeom prst="straightConnector1">
            <a:avLst/>
          </a:prstGeom>
          <a:noFill/>
          <a:ln cap="flat" cmpd="sng" w="28575">
            <a:solidFill>
              <a:schemeClr val="accent4"/>
            </a:solidFill>
            <a:prstDash val="solid"/>
            <a:miter lim="800000"/>
            <a:headEnd len="sm" w="sm" type="none"/>
            <a:tailEnd len="sm" w="sm" type="none"/>
          </a:ln>
        </p:spPr>
      </p:cxnSp>
      <p:sp>
        <p:nvSpPr>
          <p:cNvPr id="282" name="Google Shape;282;g1e2113b443f_0_193"/>
          <p:cNvSpPr txBox="1"/>
          <p:nvPr>
            <p:ph type="title"/>
          </p:nvPr>
        </p:nvSpPr>
        <p:spPr>
          <a:xfrm>
            <a:off x="304944" y="328736"/>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wentieth Century"/>
              <a:buNone/>
            </a:pPr>
            <a:r>
              <a:rPr lang="en-US" sz="3200">
                <a:latin typeface="Montserrat"/>
                <a:ea typeface="Montserrat"/>
                <a:cs typeface="Montserrat"/>
                <a:sym typeface="Montserrat"/>
              </a:rPr>
              <a:t>Know your  lifecycles</a:t>
            </a:r>
            <a:r>
              <a:rPr lang="en-US" sz="3200">
                <a:latin typeface="Montserrat"/>
                <a:ea typeface="Montserrat"/>
                <a:cs typeface="Montserrat"/>
                <a:sym typeface="Montserrat"/>
              </a:rPr>
              <a:t>  </a:t>
            </a:r>
            <a:br>
              <a:rPr b="1" lang="en-US" sz="4000"/>
            </a:br>
            <a:endParaRPr sz="4000"/>
          </a:p>
        </p:txBody>
      </p:sp>
      <p:pic>
        <p:nvPicPr>
          <p:cNvPr descr="A picture containing text, clipart&#10;&#10;Description automatically generated" id="283" name="Google Shape;283;g1e2113b443f_0_193"/>
          <p:cNvPicPr preferRelativeResize="0"/>
          <p:nvPr/>
        </p:nvPicPr>
        <p:blipFill rotWithShape="1">
          <a:blip r:embed="rId3">
            <a:alphaModFix/>
          </a:blip>
          <a:srcRect b="0" l="0" r="0" t="0"/>
          <a:stretch/>
        </p:blipFill>
        <p:spPr>
          <a:xfrm>
            <a:off x="5120873" y="5325146"/>
            <a:ext cx="1099976" cy="854550"/>
          </a:xfrm>
          <a:prstGeom prst="rect">
            <a:avLst/>
          </a:prstGeom>
          <a:noFill/>
          <a:ln>
            <a:noFill/>
          </a:ln>
        </p:spPr>
      </p:pic>
      <p:sp>
        <p:nvSpPr>
          <p:cNvPr id="284" name="Google Shape;284;g1e2113b443f_0_193"/>
          <p:cNvSpPr txBox="1"/>
          <p:nvPr/>
        </p:nvSpPr>
        <p:spPr>
          <a:xfrm>
            <a:off x="6393800" y="5410200"/>
            <a:ext cx="53250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Font typeface="Arial"/>
              <a:buNone/>
            </a:pPr>
            <a:r>
              <a:rPr lang="en-US" sz="1200">
                <a:solidFill>
                  <a:schemeClr val="dk1"/>
                </a:solidFill>
                <a:latin typeface="Avenir"/>
                <a:ea typeface="Avenir"/>
                <a:cs typeface="Avenir"/>
                <a:sym typeface="Avenir"/>
              </a:rPr>
              <a:t>This is where process improvement specialists and business / systems analysts can really help if you have these roles at your firm.</a:t>
            </a:r>
            <a:endParaRPr sz="1600">
              <a:solidFill>
                <a:schemeClr val="dk1"/>
              </a:solidFill>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1e212c20611_0_0"/>
          <p:cNvSpPr txBox="1"/>
          <p:nvPr>
            <p:ph type="title"/>
          </p:nvPr>
        </p:nvSpPr>
        <p:spPr>
          <a:xfrm>
            <a:off x="304950" y="337125"/>
            <a:ext cx="111834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wentieth Century"/>
              <a:buNone/>
            </a:pPr>
            <a:r>
              <a:rPr lang="en-US" sz="3200">
                <a:latin typeface="Montserrat"/>
                <a:ea typeface="Montserrat"/>
                <a:cs typeface="Montserrat"/>
                <a:sym typeface="Montserrat"/>
              </a:rPr>
              <a:t>Use your lifecycle maps to answer key questions </a:t>
            </a:r>
            <a:endParaRPr sz="3200">
              <a:latin typeface="Montserrat"/>
              <a:ea typeface="Montserrat"/>
              <a:cs typeface="Montserrat"/>
              <a:sym typeface="Montserrat"/>
            </a:endParaRPr>
          </a:p>
        </p:txBody>
      </p:sp>
      <p:sp>
        <p:nvSpPr>
          <p:cNvPr id="290" name="Google Shape;290;g1e212c20611_0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12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graphicFrame>
        <p:nvGraphicFramePr>
          <p:cNvPr id="291" name="Google Shape;291;g1e212c20611_0_0"/>
          <p:cNvGraphicFramePr/>
          <p:nvPr/>
        </p:nvGraphicFramePr>
        <p:xfrm>
          <a:off x="470125" y="1536450"/>
          <a:ext cx="3000000" cy="3000000"/>
        </p:xfrm>
        <a:graphic>
          <a:graphicData uri="http://schemas.openxmlformats.org/drawingml/2006/table">
            <a:tbl>
              <a:tblPr>
                <a:noFill/>
                <a:tableStyleId>{385CCCDF-018F-4383-BC3C-0AABE5BC7DAE}</a:tableStyleId>
              </a:tblPr>
              <a:tblGrid>
                <a:gridCol w="4243300"/>
                <a:gridCol w="4314850"/>
              </a:tblGrid>
              <a:tr h="455325">
                <a:tc>
                  <a:txBody>
                    <a:bodyPr/>
                    <a:lstStyle/>
                    <a:p>
                      <a:pPr indent="0" lvl="0" marL="0" rtl="0" algn="l">
                        <a:spcBef>
                          <a:spcPts val="0"/>
                        </a:spcBef>
                        <a:spcAft>
                          <a:spcPts val="0"/>
                        </a:spcAft>
                        <a:buNone/>
                      </a:pPr>
                      <a:r>
                        <a:rPr b="1" lang="en-US">
                          <a:latin typeface="Montserrat"/>
                          <a:ea typeface="Montserrat"/>
                          <a:cs typeface="Montserrat"/>
                          <a:sym typeface="Montserrat"/>
                        </a:rPr>
                        <a:t>Implementation</a:t>
                      </a:r>
                      <a:endParaRPr b="1">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5BBB4"/>
                    </a:solidFill>
                  </a:tcPr>
                </a:tc>
                <a:tc>
                  <a:txBody>
                    <a:bodyPr/>
                    <a:lstStyle/>
                    <a:p>
                      <a:pPr indent="0" lvl="0" marL="0" rtl="0" algn="l">
                        <a:spcBef>
                          <a:spcPts val="0"/>
                        </a:spcBef>
                        <a:spcAft>
                          <a:spcPts val="0"/>
                        </a:spcAft>
                        <a:buNone/>
                      </a:pPr>
                      <a:r>
                        <a:rPr b="1" lang="en-US">
                          <a:latin typeface="Montserrat"/>
                          <a:ea typeface="Montserrat"/>
                          <a:cs typeface="Montserrat"/>
                          <a:sym typeface="Montserrat"/>
                        </a:rPr>
                        <a:t>Maintenance and management</a:t>
                      </a:r>
                      <a:endParaRPr b="1">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B6F3EE"/>
                    </a:solidFill>
                  </a:tcPr>
                </a:tc>
              </a:tr>
              <a:tr h="381000">
                <a:tc>
                  <a:txBody>
                    <a:bodyPr/>
                    <a:lstStyle/>
                    <a:p>
                      <a:pPr indent="-304800" lvl="0" marL="457200" rtl="0" algn="l">
                        <a:spcBef>
                          <a:spcPts val="0"/>
                        </a:spcBef>
                        <a:spcAft>
                          <a:spcPts val="0"/>
                        </a:spcAft>
                        <a:buClr>
                          <a:schemeClr val="dk1"/>
                        </a:buClr>
                        <a:buSzPts val="1200"/>
                        <a:buChar char="●"/>
                      </a:pPr>
                      <a:r>
                        <a:rPr b="1" lang="en-US" sz="1200">
                          <a:solidFill>
                            <a:schemeClr val="dk1"/>
                          </a:solidFill>
                          <a:latin typeface="Montserrat"/>
                          <a:ea typeface="Montserrat"/>
                          <a:cs typeface="Montserrat"/>
                          <a:sym typeface="Montserrat"/>
                        </a:rPr>
                        <a:t>Where</a:t>
                      </a:r>
                      <a:r>
                        <a:rPr lang="en-US" sz="1200">
                          <a:solidFill>
                            <a:schemeClr val="dk1"/>
                          </a:solidFill>
                          <a:latin typeface="Montserrat"/>
                          <a:ea typeface="Montserrat"/>
                          <a:cs typeface="Montserrat"/>
                          <a:sym typeface="Montserrat"/>
                        </a:rPr>
                        <a:t> is the  noslegal taxonomy relevant in a particular lifecyle?</a:t>
                      </a:r>
                      <a:endParaRPr sz="12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sz="1200">
                        <a:solidFill>
                          <a:schemeClr val="dk1"/>
                        </a:solidFill>
                        <a:latin typeface="Montserrat"/>
                        <a:ea typeface="Montserrat"/>
                        <a:cs typeface="Montserrat"/>
                        <a:sym typeface="Montserrat"/>
                      </a:endParaRPr>
                    </a:p>
                    <a:p>
                      <a:pPr indent="-304800" lvl="0" marL="457200" rtl="0" algn="l">
                        <a:spcBef>
                          <a:spcPts val="0"/>
                        </a:spcBef>
                        <a:spcAft>
                          <a:spcPts val="0"/>
                        </a:spcAft>
                        <a:buClr>
                          <a:schemeClr val="dk1"/>
                        </a:buClr>
                        <a:buSzPts val="1200"/>
                        <a:buChar char="●"/>
                      </a:pPr>
                      <a:r>
                        <a:rPr b="1" lang="en-US" sz="1200">
                          <a:solidFill>
                            <a:schemeClr val="dk1"/>
                          </a:solidFill>
                          <a:latin typeface="Montserrat"/>
                          <a:ea typeface="Montserrat"/>
                          <a:cs typeface="Montserrat"/>
                          <a:sym typeface="Montserrat"/>
                        </a:rPr>
                        <a:t>How</a:t>
                      </a:r>
                      <a:r>
                        <a:rPr lang="en-US" sz="1200">
                          <a:solidFill>
                            <a:schemeClr val="dk1"/>
                          </a:solidFill>
                          <a:latin typeface="Montserrat"/>
                          <a:ea typeface="Montserrat"/>
                          <a:cs typeface="Montserrat"/>
                          <a:sym typeface="Montserrat"/>
                        </a:rPr>
                        <a:t> will you choose which parts to use, combine and extend and </a:t>
                      </a:r>
                      <a:r>
                        <a:rPr b="1" lang="en-US" sz="1200">
                          <a:solidFill>
                            <a:schemeClr val="dk1"/>
                          </a:solidFill>
                          <a:latin typeface="Montserrat"/>
                          <a:ea typeface="Montserrat"/>
                          <a:cs typeface="Montserrat"/>
                          <a:sym typeface="Montserrat"/>
                        </a:rPr>
                        <a:t>who</a:t>
                      </a:r>
                      <a:r>
                        <a:rPr lang="en-US" sz="1200">
                          <a:solidFill>
                            <a:schemeClr val="dk1"/>
                          </a:solidFill>
                          <a:latin typeface="Montserrat"/>
                          <a:ea typeface="Montserrat"/>
                          <a:cs typeface="Montserrat"/>
                          <a:sym typeface="Montserrat"/>
                        </a:rPr>
                        <a:t> will be involved?</a:t>
                      </a:r>
                      <a:endParaRPr sz="12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b="1" sz="1200">
                        <a:solidFill>
                          <a:schemeClr val="dk1"/>
                        </a:solidFill>
                        <a:latin typeface="Montserrat"/>
                        <a:ea typeface="Montserrat"/>
                        <a:cs typeface="Montserrat"/>
                        <a:sym typeface="Montserrat"/>
                      </a:endParaRPr>
                    </a:p>
                    <a:p>
                      <a:pPr indent="-304800" lvl="0" marL="457200" rtl="0" algn="l">
                        <a:spcBef>
                          <a:spcPts val="0"/>
                        </a:spcBef>
                        <a:spcAft>
                          <a:spcPts val="0"/>
                        </a:spcAft>
                        <a:buClr>
                          <a:schemeClr val="dk1"/>
                        </a:buClr>
                        <a:buSzPts val="1200"/>
                        <a:buChar char="●"/>
                      </a:pPr>
                      <a:r>
                        <a:rPr b="1" lang="en-US" sz="1200">
                          <a:solidFill>
                            <a:schemeClr val="dk1"/>
                          </a:solidFill>
                          <a:latin typeface="Montserrat"/>
                          <a:ea typeface="Montserrat"/>
                          <a:cs typeface="Montserrat"/>
                          <a:sym typeface="Montserrat"/>
                        </a:rPr>
                        <a:t>When</a:t>
                      </a:r>
                      <a:r>
                        <a:rPr lang="en-US" sz="1200">
                          <a:solidFill>
                            <a:schemeClr val="dk1"/>
                          </a:solidFill>
                          <a:latin typeface="Montserrat"/>
                          <a:ea typeface="Montserrat"/>
                          <a:cs typeface="Montserrat"/>
                          <a:sym typeface="Montserrat"/>
                        </a:rPr>
                        <a:t> will apply it within each lifecycle, bearing in mind how matters can evolve?  </a:t>
                      </a:r>
                      <a:r>
                        <a:rPr b="1" lang="en-US" sz="1200">
                          <a:solidFill>
                            <a:schemeClr val="dk1"/>
                          </a:solidFill>
                          <a:latin typeface="Montserrat"/>
                          <a:ea typeface="Montserrat"/>
                          <a:cs typeface="Montserrat"/>
                          <a:sym typeface="Montserrat"/>
                        </a:rPr>
                        <a:t>Who</a:t>
                      </a:r>
                      <a:r>
                        <a:rPr lang="en-US" sz="1200">
                          <a:solidFill>
                            <a:schemeClr val="dk1"/>
                          </a:solidFill>
                          <a:latin typeface="Montserrat"/>
                          <a:ea typeface="Montserrat"/>
                          <a:cs typeface="Montserrat"/>
                          <a:sym typeface="Montserrat"/>
                        </a:rPr>
                        <a:t> should apply it and </a:t>
                      </a:r>
                      <a:r>
                        <a:rPr b="1" lang="en-US" sz="1200">
                          <a:solidFill>
                            <a:schemeClr val="dk1"/>
                          </a:solidFill>
                          <a:latin typeface="Montserrat"/>
                          <a:ea typeface="Montserrat"/>
                          <a:cs typeface="Montserrat"/>
                          <a:sym typeface="Montserrat"/>
                        </a:rPr>
                        <a:t>how</a:t>
                      </a:r>
                      <a:r>
                        <a:rPr lang="en-US"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sz="1200">
                        <a:solidFill>
                          <a:schemeClr val="dk1"/>
                        </a:solidFill>
                        <a:latin typeface="Montserrat"/>
                        <a:ea typeface="Montserrat"/>
                        <a:cs typeface="Montserrat"/>
                        <a:sym typeface="Montserrat"/>
                      </a:endParaRPr>
                    </a:p>
                    <a:p>
                      <a:pPr indent="-304800" lvl="0" marL="457200" rtl="0" algn="l">
                        <a:spcBef>
                          <a:spcPts val="0"/>
                        </a:spcBef>
                        <a:spcAft>
                          <a:spcPts val="0"/>
                        </a:spcAft>
                        <a:buClr>
                          <a:schemeClr val="dk1"/>
                        </a:buClr>
                        <a:buSzPts val="1200"/>
                        <a:buChar char="●"/>
                      </a:pPr>
                      <a:r>
                        <a:rPr b="1" lang="en-US" sz="1200">
                          <a:solidFill>
                            <a:schemeClr val="dk1"/>
                          </a:solidFill>
                          <a:latin typeface="Montserrat"/>
                          <a:ea typeface="Montserrat"/>
                          <a:cs typeface="Montserrat"/>
                          <a:sym typeface="Montserrat"/>
                        </a:rPr>
                        <a:t>Who </a:t>
                      </a:r>
                      <a:r>
                        <a:rPr lang="en-US" sz="1200">
                          <a:solidFill>
                            <a:schemeClr val="dk1"/>
                          </a:solidFill>
                          <a:latin typeface="Montserrat"/>
                          <a:ea typeface="Montserrat"/>
                          <a:cs typeface="Montserrat"/>
                          <a:sym typeface="Montserrat"/>
                        </a:rPr>
                        <a:t>will build it into each of your systems and processes?</a:t>
                      </a:r>
                      <a:endParaRPr sz="12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BE2DE"/>
                    </a:solidFill>
                  </a:tcPr>
                </a:tc>
                <a:tc>
                  <a:txBody>
                    <a:bodyPr/>
                    <a:lstStyle/>
                    <a:p>
                      <a:pPr indent="-304800" lvl="0" marL="457200" rtl="0" algn="l">
                        <a:spcBef>
                          <a:spcPts val="0"/>
                        </a:spcBef>
                        <a:spcAft>
                          <a:spcPts val="0"/>
                        </a:spcAft>
                        <a:buClr>
                          <a:schemeClr val="dk1"/>
                        </a:buClr>
                        <a:buSzPts val="1200"/>
                        <a:buChar char="●"/>
                      </a:pPr>
                      <a:r>
                        <a:rPr b="1" lang="en-US" sz="1200">
                          <a:solidFill>
                            <a:schemeClr val="dk1"/>
                          </a:solidFill>
                          <a:latin typeface="Montserrat"/>
                          <a:ea typeface="Montserrat"/>
                          <a:cs typeface="Montserrat"/>
                          <a:sym typeface="Montserrat"/>
                        </a:rPr>
                        <a:t>Who</a:t>
                      </a:r>
                      <a:r>
                        <a:rPr lang="en-US" sz="1200">
                          <a:solidFill>
                            <a:schemeClr val="dk1"/>
                          </a:solidFill>
                          <a:latin typeface="Montserrat"/>
                          <a:ea typeface="Montserrat"/>
                          <a:cs typeface="Montserrat"/>
                          <a:sym typeface="Montserrat"/>
                        </a:rPr>
                        <a:t> can see and edit your taxonomy implementation in each area, and </a:t>
                      </a:r>
                      <a:r>
                        <a:rPr b="1" lang="en-US" sz="1200">
                          <a:solidFill>
                            <a:schemeClr val="dk1"/>
                          </a:solidFill>
                          <a:latin typeface="Montserrat"/>
                          <a:ea typeface="Montserrat"/>
                          <a:cs typeface="Montserrat"/>
                          <a:sym typeface="Montserrat"/>
                        </a:rPr>
                        <a:t>who</a:t>
                      </a:r>
                      <a:r>
                        <a:rPr lang="en-US" sz="1200">
                          <a:solidFill>
                            <a:schemeClr val="dk1"/>
                          </a:solidFill>
                          <a:latin typeface="Montserrat"/>
                          <a:ea typeface="Montserrat"/>
                          <a:cs typeface="Montserrat"/>
                          <a:sym typeface="Montserrat"/>
                        </a:rPr>
                        <a:t> has central oversight? </a:t>
                      </a:r>
                      <a:endParaRPr sz="12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b="1" sz="1200">
                        <a:solidFill>
                          <a:schemeClr val="dk1"/>
                        </a:solidFill>
                        <a:latin typeface="Montserrat"/>
                        <a:ea typeface="Montserrat"/>
                        <a:cs typeface="Montserrat"/>
                        <a:sym typeface="Montserrat"/>
                      </a:endParaRPr>
                    </a:p>
                    <a:p>
                      <a:pPr indent="-304800" lvl="0" marL="457200" rtl="0" algn="l">
                        <a:spcBef>
                          <a:spcPts val="0"/>
                        </a:spcBef>
                        <a:spcAft>
                          <a:spcPts val="0"/>
                        </a:spcAft>
                        <a:buClr>
                          <a:schemeClr val="dk1"/>
                        </a:buClr>
                        <a:buSzPts val="1200"/>
                        <a:buChar char="●"/>
                      </a:pPr>
                      <a:r>
                        <a:rPr b="1" lang="en-US" sz="1200">
                          <a:solidFill>
                            <a:schemeClr val="dk1"/>
                          </a:solidFill>
                          <a:latin typeface="Montserrat"/>
                          <a:ea typeface="Montserrat"/>
                          <a:cs typeface="Montserrat"/>
                          <a:sym typeface="Montserrat"/>
                        </a:rPr>
                        <a:t>How</a:t>
                      </a:r>
                      <a:r>
                        <a:rPr lang="en-US" sz="1200">
                          <a:solidFill>
                            <a:schemeClr val="dk1"/>
                          </a:solidFill>
                          <a:latin typeface="Montserrat"/>
                          <a:ea typeface="Montserrat"/>
                          <a:cs typeface="Montserrat"/>
                          <a:sym typeface="Montserrat"/>
                        </a:rPr>
                        <a:t> will that central coordination function be exercised so as to stay on top of evolving needs and manage entropy?</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304800" lvl="0" marL="457200" rtl="0" algn="l">
                        <a:spcBef>
                          <a:spcPts val="0"/>
                        </a:spcBef>
                        <a:spcAft>
                          <a:spcPts val="0"/>
                        </a:spcAft>
                        <a:buClr>
                          <a:schemeClr val="dk1"/>
                        </a:buClr>
                        <a:buSzPts val="1200"/>
                        <a:buChar char="●"/>
                      </a:pPr>
                      <a:r>
                        <a:rPr b="1" lang="en-US" sz="1200">
                          <a:solidFill>
                            <a:schemeClr val="dk1"/>
                          </a:solidFill>
                          <a:latin typeface="Montserrat"/>
                          <a:ea typeface="Montserrat"/>
                          <a:cs typeface="Montserrat"/>
                          <a:sym typeface="Montserrat"/>
                        </a:rPr>
                        <a:t>How</a:t>
                      </a:r>
                      <a:r>
                        <a:rPr lang="en-US" sz="1200">
                          <a:solidFill>
                            <a:schemeClr val="dk1"/>
                          </a:solidFill>
                          <a:latin typeface="Montserrat"/>
                          <a:ea typeface="Montserrat"/>
                          <a:cs typeface="Montserrat"/>
                          <a:sym typeface="Montserrat"/>
                        </a:rPr>
                        <a:t> will you test how noslegal is being used. </a:t>
                      </a:r>
                      <a:endParaRPr sz="12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b="1" sz="1200">
                        <a:solidFill>
                          <a:schemeClr val="dk1"/>
                        </a:solidFill>
                        <a:latin typeface="Montserrat"/>
                        <a:ea typeface="Montserrat"/>
                        <a:cs typeface="Montserrat"/>
                        <a:sym typeface="Montserrat"/>
                      </a:endParaRPr>
                    </a:p>
                    <a:p>
                      <a:pPr indent="-304800" lvl="0" marL="457200" rtl="0" algn="l">
                        <a:spcBef>
                          <a:spcPts val="0"/>
                        </a:spcBef>
                        <a:spcAft>
                          <a:spcPts val="0"/>
                        </a:spcAft>
                        <a:buClr>
                          <a:schemeClr val="dk1"/>
                        </a:buClr>
                        <a:buSzPts val="1200"/>
                        <a:buChar char="●"/>
                      </a:pPr>
                      <a:r>
                        <a:rPr b="1" lang="en-US" sz="1200">
                          <a:solidFill>
                            <a:schemeClr val="dk1"/>
                          </a:solidFill>
                          <a:latin typeface="Montserrat"/>
                          <a:ea typeface="Montserrat"/>
                          <a:cs typeface="Montserrat"/>
                          <a:sym typeface="Montserrat"/>
                        </a:rPr>
                        <a:t>How</a:t>
                      </a:r>
                      <a:r>
                        <a:rPr lang="en-US" sz="1200">
                          <a:solidFill>
                            <a:schemeClr val="dk1"/>
                          </a:solidFill>
                          <a:latin typeface="Montserrat"/>
                          <a:ea typeface="Montserrat"/>
                          <a:cs typeface="Montserrat"/>
                          <a:sym typeface="Montserrat"/>
                        </a:rPr>
                        <a:t> will you feed back your learnings within your organisation and (if you choose to) into noslegal so that both can improve?</a:t>
                      </a:r>
                      <a:endParaRPr sz="12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200">
                        <a:solidFill>
                          <a:schemeClr val="dk1"/>
                        </a:solidFill>
                        <a:latin typeface="Montserrat"/>
                        <a:ea typeface="Montserrat"/>
                        <a:cs typeface="Montserrat"/>
                        <a:sym typeface="Montserrat"/>
                      </a:endParaRPr>
                    </a:p>
                    <a:p>
                      <a:pPr indent="-304800" lvl="0" marL="457200" rtl="0" algn="l">
                        <a:spcBef>
                          <a:spcPts val="0"/>
                        </a:spcBef>
                        <a:spcAft>
                          <a:spcPts val="0"/>
                        </a:spcAft>
                        <a:buClr>
                          <a:schemeClr val="dk1"/>
                        </a:buClr>
                        <a:buSzPts val="1200"/>
                        <a:buChar char="●"/>
                      </a:pPr>
                      <a:r>
                        <a:rPr b="1" lang="en-US" sz="1200">
                          <a:solidFill>
                            <a:schemeClr val="dk1"/>
                          </a:solidFill>
                          <a:latin typeface="Montserrat"/>
                          <a:ea typeface="Montserrat"/>
                          <a:cs typeface="Montserrat"/>
                          <a:sym typeface="Montserrat"/>
                        </a:rPr>
                        <a:t>How</a:t>
                      </a:r>
                      <a:r>
                        <a:rPr lang="en-US" sz="1200">
                          <a:solidFill>
                            <a:schemeClr val="dk1"/>
                          </a:solidFill>
                          <a:latin typeface="Montserrat"/>
                          <a:ea typeface="Montserrat"/>
                          <a:cs typeface="Montserrat"/>
                          <a:sym typeface="Montserrat"/>
                        </a:rPr>
                        <a:t> and </a:t>
                      </a:r>
                      <a:r>
                        <a:rPr b="1" lang="en-US" sz="1200">
                          <a:solidFill>
                            <a:schemeClr val="dk1"/>
                          </a:solidFill>
                          <a:latin typeface="Montserrat"/>
                          <a:ea typeface="Montserrat"/>
                          <a:cs typeface="Montserrat"/>
                          <a:sym typeface="Montserrat"/>
                        </a:rPr>
                        <a:t>when</a:t>
                      </a:r>
                      <a:r>
                        <a:rPr lang="en-US" sz="1200">
                          <a:solidFill>
                            <a:schemeClr val="dk1"/>
                          </a:solidFill>
                          <a:latin typeface="Montserrat"/>
                          <a:ea typeface="Montserrat"/>
                          <a:cs typeface="Montserrat"/>
                          <a:sym typeface="Montserrat"/>
                        </a:rPr>
                        <a:t> in practice (e.g. analytics, regular reviews, workshops) will you track, assess and improve the effectiveness of your implementation?</a:t>
                      </a:r>
                      <a:endParaRPr>
                        <a:solidFill>
                          <a:schemeClr val="dk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D1F5F2">
                        <a:alpha val="89800"/>
                      </a:srgbClr>
                    </a:solidFill>
                  </a:tcPr>
                </a:tc>
              </a:tr>
            </a:tbl>
          </a:graphicData>
        </a:graphic>
      </p:graphicFrame>
      <p:sp>
        <p:nvSpPr>
          <p:cNvPr id="292" name="Google Shape;292;g1e212c20611_0_0"/>
          <p:cNvSpPr txBox="1"/>
          <p:nvPr/>
        </p:nvSpPr>
        <p:spPr>
          <a:xfrm>
            <a:off x="9202600" y="3157225"/>
            <a:ext cx="25515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000">
                <a:solidFill>
                  <a:schemeClr val="dk1"/>
                </a:solidFill>
                <a:latin typeface="Montserrat"/>
                <a:ea typeface="Montserrat"/>
                <a:cs typeface="Montserrat"/>
                <a:sym typeface="Montserrat"/>
              </a:rPr>
              <a:t>How are taxonomies like puppies? </a:t>
            </a:r>
            <a:r>
              <a:rPr b="1" i="1" lang="en-US" sz="1000">
                <a:solidFill>
                  <a:schemeClr val="dk1"/>
                </a:solidFill>
                <a:latin typeface="Montserrat"/>
                <a:ea typeface="Montserrat"/>
                <a:cs typeface="Montserrat"/>
                <a:sym typeface="Montserrat"/>
              </a:rPr>
              <a:t>They’re for life, not for Christmas!</a:t>
            </a:r>
            <a:r>
              <a:rPr lang="en-US" sz="1000">
                <a:solidFill>
                  <a:schemeClr val="dk1"/>
                </a:solidFill>
                <a:latin typeface="Montserrat"/>
                <a:ea typeface="Montserrat"/>
                <a:cs typeface="Montserrat"/>
                <a:sym typeface="Montserrat"/>
              </a:rPr>
              <a:t> </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US" sz="1000">
                <a:solidFill>
                  <a:schemeClr val="dk1"/>
                </a:solidFill>
                <a:latin typeface="Montserrat"/>
                <a:ea typeface="Montserrat"/>
                <a:cs typeface="Montserrat"/>
                <a:sym typeface="Montserrat"/>
              </a:rPr>
              <a:t>It’s </a:t>
            </a:r>
            <a:r>
              <a:rPr lang="en-US" sz="1000">
                <a:solidFill>
                  <a:schemeClr val="dk1"/>
                </a:solidFill>
                <a:latin typeface="Montserrat"/>
                <a:ea typeface="Montserrat"/>
                <a:cs typeface="Montserrat"/>
                <a:sym typeface="Montserrat"/>
              </a:rPr>
              <a:t>tempting</a:t>
            </a:r>
            <a:r>
              <a:rPr lang="en-US" sz="1000">
                <a:solidFill>
                  <a:schemeClr val="dk1"/>
                </a:solidFill>
                <a:latin typeface="Montserrat"/>
                <a:ea typeface="Montserrat"/>
                <a:cs typeface="Montserrat"/>
                <a:sym typeface="Montserrat"/>
              </a:rPr>
              <a:t> just to move on after the </a:t>
            </a:r>
            <a:r>
              <a:rPr lang="en-US" sz="1000">
                <a:solidFill>
                  <a:schemeClr val="dk1"/>
                </a:solidFill>
                <a:latin typeface="Montserrat"/>
                <a:ea typeface="Montserrat"/>
                <a:cs typeface="Montserrat"/>
                <a:sym typeface="Montserrat"/>
              </a:rPr>
              <a:t>initial</a:t>
            </a:r>
            <a:r>
              <a:rPr lang="en-US" sz="1000">
                <a:solidFill>
                  <a:schemeClr val="dk1"/>
                </a:solidFill>
                <a:latin typeface="Montserrat"/>
                <a:ea typeface="Montserrat"/>
                <a:cs typeface="Montserrat"/>
                <a:sym typeface="Montserrat"/>
              </a:rPr>
              <a:t> implementation project, but this won’t give you the best results. You should develop processes and responsibilities for keeping things fresh and relevant</a:t>
            </a:r>
            <a:r>
              <a:rPr lang="en-US" sz="1000">
                <a:solidFill>
                  <a:schemeClr val="dk1"/>
                </a:solidFill>
                <a:latin typeface="Montserrat"/>
                <a:ea typeface="Montserrat"/>
                <a:cs typeface="Montserrat"/>
                <a:sym typeface="Montserrat"/>
              </a:rPr>
              <a:t> as your organisation and its needs, systems and processes evolve, and as noslegal itself is updated. It’s not that hard compared with the initial project, and will reap great rewards.</a:t>
            </a:r>
            <a:endParaRPr sz="1200">
              <a:latin typeface="Avenir"/>
              <a:ea typeface="Avenir"/>
              <a:cs typeface="Avenir"/>
              <a:sym typeface="Avenir"/>
            </a:endParaRPr>
          </a:p>
        </p:txBody>
      </p:sp>
      <p:sp>
        <p:nvSpPr>
          <p:cNvPr id="293" name="Google Shape;293;g1e212c20611_0_0"/>
          <p:cNvSpPr/>
          <p:nvPr/>
        </p:nvSpPr>
        <p:spPr>
          <a:xfrm>
            <a:off x="9202600" y="1536450"/>
            <a:ext cx="2551500" cy="3960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4" name="Google Shape;294;g1e212c20611_0_0"/>
          <p:cNvPicPr preferRelativeResize="0"/>
          <p:nvPr/>
        </p:nvPicPr>
        <p:blipFill>
          <a:blip r:embed="rId3">
            <a:alphaModFix/>
          </a:blip>
          <a:stretch>
            <a:fillRect/>
          </a:stretch>
        </p:blipFill>
        <p:spPr>
          <a:xfrm>
            <a:off x="9298638" y="1747175"/>
            <a:ext cx="2359416" cy="1325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id="299" name="Google Shape;299;p17"/>
          <p:cNvPicPr preferRelativeResize="0"/>
          <p:nvPr/>
        </p:nvPicPr>
        <p:blipFill rotWithShape="1">
          <a:blip r:embed="rId3">
            <a:alphaModFix/>
          </a:blip>
          <a:srcRect b="0" l="0" r="0" t="0"/>
          <a:stretch/>
        </p:blipFill>
        <p:spPr>
          <a:xfrm>
            <a:off x="365400" y="2050600"/>
            <a:ext cx="11458325" cy="2846591"/>
          </a:xfrm>
          <a:custGeom>
            <a:rect b="b" l="l" r="r" t="t"/>
            <a:pathLst>
              <a:path extrusionOk="0" fill="none" h="2846591" w="11603367">
                <a:moveTo>
                  <a:pt x="0" y="0"/>
                </a:moveTo>
                <a:cubicBezTo>
                  <a:pt x="269052" y="9263"/>
                  <a:pt x="533429" y="-10448"/>
                  <a:pt x="798585" y="0"/>
                </a:cubicBezTo>
                <a:cubicBezTo>
                  <a:pt x="1063742" y="10448"/>
                  <a:pt x="1391213" y="-1960"/>
                  <a:pt x="1597169" y="0"/>
                </a:cubicBezTo>
                <a:cubicBezTo>
                  <a:pt x="1803125" y="1960"/>
                  <a:pt x="2240336" y="14053"/>
                  <a:pt x="2511788" y="0"/>
                </a:cubicBezTo>
                <a:cubicBezTo>
                  <a:pt x="2783240" y="-14053"/>
                  <a:pt x="2757093" y="-7509"/>
                  <a:pt x="2846238" y="0"/>
                </a:cubicBezTo>
                <a:cubicBezTo>
                  <a:pt x="2935383" y="7509"/>
                  <a:pt x="3181026" y="21225"/>
                  <a:pt x="3412755" y="0"/>
                </a:cubicBezTo>
                <a:cubicBezTo>
                  <a:pt x="3644484" y="-21225"/>
                  <a:pt x="3831288" y="-10163"/>
                  <a:pt x="3979272" y="0"/>
                </a:cubicBezTo>
                <a:cubicBezTo>
                  <a:pt x="4127256" y="10163"/>
                  <a:pt x="4301810" y="7746"/>
                  <a:pt x="4429756" y="0"/>
                </a:cubicBezTo>
                <a:cubicBezTo>
                  <a:pt x="4557702" y="-7746"/>
                  <a:pt x="4611430" y="-15291"/>
                  <a:pt x="4764206" y="0"/>
                </a:cubicBezTo>
                <a:cubicBezTo>
                  <a:pt x="4916982" y="15291"/>
                  <a:pt x="4989652" y="4746"/>
                  <a:pt x="5098656" y="0"/>
                </a:cubicBezTo>
                <a:cubicBezTo>
                  <a:pt x="5207660" y="-4746"/>
                  <a:pt x="5363624" y="-14083"/>
                  <a:pt x="5549140" y="0"/>
                </a:cubicBezTo>
                <a:cubicBezTo>
                  <a:pt x="5734656" y="14083"/>
                  <a:pt x="5721354" y="-9187"/>
                  <a:pt x="5883590" y="0"/>
                </a:cubicBezTo>
                <a:cubicBezTo>
                  <a:pt x="6045826" y="9187"/>
                  <a:pt x="6576008" y="-12844"/>
                  <a:pt x="6798208" y="0"/>
                </a:cubicBezTo>
                <a:cubicBezTo>
                  <a:pt x="7020408" y="12844"/>
                  <a:pt x="7298530" y="10408"/>
                  <a:pt x="7480759" y="0"/>
                </a:cubicBezTo>
                <a:cubicBezTo>
                  <a:pt x="7662988" y="-10408"/>
                  <a:pt x="7778448" y="-10978"/>
                  <a:pt x="7931243" y="0"/>
                </a:cubicBezTo>
                <a:cubicBezTo>
                  <a:pt x="8084038" y="10978"/>
                  <a:pt x="8433159" y="23183"/>
                  <a:pt x="8613794" y="0"/>
                </a:cubicBezTo>
                <a:cubicBezTo>
                  <a:pt x="8794429" y="-23183"/>
                  <a:pt x="9147280" y="-30021"/>
                  <a:pt x="9412378" y="0"/>
                </a:cubicBezTo>
                <a:cubicBezTo>
                  <a:pt x="9677476" y="30021"/>
                  <a:pt x="9723672" y="16790"/>
                  <a:pt x="9978896" y="0"/>
                </a:cubicBezTo>
                <a:cubicBezTo>
                  <a:pt x="10234120" y="-16790"/>
                  <a:pt x="10296772" y="-17207"/>
                  <a:pt x="10545413" y="0"/>
                </a:cubicBezTo>
                <a:cubicBezTo>
                  <a:pt x="10794054" y="17207"/>
                  <a:pt x="11326210" y="-16839"/>
                  <a:pt x="11603367" y="0"/>
                </a:cubicBezTo>
                <a:cubicBezTo>
                  <a:pt x="11598585" y="258307"/>
                  <a:pt x="11608511" y="373893"/>
                  <a:pt x="11603367" y="569318"/>
                </a:cubicBezTo>
                <a:cubicBezTo>
                  <a:pt x="11598223" y="764743"/>
                  <a:pt x="11626195" y="830808"/>
                  <a:pt x="11603367" y="1081705"/>
                </a:cubicBezTo>
                <a:cubicBezTo>
                  <a:pt x="11580539" y="1332602"/>
                  <a:pt x="11587100" y="1339242"/>
                  <a:pt x="11603367" y="1565625"/>
                </a:cubicBezTo>
                <a:cubicBezTo>
                  <a:pt x="11619634" y="1792008"/>
                  <a:pt x="11612131" y="1912192"/>
                  <a:pt x="11603367" y="2106477"/>
                </a:cubicBezTo>
                <a:cubicBezTo>
                  <a:pt x="11594603" y="2300762"/>
                  <a:pt x="11637701" y="2633611"/>
                  <a:pt x="11603367" y="2846591"/>
                </a:cubicBezTo>
                <a:cubicBezTo>
                  <a:pt x="11350162" y="2817712"/>
                  <a:pt x="11201030" y="2870052"/>
                  <a:pt x="10920816" y="2846591"/>
                </a:cubicBezTo>
                <a:cubicBezTo>
                  <a:pt x="10640602" y="2823130"/>
                  <a:pt x="10692209" y="2861599"/>
                  <a:pt x="10586366" y="2846591"/>
                </a:cubicBezTo>
                <a:cubicBezTo>
                  <a:pt x="10480523" y="2831584"/>
                  <a:pt x="10334543" y="2839484"/>
                  <a:pt x="10135882" y="2846591"/>
                </a:cubicBezTo>
                <a:cubicBezTo>
                  <a:pt x="9937221" y="2853698"/>
                  <a:pt x="9900397" y="2858795"/>
                  <a:pt x="9685399" y="2846591"/>
                </a:cubicBezTo>
                <a:cubicBezTo>
                  <a:pt x="9470401" y="2834387"/>
                  <a:pt x="9253168" y="2832537"/>
                  <a:pt x="9118881" y="2846591"/>
                </a:cubicBezTo>
                <a:cubicBezTo>
                  <a:pt x="8984594" y="2860645"/>
                  <a:pt x="8481534" y="2858108"/>
                  <a:pt x="8320297" y="2846591"/>
                </a:cubicBezTo>
                <a:cubicBezTo>
                  <a:pt x="8159060" y="2835074"/>
                  <a:pt x="7729019" y="2854944"/>
                  <a:pt x="7521712" y="2846591"/>
                </a:cubicBezTo>
                <a:cubicBezTo>
                  <a:pt x="7314406" y="2838238"/>
                  <a:pt x="7297645" y="2844356"/>
                  <a:pt x="7187262" y="2846591"/>
                </a:cubicBezTo>
                <a:cubicBezTo>
                  <a:pt x="7076879" y="2848827"/>
                  <a:pt x="6780667" y="2823935"/>
                  <a:pt x="6388677" y="2846591"/>
                </a:cubicBezTo>
                <a:cubicBezTo>
                  <a:pt x="5996687" y="2869247"/>
                  <a:pt x="5849503" y="2813079"/>
                  <a:pt x="5706126" y="2846591"/>
                </a:cubicBezTo>
                <a:cubicBezTo>
                  <a:pt x="5562749" y="2880103"/>
                  <a:pt x="5277125" y="2881880"/>
                  <a:pt x="4907542" y="2846591"/>
                </a:cubicBezTo>
                <a:cubicBezTo>
                  <a:pt x="4537959" y="2811302"/>
                  <a:pt x="4738357" y="2860429"/>
                  <a:pt x="4573092" y="2846591"/>
                </a:cubicBezTo>
                <a:cubicBezTo>
                  <a:pt x="4407827" y="2832754"/>
                  <a:pt x="4026851" y="2849231"/>
                  <a:pt x="3658473" y="2846591"/>
                </a:cubicBezTo>
                <a:cubicBezTo>
                  <a:pt x="3290095" y="2843951"/>
                  <a:pt x="3241498" y="2879377"/>
                  <a:pt x="2975922" y="2846591"/>
                </a:cubicBezTo>
                <a:cubicBezTo>
                  <a:pt x="2710346" y="2813805"/>
                  <a:pt x="2361431" y="2861289"/>
                  <a:pt x="2177338" y="2846591"/>
                </a:cubicBezTo>
                <a:cubicBezTo>
                  <a:pt x="1993245" y="2831893"/>
                  <a:pt x="1505372" y="2866572"/>
                  <a:pt x="1262719" y="2846591"/>
                </a:cubicBezTo>
                <a:cubicBezTo>
                  <a:pt x="1020066" y="2826610"/>
                  <a:pt x="279485" y="2907839"/>
                  <a:pt x="0" y="2846591"/>
                </a:cubicBezTo>
                <a:cubicBezTo>
                  <a:pt x="14539" y="2617582"/>
                  <a:pt x="12656" y="2565513"/>
                  <a:pt x="0" y="2334205"/>
                </a:cubicBezTo>
                <a:cubicBezTo>
                  <a:pt x="-12656" y="2102897"/>
                  <a:pt x="2314" y="1935524"/>
                  <a:pt x="0" y="1793352"/>
                </a:cubicBezTo>
                <a:cubicBezTo>
                  <a:pt x="-2314" y="1651180"/>
                  <a:pt x="-6613" y="1506918"/>
                  <a:pt x="0" y="1252500"/>
                </a:cubicBezTo>
                <a:cubicBezTo>
                  <a:pt x="6613" y="998082"/>
                  <a:pt x="8931" y="920064"/>
                  <a:pt x="0" y="740114"/>
                </a:cubicBezTo>
                <a:cubicBezTo>
                  <a:pt x="-8931" y="560164"/>
                  <a:pt x="-35575" y="323900"/>
                  <a:pt x="0" y="0"/>
                </a:cubicBezTo>
                <a:close/>
              </a:path>
              <a:path extrusionOk="0" h="2846591" w="11603367">
                <a:moveTo>
                  <a:pt x="0" y="0"/>
                </a:moveTo>
                <a:cubicBezTo>
                  <a:pt x="283147" y="-10612"/>
                  <a:pt x="311398" y="16571"/>
                  <a:pt x="566517" y="0"/>
                </a:cubicBezTo>
                <a:cubicBezTo>
                  <a:pt x="821636" y="-16571"/>
                  <a:pt x="889491" y="-5993"/>
                  <a:pt x="1017001" y="0"/>
                </a:cubicBezTo>
                <a:cubicBezTo>
                  <a:pt x="1144511" y="5993"/>
                  <a:pt x="1517250" y="12987"/>
                  <a:pt x="1699552" y="0"/>
                </a:cubicBezTo>
                <a:cubicBezTo>
                  <a:pt x="1881854" y="-12987"/>
                  <a:pt x="2128772" y="9967"/>
                  <a:pt x="2266069" y="0"/>
                </a:cubicBezTo>
                <a:cubicBezTo>
                  <a:pt x="2403366" y="-9967"/>
                  <a:pt x="2924289" y="-38177"/>
                  <a:pt x="3180688" y="0"/>
                </a:cubicBezTo>
                <a:cubicBezTo>
                  <a:pt x="3437087" y="38177"/>
                  <a:pt x="3625718" y="-8224"/>
                  <a:pt x="3979272" y="0"/>
                </a:cubicBezTo>
                <a:cubicBezTo>
                  <a:pt x="4332826" y="8224"/>
                  <a:pt x="4443874" y="45126"/>
                  <a:pt x="4893891" y="0"/>
                </a:cubicBezTo>
                <a:cubicBezTo>
                  <a:pt x="5343908" y="-45126"/>
                  <a:pt x="5547591" y="-360"/>
                  <a:pt x="5808509" y="0"/>
                </a:cubicBezTo>
                <a:cubicBezTo>
                  <a:pt x="6069427" y="360"/>
                  <a:pt x="6204225" y="13517"/>
                  <a:pt x="6491060" y="0"/>
                </a:cubicBezTo>
                <a:cubicBezTo>
                  <a:pt x="6777895" y="-13517"/>
                  <a:pt x="6923314" y="-18818"/>
                  <a:pt x="7057577" y="0"/>
                </a:cubicBezTo>
                <a:cubicBezTo>
                  <a:pt x="7191840" y="18818"/>
                  <a:pt x="7418112" y="-20080"/>
                  <a:pt x="7740128" y="0"/>
                </a:cubicBezTo>
                <a:cubicBezTo>
                  <a:pt x="8062144" y="20080"/>
                  <a:pt x="8168381" y="-14474"/>
                  <a:pt x="8538713" y="0"/>
                </a:cubicBezTo>
                <a:cubicBezTo>
                  <a:pt x="8909045" y="14474"/>
                  <a:pt x="8727908" y="4069"/>
                  <a:pt x="8873163" y="0"/>
                </a:cubicBezTo>
                <a:cubicBezTo>
                  <a:pt x="9018418" y="-4069"/>
                  <a:pt x="9364487" y="6935"/>
                  <a:pt x="9555714" y="0"/>
                </a:cubicBezTo>
                <a:cubicBezTo>
                  <a:pt x="9746941" y="-6935"/>
                  <a:pt x="10003969" y="-6525"/>
                  <a:pt x="10122231" y="0"/>
                </a:cubicBezTo>
                <a:cubicBezTo>
                  <a:pt x="10240493" y="6525"/>
                  <a:pt x="10453541" y="15192"/>
                  <a:pt x="10572715" y="0"/>
                </a:cubicBezTo>
                <a:cubicBezTo>
                  <a:pt x="10691889" y="-15192"/>
                  <a:pt x="11260695" y="-18866"/>
                  <a:pt x="11603367" y="0"/>
                </a:cubicBezTo>
                <a:cubicBezTo>
                  <a:pt x="11617358" y="139733"/>
                  <a:pt x="11598440" y="315167"/>
                  <a:pt x="11603367" y="483920"/>
                </a:cubicBezTo>
                <a:cubicBezTo>
                  <a:pt x="11608294" y="652673"/>
                  <a:pt x="11622202" y="926517"/>
                  <a:pt x="11603367" y="1053239"/>
                </a:cubicBezTo>
                <a:cubicBezTo>
                  <a:pt x="11584532" y="1179961"/>
                  <a:pt x="11619462" y="1498931"/>
                  <a:pt x="11603367" y="1622557"/>
                </a:cubicBezTo>
                <a:cubicBezTo>
                  <a:pt x="11587272" y="1746183"/>
                  <a:pt x="11580109" y="1933331"/>
                  <a:pt x="11603367" y="2106477"/>
                </a:cubicBezTo>
                <a:cubicBezTo>
                  <a:pt x="11626625" y="2279623"/>
                  <a:pt x="11598497" y="2496545"/>
                  <a:pt x="11603367" y="2846591"/>
                </a:cubicBezTo>
                <a:cubicBezTo>
                  <a:pt x="11165749" y="2811132"/>
                  <a:pt x="11094367" y="2854840"/>
                  <a:pt x="10688749" y="2846591"/>
                </a:cubicBezTo>
                <a:cubicBezTo>
                  <a:pt x="10283131" y="2838342"/>
                  <a:pt x="10266043" y="2866526"/>
                  <a:pt x="10006198" y="2846591"/>
                </a:cubicBezTo>
                <a:cubicBezTo>
                  <a:pt x="9746353" y="2826656"/>
                  <a:pt x="9629091" y="2830689"/>
                  <a:pt x="9439680" y="2846591"/>
                </a:cubicBezTo>
                <a:cubicBezTo>
                  <a:pt x="9250269" y="2862493"/>
                  <a:pt x="8907137" y="2842025"/>
                  <a:pt x="8757129" y="2846591"/>
                </a:cubicBezTo>
                <a:cubicBezTo>
                  <a:pt x="8607121" y="2851157"/>
                  <a:pt x="8228345" y="2845732"/>
                  <a:pt x="7958545" y="2846591"/>
                </a:cubicBezTo>
                <a:cubicBezTo>
                  <a:pt x="7688745" y="2847450"/>
                  <a:pt x="7701903" y="2836894"/>
                  <a:pt x="7624095" y="2846591"/>
                </a:cubicBezTo>
                <a:cubicBezTo>
                  <a:pt x="7546287" y="2856289"/>
                  <a:pt x="7044820" y="2830824"/>
                  <a:pt x="6709476" y="2846591"/>
                </a:cubicBezTo>
                <a:cubicBezTo>
                  <a:pt x="6374132" y="2862358"/>
                  <a:pt x="6138938" y="2876066"/>
                  <a:pt x="5910892" y="2846591"/>
                </a:cubicBezTo>
                <a:cubicBezTo>
                  <a:pt x="5682846" y="2817116"/>
                  <a:pt x="5468443" y="2833044"/>
                  <a:pt x="5344374" y="2846591"/>
                </a:cubicBezTo>
                <a:cubicBezTo>
                  <a:pt x="5220305" y="2860138"/>
                  <a:pt x="4952658" y="2825381"/>
                  <a:pt x="4661823" y="2846591"/>
                </a:cubicBezTo>
                <a:cubicBezTo>
                  <a:pt x="4370988" y="2867801"/>
                  <a:pt x="4425111" y="2841598"/>
                  <a:pt x="4327373" y="2846591"/>
                </a:cubicBezTo>
                <a:cubicBezTo>
                  <a:pt x="4229635" y="2851585"/>
                  <a:pt x="3901313" y="2871941"/>
                  <a:pt x="3644822" y="2846591"/>
                </a:cubicBezTo>
                <a:cubicBezTo>
                  <a:pt x="3388331" y="2821241"/>
                  <a:pt x="3309955" y="2865003"/>
                  <a:pt x="3078305" y="2846591"/>
                </a:cubicBezTo>
                <a:cubicBezTo>
                  <a:pt x="2846655" y="2828179"/>
                  <a:pt x="2668866" y="2827637"/>
                  <a:pt x="2511788" y="2846591"/>
                </a:cubicBezTo>
                <a:cubicBezTo>
                  <a:pt x="2354710" y="2865545"/>
                  <a:pt x="2262094" y="2867126"/>
                  <a:pt x="2061304" y="2846591"/>
                </a:cubicBezTo>
                <a:cubicBezTo>
                  <a:pt x="1860514" y="2826056"/>
                  <a:pt x="1448358" y="2817216"/>
                  <a:pt x="1262719" y="2846591"/>
                </a:cubicBezTo>
                <a:cubicBezTo>
                  <a:pt x="1077081" y="2875966"/>
                  <a:pt x="324161" y="2887438"/>
                  <a:pt x="0" y="2846591"/>
                </a:cubicBezTo>
                <a:cubicBezTo>
                  <a:pt x="-6569" y="2619973"/>
                  <a:pt x="22803" y="2577879"/>
                  <a:pt x="0" y="2362671"/>
                </a:cubicBezTo>
                <a:cubicBezTo>
                  <a:pt x="-22803" y="2147463"/>
                  <a:pt x="26131" y="1937314"/>
                  <a:pt x="0" y="1736421"/>
                </a:cubicBezTo>
                <a:cubicBezTo>
                  <a:pt x="-26131" y="1535528"/>
                  <a:pt x="1474" y="1331557"/>
                  <a:pt x="0" y="1195568"/>
                </a:cubicBezTo>
                <a:cubicBezTo>
                  <a:pt x="-1474" y="1059579"/>
                  <a:pt x="-22282" y="945889"/>
                  <a:pt x="0" y="711648"/>
                </a:cubicBezTo>
                <a:cubicBezTo>
                  <a:pt x="22282" y="477407"/>
                  <a:pt x="12276" y="273439"/>
                  <a:pt x="0" y="0"/>
                </a:cubicBezTo>
                <a:close/>
              </a:path>
            </a:pathLst>
          </a:custGeom>
          <a:noFill/>
          <a:ln cap="flat" cmpd="sng" w="9525">
            <a:solidFill>
              <a:srgbClr val="7F7F7F"/>
            </a:solidFill>
            <a:prstDash val="solid"/>
            <a:round/>
            <a:headEnd len="sm" w="sm" type="none"/>
            <a:tailEnd len="sm" w="sm" type="none"/>
          </a:ln>
        </p:spPr>
      </p:pic>
      <p:sp>
        <p:nvSpPr>
          <p:cNvPr id="300" name="Google Shape;30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12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cxnSp>
        <p:nvCxnSpPr>
          <p:cNvPr id="301" name="Google Shape;301;p17"/>
          <p:cNvCxnSpPr/>
          <p:nvPr/>
        </p:nvCxnSpPr>
        <p:spPr>
          <a:xfrm flipH="1" rot="-5400000">
            <a:off x="10519039" y="4732887"/>
            <a:ext cx="891600" cy="267300"/>
          </a:xfrm>
          <a:prstGeom prst="curvedConnector3">
            <a:avLst>
              <a:gd fmla="val 75184" name="adj1"/>
            </a:avLst>
          </a:prstGeom>
          <a:noFill/>
          <a:ln cap="flat" cmpd="sng" w="28575">
            <a:solidFill>
              <a:srgbClr val="FFD031"/>
            </a:solidFill>
            <a:prstDash val="solid"/>
            <a:miter lim="800000"/>
            <a:headEnd len="sm" w="sm" type="none"/>
            <a:tailEnd len="med" w="med" type="triangle"/>
          </a:ln>
        </p:spPr>
      </p:cxnSp>
      <p:sp>
        <p:nvSpPr>
          <p:cNvPr id="302" name="Google Shape;302;p17"/>
          <p:cNvSpPr txBox="1"/>
          <p:nvPr/>
        </p:nvSpPr>
        <p:spPr>
          <a:xfrm>
            <a:off x="2413752" y="5459825"/>
            <a:ext cx="21027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800">
                <a:solidFill>
                  <a:srgbClr val="262626"/>
                </a:solidFill>
                <a:latin typeface="Montserrat"/>
                <a:ea typeface="Montserrat"/>
                <a:cs typeface="Montserrat"/>
                <a:sym typeface="Montserrat"/>
              </a:rPr>
              <a:t>BD</a:t>
            </a:r>
            <a:r>
              <a:rPr lang="en-US" sz="800">
                <a:solidFill>
                  <a:srgbClr val="262626"/>
                </a:solidFill>
                <a:latin typeface="Montserrat"/>
                <a:ea typeface="Montserrat"/>
                <a:cs typeface="Montserrat"/>
                <a:sym typeface="Montserrat"/>
              </a:rPr>
              <a:t> could </a:t>
            </a:r>
            <a:r>
              <a:rPr b="1" lang="en-US" sz="800">
                <a:solidFill>
                  <a:srgbClr val="262626"/>
                </a:solidFill>
                <a:latin typeface="Montserrat"/>
                <a:ea typeface="Montserrat"/>
                <a:cs typeface="Montserrat"/>
                <a:sym typeface="Montserrat"/>
              </a:rPr>
              <a:t>capture </a:t>
            </a:r>
            <a:r>
              <a:rPr lang="en-US" sz="800">
                <a:solidFill>
                  <a:srgbClr val="262626"/>
                </a:solidFill>
                <a:latin typeface="Montserrat"/>
                <a:ea typeface="Montserrat"/>
                <a:cs typeface="Montserrat"/>
                <a:sym typeface="Montserrat"/>
              </a:rPr>
              <a:t>in the intake system as part of the new matter workflow</a:t>
            </a:r>
            <a:r>
              <a:rPr lang="en-US" sz="800">
                <a:solidFill>
                  <a:srgbClr val="262626"/>
                </a:solidFill>
                <a:latin typeface="Montserrat"/>
                <a:ea typeface="Montserrat"/>
                <a:cs typeface="Montserrat"/>
                <a:sym typeface="Montserrat"/>
              </a:rPr>
              <a:t>. But how can we update it later as the matter develops and more is known?</a:t>
            </a:r>
            <a:endParaRPr sz="800">
              <a:solidFill>
                <a:srgbClr val="262626"/>
              </a:solidFill>
              <a:latin typeface="Montserrat"/>
              <a:ea typeface="Montserrat"/>
              <a:cs typeface="Montserrat"/>
              <a:sym typeface="Montserrat"/>
            </a:endParaRPr>
          </a:p>
        </p:txBody>
      </p:sp>
      <p:sp>
        <p:nvSpPr>
          <p:cNvPr id="303" name="Google Shape;303;p17"/>
          <p:cNvSpPr txBox="1"/>
          <p:nvPr/>
        </p:nvSpPr>
        <p:spPr>
          <a:xfrm>
            <a:off x="7501675" y="5351200"/>
            <a:ext cx="26715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800">
                <a:solidFill>
                  <a:srgbClr val="262626"/>
                </a:solidFill>
                <a:latin typeface="Montserrat"/>
                <a:ea typeface="Montserrat"/>
                <a:cs typeface="Montserrat"/>
                <a:sym typeface="Montserrat"/>
              </a:rPr>
              <a:t>Associates </a:t>
            </a:r>
            <a:r>
              <a:rPr lang="en-US" sz="800">
                <a:solidFill>
                  <a:srgbClr val="262626"/>
                </a:solidFill>
                <a:latin typeface="Montserrat"/>
                <a:ea typeface="Montserrat"/>
                <a:cs typeface="Montserrat"/>
                <a:sym typeface="Montserrat"/>
              </a:rPr>
              <a:t>who have worked on the deal have the ability to </a:t>
            </a:r>
            <a:r>
              <a:rPr b="1" lang="en-US" sz="800">
                <a:solidFill>
                  <a:srgbClr val="262626"/>
                </a:solidFill>
                <a:latin typeface="Montserrat"/>
                <a:ea typeface="Montserrat"/>
                <a:cs typeface="Montserrat"/>
                <a:sym typeface="Montserrat"/>
              </a:rPr>
              <a:t>edit work type</a:t>
            </a:r>
            <a:r>
              <a:rPr lang="en-US" sz="800">
                <a:solidFill>
                  <a:srgbClr val="262626"/>
                </a:solidFill>
                <a:latin typeface="Montserrat"/>
                <a:ea typeface="Montserrat"/>
                <a:cs typeface="Montserrat"/>
                <a:sym typeface="Montserrat"/>
              </a:rPr>
              <a:t>, in the CRM? They will know if/when nature of matter changes</a:t>
            </a:r>
            <a:endParaRPr sz="800">
              <a:solidFill>
                <a:srgbClr val="262626"/>
              </a:solidFill>
              <a:latin typeface="Montserrat"/>
              <a:ea typeface="Montserrat"/>
              <a:cs typeface="Montserrat"/>
              <a:sym typeface="Montserrat"/>
            </a:endParaRPr>
          </a:p>
        </p:txBody>
      </p:sp>
      <p:sp>
        <p:nvSpPr>
          <p:cNvPr id="304" name="Google Shape;304;p17"/>
          <p:cNvSpPr txBox="1"/>
          <p:nvPr/>
        </p:nvSpPr>
        <p:spPr>
          <a:xfrm>
            <a:off x="10386350" y="5312325"/>
            <a:ext cx="1761600" cy="954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800">
                <a:solidFill>
                  <a:srgbClr val="262626"/>
                </a:solidFill>
                <a:latin typeface="Montserrat"/>
                <a:ea typeface="Montserrat"/>
                <a:cs typeface="Montserrat"/>
                <a:sym typeface="Montserrat"/>
              </a:rPr>
              <a:t>BD Managers </a:t>
            </a:r>
            <a:r>
              <a:rPr lang="en-US" sz="800">
                <a:solidFill>
                  <a:srgbClr val="262626"/>
                </a:solidFill>
                <a:latin typeface="Montserrat"/>
                <a:ea typeface="Montserrat"/>
                <a:cs typeface="Montserrat"/>
                <a:sym typeface="Montserrat"/>
              </a:rPr>
              <a:t>to have the ability to </a:t>
            </a:r>
            <a:r>
              <a:rPr b="1" lang="en-US" sz="800">
                <a:solidFill>
                  <a:srgbClr val="262626"/>
                </a:solidFill>
                <a:latin typeface="Montserrat"/>
                <a:ea typeface="Montserrat"/>
                <a:cs typeface="Montserrat"/>
                <a:sym typeface="Montserrat"/>
              </a:rPr>
              <a:t>edit work type etc. or add a second category</a:t>
            </a:r>
            <a:r>
              <a:rPr lang="en-US" sz="800">
                <a:solidFill>
                  <a:srgbClr val="262626"/>
                </a:solidFill>
                <a:latin typeface="Montserrat"/>
                <a:ea typeface="Montserrat"/>
                <a:cs typeface="Montserrat"/>
                <a:sym typeface="Montserrat"/>
              </a:rPr>
              <a:t> in the CRM?? Ensuring accuracy prior to closedown, so the data is reliable for future pitching analysis and beyond.</a:t>
            </a:r>
            <a:endParaRPr sz="800">
              <a:solidFill>
                <a:srgbClr val="262626"/>
              </a:solidFill>
              <a:latin typeface="Montserrat"/>
              <a:ea typeface="Montserrat"/>
              <a:cs typeface="Montserrat"/>
              <a:sym typeface="Montserrat"/>
            </a:endParaRPr>
          </a:p>
        </p:txBody>
      </p:sp>
      <p:sp>
        <p:nvSpPr>
          <p:cNvPr id="305" name="Google Shape;305;p17"/>
          <p:cNvSpPr txBox="1"/>
          <p:nvPr/>
        </p:nvSpPr>
        <p:spPr>
          <a:xfrm>
            <a:off x="5061952" y="5351200"/>
            <a:ext cx="24054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262626"/>
                </a:solidFill>
                <a:latin typeface="Montserrat"/>
                <a:ea typeface="Montserrat"/>
                <a:cs typeface="Montserrat"/>
                <a:sym typeface="Montserrat"/>
              </a:rPr>
              <a:t>Data flow from Intake system to CRM. </a:t>
            </a:r>
            <a:r>
              <a:rPr b="1" lang="en-US" sz="800">
                <a:solidFill>
                  <a:srgbClr val="262626"/>
                </a:solidFill>
                <a:latin typeface="Montserrat"/>
                <a:ea typeface="Montserrat"/>
                <a:cs typeface="Montserrat"/>
                <a:sym typeface="Montserrat"/>
              </a:rPr>
              <a:t>Editable</a:t>
            </a:r>
            <a:r>
              <a:rPr lang="en-US" sz="800">
                <a:solidFill>
                  <a:srgbClr val="262626"/>
                </a:solidFill>
                <a:latin typeface="Montserrat"/>
                <a:ea typeface="Montserrat"/>
                <a:cs typeface="Montserrat"/>
                <a:sym typeface="Montserrat"/>
              </a:rPr>
              <a:t> in CRM as the </a:t>
            </a:r>
            <a:r>
              <a:rPr b="1" lang="en-US" sz="800">
                <a:solidFill>
                  <a:srgbClr val="262626"/>
                </a:solidFill>
                <a:latin typeface="Montserrat"/>
                <a:ea typeface="Montserrat"/>
                <a:cs typeface="Montserrat"/>
                <a:sym typeface="Montserrat"/>
              </a:rPr>
              <a:t>golden source</a:t>
            </a:r>
            <a:r>
              <a:rPr lang="en-US" sz="800">
                <a:solidFill>
                  <a:srgbClr val="262626"/>
                </a:solidFill>
                <a:latin typeface="Montserrat"/>
                <a:ea typeface="Montserrat"/>
                <a:cs typeface="Montserrat"/>
                <a:sym typeface="Montserrat"/>
              </a:rPr>
              <a:t>?</a:t>
            </a:r>
            <a:endParaRPr sz="800">
              <a:latin typeface="Montserrat"/>
              <a:ea typeface="Montserrat"/>
              <a:cs typeface="Montserrat"/>
              <a:sym typeface="Montserrat"/>
            </a:endParaRPr>
          </a:p>
          <a:p>
            <a:pPr indent="0" lvl="0" marL="0" marR="0" rtl="0" algn="l">
              <a:spcBef>
                <a:spcPts val="0"/>
              </a:spcBef>
              <a:spcAft>
                <a:spcPts val="0"/>
              </a:spcAft>
              <a:buNone/>
            </a:pPr>
            <a:r>
              <a:t/>
            </a:r>
            <a:endParaRPr sz="800">
              <a:solidFill>
                <a:srgbClr val="262626"/>
              </a:solidFill>
              <a:latin typeface="Montserrat"/>
              <a:ea typeface="Montserrat"/>
              <a:cs typeface="Montserrat"/>
              <a:sym typeface="Montserrat"/>
            </a:endParaRPr>
          </a:p>
          <a:p>
            <a:pPr indent="0" lvl="0" marL="0" marR="0" rtl="0" algn="l">
              <a:spcBef>
                <a:spcPts val="0"/>
              </a:spcBef>
              <a:spcAft>
                <a:spcPts val="0"/>
              </a:spcAft>
              <a:buNone/>
            </a:pPr>
            <a:r>
              <a:rPr lang="en-US" sz="800">
                <a:solidFill>
                  <a:srgbClr val="262626"/>
                </a:solidFill>
                <a:latin typeface="Montserrat"/>
                <a:ea typeface="Montserrat"/>
                <a:cs typeface="Montserrat"/>
                <a:sym typeface="Montserrat"/>
              </a:rPr>
              <a:t>All </a:t>
            </a:r>
            <a:r>
              <a:rPr b="1" lang="en-US" sz="800">
                <a:solidFill>
                  <a:srgbClr val="262626"/>
                </a:solidFill>
                <a:latin typeface="Montserrat"/>
                <a:ea typeface="Montserrat"/>
                <a:cs typeface="Montserrat"/>
                <a:sym typeface="Montserrat"/>
              </a:rPr>
              <a:t>reporting and maintenance </a:t>
            </a:r>
            <a:r>
              <a:rPr lang="en-US" sz="800">
                <a:solidFill>
                  <a:srgbClr val="262626"/>
                </a:solidFill>
                <a:latin typeface="Montserrat"/>
                <a:ea typeface="Montserrat"/>
                <a:cs typeface="Montserrat"/>
                <a:sym typeface="Montserrat"/>
              </a:rPr>
              <a:t>run via CRM.</a:t>
            </a:r>
            <a:endParaRPr sz="800">
              <a:solidFill>
                <a:srgbClr val="262626"/>
              </a:solidFill>
              <a:latin typeface="Montserrat"/>
              <a:ea typeface="Montserrat"/>
              <a:cs typeface="Montserrat"/>
              <a:sym typeface="Montserrat"/>
            </a:endParaRPr>
          </a:p>
        </p:txBody>
      </p:sp>
      <p:sp>
        <p:nvSpPr>
          <p:cNvPr id="306" name="Google Shape;306;p17"/>
          <p:cNvSpPr txBox="1"/>
          <p:nvPr/>
        </p:nvSpPr>
        <p:spPr>
          <a:xfrm>
            <a:off x="299225" y="915582"/>
            <a:ext cx="108669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Montserrat"/>
                <a:ea typeface="Montserrat"/>
                <a:cs typeface="Montserrat"/>
                <a:sym typeface="Montserrat"/>
              </a:rPr>
              <a:t>Example of applying this in practice</a:t>
            </a:r>
            <a:endParaRPr sz="1600">
              <a:solidFill>
                <a:schemeClr val="dk1"/>
              </a:solidFill>
              <a:latin typeface="Montserrat"/>
              <a:ea typeface="Montserrat"/>
              <a:cs typeface="Montserrat"/>
              <a:sym typeface="Montserrat"/>
            </a:endParaRPr>
          </a:p>
          <a:p>
            <a:pPr indent="0" lvl="0" marL="0" marR="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marR="0" rtl="0" algn="l">
              <a:spcBef>
                <a:spcPts val="0"/>
              </a:spcBef>
              <a:spcAft>
                <a:spcPts val="0"/>
              </a:spcAft>
              <a:buNone/>
            </a:pPr>
            <a:r>
              <a:rPr lang="en-US" sz="1200">
                <a:solidFill>
                  <a:schemeClr val="dk1"/>
                </a:solidFill>
                <a:latin typeface="Montserrat"/>
                <a:ea typeface="Montserrat"/>
                <a:cs typeface="Montserrat"/>
                <a:sym typeface="Montserrat"/>
              </a:rPr>
              <a:t>These lifecycles / questions / conclusions will be highly specific to your organisation</a:t>
            </a:r>
            <a:endParaRPr sz="1200">
              <a:solidFill>
                <a:schemeClr val="dk1"/>
              </a:solidFill>
              <a:latin typeface="Montserrat"/>
              <a:ea typeface="Montserrat"/>
              <a:cs typeface="Montserrat"/>
              <a:sym typeface="Montserrat"/>
            </a:endParaRPr>
          </a:p>
        </p:txBody>
      </p:sp>
      <p:sp>
        <p:nvSpPr>
          <p:cNvPr id="307" name="Google Shape;307;p17"/>
          <p:cNvSpPr txBox="1"/>
          <p:nvPr/>
        </p:nvSpPr>
        <p:spPr>
          <a:xfrm>
            <a:off x="7501665" y="5812907"/>
            <a:ext cx="24402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800">
                <a:solidFill>
                  <a:srgbClr val="262626"/>
                </a:solidFill>
                <a:latin typeface="Montserrat"/>
                <a:ea typeface="Montserrat"/>
                <a:cs typeface="Montserrat"/>
                <a:sym typeface="Montserrat"/>
              </a:rPr>
              <a:t>Associates </a:t>
            </a:r>
            <a:r>
              <a:rPr lang="en-US" sz="800">
                <a:solidFill>
                  <a:srgbClr val="262626"/>
                </a:solidFill>
                <a:latin typeface="Montserrat"/>
                <a:ea typeface="Montserrat"/>
                <a:cs typeface="Montserrat"/>
                <a:sym typeface="Montserrat"/>
              </a:rPr>
              <a:t>to see work type across all (non-sensitive) deals, so they can search for similar deals. And see a personal view of their deal types this year / all time.</a:t>
            </a:r>
            <a:endParaRPr sz="800">
              <a:solidFill>
                <a:srgbClr val="262626"/>
              </a:solidFill>
              <a:latin typeface="Montserrat"/>
              <a:ea typeface="Montserrat"/>
              <a:cs typeface="Montserrat"/>
              <a:sym typeface="Montserrat"/>
            </a:endParaRPr>
          </a:p>
        </p:txBody>
      </p:sp>
      <p:cxnSp>
        <p:nvCxnSpPr>
          <p:cNvPr id="308" name="Google Shape;308;p17"/>
          <p:cNvCxnSpPr/>
          <p:nvPr/>
        </p:nvCxnSpPr>
        <p:spPr>
          <a:xfrm rot="5400000">
            <a:off x="3247500" y="4662325"/>
            <a:ext cx="1285800" cy="192300"/>
          </a:xfrm>
          <a:prstGeom prst="curvedConnector3">
            <a:avLst>
              <a:gd fmla="val 50000" name="adj1"/>
            </a:avLst>
          </a:prstGeom>
          <a:noFill/>
          <a:ln cap="flat" cmpd="sng" w="28575">
            <a:solidFill>
              <a:srgbClr val="FFD031"/>
            </a:solidFill>
            <a:prstDash val="solid"/>
            <a:miter lim="800000"/>
            <a:headEnd len="sm" w="sm" type="none"/>
            <a:tailEnd len="med" w="med" type="triangle"/>
          </a:ln>
        </p:spPr>
      </p:cxnSp>
      <p:cxnSp>
        <p:nvCxnSpPr>
          <p:cNvPr id="309" name="Google Shape;309;p17"/>
          <p:cNvCxnSpPr/>
          <p:nvPr/>
        </p:nvCxnSpPr>
        <p:spPr>
          <a:xfrm flipH="1" rot="-5400000">
            <a:off x="7585400" y="4352175"/>
            <a:ext cx="1079100" cy="842400"/>
          </a:xfrm>
          <a:prstGeom prst="curvedConnector3">
            <a:avLst>
              <a:gd fmla="val 50000" name="adj1"/>
            </a:avLst>
          </a:prstGeom>
          <a:noFill/>
          <a:ln cap="flat" cmpd="sng" w="28575">
            <a:solidFill>
              <a:srgbClr val="FFD031"/>
            </a:solidFill>
            <a:prstDash val="solid"/>
            <a:miter lim="800000"/>
            <a:headEnd len="sm" w="sm" type="none"/>
            <a:tailEnd len="med" w="med" type="triangle"/>
          </a:ln>
        </p:spPr>
      </p:cxnSp>
      <p:cxnSp>
        <p:nvCxnSpPr>
          <p:cNvPr id="310" name="Google Shape;310;p17"/>
          <p:cNvCxnSpPr/>
          <p:nvPr/>
        </p:nvCxnSpPr>
        <p:spPr>
          <a:xfrm rot="5400000">
            <a:off x="5757023" y="5075926"/>
            <a:ext cx="498600" cy="4500"/>
          </a:xfrm>
          <a:prstGeom prst="curvedConnector3">
            <a:avLst>
              <a:gd fmla="val 50000" name="adj1"/>
            </a:avLst>
          </a:prstGeom>
          <a:noFill/>
          <a:ln cap="flat" cmpd="sng" w="28575">
            <a:solidFill>
              <a:srgbClr val="CEE741"/>
            </a:solidFill>
            <a:prstDash val="solid"/>
            <a:miter lim="800000"/>
            <a:headEnd len="sm" w="sm" type="none"/>
            <a:tailEnd len="med" w="med" type="triangle"/>
          </a:ln>
        </p:spPr>
      </p:cxnSp>
      <p:cxnSp>
        <p:nvCxnSpPr>
          <p:cNvPr id="311" name="Google Shape;311;p17"/>
          <p:cNvCxnSpPr/>
          <p:nvPr/>
        </p:nvCxnSpPr>
        <p:spPr>
          <a:xfrm>
            <a:off x="5205502" y="4636462"/>
            <a:ext cx="584100" cy="100200"/>
          </a:xfrm>
          <a:prstGeom prst="curvedConnector3">
            <a:avLst>
              <a:gd fmla="val 50000" name="adj1"/>
            </a:avLst>
          </a:prstGeom>
          <a:noFill/>
          <a:ln cap="flat" cmpd="sng" w="28575">
            <a:solidFill>
              <a:srgbClr val="CEE741"/>
            </a:solidFill>
            <a:prstDash val="solid"/>
            <a:miter lim="800000"/>
            <a:headEnd len="sm" w="sm" type="none"/>
            <a:tailEnd len="med" w="med" type="triangle"/>
          </a:ln>
        </p:spPr>
      </p:cxnSp>
      <p:sp>
        <p:nvSpPr>
          <p:cNvPr id="312" name="Google Shape;312;p17"/>
          <p:cNvSpPr/>
          <p:nvPr/>
        </p:nvSpPr>
        <p:spPr>
          <a:xfrm rot="4923782">
            <a:off x="7423980" y="2202972"/>
            <a:ext cx="192268" cy="1146473"/>
          </a:xfrm>
          <a:prstGeom prst="curvedRightArrow">
            <a:avLst>
              <a:gd fmla="val 25000" name="adj1"/>
              <a:gd fmla="val 76189" name="adj2"/>
              <a:gd fmla="val 25000" name="adj3"/>
            </a:avLst>
          </a:prstGeom>
          <a:solidFill>
            <a:schemeClr val="accent1"/>
          </a:solidFill>
          <a:ln cap="flat" cmpd="sng" w="12700">
            <a:solidFill>
              <a:srgbClr val="AD564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313" name="Google Shape;313;p17"/>
          <p:cNvSpPr/>
          <p:nvPr/>
        </p:nvSpPr>
        <p:spPr>
          <a:xfrm rot="5400000">
            <a:off x="4363450" y="2685826"/>
            <a:ext cx="172800" cy="356700"/>
          </a:xfrm>
          <a:prstGeom prst="curvedRightArrow">
            <a:avLst>
              <a:gd fmla="val 25000" name="adj1"/>
              <a:gd fmla="val 50000" name="adj2"/>
              <a:gd fmla="val 25000" name="adj3"/>
            </a:avLst>
          </a:prstGeom>
          <a:solidFill>
            <a:schemeClr val="accent1"/>
          </a:solidFill>
          <a:ln cap="flat" cmpd="sng" w="12700">
            <a:solidFill>
              <a:srgbClr val="AD564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314" name="Google Shape;314;p17"/>
          <p:cNvSpPr/>
          <p:nvPr/>
        </p:nvSpPr>
        <p:spPr>
          <a:xfrm rot="-4934619">
            <a:off x="4419322" y="3336878"/>
            <a:ext cx="175607" cy="356645"/>
          </a:xfrm>
          <a:prstGeom prst="curvedRightArrow">
            <a:avLst>
              <a:gd fmla="val 25000" name="adj1"/>
              <a:gd fmla="val 50000" name="adj2"/>
              <a:gd fmla="val 25000" name="adj3"/>
            </a:avLst>
          </a:prstGeom>
          <a:solidFill>
            <a:schemeClr val="accent1"/>
          </a:solidFill>
          <a:ln cap="flat" cmpd="sng" w="12700">
            <a:solidFill>
              <a:srgbClr val="AD564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315" name="Google Shape;315;p17"/>
          <p:cNvSpPr/>
          <p:nvPr/>
        </p:nvSpPr>
        <p:spPr>
          <a:xfrm rot="-6297778">
            <a:off x="7673705" y="2812532"/>
            <a:ext cx="175449" cy="1158149"/>
          </a:xfrm>
          <a:prstGeom prst="curvedRightArrow">
            <a:avLst>
              <a:gd fmla="val 25000" name="adj1"/>
              <a:gd fmla="val 50000" name="adj2"/>
              <a:gd fmla="val 25000" name="adj3"/>
            </a:avLst>
          </a:prstGeom>
          <a:solidFill>
            <a:schemeClr val="accent1"/>
          </a:solidFill>
          <a:ln cap="flat" cmpd="sng" w="12700">
            <a:solidFill>
              <a:srgbClr val="AD564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8"/>
          <p:cNvSpPr txBox="1"/>
          <p:nvPr>
            <p:ph type="title"/>
          </p:nvPr>
        </p:nvSpPr>
        <p:spPr>
          <a:xfrm>
            <a:off x="3319272" y="1380744"/>
            <a:ext cx="5559552" cy="2514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6000"/>
              <a:buFont typeface="Twentieth Century"/>
              <a:buNone/>
            </a:pPr>
            <a:r>
              <a:rPr lang="en-US" sz="4000">
                <a:solidFill>
                  <a:srgbClr val="FFFFFF"/>
                </a:solidFill>
                <a:latin typeface="Montserrat"/>
                <a:ea typeface="Montserrat"/>
                <a:cs typeface="Montserrat"/>
                <a:sym typeface="Montserrat"/>
              </a:rPr>
              <a:t>Topic </a:t>
            </a:r>
            <a:r>
              <a:rPr b="1" lang="en-US" sz="4000">
                <a:solidFill>
                  <a:srgbClr val="FFFFFF"/>
                </a:solidFill>
                <a:latin typeface="Montserrat"/>
                <a:ea typeface="Montserrat"/>
                <a:cs typeface="Montserrat"/>
                <a:sym typeface="Montserrat"/>
              </a:rPr>
              <a:t>four</a:t>
            </a:r>
            <a:endParaRPr b="1" sz="4000">
              <a:latin typeface="Montserrat"/>
              <a:ea typeface="Montserrat"/>
              <a:cs typeface="Montserrat"/>
              <a:sym typeface="Montserrat"/>
            </a:endParaRPr>
          </a:p>
        </p:txBody>
      </p:sp>
      <p:sp>
        <p:nvSpPr>
          <p:cNvPr id="321" name="Google Shape;321;p18"/>
          <p:cNvSpPr txBox="1"/>
          <p:nvPr>
            <p:ph idx="1" type="body"/>
          </p:nvPr>
        </p:nvSpPr>
        <p:spPr>
          <a:xfrm>
            <a:off x="3319272" y="4078224"/>
            <a:ext cx="5559552" cy="153619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None/>
            </a:pPr>
            <a:r>
              <a:rPr lang="en-US" sz="2000">
                <a:latin typeface="Montserrat"/>
                <a:ea typeface="Montserrat"/>
                <a:cs typeface="Montserrat"/>
                <a:sym typeface="Montserrat"/>
              </a:rPr>
              <a:t>Adopt</a:t>
            </a:r>
            <a:r>
              <a:rPr lang="en-US" sz="2000">
                <a:latin typeface="Montserrat"/>
                <a:ea typeface="Montserrat"/>
                <a:cs typeface="Montserrat"/>
                <a:sym typeface="Montserrat"/>
              </a:rPr>
              <a:t> </a:t>
            </a:r>
            <a:r>
              <a:rPr b="1" lang="en-US" sz="2000">
                <a:latin typeface="Montserrat"/>
                <a:ea typeface="Montserrat"/>
                <a:cs typeface="Montserrat"/>
                <a:sym typeface="Montserrat"/>
              </a:rPr>
              <a:t>system and design</a:t>
            </a:r>
            <a:r>
              <a:rPr lang="en-US" sz="2000">
                <a:latin typeface="Montserrat"/>
                <a:ea typeface="Montserrat"/>
                <a:cs typeface="Montserrat"/>
                <a:sym typeface="Montserrat"/>
              </a:rPr>
              <a:t> best practices</a:t>
            </a:r>
            <a:endParaRPr sz="2000">
              <a:latin typeface="Montserrat"/>
              <a:ea typeface="Montserrat"/>
              <a:cs typeface="Montserrat"/>
              <a:sym typeface="Montserrat"/>
            </a:endParaRPr>
          </a:p>
          <a:p>
            <a:pPr indent="0" lvl="0" marL="0" rtl="0" algn="ctr">
              <a:lnSpc>
                <a:spcPct val="90000"/>
              </a:lnSpc>
              <a:spcBef>
                <a:spcPts val="1000"/>
              </a:spcBef>
              <a:spcAft>
                <a:spcPts val="0"/>
              </a:spcAft>
              <a:buClr>
                <a:schemeClr val="lt1"/>
              </a:buClr>
              <a:buSzPts val="24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19"/>
          <p:cNvSpPr txBox="1"/>
          <p:nvPr>
            <p:ph type="title"/>
          </p:nvPr>
        </p:nvSpPr>
        <p:spPr>
          <a:xfrm>
            <a:off x="388066" y="363673"/>
            <a:ext cx="11803933"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wentieth Century"/>
              <a:buNone/>
            </a:pPr>
            <a:r>
              <a:rPr lang="en-US" sz="3200">
                <a:latin typeface="Montserrat"/>
                <a:ea typeface="Montserrat"/>
                <a:cs typeface="Montserrat"/>
                <a:sym typeface="Montserrat"/>
              </a:rPr>
              <a:t>Know your IT systems</a:t>
            </a:r>
            <a:r>
              <a:rPr lang="en-US" sz="3200"/>
              <a:t>!</a:t>
            </a:r>
            <a:endParaRPr sz="3600"/>
          </a:p>
        </p:txBody>
      </p:sp>
      <p:sp>
        <p:nvSpPr>
          <p:cNvPr id="327" name="Google Shape;32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12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328" name="Google Shape;328;p19"/>
          <p:cNvSpPr txBox="1"/>
          <p:nvPr/>
        </p:nvSpPr>
        <p:spPr>
          <a:xfrm>
            <a:off x="3003675" y="2558650"/>
            <a:ext cx="8513700" cy="387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a:latin typeface="Montserrat"/>
                <a:ea typeface="Montserrat"/>
                <a:cs typeface="Montserrat"/>
                <a:sym typeface="Montserrat"/>
              </a:rPr>
              <a:t>Top tips </a:t>
            </a:r>
            <a:endParaRPr b="1">
              <a:latin typeface="Montserrat"/>
              <a:ea typeface="Montserrat"/>
              <a:cs typeface="Montserrat"/>
              <a:sym typeface="Montserrat"/>
            </a:endParaRPr>
          </a:p>
          <a:p>
            <a:pPr indent="0" lvl="0" marL="0" marR="0" rtl="0" algn="l">
              <a:spcBef>
                <a:spcPts val="0"/>
              </a:spcBef>
              <a:spcAft>
                <a:spcPts val="0"/>
              </a:spcAft>
              <a:buNone/>
            </a:pPr>
            <a:r>
              <a:t/>
            </a:r>
            <a:endParaRPr/>
          </a:p>
          <a:p>
            <a:pPr indent="-171450" lvl="0" marL="171450" marR="0" rtl="0" algn="l">
              <a:spcBef>
                <a:spcPts val="0"/>
              </a:spcBef>
              <a:spcAft>
                <a:spcPts val="0"/>
              </a:spcAft>
              <a:buClr>
                <a:schemeClr val="dk1"/>
              </a:buClr>
              <a:buSzPts val="1200"/>
              <a:buFont typeface="Arial"/>
              <a:buChar char="•"/>
            </a:pPr>
            <a:r>
              <a:rPr lang="en-US" sz="1200">
                <a:solidFill>
                  <a:schemeClr val="dk1"/>
                </a:solidFill>
                <a:latin typeface="Montserrat"/>
                <a:ea typeface="Montserrat"/>
                <a:cs typeface="Montserrat"/>
                <a:sym typeface="Montserrat"/>
              </a:rPr>
              <a:t>You’ll need to develop a strong understanding of the</a:t>
            </a:r>
            <a:r>
              <a:rPr lang="en-US" sz="1200">
                <a:solidFill>
                  <a:schemeClr val="dk1"/>
                </a:solidFill>
                <a:latin typeface="Montserrat"/>
                <a:ea typeface="Montserrat"/>
                <a:cs typeface="Montserrat"/>
                <a:sym typeface="Montserrat"/>
              </a:rPr>
              <a:t> interactions between IT systems, people and processes </a:t>
            </a:r>
            <a:endParaRPr>
              <a:solidFill>
                <a:schemeClr val="dk1"/>
              </a:solidFill>
              <a:latin typeface="Montserrat"/>
              <a:ea typeface="Montserrat"/>
              <a:cs typeface="Montserrat"/>
              <a:sym typeface="Montserrat"/>
            </a:endParaRPr>
          </a:p>
          <a:p>
            <a:pPr indent="0" lvl="0" marL="457200" marR="0" rtl="0" algn="l">
              <a:spcBef>
                <a:spcPts val="0"/>
              </a:spcBef>
              <a:spcAft>
                <a:spcPts val="0"/>
              </a:spcAft>
              <a:buNone/>
            </a:pPr>
            <a:r>
              <a:t/>
            </a:r>
            <a:endParaRPr>
              <a:solidFill>
                <a:schemeClr val="dk1"/>
              </a:solidFill>
              <a:latin typeface="Montserrat"/>
              <a:ea typeface="Montserrat"/>
              <a:cs typeface="Montserrat"/>
              <a:sym typeface="Montserrat"/>
            </a:endParaRPr>
          </a:p>
          <a:p>
            <a:pPr indent="-171450" lvl="0" marL="171450" marR="0" rtl="0" algn="l">
              <a:spcBef>
                <a:spcPts val="0"/>
              </a:spcBef>
              <a:spcAft>
                <a:spcPts val="0"/>
              </a:spcAft>
              <a:buClr>
                <a:schemeClr val="dk1"/>
              </a:buClr>
              <a:buSzPts val="1200"/>
              <a:buFont typeface="Arial"/>
              <a:buChar char="•"/>
            </a:pPr>
            <a:r>
              <a:rPr lang="en-US" sz="1200">
                <a:solidFill>
                  <a:schemeClr val="dk1"/>
                </a:solidFill>
                <a:latin typeface="Montserrat"/>
                <a:ea typeface="Montserrat"/>
                <a:cs typeface="Montserrat"/>
                <a:sym typeface="Montserrat"/>
              </a:rPr>
              <a:t>To get started, ask</a:t>
            </a:r>
            <a:r>
              <a:rPr lang="en-US" sz="1200">
                <a:solidFill>
                  <a:schemeClr val="dk1"/>
                </a:solidFill>
                <a:latin typeface="Montserrat"/>
                <a:ea typeface="Montserrat"/>
                <a:cs typeface="Montserrat"/>
                <a:sym typeface="Montserrat"/>
              </a:rPr>
              <a:t> your IT team to provide the maps and descriptions they already have of what relevant </a:t>
            </a:r>
            <a:r>
              <a:rPr lang="en-US" sz="1200">
                <a:solidFill>
                  <a:schemeClr val="dk1"/>
                </a:solidFill>
                <a:latin typeface="Montserrat"/>
                <a:ea typeface="Montserrat"/>
                <a:cs typeface="Montserrat"/>
                <a:sym typeface="Montserrat"/>
              </a:rPr>
              <a:t>systems</a:t>
            </a:r>
            <a:r>
              <a:rPr lang="en-US" sz="1200">
                <a:solidFill>
                  <a:schemeClr val="dk1"/>
                </a:solidFill>
                <a:latin typeface="Montserrat"/>
                <a:ea typeface="Montserrat"/>
                <a:cs typeface="Montserrat"/>
                <a:sym typeface="Montserrat"/>
              </a:rPr>
              <a:t> currently do, and can do</a:t>
            </a:r>
            <a:endParaRPr sz="1200">
              <a:solidFill>
                <a:schemeClr val="dk1"/>
              </a:solidFill>
              <a:latin typeface="Montserrat"/>
              <a:ea typeface="Montserrat"/>
              <a:cs typeface="Montserrat"/>
              <a:sym typeface="Montserrat"/>
            </a:endParaRPr>
          </a:p>
          <a:p>
            <a:pPr indent="0" lvl="0" marL="457200" marR="0" rtl="0" algn="l">
              <a:spcBef>
                <a:spcPts val="0"/>
              </a:spcBef>
              <a:spcAft>
                <a:spcPts val="0"/>
              </a:spcAft>
              <a:buNone/>
            </a:pPr>
            <a:r>
              <a:t/>
            </a:r>
            <a:endParaRPr sz="1200">
              <a:solidFill>
                <a:schemeClr val="dk1"/>
              </a:solidFill>
              <a:latin typeface="Montserrat"/>
              <a:ea typeface="Montserrat"/>
              <a:cs typeface="Montserrat"/>
              <a:sym typeface="Montserrat"/>
            </a:endParaRPr>
          </a:p>
          <a:p>
            <a:pPr indent="-171450" lvl="0" marL="171450" marR="0" rtl="0" algn="l">
              <a:spcBef>
                <a:spcPts val="0"/>
              </a:spcBef>
              <a:spcAft>
                <a:spcPts val="0"/>
              </a:spcAft>
              <a:buClr>
                <a:schemeClr val="dk1"/>
              </a:buClr>
              <a:buSzPts val="1200"/>
              <a:buFont typeface="Arial"/>
              <a:buChar char="•"/>
            </a:pPr>
            <a:r>
              <a:rPr lang="en-US" sz="1200">
                <a:solidFill>
                  <a:schemeClr val="dk1"/>
                </a:solidFill>
                <a:latin typeface="Montserrat"/>
                <a:ea typeface="Montserrat"/>
                <a:cs typeface="Montserrat"/>
                <a:sym typeface="Montserrat"/>
              </a:rPr>
              <a:t>Develop your and their</a:t>
            </a:r>
            <a:r>
              <a:rPr b="1" lang="en-US" sz="1200">
                <a:solidFill>
                  <a:schemeClr val="dk1"/>
                </a:solidFill>
                <a:latin typeface="Montserrat"/>
                <a:ea typeface="Montserrat"/>
                <a:cs typeface="Montserrat"/>
                <a:sym typeface="Montserrat"/>
              </a:rPr>
              <a:t> mutual understanding</a:t>
            </a:r>
            <a:r>
              <a:rPr lang="en-US" sz="1200">
                <a:solidFill>
                  <a:schemeClr val="dk1"/>
                </a:solidFill>
                <a:latin typeface="Montserrat"/>
                <a:ea typeface="Montserrat"/>
                <a:cs typeface="Montserrat"/>
                <a:sym typeface="Montserrat"/>
              </a:rPr>
              <a:t> by discussing the needs, stakeholders, lifecycles and objectives</a:t>
            </a:r>
            <a:endParaRPr sz="1200">
              <a:solidFill>
                <a:schemeClr val="dk1"/>
              </a:solidFill>
              <a:latin typeface="Montserrat"/>
              <a:ea typeface="Montserrat"/>
              <a:cs typeface="Montserrat"/>
              <a:sym typeface="Montserrat"/>
            </a:endParaRPr>
          </a:p>
          <a:p>
            <a:pPr indent="0" lvl="0" marL="457200" marR="0" rtl="0" algn="l">
              <a:spcBef>
                <a:spcPts val="0"/>
              </a:spcBef>
              <a:spcAft>
                <a:spcPts val="0"/>
              </a:spcAft>
              <a:buNone/>
            </a:pPr>
            <a:r>
              <a:t/>
            </a:r>
            <a:endParaRPr sz="1200">
              <a:solidFill>
                <a:schemeClr val="dk1"/>
              </a:solidFill>
              <a:latin typeface="Montserrat"/>
              <a:ea typeface="Montserrat"/>
              <a:cs typeface="Montserrat"/>
              <a:sym typeface="Montserrat"/>
            </a:endParaRPr>
          </a:p>
          <a:p>
            <a:pPr indent="-171450" lvl="0" marL="171450" marR="0" rtl="0" algn="l">
              <a:spcBef>
                <a:spcPts val="0"/>
              </a:spcBef>
              <a:spcAft>
                <a:spcPts val="0"/>
              </a:spcAft>
              <a:buClr>
                <a:schemeClr val="dk1"/>
              </a:buClr>
              <a:buSzPts val="1200"/>
              <a:buFont typeface="Arial"/>
              <a:buChar char="•"/>
            </a:pPr>
            <a:r>
              <a:rPr lang="en-US" sz="1200">
                <a:solidFill>
                  <a:schemeClr val="dk1"/>
                </a:solidFill>
                <a:latin typeface="Montserrat"/>
                <a:ea typeface="Montserrat"/>
                <a:cs typeface="Montserrat"/>
                <a:sym typeface="Montserrat"/>
              </a:rPr>
              <a:t>Develop your plans and maps in light of this understanding</a:t>
            </a:r>
            <a:endParaRPr sz="1200">
              <a:solidFill>
                <a:schemeClr val="dk1"/>
              </a:solidFill>
              <a:latin typeface="Montserrat"/>
              <a:ea typeface="Montserrat"/>
              <a:cs typeface="Montserrat"/>
              <a:sym typeface="Montserrat"/>
            </a:endParaRPr>
          </a:p>
          <a:p>
            <a:pPr indent="0" lvl="0" marL="457200" marR="0" rtl="0" algn="l">
              <a:spcBef>
                <a:spcPts val="0"/>
              </a:spcBef>
              <a:spcAft>
                <a:spcPts val="0"/>
              </a:spcAft>
              <a:buNone/>
            </a:pPr>
            <a:r>
              <a:t/>
            </a:r>
            <a:endParaRPr sz="1200">
              <a:solidFill>
                <a:schemeClr val="dk1"/>
              </a:solidFill>
              <a:latin typeface="Montserrat"/>
              <a:ea typeface="Montserrat"/>
              <a:cs typeface="Montserrat"/>
              <a:sym typeface="Montserrat"/>
            </a:endParaRPr>
          </a:p>
          <a:p>
            <a:pPr indent="-171450" lvl="0" marL="171450" marR="0" rtl="0" algn="l">
              <a:spcBef>
                <a:spcPts val="0"/>
              </a:spcBef>
              <a:spcAft>
                <a:spcPts val="0"/>
              </a:spcAft>
              <a:buClr>
                <a:schemeClr val="dk1"/>
              </a:buClr>
              <a:buSzPts val="1200"/>
              <a:buFont typeface="Arial"/>
              <a:buChar char="•"/>
            </a:pPr>
            <a:r>
              <a:rPr lang="en-US" sz="1200">
                <a:solidFill>
                  <a:schemeClr val="dk1"/>
                </a:solidFill>
                <a:latin typeface="Montserrat"/>
                <a:ea typeface="Montserrat"/>
                <a:cs typeface="Montserrat"/>
                <a:sym typeface="Montserrat"/>
              </a:rPr>
              <a:t>Don’t forget to ask about planned </a:t>
            </a:r>
            <a:r>
              <a:rPr b="1" lang="en-US" sz="1200">
                <a:solidFill>
                  <a:schemeClr val="dk1"/>
                </a:solidFill>
                <a:latin typeface="Montserrat"/>
                <a:ea typeface="Montserrat"/>
                <a:cs typeface="Montserrat"/>
                <a:sym typeface="Montserrat"/>
              </a:rPr>
              <a:t>system changes </a:t>
            </a:r>
            <a:r>
              <a:rPr lang="en-US" sz="1200">
                <a:solidFill>
                  <a:schemeClr val="dk1"/>
                </a:solidFill>
                <a:latin typeface="Montserrat"/>
                <a:ea typeface="Montserrat"/>
                <a:cs typeface="Montserrat"/>
                <a:sym typeface="Montserrat"/>
              </a:rPr>
              <a:t>- this can be an opportunity to feed into the change process and ensure needs are met</a:t>
            </a:r>
            <a:endParaRPr>
              <a:solidFill>
                <a:schemeClr val="dk1"/>
              </a:solidFill>
              <a:latin typeface="Montserrat"/>
              <a:ea typeface="Montserrat"/>
              <a:cs typeface="Montserrat"/>
              <a:sym typeface="Montserrat"/>
            </a:endParaRPr>
          </a:p>
          <a:p>
            <a:pPr indent="-95250" lvl="0" marL="171450" marR="0" rtl="0" algn="l">
              <a:spcBef>
                <a:spcPts val="0"/>
              </a:spcBef>
              <a:spcAft>
                <a:spcPts val="0"/>
              </a:spcAft>
              <a:buClr>
                <a:schemeClr val="dk1"/>
              </a:buClr>
              <a:buSzPts val="1200"/>
              <a:buFont typeface="Arial"/>
              <a:buNone/>
            </a:pPr>
            <a:r>
              <a:t/>
            </a:r>
            <a:endParaRPr sz="1200">
              <a:solidFill>
                <a:schemeClr val="dk1"/>
              </a:solidFill>
              <a:latin typeface="Avenir"/>
              <a:ea typeface="Avenir"/>
              <a:cs typeface="Avenir"/>
              <a:sym typeface="Avenir"/>
            </a:endParaRPr>
          </a:p>
          <a:p>
            <a:pPr indent="0" lvl="0" marL="0" marR="0" rtl="0" algn="l">
              <a:spcBef>
                <a:spcPts val="0"/>
              </a:spcBef>
              <a:spcAft>
                <a:spcPts val="0"/>
              </a:spcAft>
              <a:buNone/>
            </a:pPr>
            <a:r>
              <a:t/>
            </a:r>
            <a:endParaRPr sz="1200">
              <a:solidFill>
                <a:schemeClr val="dk1"/>
              </a:solidFill>
              <a:latin typeface="Avenir"/>
              <a:ea typeface="Avenir"/>
              <a:cs typeface="Avenir"/>
              <a:sym typeface="Avenir"/>
            </a:endParaRPr>
          </a:p>
          <a:p>
            <a:pPr indent="0" lvl="0" marL="0" marR="0" rtl="0" algn="l">
              <a:spcBef>
                <a:spcPts val="0"/>
              </a:spcBef>
              <a:spcAft>
                <a:spcPts val="0"/>
              </a:spcAft>
              <a:buNone/>
            </a:pPr>
            <a:r>
              <a:t/>
            </a:r>
            <a:endParaRPr sz="1200">
              <a:solidFill>
                <a:schemeClr val="dk1"/>
              </a:solidFill>
              <a:latin typeface="Avenir"/>
              <a:ea typeface="Avenir"/>
              <a:cs typeface="Avenir"/>
              <a:sym typeface="Avenir"/>
            </a:endParaRPr>
          </a:p>
          <a:p>
            <a:pPr indent="-95250" lvl="0" marL="171450" marR="0" rtl="0" algn="l">
              <a:spcBef>
                <a:spcPts val="0"/>
              </a:spcBef>
              <a:spcAft>
                <a:spcPts val="0"/>
              </a:spcAft>
              <a:buClr>
                <a:schemeClr val="dk1"/>
              </a:buClr>
              <a:buSzPts val="1200"/>
              <a:buFont typeface="Arial"/>
              <a:buNone/>
            </a:pPr>
            <a:r>
              <a:t/>
            </a:r>
            <a:endParaRPr sz="1200">
              <a:solidFill>
                <a:schemeClr val="dk1"/>
              </a:solidFill>
              <a:latin typeface="Avenir"/>
              <a:ea typeface="Avenir"/>
              <a:cs typeface="Avenir"/>
              <a:sym typeface="Avenir"/>
            </a:endParaRPr>
          </a:p>
          <a:p>
            <a:pPr indent="-95250" lvl="0" marL="171450" marR="0" rtl="0" algn="l">
              <a:spcBef>
                <a:spcPts val="0"/>
              </a:spcBef>
              <a:spcAft>
                <a:spcPts val="0"/>
              </a:spcAft>
              <a:buClr>
                <a:schemeClr val="dk1"/>
              </a:buClr>
              <a:buSzPts val="1200"/>
              <a:buFont typeface="Arial"/>
              <a:buNone/>
            </a:pPr>
            <a:r>
              <a:t/>
            </a:r>
            <a:endParaRPr sz="1200">
              <a:solidFill>
                <a:schemeClr val="dk1"/>
              </a:solidFill>
              <a:latin typeface="Avenir"/>
              <a:ea typeface="Avenir"/>
              <a:cs typeface="Avenir"/>
              <a:sym typeface="Avenir"/>
            </a:endParaRPr>
          </a:p>
        </p:txBody>
      </p:sp>
      <p:sp>
        <p:nvSpPr>
          <p:cNvPr id="329" name="Google Shape;329;p19"/>
          <p:cNvSpPr txBox="1"/>
          <p:nvPr/>
        </p:nvSpPr>
        <p:spPr>
          <a:xfrm>
            <a:off x="388075" y="1628100"/>
            <a:ext cx="11372700" cy="554100"/>
          </a:xfrm>
          <a:prstGeom prst="rect">
            <a:avLst/>
          </a:prstGeom>
          <a:solidFill>
            <a:schemeClr val="lt1">
              <a:alpha val="75686"/>
            </a:schemeClr>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500">
                <a:solidFill>
                  <a:schemeClr val="dk1"/>
                </a:solidFill>
                <a:latin typeface="Montserrat"/>
                <a:ea typeface="Montserrat"/>
                <a:cs typeface="Montserrat"/>
                <a:sym typeface="Montserrat"/>
              </a:rPr>
              <a:t>U</a:t>
            </a:r>
            <a:r>
              <a:rPr lang="en-US" sz="1500">
                <a:solidFill>
                  <a:schemeClr val="dk1"/>
                </a:solidFill>
                <a:latin typeface="Montserrat"/>
                <a:ea typeface="Montserrat"/>
                <a:cs typeface="Montserrat"/>
                <a:sym typeface="Montserrat"/>
              </a:rPr>
              <a:t>nderstand your IT systems, to ensure you know what they can do, and how to create effective data flows and use</a:t>
            </a:r>
            <a:endParaRPr sz="1500">
              <a:solidFill>
                <a:schemeClr val="dk1"/>
              </a:solidFill>
              <a:latin typeface="Montserrat"/>
              <a:ea typeface="Montserrat"/>
              <a:cs typeface="Montserrat"/>
              <a:sym typeface="Montserrat"/>
            </a:endParaRPr>
          </a:p>
          <a:p>
            <a:pPr indent="0" lvl="0" marL="0" marR="0" rtl="0" algn="l">
              <a:spcBef>
                <a:spcPts val="0"/>
              </a:spcBef>
              <a:spcAft>
                <a:spcPts val="0"/>
              </a:spcAft>
              <a:buNone/>
            </a:pPr>
            <a:r>
              <a:rPr lang="en-US" sz="1500">
                <a:solidFill>
                  <a:schemeClr val="dk1"/>
                </a:solidFill>
                <a:latin typeface="Montserrat"/>
                <a:ea typeface="Montserrat"/>
                <a:cs typeface="Montserrat"/>
                <a:sym typeface="Montserrat"/>
              </a:rPr>
              <a:t>projects such as these can and do fail due to poor system design and misunderstandings</a:t>
            </a:r>
            <a:endParaRPr sz="1300">
              <a:latin typeface="Montserrat"/>
              <a:ea typeface="Montserrat"/>
              <a:cs typeface="Montserrat"/>
              <a:sym typeface="Montserrat"/>
            </a:endParaRPr>
          </a:p>
        </p:txBody>
      </p:sp>
      <p:sp>
        <p:nvSpPr>
          <p:cNvPr id="330" name="Google Shape;330;p19"/>
          <p:cNvSpPr txBox="1"/>
          <p:nvPr/>
        </p:nvSpPr>
        <p:spPr>
          <a:xfrm>
            <a:off x="-101092" y="5326995"/>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venir"/>
                <a:ea typeface="Avenir"/>
                <a:cs typeface="Avenir"/>
                <a:sym typeface="Avenir"/>
              </a:rPr>
              <a:t>. </a:t>
            </a:r>
            <a:endParaRPr sz="1800">
              <a:solidFill>
                <a:schemeClr val="dk1"/>
              </a:solidFill>
              <a:latin typeface="Avenir"/>
              <a:ea typeface="Avenir"/>
              <a:cs typeface="Avenir"/>
              <a:sym typeface="Avenir"/>
            </a:endParaRPr>
          </a:p>
        </p:txBody>
      </p:sp>
      <p:pic>
        <p:nvPicPr>
          <p:cNvPr id="331" name="Google Shape;331;p19"/>
          <p:cNvPicPr preferRelativeResize="0"/>
          <p:nvPr/>
        </p:nvPicPr>
        <p:blipFill>
          <a:blip r:embed="rId3">
            <a:alphaModFix/>
          </a:blip>
          <a:stretch>
            <a:fillRect/>
          </a:stretch>
        </p:blipFill>
        <p:spPr>
          <a:xfrm>
            <a:off x="519875" y="2558650"/>
            <a:ext cx="1991947" cy="1325550"/>
          </a:xfrm>
          <a:prstGeom prst="rect">
            <a:avLst/>
          </a:prstGeom>
          <a:noFill/>
          <a:ln>
            <a:noFill/>
          </a:ln>
        </p:spPr>
      </p:pic>
      <p:sp>
        <p:nvSpPr>
          <p:cNvPr id="332" name="Google Shape;332;p19"/>
          <p:cNvSpPr txBox="1"/>
          <p:nvPr/>
        </p:nvSpPr>
        <p:spPr>
          <a:xfrm>
            <a:off x="519875" y="3983750"/>
            <a:ext cx="2076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800">
                <a:latin typeface="Montserrat"/>
                <a:ea typeface="Montserrat"/>
                <a:cs typeface="Montserrat"/>
                <a:sym typeface="Montserrat"/>
              </a:rPr>
              <a:t>We thought this slide needed a cat to balance the pup on slide 14</a:t>
            </a:r>
            <a:endParaRPr i="1" sz="800">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1e212c20611_0_13"/>
          <p:cNvSpPr txBox="1"/>
          <p:nvPr>
            <p:ph type="title"/>
          </p:nvPr>
        </p:nvSpPr>
        <p:spPr>
          <a:xfrm>
            <a:off x="388066" y="363673"/>
            <a:ext cx="117621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wentieth Century"/>
              <a:buNone/>
            </a:pPr>
            <a:r>
              <a:rPr lang="en-US" sz="3200">
                <a:latin typeface="Montserrat"/>
                <a:ea typeface="Montserrat"/>
                <a:cs typeface="Montserrat"/>
                <a:sym typeface="Montserrat"/>
              </a:rPr>
              <a:t>D</a:t>
            </a:r>
            <a:r>
              <a:rPr lang="en-US" sz="3200">
                <a:latin typeface="Montserrat"/>
                <a:ea typeface="Montserrat"/>
                <a:cs typeface="Montserrat"/>
                <a:sym typeface="Montserrat"/>
              </a:rPr>
              <a:t>esign for usability</a:t>
            </a:r>
            <a:endParaRPr sz="3600">
              <a:latin typeface="Montserrat"/>
              <a:ea typeface="Montserrat"/>
              <a:cs typeface="Montserrat"/>
              <a:sym typeface="Montserrat"/>
            </a:endParaRPr>
          </a:p>
        </p:txBody>
      </p:sp>
      <p:sp>
        <p:nvSpPr>
          <p:cNvPr id="338" name="Google Shape;338;g1e212c20611_0_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12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339" name="Google Shape;339;g1e212c20611_0_13"/>
          <p:cNvSpPr txBox="1"/>
          <p:nvPr/>
        </p:nvSpPr>
        <p:spPr>
          <a:xfrm>
            <a:off x="388075" y="1628100"/>
            <a:ext cx="11491200" cy="338700"/>
          </a:xfrm>
          <a:prstGeom prst="rect">
            <a:avLst/>
          </a:prstGeom>
          <a:solidFill>
            <a:schemeClr val="lt1">
              <a:alpha val="75690"/>
            </a:schemeClr>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Montserrat"/>
                <a:ea typeface="Montserrat"/>
                <a:cs typeface="Montserrat"/>
                <a:sym typeface="Montserrat"/>
              </a:rPr>
              <a:t>Incentives for a </a:t>
            </a:r>
            <a:r>
              <a:rPr lang="en-US" sz="1600">
                <a:solidFill>
                  <a:schemeClr val="dk1"/>
                </a:solidFill>
                <a:latin typeface="Montserrat"/>
                <a:ea typeface="Montserrat"/>
                <a:cs typeface="Montserrat"/>
                <a:sym typeface="Montserrat"/>
              </a:rPr>
              <a:t>typical individual to use a taxonomy will only be moderate, so you need to make it easy</a:t>
            </a:r>
            <a:endParaRPr>
              <a:latin typeface="Montserrat"/>
              <a:ea typeface="Montserrat"/>
              <a:cs typeface="Montserrat"/>
              <a:sym typeface="Montserrat"/>
            </a:endParaRPr>
          </a:p>
        </p:txBody>
      </p:sp>
      <p:sp>
        <p:nvSpPr>
          <p:cNvPr id="340" name="Google Shape;340;g1e212c20611_0_13"/>
          <p:cNvSpPr txBox="1"/>
          <p:nvPr/>
        </p:nvSpPr>
        <p:spPr>
          <a:xfrm>
            <a:off x="4245914" y="2268503"/>
            <a:ext cx="7452000" cy="2632200"/>
          </a:xfrm>
          <a:prstGeom prst="rect">
            <a:avLst/>
          </a:prstGeom>
          <a:noFill/>
          <a:ln>
            <a:noFill/>
          </a:ln>
        </p:spPr>
        <p:txBody>
          <a:bodyPr anchorCtr="0" anchor="t" bIns="45700" lIns="91425" spcFirstLastPara="1" rIns="91425" wrap="square" tIns="45700">
            <a:spAutoFit/>
          </a:bodyPr>
          <a:lstStyle/>
          <a:p>
            <a:pPr indent="-114300" lvl="1" marL="628650" marR="0" rtl="0" algn="l">
              <a:spcBef>
                <a:spcPts val="0"/>
              </a:spcBef>
              <a:spcAft>
                <a:spcPts val="0"/>
              </a:spcAft>
              <a:buClr>
                <a:schemeClr val="dk1"/>
              </a:buClr>
              <a:buSzPts val="900"/>
              <a:buFont typeface="Arial"/>
              <a:buNone/>
            </a:pPr>
            <a:r>
              <a:t/>
            </a:r>
            <a:endParaRPr b="0" i="0" sz="900" u="none" cap="none" strike="noStrike">
              <a:solidFill>
                <a:schemeClr val="dk1"/>
              </a:solidFill>
              <a:latin typeface="Avenir"/>
              <a:ea typeface="Avenir"/>
              <a:cs typeface="Avenir"/>
              <a:sym typeface="Avenir"/>
            </a:endParaRPr>
          </a:p>
          <a:p>
            <a:pPr indent="0" lvl="0" marL="0" marR="0" rtl="0" algn="l">
              <a:spcBef>
                <a:spcPts val="0"/>
              </a:spcBef>
              <a:spcAft>
                <a:spcPts val="0"/>
              </a:spcAft>
              <a:buNone/>
            </a:pPr>
            <a:r>
              <a:rPr b="1" lang="en-US" sz="1200">
                <a:solidFill>
                  <a:schemeClr val="dk1"/>
                </a:solidFill>
                <a:latin typeface="Montserrat"/>
                <a:ea typeface="Montserrat"/>
                <a:cs typeface="Montserrat"/>
                <a:sym typeface="Montserrat"/>
              </a:rPr>
              <a:t>The lower the incentive, the more crucial it is to make systems attractive and easy to use. </a:t>
            </a:r>
            <a:endParaRPr b="1" sz="1200">
              <a:solidFill>
                <a:schemeClr val="dk1"/>
              </a:solidFill>
              <a:latin typeface="Montserrat"/>
              <a:ea typeface="Montserrat"/>
              <a:cs typeface="Montserrat"/>
              <a:sym typeface="Montserrat"/>
            </a:endParaRPr>
          </a:p>
          <a:p>
            <a:pPr indent="0" lvl="0" marL="0" marR="0" rtl="0" algn="l">
              <a:spcBef>
                <a:spcPts val="0"/>
              </a:spcBef>
              <a:spcAft>
                <a:spcPts val="0"/>
              </a:spcAft>
              <a:buNone/>
            </a:pPr>
            <a:r>
              <a:t/>
            </a:r>
            <a:endParaRPr sz="1200">
              <a:solidFill>
                <a:schemeClr val="dk1"/>
              </a:solidFill>
              <a:latin typeface="Montserrat"/>
              <a:ea typeface="Montserrat"/>
              <a:cs typeface="Montserrat"/>
              <a:sym typeface="Montserrat"/>
            </a:endParaRPr>
          </a:p>
          <a:p>
            <a:pPr indent="0" lvl="0" marL="0" marR="0" rtl="0" algn="l">
              <a:spcBef>
                <a:spcPts val="0"/>
              </a:spcBef>
              <a:spcAft>
                <a:spcPts val="0"/>
              </a:spcAft>
              <a:buNone/>
            </a:pPr>
            <a:r>
              <a:rPr lang="en-US" sz="1200">
                <a:solidFill>
                  <a:schemeClr val="dk1"/>
                </a:solidFill>
                <a:latin typeface="Montserrat"/>
                <a:ea typeface="Montserrat"/>
                <a:cs typeface="Montserrat"/>
                <a:sym typeface="Montserrat"/>
              </a:rPr>
              <a:t>You should still seek to increase the incentive by answering the ‘what’s in it me?’ question. </a:t>
            </a:r>
            <a:endParaRPr sz="1200">
              <a:solidFill>
                <a:schemeClr val="dk1"/>
              </a:solidFill>
              <a:latin typeface="Montserrat"/>
              <a:ea typeface="Montserrat"/>
              <a:cs typeface="Montserrat"/>
              <a:sym typeface="Montserrat"/>
            </a:endParaRPr>
          </a:p>
          <a:p>
            <a:pPr indent="0" lvl="0" marL="0" marR="0" rtl="0" algn="l">
              <a:spcBef>
                <a:spcPts val="0"/>
              </a:spcBef>
              <a:spcAft>
                <a:spcPts val="0"/>
              </a:spcAft>
              <a:buNone/>
            </a:pPr>
            <a:r>
              <a:t/>
            </a:r>
            <a:endParaRPr sz="1200">
              <a:solidFill>
                <a:schemeClr val="dk1"/>
              </a:solidFill>
              <a:latin typeface="Montserrat"/>
              <a:ea typeface="Montserrat"/>
              <a:cs typeface="Montserrat"/>
              <a:sym typeface="Montserrat"/>
            </a:endParaRPr>
          </a:p>
          <a:p>
            <a:pPr indent="0" lvl="0" marL="0" marR="0" rtl="0" algn="l">
              <a:spcBef>
                <a:spcPts val="0"/>
              </a:spcBef>
              <a:spcAft>
                <a:spcPts val="0"/>
              </a:spcAft>
              <a:buNone/>
            </a:pPr>
            <a:r>
              <a:rPr lang="en-US" sz="1200">
                <a:solidFill>
                  <a:schemeClr val="dk1"/>
                </a:solidFill>
                <a:latin typeface="Montserrat"/>
                <a:ea typeface="Montserrat"/>
                <a:cs typeface="Montserrat"/>
                <a:sym typeface="Montserrat"/>
              </a:rPr>
              <a:t>But people have plenty of other priorities so you’re going to need to make things easy with good design. This involves careful </a:t>
            </a:r>
            <a:r>
              <a:rPr lang="en-US" sz="1200">
                <a:solidFill>
                  <a:schemeClr val="dk1"/>
                </a:solidFill>
                <a:latin typeface="Montserrat"/>
                <a:ea typeface="Montserrat"/>
                <a:cs typeface="Montserrat"/>
                <a:sym typeface="Montserrat"/>
                <a:extLst>
                  <a:ext uri="http://customooxmlschemas.google.com/">
                    <go:slidesCustomData xmlns:go="http://customooxmlschemas.google.com/" textRoundtripDataId="0"/>
                  </a:ext>
                </a:extLst>
              </a:rPr>
              <a:t>though</a:t>
            </a:r>
            <a:r>
              <a:rPr lang="en-US" sz="1200">
                <a:solidFill>
                  <a:schemeClr val="dk1"/>
                </a:solidFill>
                <a:latin typeface="Montserrat"/>
                <a:ea typeface="Montserrat"/>
                <a:cs typeface="Montserrat"/>
                <a:sym typeface="Montserrat"/>
                <a:extLst>
                  <a:ext uri="http://customooxmlschemas.google.com/">
                    <go:slidesCustomData xmlns:go="http://customooxmlschemas.google.com/" textRoundtripDataId="1"/>
                  </a:ext>
                </a:extLst>
              </a:rPr>
              <a:t>t</a:t>
            </a:r>
            <a:r>
              <a:rPr lang="en-US" sz="1200">
                <a:solidFill>
                  <a:schemeClr val="dk1"/>
                </a:solidFill>
                <a:latin typeface="Montserrat"/>
                <a:ea typeface="Montserrat"/>
                <a:cs typeface="Montserrat"/>
                <a:sym typeface="Montserrat"/>
              </a:rPr>
              <a:t> about when, how and from whom you are capturing data, and investing in attractive, easy-to-use implementation.</a:t>
            </a:r>
            <a:endParaRPr sz="1200">
              <a:solidFill>
                <a:schemeClr val="dk1"/>
              </a:solidFill>
              <a:latin typeface="Montserrat"/>
              <a:ea typeface="Montserrat"/>
              <a:cs typeface="Montserrat"/>
              <a:sym typeface="Montserrat"/>
            </a:endParaRPr>
          </a:p>
          <a:p>
            <a:pPr indent="0" lvl="0" marL="0" marR="0" rtl="0" algn="l">
              <a:spcBef>
                <a:spcPts val="0"/>
              </a:spcBef>
              <a:spcAft>
                <a:spcPts val="0"/>
              </a:spcAft>
              <a:buNone/>
            </a:pPr>
            <a:r>
              <a:t/>
            </a:r>
            <a:endParaRPr sz="1200">
              <a:solidFill>
                <a:schemeClr val="dk1"/>
              </a:solidFill>
              <a:latin typeface="Montserrat"/>
              <a:ea typeface="Montserrat"/>
              <a:cs typeface="Montserrat"/>
              <a:sym typeface="Montserrat"/>
            </a:endParaRPr>
          </a:p>
          <a:p>
            <a:pPr indent="0" lvl="0" marL="0" marR="0" rtl="0" algn="l">
              <a:spcBef>
                <a:spcPts val="0"/>
              </a:spcBef>
              <a:spcAft>
                <a:spcPts val="0"/>
              </a:spcAft>
              <a:buNone/>
            </a:pPr>
            <a:r>
              <a:rPr lang="en-US" sz="1200">
                <a:solidFill>
                  <a:schemeClr val="dk1"/>
                </a:solidFill>
                <a:latin typeface="Montserrat"/>
                <a:ea typeface="Montserrat"/>
                <a:cs typeface="Montserrat"/>
                <a:sym typeface="Montserrat"/>
              </a:rPr>
              <a:t>Poorly designed shortcuts increase your risk of ‘garbage in / garbage out’ problems , e.g.</a:t>
            </a:r>
            <a:endParaRPr sz="1200">
              <a:solidFill>
                <a:schemeClr val="dk1"/>
              </a:solidFill>
              <a:latin typeface="Montserrat"/>
              <a:ea typeface="Montserrat"/>
              <a:cs typeface="Montserrat"/>
              <a:sym typeface="Montserrat"/>
            </a:endParaRPr>
          </a:p>
          <a:p>
            <a:pPr indent="0" lvl="0" marL="0" marR="0" rtl="0" algn="l">
              <a:spcBef>
                <a:spcPts val="0"/>
              </a:spcBef>
              <a:spcAft>
                <a:spcPts val="0"/>
              </a:spcAft>
              <a:buNone/>
            </a:pPr>
            <a:r>
              <a:t/>
            </a:r>
            <a:endParaRPr sz="1200">
              <a:solidFill>
                <a:schemeClr val="dk1"/>
              </a:solidFill>
              <a:latin typeface="Montserrat"/>
              <a:ea typeface="Montserrat"/>
              <a:cs typeface="Montserrat"/>
              <a:sym typeface="Montserrat"/>
            </a:endParaRPr>
          </a:p>
          <a:p>
            <a:pPr indent="-304800" lvl="0" marL="457200" marR="0" rtl="0" algn="l">
              <a:spcBef>
                <a:spcPts val="0"/>
              </a:spcBef>
              <a:spcAft>
                <a:spcPts val="0"/>
              </a:spcAft>
              <a:buClr>
                <a:schemeClr val="dk1"/>
              </a:buClr>
              <a:buSzPts val="1200"/>
              <a:buFont typeface="Montserrat"/>
              <a:buChar char="●"/>
            </a:pPr>
            <a:r>
              <a:rPr lang="en-US" sz="1200">
                <a:solidFill>
                  <a:schemeClr val="dk1"/>
                </a:solidFill>
                <a:latin typeface="Montserrat"/>
                <a:ea typeface="Montserrat"/>
                <a:cs typeface="Montserrat"/>
                <a:sym typeface="Montserrat"/>
              </a:rPr>
              <a:t>only capturing information at stages where information is limited (e.g. matter inception)</a:t>
            </a:r>
            <a:endParaRPr sz="1200">
              <a:solidFill>
                <a:schemeClr val="dk1"/>
              </a:solidFill>
              <a:latin typeface="Montserrat"/>
              <a:ea typeface="Montserrat"/>
              <a:cs typeface="Montserrat"/>
              <a:sym typeface="Montserrat"/>
            </a:endParaRPr>
          </a:p>
          <a:p>
            <a:pPr indent="-304800" lvl="0" marL="457200" marR="0" rtl="0" algn="l">
              <a:spcBef>
                <a:spcPts val="0"/>
              </a:spcBef>
              <a:spcAft>
                <a:spcPts val="0"/>
              </a:spcAft>
              <a:buClr>
                <a:schemeClr val="dk1"/>
              </a:buClr>
              <a:buSzPts val="1200"/>
              <a:buFont typeface="Montserrat"/>
              <a:buChar char="●"/>
            </a:pPr>
            <a:r>
              <a:rPr lang="en-US" sz="1200">
                <a:solidFill>
                  <a:schemeClr val="dk1"/>
                </a:solidFill>
                <a:latin typeface="Montserrat"/>
                <a:ea typeface="Montserrat"/>
                <a:cs typeface="Montserrat"/>
                <a:sym typeface="Montserrat"/>
              </a:rPr>
              <a:t>relying only on unattractive, awkward-to-use dropdowns and forms</a:t>
            </a:r>
            <a:endParaRPr sz="1200">
              <a:solidFill>
                <a:schemeClr val="dk1"/>
              </a:solidFill>
              <a:latin typeface="Montserrat"/>
              <a:ea typeface="Montserrat"/>
              <a:cs typeface="Montserrat"/>
              <a:sym typeface="Montserrat"/>
            </a:endParaRPr>
          </a:p>
          <a:p>
            <a:pPr indent="0" lvl="0" marL="0" marR="0" rtl="0" algn="l">
              <a:spcBef>
                <a:spcPts val="0"/>
              </a:spcBef>
              <a:spcAft>
                <a:spcPts val="0"/>
              </a:spcAft>
              <a:buClr>
                <a:schemeClr val="dk1"/>
              </a:buClr>
              <a:buSzPts val="1200"/>
              <a:buFont typeface="Arial"/>
              <a:buNone/>
            </a:pPr>
            <a:r>
              <a:t/>
            </a:r>
            <a:endParaRPr sz="1200">
              <a:solidFill>
                <a:schemeClr val="dk1"/>
              </a:solidFill>
              <a:latin typeface="Avenir"/>
              <a:ea typeface="Avenir"/>
              <a:cs typeface="Avenir"/>
              <a:sym typeface="Avenir"/>
            </a:endParaRPr>
          </a:p>
        </p:txBody>
      </p:sp>
      <p:cxnSp>
        <p:nvCxnSpPr>
          <p:cNvPr id="341" name="Google Shape;341;g1e212c20611_0_13"/>
          <p:cNvCxnSpPr/>
          <p:nvPr/>
        </p:nvCxnSpPr>
        <p:spPr>
          <a:xfrm>
            <a:off x="1207325" y="2463075"/>
            <a:ext cx="0" cy="2313000"/>
          </a:xfrm>
          <a:prstGeom prst="straightConnector1">
            <a:avLst/>
          </a:prstGeom>
          <a:noFill/>
          <a:ln cap="flat" cmpd="sng" w="9525">
            <a:solidFill>
              <a:schemeClr val="dk2"/>
            </a:solidFill>
            <a:prstDash val="solid"/>
            <a:round/>
            <a:headEnd len="med" w="med" type="none"/>
            <a:tailEnd len="med" w="med" type="none"/>
          </a:ln>
        </p:spPr>
      </p:cxnSp>
      <p:cxnSp>
        <p:nvCxnSpPr>
          <p:cNvPr id="342" name="Google Shape;342;g1e212c20611_0_13"/>
          <p:cNvCxnSpPr/>
          <p:nvPr/>
        </p:nvCxnSpPr>
        <p:spPr>
          <a:xfrm>
            <a:off x="1214675" y="4783575"/>
            <a:ext cx="2652900" cy="7500"/>
          </a:xfrm>
          <a:prstGeom prst="straightConnector1">
            <a:avLst/>
          </a:prstGeom>
          <a:noFill/>
          <a:ln cap="flat" cmpd="sng" w="9525">
            <a:solidFill>
              <a:schemeClr val="dk2"/>
            </a:solidFill>
            <a:prstDash val="solid"/>
            <a:round/>
            <a:headEnd len="med" w="med" type="none"/>
            <a:tailEnd len="med" w="med" type="none"/>
          </a:ln>
        </p:spPr>
      </p:cxnSp>
      <p:sp>
        <p:nvSpPr>
          <p:cNvPr id="343" name="Google Shape;343;g1e212c20611_0_13"/>
          <p:cNvSpPr/>
          <p:nvPr/>
        </p:nvSpPr>
        <p:spPr>
          <a:xfrm>
            <a:off x="1325400" y="2463075"/>
            <a:ext cx="2542175" cy="2120950"/>
          </a:xfrm>
          <a:custGeom>
            <a:rect b="b" l="l" r="r" t="t"/>
            <a:pathLst>
              <a:path extrusionOk="0" h="84838" w="101687">
                <a:moveTo>
                  <a:pt x="0" y="0"/>
                </a:moveTo>
                <a:cubicBezTo>
                  <a:pt x="4336" y="10888"/>
                  <a:pt x="9065" y="51188"/>
                  <a:pt x="26013" y="65328"/>
                </a:cubicBezTo>
                <a:cubicBezTo>
                  <a:pt x="42961" y="79468"/>
                  <a:pt x="89075" y="81586"/>
                  <a:pt x="101687" y="84838"/>
                </a:cubicBezTo>
              </a:path>
            </a:pathLst>
          </a:custGeom>
          <a:noFill/>
          <a:ln cap="flat" cmpd="sng" w="28575">
            <a:solidFill>
              <a:schemeClr val="accent2"/>
            </a:solidFill>
            <a:prstDash val="dash"/>
            <a:round/>
            <a:headEnd len="med" w="med" type="none"/>
            <a:tailEnd len="med" w="med" type="none"/>
          </a:ln>
        </p:spPr>
      </p:sp>
      <p:sp>
        <p:nvSpPr>
          <p:cNvPr id="344" name="Google Shape;344;g1e212c20611_0_13"/>
          <p:cNvSpPr txBox="1"/>
          <p:nvPr/>
        </p:nvSpPr>
        <p:spPr>
          <a:xfrm>
            <a:off x="490400" y="2469675"/>
            <a:ext cx="768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800">
                <a:latin typeface="Montserrat"/>
                <a:ea typeface="Montserrat"/>
                <a:cs typeface="Montserrat"/>
                <a:sym typeface="Montserrat"/>
              </a:rPr>
              <a:t>High </a:t>
            </a:r>
            <a:br>
              <a:rPr b="1" lang="en-US" sz="800">
                <a:latin typeface="Montserrat"/>
                <a:ea typeface="Montserrat"/>
                <a:cs typeface="Montserrat"/>
                <a:sym typeface="Montserrat"/>
              </a:rPr>
            </a:br>
            <a:r>
              <a:rPr b="1" lang="en-US" sz="800">
                <a:latin typeface="Montserrat"/>
                <a:ea typeface="Montserrat"/>
                <a:cs typeface="Montserrat"/>
                <a:sym typeface="Montserrat"/>
              </a:rPr>
              <a:t>incentive</a:t>
            </a:r>
            <a:endParaRPr b="1" sz="800">
              <a:latin typeface="Montserrat"/>
              <a:ea typeface="Montserrat"/>
              <a:cs typeface="Montserrat"/>
              <a:sym typeface="Montserrat"/>
            </a:endParaRPr>
          </a:p>
        </p:txBody>
      </p:sp>
      <p:sp>
        <p:nvSpPr>
          <p:cNvPr id="345" name="Google Shape;345;g1e212c20611_0_13"/>
          <p:cNvSpPr txBox="1"/>
          <p:nvPr/>
        </p:nvSpPr>
        <p:spPr>
          <a:xfrm>
            <a:off x="490400" y="4415300"/>
            <a:ext cx="768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800">
                <a:latin typeface="Montserrat"/>
                <a:ea typeface="Montserrat"/>
                <a:cs typeface="Montserrat"/>
                <a:sym typeface="Montserrat"/>
              </a:rPr>
              <a:t>Low incentive</a:t>
            </a:r>
            <a:endParaRPr b="1" sz="800">
              <a:latin typeface="Montserrat"/>
              <a:ea typeface="Montserrat"/>
              <a:cs typeface="Montserrat"/>
              <a:sym typeface="Montserrat"/>
            </a:endParaRPr>
          </a:p>
        </p:txBody>
      </p:sp>
      <p:sp>
        <p:nvSpPr>
          <p:cNvPr id="346" name="Google Shape;346;g1e212c20611_0_13"/>
          <p:cNvSpPr txBox="1"/>
          <p:nvPr/>
        </p:nvSpPr>
        <p:spPr>
          <a:xfrm>
            <a:off x="1207325" y="4952425"/>
            <a:ext cx="2652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800">
                <a:latin typeface="Montserrat"/>
                <a:ea typeface="Montserrat"/>
                <a:cs typeface="Montserrat"/>
                <a:sym typeface="Montserrat"/>
              </a:rPr>
              <a:t>Hard to do</a:t>
            </a:r>
            <a:r>
              <a:rPr lang="en-US" sz="800">
                <a:latin typeface="Montserrat"/>
                <a:ea typeface="Montserrat"/>
                <a:cs typeface="Montserrat"/>
                <a:sym typeface="Montserrat"/>
              </a:rPr>
              <a:t>		     </a:t>
            </a:r>
            <a:r>
              <a:rPr lang="en-US" sz="800">
                <a:solidFill>
                  <a:srgbClr val="EE735E"/>
                </a:solidFill>
                <a:latin typeface="Montserrat"/>
                <a:ea typeface="Montserrat"/>
                <a:cs typeface="Montserrat"/>
                <a:sym typeface="Montserrat"/>
              </a:rPr>
              <a:t>     </a:t>
            </a:r>
            <a:r>
              <a:rPr b="1" lang="en-US" sz="800">
                <a:solidFill>
                  <a:srgbClr val="EE735E"/>
                </a:solidFill>
                <a:latin typeface="Montserrat"/>
                <a:ea typeface="Montserrat"/>
                <a:cs typeface="Montserrat"/>
                <a:sym typeface="Montserrat"/>
              </a:rPr>
              <a:t>Easy to do</a:t>
            </a:r>
            <a:endParaRPr b="1" sz="800">
              <a:solidFill>
                <a:srgbClr val="EE735E"/>
              </a:solidFill>
              <a:latin typeface="Montserrat"/>
              <a:ea typeface="Montserrat"/>
              <a:cs typeface="Montserrat"/>
              <a:sym typeface="Montserrat"/>
            </a:endParaRPr>
          </a:p>
        </p:txBody>
      </p:sp>
      <p:sp>
        <p:nvSpPr>
          <p:cNvPr id="347" name="Google Shape;347;g1e212c20611_0_13"/>
          <p:cNvSpPr/>
          <p:nvPr/>
        </p:nvSpPr>
        <p:spPr>
          <a:xfrm>
            <a:off x="2493150" y="3948500"/>
            <a:ext cx="1374300" cy="307800"/>
          </a:xfrm>
          <a:prstGeom prst="rect">
            <a:avLst/>
          </a:prstGeom>
          <a:solidFill>
            <a:srgbClr val="FCEBEA"/>
          </a:solidFill>
          <a:ln cap="flat" cmpd="sng" w="28575">
            <a:solidFill>
              <a:srgbClr val="EE735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realistic aim</a:t>
            </a:r>
            <a:endParaRPr sz="1200"/>
          </a:p>
        </p:txBody>
      </p:sp>
      <p:sp>
        <p:nvSpPr>
          <p:cNvPr id="348" name="Google Shape;348;g1e212c20611_0_13"/>
          <p:cNvSpPr txBox="1"/>
          <p:nvPr/>
        </p:nvSpPr>
        <p:spPr>
          <a:xfrm>
            <a:off x="1713375" y="2946088"/>
            <a:ext cx="1374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chemeClr val="accent2"/>
                </a:solidFill>
                <a:latin typeface="Montserrat"/>
                <a:ea typeface="Montserrat"/>
                <a:cs typeface="Montserrat"/>
                <a:sym typeface="Montserrat"/>
              </a:rPr>
              <a:t>Successful adoption zone</a:t>
            </a:r>
            <a:endParaRPr b="1" sz="1200">
              <a:solidFill>
                <a:schemeClr val="accent2"/>
              </a:solidFill>
              <a:latin typeface="Montserrat"/>
              <a:ea typeface="Montserrat"/>
              <a:cs typeface="Montserrat"/>
              <a:sym typeface="Montserrat"/>
            </a:endParaRPr>
          </a:p>
        </p:txBody>
      </p:sp>
      <p:sp>
        <p:nvSpPr>
          <p:cNvPr id="349" name="Google Shape;349;g1e212c20611_0_13"/>
          <p:cNvSpPr txBox="1"/>
          <p:nvPr/>
        </p:nvSpPr>
        <p:spPr>
          <a:xfrm>
            <a:off x="1259000" y="4138850"/>
            <a:ext cx="1374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chemeClr val="accent2"/>
                </a:solidFill>
                <a:latin typeface="Montserrat"/>
                <a:ea typeface="Montserrat"/>
                <a:cs typeface="Montserrat"/>
                <a:sym typeface="Montserrat"/>
              </a:rPr>
              <a:t>Failed</a:t>
            </a:r>
            <a:endParaRPr b="1" sz="1200">
              <a:solidFill>
                <a:schemeClr val="accent2"/>
              </a:solidFill>
              <a:latin typeface="Montserrat"/>
              <a:ea typeface="Montserrat"/>
              <a:cs typeface="Montserrat"/>
              <a:sym typeface="Montserrat"/>
            </a:endParaRPr>
          </a:p>
          <a:p>
            <a:pPr indent="0" lvl="0" marL="0" rtl="0" algn="l">
              <a:spcBef>
                <a:spcPts val="0"/>
              </a:spcBef>
              <a:spcAft>
                <a:spcPts val="0"/>
              </a:spcAft>
              <a:buNone/>
            </a:pPr>
            <a:r>
              <a:rPr b="1" lang="en-US" sz="1200">
                <a:solidFill>
                  <a:schemeClr val="accent2"/>
                </a:solidFill>
                <a:latin typeface="Montserrat"/>
                <a:ea typeface="Montserrat"/>
                <a:cs typeface="Montserrat"/>
                <a:sym typeface="Montserrat"/>
              </a:rPr>
              <a:t>adoption zone</a:t>
            </a:r>
            <a:endParaRPr b="1" sz="1200">
              <a:solidFill>
                <a:schemeClr val="accent2"/>
              </a:solidFill>
              <a:latin typeface="Montserrat"/>
              <a:ea typeface="Montserrat"/>
              <a:cs typeface="Montserrat"/>
              <a:sym typeface="Montserrat"/>
            </a:endParaRPr>
          </a:p>
        </p:txBody>
      </p:sp>
      <p:cxnSp>
        <p:nvCxnSpPr>
          <p:cNvPr id="350" name="Google Shape;350;g1e212c20611_0_13"/>
          <p:cNvCxnSpPr>
            <a:stCxn id="347" idx="2"/>
          </p:cNvCxnSpPr>
          <p:nvPr/>
        </p:nvCxnSpPr>
        <p:spPr>
          <a:xfrm>
            <a:off x="3180300" y="4256300"/>
            <a:ext cx="0" cy="749100"/>
          </a:xfrm>
          <a:prstGeom prst="straightConnector1">
            <a:avLst/>
          </a:prstGeom>
          <a:noFill/>
          <a:ln cap="flat" cmpd="sng" w="28575">
            <a:solidFill>
              <a:srgbClr val="EE735E"/>
            </a:solidFill>
            <a:prstDash val="dash"/>
            <a:round/>
            <a:headEnd len="med" w="med" type="none"/>
            <a:tailEnd len="med" w="med" type="none"/>
          </a:ln>
        </p:spPr>
      </p:cxnSp>
      <p:cxnSp>
        <p:nvCxnSpPr>
          <p:cNvPr id="351" name="Google Shape;351;g1e212c20611_0_13"/>
          <p:cNvCxnSpPr/>
          <p:nvPr/>
        </p:nvCxnSpPr>
        <p:spPr>
          <a:xfrm rot="10800000">
            <a:off x="941300" y="4110975"/>
            <a:ext cx="1529700" cy="7500"/>
          </a:xfrm>
          <a:prstGeom prst="straightConnector1">
            <a:avLst/>
          </a:prstGeom>
          <a:noFill/>
          <a:ln cap="flat" cmpd="sng" w="28575">
            <a:solidFill>
              <a:srgbClr val="EE735E"/>
            </a:solidFill>
            <a:prstDash val="dash"/>
            <a:round/>
            <a:headEnd len="med" w="med" type="none"/>
            <a:tailEnd len="med" w="med" type="none"/>
          </a:ln>
        </p:spPr>
      </p:cxnSp>
      <p:sp>
        <p:nvSpPr>
          <p:cNvPr id="352" name="Google Shape;352;g1e212c20611_0_13"/>
          <p:cNvSpPr txBox="1"/>
          <p:nvPr/>
        </p:nvSpPr>
        <p:spPr>
          <a:xfrm>
            <a:off x="490400" y="3837675"/>
            <a:ext cx="768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800">
                <a:solidFill>
                  <a:srgbClr val="EE735E"/>
                </a:solidFill>
                <a:latin typeface="Montserrat"/>
                <a:ea typeface="Montserrat"/>
                <a:cs typeface="Montserrat"/>
                <a:sym typeface="Montserrat"/>
              </a:rPr>
              <a:t>Moderate</a:t>
            </a:r>
            <a:r>
              <a:rPr b="1" lang="en-US" sz="800">
                <a:solidFill>
                  <a:srgbClr val="EE735E"/>
                </a:solidFill>
                <a:latin typeface="Montserrat"/>
                <a:ea typeface="Montserrat"/>
                <a:cs typeface="Montserrat"/>
                <a:sym typeface="Montserrat"/>
              </a:rPr>
              <a:t> </a:t>
            </a:r>
            <a:br>
              <a:rPr b="1" lang="en-US" sz="800">
                <a:solidFill>
                  <a:srgbClr val="EE735E"/>
                </a:solidFill>
                <a:latin typeface="Montserrat"/>
                <a:ea typeface="Montserrat"/>
                <a:cs typeface="Montserrat"/>
                <a:sym typeface="Montserrat"/>
              </a:rPr>
            </a:br>
            <a:endParaRPr b="1" sz="800">
              <a:solidFill>
                <a:srgbClr val="EE735E"/>
              </a:solidFill>
              <a:latin typeface="Montserrat"/>
              <a:ea typeface="Montserrat"/>
              <a:cs typeface="Montserrat"/>
              <a:sym typeface="Montserrat"/>
            </a:endParaRPr>
          </a:p>
          <a:p>
            <a:pPr indent="0" lvl="0" marL="0" rtl="0" algn="l">
              <a:spcBef>
                <a:spcPts val="0"/>
              </a:spcBef>
              <a:spcAft>
                <a:spcPts val="0"/>
              </a:spcAft>
              <a:buNone/>
            </a:pPr>
            <a:r>
              <a:rPr b="1" lang="en-US" sz="800">
                <a:solidFill>
                  <a:srgbClr val="EE735E"/>
                </a:solidFill>
                <a:latin typeface="Montserrat"/>
                <a:ea typeface="Montserrat"/>
                <a:cs typeface="Montserrat"/>
                <a:sym typeface="Montserrat"/>
              </a:rPr>
              <a:t>incentive</a:t>
            </a:r>
            <a:endParaRPr b="1" sz="800">
              <a:solidFill>
                <a:srgbClr val="EE735E"/>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6" name="Shape 356"/>
        <p:cNvGrpSpPr/>
        <p:nvPr/>
      </p:nvGrpSpPr>
      <p:grpSpPr>
        <a:xfrm>
          <a:off x="0" y="0"/>
          <a:ext cx="0" cy="0"/>
          <a:chOff x="0" y="0"/>
          <a:chExt cx="0" cy="0"/>
        </a:xfrm>
      </p:grpSpPr>
      <p:pic>
        <p:nvPicPr>
          <p:cNvPr descr="Icebergs" id="357" name="Google Shape;357;p24"/>
          <p:cNvPicPr preferRelativeResize="0"/>
          <p:nvPr>
            <p:ph idx="2" type="pic"/>
          </p:nvPr>
        </p:nvPicPr>
        <p:blipFill rotWithShape="1">
          <a:blip r:embed="rId3">
            <a:alphaModFix/>
          </a:blip>
          <a:srcRect b="0" l="0" r="0" t="0"/>
          <a:stretch/>
        </p:blipFill>
        <p:spPr>
          <a:xfrm>
            <a:off x="0" y="-12506"/>
            <a:ext cx="12192000" cy="6870506"/>
          </a:xfrm>
          <a:prstGeom prst="rect">
            <a:avLst/>
          </a:prstGeom>
          <a:noFill/>
          <a:ln>
            <a:noFill/>
          </a:ln>
        </p:spPr>
      </p:pic>
      <p:sp>
        <p:nvSpPr>
          <p:cNvPr id="358" name="Google Shape;358;p24"/>
          <p:cNvSpPr txBox="1"/>
          <p:nvPr>
            <p:ph type="title"/>
          </p:nvPr>
        </p:nvSpPr>
        <p:spPr>
          <a:xfrm>
            <a:off x="3111500" y="370600"/>
            <a:ext cx="5923842" cy="5923842"/>
          </a:xfrm>
          <a:prstGeom prst="rect">
            <a:avLst/>
          </a:prstGeom>
          <a:solidFill>
            <a:schemeClr val="lt1">
              <a:alpha val="94901"/>
            </a:schemeClr>
          </a:solidFill>
          <a:ln>
            <a:noFill/>
          </a:ln>
        </p:spPr>
        <p:txBody>
          <a:bodyPr anchorCtr="0" anchor="b" bIns="2331700" lIns="457200" spcFirstLastPara="1" rIns="457200" wrap="square" tIns="45700">
            <a:noAutofit/>
          </a:bodyPr>
          <a:lstStyle/>
          <a:p>
            <a:pPr indent="0" lvl="0" marL="0" rtl="0" algn="ctr">
              <a:lnSpc>
                <a:spcPct val="90000"/>
              </a:lnSpc>
              <a:spcBef>
                <a:spcPts val="0"/>
              </a:spcBef>
              <a:spcAft>
                <a:spcPts val="0"/>
              </a:spcAft>
              <a:buClr>
                <a:schemeClr val="dk1"/>
              </a:buClr>
              <a:buSzPts val="4000"/>
              <a:buFont typeface="Twentieth Century"/>
              <a:buNone/>
            </a:pPr>
            <a:r>
              <a:rPr lang="en-US"/>
              <a:t>“The way to get started is to quit talking and begin doing”</a:t>
            </a:r>
            <a:endParaRPr/>
          </a:p>
        </p:txBody>
      </p:sp>
      <p:sp>
        <p:nvSpPr>
          <p:cNvPr id="359" name="Google Shape;359;p24"/>
          <p:cNvSpPr txBox="1"/>
          <p:nvPr>
            <p:ph idx="1" type="body"/>
          </p:nvPr>
        </p:nvSpPr>
        <p:spPr>
          <a:xfrm>
            <a:off x="3575304" y="4379976"/>
            <a:ext cx="5038344" cy="71323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Walt Disney</a:t>
            </a:r>
            <a:endParaRPr/>
          </a:p>
          <a:p>
            <a:pPr indent="0" lvl="0" marL="0" rtl="0" algn="ctr">
              <a:lnSpc>
                <a:spcPct val="90000"/>
              </a:lnSpc>
              <a:spcBef>
                <a:spcPts val="1000"/>
              </a:spcBef>
              <a:spcAft>
                <a:spcPts val="0"/>
              </a:spcAft>
              <a:buClr>
                <a:schemeClr val="dk1"/>
              </a:buClr>
              <a:buSzPts val="2400"/>
              <a:buNone/>
            </a:pPr>
            <a:r>
              <a:t/>
            </a:r>
            <a:endParaRPr/>
          </a:p>
        </p:txBody>
      </p:sp>
      <p:sp>
        <p:nvSpPr>
          <p:cNvPr id="360" name="Google Shape;360;p24"/>
          <p:cNvSpPr/>
          <p:nvPr/>
        </p:nvSpPr>
        <p:spPr>
          <a:xfrm flipH="1" rot="-1433260">
            <a:off x="2607299" y="8363"/>
            <a:ext cx="6816262" cy="6816262"/>
          </a:xfrm>
          <a:prstGeom prst="arc">
            <a:avLst>
              <a:gd fmla="val 16200000" name="adj1"/>
              <a:gd fmla="val 20401595" name="adj2"/>
            </a:avLst>
          </a:prstGeom>
          <a:noFill/>
          <a:ln cap="rnd" cmpd="sng" w="127000">
            <a:solidFill>
              <a:schemeClr val="accent4">
                <a:alpha val="94901"/>
              </a:schemeClr>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361" name="Google Shape;361;p24"/>
          <p:cNvSpPr/>
          <p:nvPr/>
        </p:nvSpPr>
        <p:spPr>
          <a:xfrm>
            <a:off x="8153400" y="4609861"/>
            <a:ext cx="873032" cy="849349"/>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362" name="Google Shape;36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pic>
        <p:nvPicPr>
          <p:cNvPr id="363" name="Google Shape;363;p24"/>
          <p:cNvPicPr preferRelativeResize="0"/>
          <p:nvPr/>
        </p:nvPicPr>
        <p:blipFill rotWithShape="1">
          <a:blip r:embed="rId4">
            <a:alphaModFix/>
          </a:blip>
          <a:srcRect b="0" l="0" r="0" t="0"/>
          <a:stretch/>
        </p:blipFill>
        <p:spPr>
          <a:xfrm>
            <a:off x="482854" y="6375012"/>
            <a:ext cx="2746961" cy="450321"/>
          </a:xfrm>
          <a:prstGeom prst="rect">
            <a:avLst/>
          </a:prstGeom>
          <a:noFill/>
          <a:ln>
            <a:noFill/>
          </a:ln>
        </p:spPr>
      </p:pic>
      <p:sp>
        <p:nvSpPr>
          <p:cNvPr id="364" name="Google Shape;364;p24"/>
          <p:cNvSpPr txBox="1"/>
          <p:nvPr/>
        </p:nvSpPr>
        <p:spPr>
          <a:xfrm>
            <a:off x="3213900" y="5459200"/>
            <a:ext cx="57642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700">
                <a:latin typeface="Montserrat"/>
                <a:ea typeface="Montserrat"/>
                <a:cs typeface="Montserrat"/>
                <a:sym typeface="Montserrat"/>
              </a:rPr>
              <a:t>These slides are published by noslegal Ltd under Apache 2.0 license terms (open source permissive licence). </a:t>
            </a:r>
            <a:endParaRPr b="1" sz="700">
              <a:latin typeface="Montserrat"/>
              <a:ea typeface="Montserrat"/>
              <a:cs typeface="Montserrat"/>
              <a:sym typeface="Montserrat"/>
            </a:endParaRPr>
          </a:p>
          <a:p>
            <a:pPr indent="0" lvl="0" marL="0" rtl="0" algn="l">
              <a:spcBef>
                <a:spcPts val="0"/>
              </a:spcBef>
              <a:spcAft>
                <a:spcPts val="0"/>
              </a:spcAft>
              <a:buNone/>
            </a:pPr>
            <a:r>
              <a:rPr lang="en-US" sz="700">
                <a:latin typeface="Montserrat"/>
                <a:ea typeface="Montserrat"/>
                <a:cs typeface="Montserrat"/>
                <a:sym typeface="Montserrat"/>
              </a:rPr>
              <a:t>A copy can be downloaded from github.com/noslegal</a:t>
            </a:r>
            <a:endParaRPr sz="700">
              <a:latin typeface="Montserrat"/>
              <a:ea typeface="Montserrat"/>
              <a:cs typeface="Montserrat"/>
              <a:sym typeface="Montserrat"/>
            </a:endParaRPr>
          </a:p>
          <a:p>
            <a:pPr indent="0" lvl="0" marL="0" rtl="0" algn="l">
              <a:spcBef>
                <a:spcPts val="0"/>
              </a:spcBef>
              <a:spcAft>
                <a:spcPts val="0"/>
              </a:spcAft>
              <a:buNone/>
            </a:pPr>
            <a:r>
              <a:rPr lang="en-US" sz="700">
                <a:latin typeface="Montserrat"/>
                <a:ea typeface="Montserrat"/>
                <a:cs typeface="Montserrat"/>
                <a:sym typeface="Montserrat"/>
              </a:rPr>
              <a:t>Preparation of these slides was led by Kara Redmond (content) and Marco Mendola (design) with input from other noslegal community members, notably (in alphabetical order) Graeme Johnston, Mischka Manan, Lewis Quinn, Nandana Santhosh, Antony Smith and Katy Snell. Thank you to everyone!</a:t>
            </a:r>
            <a:endParaRPr sz="70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
          <p:cNvSpPr txBox="1"/>
          <p:nvPr>
            <p:ph type="title"/>
          </p:nvPr>
        </p:nvSpPr>
        <p:spPr>
          <a:xfrm>
            <a:off x="539495" y="1295399"/>
            <a:ext cx="6660983" cy="44534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venir"/>
              <a:buNone/>
            </a:pPr>
            <a:r>
              <a:rPr lang="en-US" sz="2000">
                <a:latin typeface="Montserrat"/>
                <a:ea typeface="Montserrat"/>
                <a:cs typeface="Montserrat"/>
                <a:sym typeface="Montserrat"/>
              </a:rPr>
              <a:t>Are you thinking of implementing the </a:t>
            </a:r>
            <a:r>
              <a:rPr b="1" lang="en-US" sz="2000">
                <a:latin typeface="Montserrat"/>
                <a:ea typeface="Montserrat"/>
                <a:cs typeface="Montserrat"/>
                <a:sym typeface="Montserrat"/>
              </a:rPr>
              <a:t>noslegal</a:t>
            </a:r>
            <a:r>
              <a:rPr lang="en-US" sz="2000">
                <a:latin typeface="Montserrat"/>
                <a:ea typeface="Montserrat"/>
                <a:cs typeface="Montserrat"/>
                <a:sym typeface="Montserrat"/>
              </a:rPr>
              <a:t> </a:t>
            </a:r>
            <a:r>
              <a:rPr b="1" lang="en-US" sz="2000">
                <a:latin typeface="Montserrat"/>
                <a:ea typeface="Montserrat"/>
                <a:cs typeface="Montserrat"/>
                <a:sym typeface="Montserrat"/>
              </a:rPr>
              <a:t>taxonomy</a:t>
            </a:r>
            <a:r>
              <a:rPr lang="en-US" sz="2000">
                <a:latin typeface="Montserrat"/>
                <a:ea typeface="Montserrat"/>
                <a:cs typeface="Montserrat"/>
                <a:sym typeface="Montserrat"/>
              </a:rPr>
              <a:t>?</a:t>
            </a:r>
            <a:br>
              <a:rPr lang="en-US" sz="2000">
                <a:latin typeface="Montserrat"/>
                <a:ea typeface="Montserrat"/>
                <a:cs typeface="Montserrat"/>
                <a:sym typeface="Montserrat"/>
              </a:rPr>
            </a:br>
            <a:br>
              <a:rPr lang="en-US" sz="2000">
                <a:latin typeface="Montserrat"/>
                <a:ea typeface="Montserrat"/>
                <a:cs typeface="Montserrat"/>
                <a:sym typeface="Montserrat"/>
              </a:rPr>
            </a:br>
            <a:r>
              <a:rPr lang="en-US" sz="2000">
                <a:latin typeface="Montserrat"/>
                <a:ea typeface="Montserrat"/>
                <a:cs typeface="Montserrat"/>
                <a:sym typeface="Montserrat"/>
              </a:rPr>
              <a:t>We uncover </a:t>
            </a:r>
            <a:r>
              <a:rPr b="1" lang="en-US" sz="2000">
                <a:latin typeface="Montserrat"/>
                <a:ea typeface="Montserrat"/>
                <a:cs typeface="Montserrat"/>
                <a:sym typeface="Montserrat"/>
              </a:rPr>
              <a:t>how best to do so</a:t>
            </a:r>
            <a:r>
              <a:rPr lang="en-US" sz="2000">
                <a:latin typeface="Montserrat"/>
                <a:ea typeface="Montserrat"/>
                <a:cs typeface="Montserrat"/>
                <a:sym typeface="Montserrat"/>
              </a:rPr>
              <a:t>…</a:t>
            </a:r>
            <a:br>
              <a:rPr lang="en-US" sz="2800">
                <a:latin typeface="Avenir"/>
                <a:ea typeface="Avenir"/>
                <a:cs typeface="Avenir"/>
                <a:sym typeface="Avenir"/>
              </a:rPr>
            </a:br>
            <a:endParaRPr sz="2800">
              <a:latin typeface="Avenir"/>
              <a:ea typeface="Avenir"/>
              <a:cs typeface="Avenir"/>
              <a:sym typeface="Avenir"/>
            </a:endParaRPr>
          </a:p>
        </p:txBody>
      </p:sp>
      <p:pic>
        <p:nvPicPr>
          <p:cNvPr descr="Person on busy street" id="153" name="Google Shape;153;p2"/>
          <p:cNvPicPr preferRelativeResize="0"/>
          <p:nvPr>
            <p:ph idx="2" type="pic"/>
          </p:nvPr>
        </p:nvPicPr>
        <p:blipFill rotWithShape="1">
          <a:blip r:embed="rId3">
            <a:alphaModFix/>
          </a:blip>
          <a:srcRect b="0" l="16579" r="16579" t="0"/>
          <a:stretch/>
        </p:blipFill>
        <p:spPr>
          <a:xfrm>
            <a:off x="7200479" y="1150210"/>
            <a:ext cx="2207046" cy="2204178"/>
          </a:xfrm>
          <a:prstGeom prst="rect">
            <a:avLst/>
          </a:prstGeom>
          <a:noFill/>
          <a:ln>
            <a:noFill/>
          </a:ln>
        </p:spPr>
      </p:pic>
      <p:pic>
        <p:nvPicPr>
          <p:cNvPr descr="White Jigsaw puzzle on yellow color background" id="154" name="Google Shape;154;p2"/>
          <p:cNvPicPr preferRelativeResize="0"/>
          <p:nvPr>
            <p:ph idx="3" type="pic"/>
          </p:nvPr>
        </p:nvPicPr>
        <p:blipFill rotWithShape="1">
          <a:blip r:embed="rId4">
            <a:alphaModFix/>
          </a:blip>
          <a:srcRect b="0" l="0" r="0" t="0"/>
          <a:stretch/>
        </p:blipFill>
        <p:spPr>
          <a:xfrm>
            <a:off x="8304538" y="2750660"/>
            <a:ext cx="3049262" cy="2713729"/>
          </a:xfrm>
          <a:prstGeom prst="rect">
            <a:avLst/>
          </a:prstGeom>
          <a:noFill/>
          <a:ln>
            <a:noFill/>
          </a:ln>
        </p:spPr>
      </p:pic>
      <p:sp>
        <p:nvSpPr>
          <p:cNvPr id="155" name="Google Shape;155;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12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
          <p:cNvSpPr txBox="1"/>
          <p:nvPr>
            <p:ph type="title"/>
          </p:nvPr>
        </p:nvSpPr>
        <p:spPr>
          <a:xfrm>
            <a:off x="1170432" y="1399032"/>
            <a:ext cx="3236976" cy="406908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4000"/>
              <a:buFont typeface="Twentieth Century"/>
              <a:buNone/>
            </a:pPr>
            <a:r>
              <a:rPr lang="en-US" sz="3200">
                <a:solidFill>
                  <a:srgbClr val="FFFFFF"/>
                </a:solidFill>
                <a:latin typeface="Montserrat"/>
                <a:ea typeface="Montserrat"/>
                <a:cs typeface="Montserrat"/>
                <a:sym typeface="Montserrat"/>
              </a:rPr>
              <a:t>Thinking of implementing </a:t>
            </a:r>
            <a:r>
              <a:rPr b="1" lang="en-US" sz="3200">
                <a:solidFill>
                  <a:srgbClr val="FFFFFF"/>
                </a:solidFill>
                <a:latin typeface="Montserrat"/>
                <a:ea typeface="Montserrat"/>
                <a:cs typeface="Montserrat"/>
                <a:sym typeface="Montserrat"/>
              </a:rPr>
              <a:t>noslegal</a:t>
            </a:r>
            <a:r>
              <a:rPr lang="en-US" sz="3200">
                <a:solidFill>
                  <a:srgbClr val="FFFFFF"/>
                </a:solidFill>
                <a:latin typeface="Montserrat"/>
                <a:ea typeface="Montserrat"/>
                <a:cs typeface="Montserrat"/>
                <a:sym typeface="Montserrat"/>
              </a:rPr>
              <a:t> in a law firm?</a:t>
            </a:r>
            <a:endParaRPr sz="3200">
              <a:latin typeface="Montserrat"/>
              <a:ea typeface="Montserrat"/>
              <a:cs typeface="Montserrat"/>
              <a:sym typeface="Montserrat"/>
            </a:endParaRPr>
          </a:p>
        </p:txBody>
      </p:sp>
      <p:sp>
        <p:nvSpPr>
          <p:cNvPr id="161" name="Google Shape;161;p3"/>
          <p:cNvSpPr txBox="1"/>
          <p:nvPr>
            <p:ph idx="1" type="body"/>
          </p:nvPr>
        </p:nvSpPr>
        <p:spPr>
          <a:xfrm>
            <a:off x="5788150" y="1527050"/>
            <a:ext cx="6120600" cy="3931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t/>
            </a:r>
            <a:endParaRPr sz="2000"/>
          </a:p>
          <a:p>
            <a:pPr indent="-457200" lvl="0" marL="457200" rtl="0" algn="l">
              <a:lnSpc>
                <a:spcPct val="100000"/>
              </a:lnSpc>
              <a:spcBef>
                <a:spcPts val="1000"/>
              </a:spcBef>
              <a:spcAft>
                <a:spcPts val="0"/>
              </a:spcAft>
              <a:buClr>
                <a:schemeClr val="dk1"/>
              </a:buClr>
              <a:buSzPts val="2000"/>
              <a:buFont typeface="Twentieth Century"/>
              <a:buAutoNum type="arabicPeriod"/>
            </a:pPr>
            <a:r>
              <a:rPr lang="en-US" sz="2000">
                <a:latin typeface="Montserrat"/>
                <a:ea typeface="Montserrat"/>
                <a:cs typeface="Montserrat"/>
                <a:sym typeface="Montserrat"/>
              </a:rPr>
              <a:t>Understand taxonomies and how </a:t>
            </a:r>
            <a:r>
              <a:rPr b="1" lang="en-US" sz="2000">
                <a:latin typeface="Montserrat"/>
                <a:ea typeface="Montserrat"/>
                <a:cs typeface="Montserrat"/>
                <a:sym typeface="Montserrat"/>
              </a:rPr>
              <a:t>noslegal</a:t>
            </a:r>
            <a:r>
              <a:rPr lang="en-US" sz="2000">
                <a:latin typeface="Montserrat"/>
                <a:ea typeface="Montserrat"/>
                <a:cs typeface="Montserrat"/>
                <a:sym typeface="Montserrat"/>
              </a:rPr>
              <a:t> is different</a:t>
            </a:r>
            <a:endParaRPr>
              <a:latin typeface="Montserrat"/>
              <a:ea typeface="Montserrat"/>
              <a:cs typeface="Montserrat"/>
              <a:sym typeface="Montserrat"/>
            </a:endParaRPr>
          </a:p>
          <a:p>
            <a:pPr indent="-457200" lvl="0" marL="457200" rtl="0" algn="l">
              <a:lnSpc>
                <a:spcPct val="100000"/>
              </a:lnSpc>
              <a:spcBef>
                <a:spcPts val="1000"/>
              </a:spcBef>
              <a:spcAft>
                <a:spcPts val="0"/>
              </a:spcAft>
              <a:buClr>
                <a:schemeClr val="dk1"/>
              </a:buClr>
              <a:buSzPts val="2000"/>
              <a:buFont typeface="Twentieth Century"/>
              <a:buAutoNum type="arabicPeriod"/>
            </a:pPr>
            <a:r>
              <a:rPr lang="en-US" sz="2000">
                <a:latin typeface="Montserrat"/>
                <a:ea typeface="Montserrat"/>
                <a:cs typeface="Montserrat"/>
                <a:sym typeface="Montserrat"/>
              </a:rPr>
              <a:t>Define the </a:t>
            </a:r>
            <a:r>
              <a:rPr b="1" lang="en-US" sz="2000">
                <a:latin typeface="Montserrat"/>
                <a:ea typeface="Montserrat"/>
                <a:cs typeface="Montserrat"/>
                <a:sym typeface="Montserrat"/>
              </a:rPr>
              <a:t>problems</a:t>
            </a:r>
            <a:r>
              <a:rPr lang="en-US" sz="2000">
                <a:latin typeface="Montserrat"/>
                <a:ea typeface="Montserrat"/>
                <a:cs typeface="Montserrat"/>
                <a:sym typeface="Montserrat"/>
              </a:rPr>
              <a:t> you’re addressing, together </a:t>
            </a:r>
            <a:r>
              <a:rPr lang="en-US" sz="2000">
                <a:latin typeface="Montserrat"/>
                <a:ea typeface="Montserrat"/>
                <a:cs typeface="Montserrat"/>
                <a:sym typeface="Montserrat"/>
              </a:rPr>
              <a:t>with</a:t>
            </a:r>
            <a:r>
              <a:rPr lang="en-US" sz="2000">
                <a:latin typeface="Montserrat"/>
                <a:ea typeface="Montserrat"/>
                <a:cs typeface="Montserrat"/>
                <a:sym typeface="Montserrat"/>
              </a:rPr>
              <a:t> your </a:t>
            </a:r>
            <a:r>
              <a:rPr b="1" lang="en-US" sz="2000">
                <a:latin typeface="Montserrat"/>
                <a:ea typeface="Montserrat"/>
                <a:cs typeface="Montserrat"/>
                <a:sym typeface="Montserrat"/>
              </a:rPr>
              <a:t>stakeholders </a:t>
            </a:r>
            <a:endParaRPr>
              <a:latin typeface="Montserrat"/>
              <a:ea typeface="Montserrat"/>
              <a:cs typeface="Montserrat"/>
              <a:sym typeface="Montserrat"/>
            </a:endParaRPr>
          </a:p>
          <a:p>
            <a:pPr indent="-457200" lvl="0" marL="457200" rtl="0" algn="l">
              <a:lnSpc>
                <a:spcPct val="100000"/>
              </a:lnSpc>
              <a:spcBef>
                <a:spcPts val="1000"/>
              </a:spcBef>
              <a:spcAft>
                <a:spcPts val="0"/>
              </a:spcAft>
              <a:buClr>
                <a:schemeClr val="dk1"/>
              </a:buClr>
              <a:buSzPts val="2000"/>
              <a:buFont typeface="Twentieth Century"/>
              <a:buAutoNum type="arabicPeriod"/>
            </a:pPr>
            <a:r>
              <a:rPr lang="en-US" sz="2000">
                <a:latin typeface="Montserrat"/>
                <a:ea typeface="Montserrat"/>
                <a:cs typeface="Montserrat"/>
                <a:sym typeface="Montserrat"/>
              </a:rPr>
              <a:t>Know your </a:t>
            </a:r>
            <a:r>
              <a:rPr b="1" lang="en-US" sz="2000">
                <a:latin typeface="Montserrat"/>
                <a:ea typeface="Montserrat"/>
                <a:cs typeface="Montserrat"/>
                <a:sym typeface="Montserrat"/>
              </a:rPr>
              <a:t>lifecycles </a:t>
            </a:r>
            <a:r>
              <a:rPr lang="en-US" sz="2000">
                <a:latin typeface="Montserrat"/>
                <a:ea typeface="Montserrat"/>
                <a:cs typeface="Montserrat"/>
                <a:sym typeface="Montserrat"/>
              </a:rPr>
              <a:t>and build noslegal into them</a:t>
            </a:r>
            <a:endParaRPr>
              <a:latin typeface="Montserrat"/>
              <a:ea typeface="Montserrat"/>
              <a:cs typeface="Montserrat"/>
              <a:sym typeface="Montserrat"/>
            </a:endParaRPr>
          </a:p>
          <a:p>
            <a:pPr indent="-457200" lvl="0" marL="457200" rtl="0" algn="l">
              <a:lnSpc>
                <a:spcPct val="100000"/>
              </a:lnSpc>
              <a:spcBef>
                <a:spcPts val="1000"/>
              </a:spcBef>
              <a:spcAft>
                <a:spcPts val="0"/>
              </a:spcAft>
              <a:buClr>
                <a:schemeClr val="dk1"/>
              </a:buClr>
              <a:buSzPts val="2000"/>
              <a:buFont typeface="Twentieth Century"/>
              <a:buAutoNum type="arabicPeriod"/>
            </a:pPr>
            <a:r>
              <a:rPr lang="en-US" sz="2000">
                <a:latin typeface="Montserrat"/>
                <a:ea typeface="Montserrat"/>
                <a:cs typeface="Montserrat"/>
                <a:sym typeface="Montserrat"/>
              </a:rPr>
              <a:t>Adopt</a:t>
            </a:r>
            <a:r>
              <a:rPr lang="en-US" sz="2000">
                <a:latin typeface="Montserrat"/>
                <a:ea typeface="Montserrat"/>
                <a:cs typeface="Montserrat"/>
                <a:sym typeface="Montserrat"/>
              </a:rPr>
              <a:t> </a:t>
            </a:r>
            <a:r>
              <a:rPr b="1" lang="en-US" sz="2000">
                <a:latin typeface="Montserrat"/>
                <a:ea typeface="Montserrat"/>
                <a:cs typeface="Montserrat"/>
                <a:sym typeface="Montserrat"/>
              </a:rPr>
              <a:t>system and design </a:t>
            </a:r>
            <a:r>
              <a:rPr lang="en-US" sz="2000">
                <a:latin typeface="Montserrat"/>
                <a:ea typeface="Montserrat"/>
                <a:cs typeface="Montserrat"/>
                <a:sym typeface="Montserrat"/>
              </a:rPr>
              <a:t>best practices</a:t>
            </a:r>
            <a:endParaRPr sz="2000">
              <a:latin typeface="Montserrat"/>
              <a:ea typeface="Montserrat"/>
              <a:cs typeface="Montserrat"/>
              <a:sym typeface="Montserrat"/>
            </a:endParaRPr>
          </a:p>
        </p:txBody>
      </p:sp>
      <p:sp>
        <p:nvSpPr>
          <p:cNvPr id="162" name="Google Shape;16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12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4"/>
          <p:cNvSpPr txBox="1"/>
          <p:nvPr>
            <p:ph type="title"/>
          </p:nvPr>
        </p:nvSpPr>
        <p:spPr>
          <a:xfrm>
            <a:off x="3319272" y="1380744"/>
            <a:ext cx="5559552" cy="2514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6000"/>
              <a:buFont typeface="Twentieth Century"/>
              <a:buNone/>
            </a:pPr>
            <a:r>
              <a:rPr lang="en-US" sz="4000">
                <a:solidFill>
                  <a:srgbClr val="FFFFFF"/>
                </a:solidFill>
                <a:latin typeface="Montserrat"/>
                <a:ea typeface="Montserrat"/>
                <a:cs typeface="Montserrat"/>
                <a:sym typeface="Montserrat"/>
              </a:rPr>
              <a:t>Topic </a:t>
            </a:r>
            <a:r>
              <a:rPr b="1" lang="en-US" sz="4000">
                <a:solidFill>
                  <a:srgbClr val="FFFFFF"/>
                </a:solidFill>
                <a:latin typeface="Montserrat"/>
                <a:ea typeface="Montserrat"/>
                <a:cs typeface="Montserrat"/>
                <a:sym typeface="Montserrat"/>
              </a:rPr>
              <a:t>one</a:t>
            </a:r>
            <a:endParaRPr b="1" sz="4000">
              <a:latin typeface="Montserrat"/>
              <a:ea typeface="Montserrat"/>
              <a:cs typeface="Montserrat"/>
              <a:sym typeface="Montserrat"/>
            </a:endParaRPr>
          </a:p>
        </p:txBody>
      </p:sp>
      <p:sp>
        <p:nvSpPr>
          <p:cNvPr id="168" name="Google Shape;168;p4"/>
          <p:cNvSpPr txBox="1"/>
          <p:nvPr>
            <p:ph idx="1" type="body"/>
          </p:nvPr>
        </p:nvSpPr>
        <p:spPr>
          <a:xfrm>
            <a:off x="3319272" y="4078224"/>
            <a:ext cx="5559552" cy="153619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2400"/>
              <a:buNone/>
            </a:pPr>
            <a:r>
              <a:rPr lang="en-US" sz="2000">
                <a:latin typeface="Montserrat"/>
                <a:ea typeface="Montserrat"/>
                <a:cs typeface="Montserrat"/>
                <a:sym typeface="Montserrat"/>
              </a:rPr>
              <a:t>Understand taxonomies and how </a:t>
            </a:r>
            <a:r>
              <a:rPr b="1" lang="en-US" sz="2000">
                <a:latin typeface="Montserrat"/>
                <a:ea typeface="Montserrat"/>
                <a:cs typeface="Montserrat"/>
                <a:sym typeface="Montserrat"/>
              </a:rPr>
              <a:t>noslegal</a:t>
            </a:r>
            <a:r>
              <a:rPr lang="en-US" sz="2000">
                <a:latin typeface="Montserrat"/>
                <a:ea typeface="Montserrat"/>
                <a:cs typeface="Montserrat"/>
                <a:sym typeface="Montserrat"/>
              </a:rPr>
              <a:t> is different</a:t>
            </a:r>
            <a:endParaRPr sz="200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1e2113b443f_0_0"/>
          <p:cNvSpPr txBox="1"/>
          <p:nvPr>
            <p:ph type="title"/>
          </p:nvPr>
        </p:nvSpPr>
        <p:spPr>
          <a:xfrm>
            <a:off x="304944" y="328736"/>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wentieth Century"/>
              <a:buNone/>
            </a:pPr>
            <a:r>
              <a:rPr lang="en-US" sz="3200">
                <a:latin typeface="Montserrat"/>
                <a:ea typeface="Montserrat"/>
                <a:cs typeface="Montserrat"/>
                <a:sym typeface="Montserrat"/>
              </a:rPr>
              <a:t>Why do </a:t>
            </a:r>
            <a:r>
              <a:rPr b="1" lang="en-US" sz="3200">
                <a:latin typeface="Montserrat"/>
                <a:ea typeface="Montserrat"/>
                <a:cs typeface="Montserrat"/>
                <a:sym typeface="Montserrat"/>
              </a:rPr>
              <a:t>taxonomies</a:t>
            </a:r>
            <a:r>
              <a:rPr lang="en-US" sz="3200">
                <a:latin typeface="Montserrat"/>
                <a:ea typeface="Montserrat"/>
                <a:cs typeface="Montserrat"/>
                <a:sym typeface="Montserrat"/>
              </a:rPr>
              <a:t> matter in legal services?</a:t>
            </a:r>
            <a:br>
              <a:rPr lang="en-US" sz="3200">
                <a:latin typeface="Montserrat"/>
                <a:ea typeface="Montserrat"/>
                <a:cs typeface="Montserrat"/>
                <a:sym typeface="Montserrat"/>
              </a:rPr>
            </a:br>
            <a:endParaRPr sz="3200">
              <a:latin typeface="Montserrat"/>
              <a:ea typeface="Montserrat"/>
              <a:cs typeface="Montserrat"/>
              <a:sym typeface="Montserrat"/>
            </a:endParaRPr>
          </a:p>
        </p:txBody>
      </p:sp>
      <p:sp>
        <p:nvSpPr>
          <p:cNvPr id="174" name="Google Shape;174;g1e2113b443f_0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pSp>
        <p:nvGrpSpPr>
          <p:cNvPr id="175" name="Google Shape;175;g1e2113b443f_0_0"/>
          <p:cNvGrpSpPr/>
          <p:nvPr/>
        </p:nvGrpSpPr>
        <p:grpSpPr>
          <a:xfrm>
            <a:off x="444171" y="1325581"/>
            <a:ext cx="4536204" cy="4206855"/>
            <a:chOff x="1092917" y="255589"/>
            <a:chExt cx="3972853" cy="3972854"/>
          </a:xfrm>
        </p:grpSpPr>
        <p:sp>
          <p:nvSpPr>
            <p:cNvPr id="176" name="Google Shape;176;g1e2113b443f_0_0"/>
            <p:cNvSpPr/>
            <p:nvPr/>
          </p:nvSpPr>
          <p:spPr>
            <a:xfrm>
              <a:off x="1092917" y="255589"/>
              <a:ext cx="1941600" cy="1941600"/>
            </a:xfrm>
            <a:custGeom>
              <a:rect b="b" l="l" r="r" t="t"/>
              <a:pathLst>
                <a:path extrusionOk="0" h="120000" w="120000">
                  <a:moveTo>
                    <a:pt x="0" y="120000"/>
                  </a:moveTo>
                  <a:lnTo>
                    <a:pt x="0" y="120000"/>
                  </a:lnTo>
                  <a:cubicBezTo>
                    <a:pt x="0" y="53726"/>
                    <a:pt x="53726" y="0"/>
                    <a:pt x="120000" y="0"/>
                  </a:cubicBezTo>
                  <a:lnTo>
                    <a:pt x="120000" y="120000"/>
                  </a:lnTo>
                  <a:close/>
                </a:path>
              </a:pathLst>
            </a:custGeom>
            <a:solidFill>
              <a:srgbClr val="EE735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1e2113b443f_0_0"/>
            <p:cNvSpPr txBox="1"/>
            <p:nvPr/>
          </p:nvSpPr>
          <p:spPr>
            <a:xfrm>
              <a:off x="1661594" y="824266"/>
              <a:ext cx="1372800" cy="1372800"/>
            </a:xfrm>
            <a:prstGeom prst="rect">
              <a:avLst/>
            </a:prstGeom>
            <a:solidFill>
              <a:srgbClr val="EE735E"/>
            </a:solidFill>
            <a:ln>
              <a:noFill/>
            </a:ln>
          </p:spPr>
          <p:txBody>
            <a:bodyPr anchorCtr="0" anchor="ctr" bIns="99550" lIns="99550" spcFirstLastPara="1" rIns="99550" wrap="square" tIns="99550">
              <a:noAutofit/>
            </a:bodyPr>
            <a:lstStyle/>
            <a:p>
              <a:pPr indent="0" lvl="0" marL="0" marR="0" rtl="0" algn="ctr">
                <a:lnSpc>
                  <a:spcPct val="90000"/>
                </a:lnSpc>
                <a:spcBef>
                  <a:spcPts val="0"/>
                </a:spcBef>
                <a:spcAft>
                  <a:spcPts val="0"/>
                </a:spcAft>
                <a:buClr>
                  <a:schemeClr val="lt1"/>
                </a:buClr>
                <a:buSzPts val="1400"/>
                <a:buFont typeface="Avenir"/>
                <a:buNone/>
              </a:pPr>
              <a:r>
                <a:rPr b="1" i="0" lang="en-US" sz="1400" u="none" cap="none" strike="noStrike">
                  <a:solidFill>
                    <a:schemeClr val="lt1"/>
                  </a:solidFill>
                  <a:latin typeface="Avenir"/>
                  <a:ea typeface="Avenir"/>
                  <a:cs typeface="Avenir"/>
                  <a:sym typeface="Avenir"/>
                </a:rPr>
                <a:t>Winning work</a:t>
              </a:r>
              <a:endParaRPr b="0" i="0" sz="1400" u="none" cap="none" strike="noStrike">
                <a:solidFill>
                  <a:schemeClr val="lt1"/>
                </a:solidFill>
                <a:latin typeface="Avenir"/>
                <a:ea typeface="Avenir"/>
                <a:cs typeface="Avenir"/>
                <a:sym typeface="Avenir"/>
              </a:endParaRPr>
            </a:p>
          </p:txBody>
        </p:sp>
        <p:sp>
          <p:nvSpPr>
            <p:cNvPr id="178" name="Google Shape;178;g1e2113b443f_0_0"/>
            <p:cNvSpPr/>
            <p:nvPr/>
          </p:nvSpPr>
          <p:spPr>
            <a:xfrm rot="5400000">
              <a:off x="3124170" y="255589"/>
              <a:ext cx="1941600" cy="1941600"/>
            </a:xfrm>
            <a:custGeom>
              <a:rect b="b" l="l" r="r" t="t"/>
              <a:pathLst>
                <a:path extrusionOk="0" h="120000" w="120000">
                  <a:moveTo>
                    <a:pt x="0" y="120000"/>
                  </a:moveTo>
                  <a:lnTo>
                    <a:pt x="0" y="120000"/>
                  </a:lnTo>
                  <a:cubicBezTo>
                    <a:pt x="0" y="53726"/>
                    <a:pt x="53726" y="0"/>
                    <a:pt x="120000" y="0"/>
                  </a:cubicBezTo>
                  <a:lnTo>
                    <a:pt x="120000" y="120000"/>
                  </a:lnTo>
                  <a:close/>
                </a:path>
              </a:pathLst>
            </a:custGeom>
            <a:solidFill>
              <a:srgbClr val="EE735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1e2113b443f_0_0"/>
            <p:cNvSpPr txBox="1"/>
            <p:nvPr/>
          </p:nvSpPr>
          <p:spPr>
            <a:xfrm>
              <a:off x="3124184" y="824266"/>
              <a:ext cx="1372800" cy="1372800"/>
            </a:xfrm>
            <a:prstGeom prst="rect">
              <a:avLst/>
            </a:prstGeom>
            <a:solidFill>
              <a:srgbClr val="EE735E"/>
            </a:solidFill>
            <a:ln>
              <a:noFill/>
            </a:ln>
          </p:spPr>
          <p:txBody>
            <a:bodyPr anchorCtr="0" anchor="ctr" bIns="99550" lIns="99550" spcFirstLastPara="1" rIns="99550" wrap="square" tIns="99550">
              <a:noAutofit/>
            </a:bodyPr>
            <a:lstStyle/>
            <a:p>
              <a:pPr indent="0" lvl="0" marL="0" marR="0" rtl="0" algn="ctr">
                <a:lnSpc>
                  <a:spcPct val="90000"/>
                </a:lnSpc>
                <a:spcBef>
                  <a:spcPts val="0"/>
                </a:spcBef>
                <a:spcAft>
                  <a:spcPts val="0"/>
                </a:spcAft>
                <a:buClr>
                  <a:schemeClr val="lt1"/>
                </a:buClr>
                <a:buSzPts val="1400"/>
                <a:buFont typeface="Avenir"/>
                <a:buNone/>
              </a:pPr>
              <a:r>
                <a:rPr b="1" i="0" lang="en-US" sz="1400" u="none" cap="none" strike="noStrike">
                  <a:solidFill>
                    <a:schemeClr val="lt1"/>
                  </a:solidFill>
                  <a:latin typeface="Avenir"/>
                  <a:ea typeface="Avenir"/>
                  <a:cs typeface="Avenir"/>
                  <a:sym typeface="Avenir"/>
                </a:rPr>
                <a:t>People and organisation</a:t>
              </a:r>
              <a:endParaRPr/>
            </a:p>
          </p:txBody>
        </p:sp>
        <p:sp>
          <p:nvSpPr>
            <p:cNvPr id="180" name="Google Shape;180;g1e2113b443f_0_0"/>
            <p:cNvSpPr/>
            <p:nvPr/>
          </p:nvSpPr>
          <p:spPr>
            <a:xfrm rot="10800000">
              <a:off x="3124170" y="2286843"/>
              <a:ext cx="1941600" cy="1941600"/>
            </a:xfrm>
            <a:custGeom>
              <a:rect b="b" l="l" r="r" t="t"/>
              <a:pathLst>
                <a:path extrusionOk="0" h="120000" w="120000">
                  <a:moveTo>
                    <a:pt x="0" y="120000"/>
                  </a:moveTo>
                  <a:lnTo>
                    <a:pt x="0" y="120000"/>
                  </a:lnTo>
                  <a:cubicBezTo>
                    <a:pt x="0" y="53726"/>
                    <a:pt x="53726" y="0"/>
                    <a:pt x="120000" y="0"/>
                  </a:cubicBezTo>
                  <a:lnTo>
                    <a:pt x="120000" y="120000"/>
                  </a:lnTo>
                  <a:close/>
                </a:path>
              </a:pathLst>
            </a:custGeom>
            <a:solidFill>
              <a:srgbClr val="EE735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1e2113b443f_0_0"/>
            <p:cNvSpPr txBox="1"/>
            <p:nvPr/>
          </p:nvSpPr>
          <p:spPr>
            <a:xfrm>
              <a:off x="3124184" y="2286857"/>
              <a:ext cx="1372800" cy="1372800"/>
            </a:xfrm>
            <a:prstGeom prst="rect">
              <a:avLst/>
            </a:prstGeom>
            <a:solidFill>
              <a:srgbClr val="EE735E"/>
            </a:solidFill>
            <a:ln>
              <a:noFill/>
            </a:ln>
          </p:spPr>
          <p:txBody>
            <a:bodyPr anchorCtr="0" anchor="ctr" bIns="99550" lIns="99550" spcFirstLastPara="1" rIns="99550" wrap="square" tIns="99550">
              <a:noAutofit/>
            </a:bodyPr>
            <a:lstStyle/>
            <a:p>
              <a:pPr indent="0" lvl="0" marL="0" marR="0" rtl="0" algn="ctr">
                <a:lnSpc>
                  <a:spcPct val="90000"/>
                </a:lnSpc>
                <a:spcBef>
                  <a:spcPts val="0"/>
                </a:spcBef>
                <a:spcAft>
                  <a:spcPts val="0"/>
                </a:spcAft>
                <a:buClr>
                  <a:schemeClr val="lt1"/>
                </a:buClr>
                <a:buSzPts val="1400"/>
                <a:buFont typeface="Avenir"/>
                <a:buNone/>
              </a:pPr>
              <a:r>
                <a:rPr b="1" i="0" lang="en-US" sz="1400" u="none" cap="none" strike="noStrike">
                  <a:solidFill>
                    <a:schemeClr val="lt1"/>
                  </a:solidFill>
                  <a:latin typeface="Avenir"/>
                  <a:ea typeface="Avenir"/>
                  <a:cs typeface="Avenir"/>
                  <a:sym typeface="Avenir"/>
                </a:rPr>
                <a:t>Knowledge systems</a:t>
              </a:r>
              <a:endParaRPr b="0" i="0" sz="1400" u="none" cap="none" strike="noStrike">
                <a:solidFill>
                  <a:schemeClr val="lt1"/>
                </a:solidFill>
                <a:latin typeface="Avenir"/>
                <a:ea typeface="Avenir"/>
                <a:cs typeface="Avenir"/>
                <a:sym typeface="Avenir"/>
              </a:endParaRPr>
            </a:p>
          </p:txBody>
        </p:sp>
        <p:sp>
          <p:nvSpPr>
            <p:cNvPr id="182" name="Google Shape;182;g1e2113b443f_0_0"/>
            <p:cNvSpPr/>
            <p:nvPr/>
          </p:nvSpPr>
          <p:spPr>
            <a:xfrm rot="-5400000">
              <a:off x="1092917" y="2286843"/>
              <a:ext cx="1941600" cy="1941600"/>
            </a:xfrm>
            <a:custGeom>
              <a:rect b="b" l="l" r="r" t="t"/>
              <a:pathLst>
                <a:path extrusionOk="0" h="120000" w="120000">
                  <a:moveTo>
                    <a:pt x="0" y="120000"/>
                  </a:moveTo>
                  <a:lnTo>
                    <a:pt x="0" y="120000"/>
                  </a:lnTo>
                  <a:cubicBezTo>
                    <a:pt x="0" y="53726"/>
                    <a:pt x="53726" y="0"/>
                    <a:pt x="120000" y="0"/>
                  </a:cubicBezTo>
                  <a:lnTo>
                    <a:pt x="120000" y="120000"/>
                  </a:lnTo>
                  <a:close/>
                </a:path>
              </a:pathLst>
            </a:custGeom>
            <a:solidFill>
              <a:srgbClr val="EE735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1e2113b443f_0_0"/>
            <p:cNvSpPr txBox="1"/>
            <p:nvPr/>
          </p:nvSpPr>
          <p:spPr>
            <a:xfrm>
              <a:off x="1661594" y="2286857"/>
              <a:ext cx="1372800" cy="1372800"/>
            </a:xfrm>
            <a:prstGeom prst="rect">
              <a:avLst/>
            </a:prstGeom>
            <a:solidFill>
              <a:srgbClr val="EE735E"/>
            </a:solidFill>
            <a:ln>
              <a:noFill/>
            </a:ln>
          </p:spPr>
          <p:txBody>
            <a:bodyPr anchorCtr="0" anchor="ctr" bIns="99550" lIns="99550" spcFirstLastPara="1" rIns="99550" wrap="square" tIns="99550">
              <a:noAutofit/>
            </a:bodyPr>
            <a:lstStyle/>
            <a:p>
              <a:pPr indent="0" lvl="0" marL="0" marR="0" rtl="0" algn="ctr">
                <a:lnSpc>
                  <a:spcPct val="90000"/>
                </a:lnSpc>
                <a:spcBef>
                  <a:spcPts val="0"/>
                </a:spcBef>
                <a:spcAft>
                  <a:spcPts val="0"/>
                </a:spcAft>
                <a:buClr>
                  <a:schemeClr val="lt1"/>
                </a:buClr>
                <a:buSzPts val="1400"/>
                <a:buFont typeface="Avenir"/>
                <a:buNone/>
              </a:pPr>
              <a:r>
                <a:rPr b="1" i="0" lang="en-US" sz="1400" u="none" cap="none" strike="noStrike">
                  <a:solidFill>
                    <a:schemeClr val="lt1"/>
                  </a:solidFill>
                  <a:latin typeface="Avenir"/>
                  <a:ea typeface="Avenir"/>
                  <a:cs typeface="Avenir"/>
                  <a:sym typeface="Avenir"/>
                </a:rPr>
                <a:t>Getting the work done</a:t>
              </a:r>
              <a:endParaRPr b="0" i="0" sz="1400" u="none" cap="none" strike="noStrike">
                <a:solidFill>
                  <a:schemeClr val="lt1"/>
                </a:solidFill>
                <a:latin typeface="Avenir"/>
                <a:ea typeface="Avenir"/>
                <a:cs typeface="Avenir"/>
                <a:sym typeface="Avenir"/>
              </a:endParaRPr>
            </a:p>
          </p:txBody>
        </p:sp>
        <p:sp>
          <p:nvSpPr>
            <p:cNvPr id="184" name="Google Shape;184;g1e2113b443f_0_0"/>
            <p:cNvSpPr/>
            <p:nvPr/>
          </p:nvSpPr>
          <p:spPr>
            <a:xfrm>
              <a:off x="2744162" y="1838453"/>
              <a:ext cx="670500" cy="582900"/>
            </a:xfrm>
            <a:custGeom>
              <a:rect b="b" l="l" r="r" t="t"/>
              <a:pathLst>
                <a:path extrusionOk="0" h="120000" w="120000">
                  <a:moveTo>
                    <a:pt x="6047" y="60000"/>
                  </a:moveTo>
                  <a:lnTo>
                    <a:pt x="6047" y="60000"/>
                  </a:lnTo>
                  <a:cubicBezTo>
                    <a:pt x="6047" y="34664"/>
                    <a:pt x="24643" y="12942"/>
                    <a:pt x="50252" y="8364"/>
                  </a:cubicBezTo>
                  <a:cubicBezTo>
                    <a:pt x="75861" y="3786"/>
                    <a:pt x="101177" y="17659"/>
                    <a:pt x="110431" y="41341"/>
                  </a:cubicBezTo>
                  <a:lnTo>
                    <a:pt x="115688" y="41341"/>
                  </a:lnTo>
                  <a:lnTo>
                    <a:pt x="107907" y="60000"/>
                  </a:lnTo>
                  <a:lnTo>
                    <a:pt x="91501" y="41341"/>
                  </a:lnTo>
                  <a:lnTo>
                    <a:pt x="96310" y="41341"/>
                  </a:lnTo>
                  <a:lnTo>
                    <a:pt x="96310" y="41341"/>
                  </a:lnTo>
                  <a:cubicBezTo>
                    <a:pt x="86872" y="26602"/>
                    <a:pt x="67551" y="19389"/>
                    <a:pt x="49222" y="23764"/>
                  </a:cubicBezTo>
                  <a:cubicBezTo>
                    <a:pt x="30894" y="28139"/>
                    <a:pt x="18140" y="43008"/>
                    <a:pt x="18140" y="60000"/>
                  </a:cubicBezTo>
                  <a:close/>
                </a:path>
              </a:pathLst>
            </a:custGeom>
            <a:solidFill>
              <a:srgbClr val="EE735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1e2113b443f_0_0"/>
            <p:cNvSpPr/>
            <p:nvPr/>
          </p:nvSpPr>
          <p:spPr>
            <a:xfrm rot="10800000">
              <a:off x="2744025" y="2062679"/>
              <a:ext cx="670500" cy="582900"/>
            </a:xfrm>
            <a:custGeom>
              <a:rect b="b" l="l" r="r" t="t"/>
              <a:pathLst>
                <a:path extrusionOk="0" h="120000" w="120000">
                  <a:moveTo>
                    <a:pt x="6047" y="60000"/>
                  </a:moveTo>
                  <a:lnTo>
                    <a:pt x="6047" y="60000"/>
                  </a:lnTo>
                  <a:cubicBezTo>
                    <a:pt x="6047" y="34664"/>
                    <a:pt x="24643" y="12942"/>
                    <a:pt x="50252" y="8364"/>
                  </a:cubicBezTo>
                  <a:cubicBezTo>
                    <a:pt x="75861" y="3786"/>
                    <a:pt x="101177" y="17659"/>
                    <a:pt x="110431" y="41341"/>
                  </a:cubicBezTo>
                  <a:lnTo>
                    <a:pt x="115688" y="41341"/>
                  </a:lnTo>
                  <a:lnTo>
                    <a:pt x="107907" y="60000"/>
                  </a:lnTo>
                  <a:lnTo>
                    <a:pt x="91501" y="41341"/>
                  </a:lnTo>
                  <a:lnTo>
                    <a:pt x="96310" y="41341"/>
                  </a:lnTo>
                  <a:lnTo>
                    <a:pt x="96310" y="41341"/>
                  </a:lnTo>
                  <a:cubicBezTo>
                    <a:pt x="86872" y="26602"/>
                    <a:pt x="67551" y="19389"/>
                    <a:pt x="49222" y="23764"/>
                  </a:cubicBezTo>
                  <a:cubicBezTo>
                    <a:pt x="30894" y="28139"/>
                    <a:pt x="18140" y="43008"/>
                    <a:pt x="18140" y="60000"/>
                  </a:cubicBezTo>
                  <a:close/>
                </a:path>
              </a:pathLst>
            </a:custGeom>
            <a:solidFill>
              <a:srgbClr val="EE735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 name="Google Shape;186;g1e2113b443f_0_0"/>
          <p:cNvSpPr txBox="1"/>
          <p:nvPr/>
        </p:nvSpPr>
        <p:spPr>
          <a:xfrm>
            <a:off x="5590200" y="2089950"/>
            <a:ext cx="5673000" cy="2678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u="none" cap="none" strike="noStrike">
                <a:solidFill>
                  <a:schemeClr val="dk1"/>
                </a:solidFill>
                <a:latin typeface="Montserrat"/>
                <a:ea typeface="Montserrat"/>
                <a:cs typeface="Montserrat"/>
                <a:sym typeface="Montserrat"/>
              </a:rPr>
              <a:t>Because</a:t>
            </a:r>
            <a:r>
              <a:rPr i="0" lang="en-US" u="none" cap="none" strike="noStrike">
                <a:solidFill>
                  <a:schemeClr val="dk1"/>
                </a:solidFill>
                <a:latin typeface="Montserrat"/>
                <a:ea typeface="Montserrat"/>
                <a:cs typeface="Montserrat"/>
                <a:sym typeface="Montserrat"/>
              </a:rPr>
              <a:t> unless you have a language for describing what you’re doing, it’s </a:t>
            </a:r>
            <a:r>
              <a:rPr lang="en-US">
                <a:solidFill>
                  <a:schemeClr val="dk1"/>
                </a:solidFill>
                <a:latin typeface="Montserrat"/>
                <a:ea typeface="Montserrat"/>
                <a:cs typeface="Montserrat"/>
                <a:sym typeface="Montserrat"/>
              </a:rPr>
              <a:t>harder to address</a:t>
            </a:r>
            <a:r>
              <a:rPr lang="en-US">
                <a:latin typeface="Montserrat"/>
                <a:ea typeface="Montserrat"/>
                <a:cs typeface="Montserrat"/>
                <a:sym typeface="Montserrat"/>
              </a:rPr>
              <a:t> </a:t>
            </a:r>
            <a:r>
              <a:rPr lang="en-US">
                <a:solidFill>
                  <a:schemeClr val="dk1"/>
                </a:solidFill>
                <a:latin typeface="Montserrat"/>
                <a:ea typeface="Montserrat"/>
                <a:cs typeface="Montserrat"/>
                <a:sym typeface="Montserrat"/>
              </a:rPr>
              <a:t>practical issues such as </a:t>
            </a:r>
            <a:endParaRPr>
              <a:solidFill>
                <a:schemeClr val="dk1"/>
              </a:solidFill>
              <a:latin typeface="Montserrat"/>
              <a:ea typeface="Montserrat"/>
              <a:cs typeface="Montserrat"/>
              <a:sym typeface="Montserrat"/>
            </a:endParaRPr>
          </a:p>
          <a:p>
            <a:pPr indent="0" lvl="0" marL="457200" marR="0" rtl="0" algn="l">
              <a:spcBef>
                <a:spcPts val="0"/>
              </a:spcBef>
              <a:spcAft>
                <a:spcPts val="0"/>
              </a:spcAft>
              <a:buNone/>
            </a:pPr>
            <a:r>
              <a:t/>
            </a:r>
            <a:endParaRPr>
              <a:solidFill>
                <a:schemeClr val="dk1"/>
              </a:solidFill>
              <a:latin typeface="Montserrat"/>
              <a:ea typeface="Montserrat"/>
              <a:cs typeface="Montserrat"/>
              <a:sym typeface="Montserrat"/>
            </a:endParaRPr>
          </a:p>
          <a:p>
            <a:pPr indent="-317500" lvl="0" marL="457200" marR="0" rtl="0" algn="l">
              <a:spcBef>
                <a:spcPts val="0"/>
              </a:spcBef>
              <a:spcAft>
                <a:spcPts val="0"/>
              </a:spcAft>
              <a:buClr>
                <a:schemeClr val="dk1"/>
              </a:buClr>
              <a:buSzPts val="1400"/>
              <a:buFont typeface="Montserrat"/>
              <a:buChar char="●"/>
            </a:pPr>
            <a:r>
              <a:rPr lang="en-US">
                <a:solidFill>
                  <a:schemeClr val="dk1"/>
                </a:solidFill>
                <a:latin typeface="Montserrat"/>
                <a:ea typeface="Montserrat"/>
                <a:cs typeface="Montserrat"/>
                <a:sym typeface="Montserrat"/>
              </a:rPr>
              <a:t>managing work and knowledge</a:t>
            </a:r>
            <a:endParaRPr>
              <a:solidFill>
                <a:schemeClr val="dk1"/>
              </a:solidFill>
              <a:latin typeface="Montserrat"/>
              <a:ea typeface="Montserrat"/>
              <a:cs typeface="Montserrat"/>
              <a:sym typeface="Montserrat"/>
            </a:endParaRPr>
          </a:p>
          <a:p>
            <a:pPr indent="-317500" lvl="0" marL="457200" marR="0" rtl="0" algn="l">
              <a:spcBef>
                <a:spcPts val="0"/>
              </a:spcBef>
              <a:spcAft>
                <a:spcPts val="0"/>
              </a:spcAft>
              <a:buClr>
                <a:schemeClr val="dk1"/>
              </a:buClr>
              <a:buSzPts val="1400"/>
              <a:buFont typeface="Montserrat"/>
              <a:buChar char="●"/>
            </a:pPr>
            <a:r>
              <a:rPr lang="en-US">
                <a:solidFill>
                  <a:schemeClr val="dk1"/>
                </a:solidFill>
                <a:latin typeface="Montserrat"/>
                <a:ea typeface="Montserrat"/>
                <a:cs typeface="Montserrat"/>
                <a:sym typeface="Montserrat"/>
              </a:rPr>
              <a:t>capturing experience and training needs</a:t>
            </a:r>
            <a:endParaRPr>
              <a:solidFill>
                <a:schemeClr val="dk1"/>
              </a:solidFill>
              <a:latin typeface="Montserrat"/>
              <a:ea typeface="Montserrat"/>
              <a:cs typeface="Montserrat"/>
              <a:sym typeface="Montserrat"/>
            </a:endParaRPr>
          </a:p>
          <a:p>
            <a:pPr indent="-317500" lvl="0" marL="457200" marR="0" rtl="0" algn="l">
              <a:spcBef>
                <a:spcPts val="0"/>
              </a:spcBef>
              <a:spcAft>
                <a:spcPts val="0"/>
              </a:spcAft>
              <a:buClr>
                <a:schemeClr val="dk1"/>
              </a:buClr>
              <a:buSzPts val="1400"/>
              <a:buFont typeface="Montserrat"/>
              <a:buChar char="●"/>
            </a:pPr>
            <a:r>
              <a:rPr lang="en-US">
                <a:solidFill>
                  <a:schemeClr val="dk1"/>
                </a:solidFill>
                <a:latin typeface="Montserrat"/>
                <a:ea typeface="Montserrat"/>
                <a:cs typeface="Montserrat"/>
                <a:sym typeface="Montserrat"/>
              </a:rPr>
              <a:t>communicating to clients and prospects</a:t>
            </a:r>
            <a:endParaRPr>
              <a:latin typeface="Montserrat"/>
              <a:ea typeface="Montserrat"/>
              <a:cs typeface="Montserrat"/>
              <a:sym typeface="Montserrat"/>
            </a:endParaRPr>
          </a:p>
          <a:p>
            <a:pPr indent="0" lvl="0" marL="0" marR="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marR="0" rtl="0" algn="l">
              <a:spcBef>
                <a:spcPts val="0"/>
              </a:spcBef>
              <a:spcAft>
                <a:spcPts val="0"/>
              </a:spcAft>
              <a:buNone/>
            </a:pPr>
            <a:r>
              <a:rPr b="1" lang="en-US">
                <a:solidFill>
                  <a:schemeClr val="dk1"/>
                </a:solidFill>
                <a:latin typeface="Montserrat"/>
                <a:ea typeface="Montserrat"/>
                <a:cs typeface="Montserrat"/>
                <a:sym typeface="Montserrat"/>
              </a:rPr>
              <a:t>A challenge</a:t>
            </a:r>
            <a:r>
              <a:rPr lang="en-US">
                <a:solidFill>
                  <a:schemeClr val="dk1"/>
                </a:solidFill>
                <a:latin typeface="Montserrat"/>
                <a:ea typeface="Montserrat"/>
                <a:cs typeface="Montserrat"/>
                <a:sym typeface="Montserrat"/>
              </a:rPr>
              <a:t> is that it’s not easy to keep that language </a:t>
            </a:r>
            <a:endParaRPr>
              <a:solidFill>
                <a:schemeClr val="dk1"/>
              </a:solidFill>
              <a:latin typeface="Montserrat"/>
              <a:ea typeface="Montserrat"/>
              <a:cs typeface="Montserrat"/>
              <a:sym typeface="Montserrat"/>
            </a:endParaRPr>
          </a:p>
          <a:p>
            <a:pPr indent="0" lvl="0" marL="0" marR="0" rtl="0" algn="l">
              <a:spcBef>
                <a:spcPts val="0"/>
              </a:spcBef>
              <a:spcAft>
                <a:spcPts val="0"/>
              </a:spcAft>
              <a:buNone/>
            </a:pPr>
            <a:r>
              <a:t/>
            </a:r>
            <a:endParaRPr>
              <a:solidFill>
                <a:schemeClr val="dk1"/>
              </a:solidFill>
              <a:latin typeface="Montserrat"/>
              <a:ea typeface="Montserrat"/>
              <a:cs typeface="Montserrat"/>
              <a:sym typeface="Montserrat"/>
            </a:endParaRPr>
          </a:p>
          <a:p>
            <a:pPr indent="-317500" lvl="0" marL="457200" marR="0" rtl="0" algn="l">
              <a:spcBef>
                <a:spcPts val="0"/>
              </a:spcBef>
              <a:spcAft>
                <a:spcPts val="0"/>
              </a:spcAft>
              <a:buClr>
                <a:schemeClr val="dk1"/>
              </a:buClr>
              <a:buSzPts val="1400"/>
              <a:buFont typeface="Montserrat"/>
              <a:buChar char="●"/>
            </a:pPr>
            <a:r>
              <a:rPr lang="en-US">
                <a:solidFill>
                  <a:schemeClr val="dk1"/>
                </a:solidFill>
                <a:latin typeface="Montserrat"/>
                <a:ea typeface="Montserrat"/>
                <a:cs typeface="Montserrat"/>
                <a:sym typeface="Montserrat"/>
              </a:rPr>
              <a:t>simple enough to be usable</a:t>
            </a:r>
            <a:endParaRPr>
              <a:solidFill>
                <a:schemeClr val="dk1"/>
              </a:solidFill>
              <a:latin typeface="Montserrat"/>
              <a:ea typeface="Montserrat"/>
              <a:cs typeface="Montserrat"/>
              <a:sym typeface="Montserrat"/>
            </a:endParaRPr>
          </a:p>
          <a:p>
            <a:pPr indent="-317500" lvl="0" marL="457200" marR="0" rtl="0" algn="l">
              <a:spcBef>
                <a:spcPts val="0"/>
              </a:spcBef>
              <a:spcAft>
                <a:spcPts val="0"/>
              </a:spcAft>
              <a:buClr>
                <a:schemeClr val="dk1"/>
              </a:buClr>
              <a:buSzPts val="1400"/>
              <a:buFont typeface="Montserrat"/>
              <a:buChar char="●"/>
            </a:pPr>
            <a:r>
              <a:rPr lang="en-US">
                <a:solidFill>
                  <a:schemeClr val="dk1"/>
                </a:solidFill>
                <a:latin typeface="Montserrat"/>
                <a:ea typeface="Montserrat"/>
                <a:cs typeface="Montserrat"/>
                <a:sym typeface="Montserrat"/>
              </a:rPr>
              <a:t>expressive enough to be useful</a:t>
            </a:r>
            <a:endParaRPr>
              <a:solidFill>
                <a:schemeClr val="dk1"/>
              </a:solidFill>
              <a:latin typeface="Montserrat"/>
              <a:ea typeface="Montserrat"/>
              <a:cs typeface="Montserrat"/>
              <a:sym typeface="Montserrat"/>
            </a:endParaRPr>
          </a:p>
          <a:p>
            <a:pPr indent="-317500" lvl="0" marL="457200" marR="0" rtl="0" algn="l">
              <a:spcBef>
                <a:spcPts val="0"/>
              </a:spcBef>
              <a:spcAft>
                <a:spcPts val="0"/>
              </a:spcAft>
              <a:buClr>
                <a:schemeClr val="dk1"/>
              </a:buClr>
              <a:buSzPts val="1400"/>
              <a:buFont typeface="Montserrat"/>
              <a:buChar char="●"/>
            </a:pPr>
            <a:r>
              <a:rPr lang="en-US">
                <a:solidFill>
                  <a:schemeClr val="dk1"/>
                </a:solidFill>
                <a:latin typeface="Montserrat"/>
                <a:ea typeface="Montserrat"/>
                <a:cs typeface="Montserrat"/>
                <a:sym typeface="Montserrat"/>
              </a:rPr>
              <a:t>widely relevant </a:t>
            </a:r>
            <a:r>
              <a:rPr lang="en-US">
                <a:solidFill>
                  <a:schemeClr val="dk1"/>
                </a:solidFill>
                <a:latin typeface="Montserrat"/>
                <a:ea typeface="Montserrat"/>
                <a:cs typeface="Montserrat"/>
                <a:sym typeface="Montserrat"/>
              </a:rPr>
              <a:t>enough</a:t>
            </a:r>
            <a:r>
              <a:rPr lang="en-US">
                <a:solidFill>
                  <a:schemeClr val="dk1"/>
                </a:solidFill>
                <a:latin typeface="Montserrat"/>
                <a:ea typeface="Montserrat"/>
                <a:cs typeface="Montserrat"/>
                <a:sym typeface="Montserrat"/>
              </a:rPr>
              <a:t> to work for </a:t>
            </a:r>
            <a:r>
              <a:rPr lang="en-US">
                <a:solidFill>
                  <a:schemeClr val="dk1"/>
                </a:solidFill>
                <a:latin typeface="Montserrat"/>
                <a:ea typeface="Montserrat"/>
                <a:cs typeface="Montserrat"/>
                <a:sym typeface="Montserrat"/>
              </a:rPr>
              <a:t>different</a:t>
            </a:r>
            <a:r>
              <a:rPr lang="en-US">
                <a:solidFill>
                  <a:schemeClr val="dk1"/>
                </a:solidFill>
                <a:latin typeface="Montserrat"/>
                <a:ea typeface="Montserrat"/>
                <a:cs typeface="Montserrat"/>
                <a:sym typeface="Montserrat"/>
              </a:rPr>
              <a:t> people</a:t>
            </a:r>
            <a:endParaRPr>
              <a:solidFill>
                <a:schemeClr val="dk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1e2113b443f_0_17"/>
          <p:cNvSpPr txBox="1"/>
          <p:nvPr>
            <p:ph type="title"/>
          </p:nvPr>
        </p:nvSpPr>
        <p:spPr>
          <a:xfrm>
            <a:off x="304944" y="328736"/>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wentieth Century"/>
              <a:buNone/>
            </a:pPr>
            <a:r>
              <a:rPr lang="en-US" sz="3200">
                <a:latin typeface="Montserrat"/>
                <a:ea typeface="Montserrat"/>
                <a:cs typeface="Montserrat"/>
                <a:sym typeface="Montserrat"/>
              </a:rPr>
              <a:t>What is noslegal?</a:t>
            </a:r>
            <a:br>
              <a:rPr b="1" lang="en-US" sz="4400"/>
            </a:br>
            <a:endParaRPr/>
          </a:p>
        </p:txBody>
      </p:sp>
      <p:sp>
        <p:nvSpPr>
          <p:cNvPr id="192" name="Google Shape;192;g1e2113b443f_0_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93" name="Google Shape;193;g1e2113b443f_0_17"/>
          <p:cNvSpPr/>
          <p:nvPr/>
        </p:nvSpPr>
        <p:spPr>
          <a:xfrm>
            <a:off x="1801237" y="1411918"/>
            <a:ext cx="1070100" cy="603000"/>
          </a:xfrm>
          <a:prstGeom prst="rect">
            <a:avLst/>
          </a:prstGeom>
          <a:solidFill>
            <a:schemeClr val="accent4"/>
          </a:solidFill>
          <a:ln cap="flat" cmpd="sng" w="12700">
            <a:solidFill>
              <a:srgbClr val="D1F5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Work</a:t>
            </a:r>
            <a:endParaRPr/>
          </a:p>
        </p:txBody>
      </p:sp>
      <p:sp>
        <p:nvSpPr>
          <p:cNvPr id="194" name="Google Shape;194;g1e2113b443f_0_17"/>
          <p:cNvSpPr/>
          <p:nvPr/>
        </p:nvSpPr>
        <p:spPr>
          <a:xfrm>
            <a:off x="3330615" y="1809579"/>
            <a:ext cx="1070100" cy="603000"/>
          </a:xfrm>
          <a:prstGeom prst="rect">
            <a:avLst/>
          </a:prstGeom>
          <a:solidFill>
            <a:schemeClr val="accent4"/>
          </a:solidFill>
          <a:ln cap="flat" cmpd="sng" w="12700">
            <a:solidFill>
              <a:srgbClr val="D1F5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Laws</a:t>
            </a:r>
            <a:endParaRPr/>
          </a:p>
        </p:txBody>
      </p:sp>
      <p:sp>
        <p:nvSpPr>
          <p:cNvPr id="195" name="Google Shape;195;g1e2113b443f_0_17"/>
          <p:cNvSpPr/>
          <p:nvPr/>
        </p:nvSpPr>
        <p:spPr>
          <a:xfrm>
            <a:off x="3847061" y="4090618"/>
            <a:ext cx="1070100" cy="603000"/>
          </a:xfrm>
          <a:prstGeom prst="rect">
            <a:avLst/>
          </a:prstGeom>
          <a:solidFill>
            <a:schemeClr val="accent4"/>
          </a:solidFill>
          <a:ln cap="flat" cmpd="sng" w="12700">
            <a:solidFill>
              <a:srgbClr val="D1F5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Sectors</a:t>
            </a:r>
            <a:endParaRPr/>
          </a:p>
        </p:txBody>
      </p:sp>
      <p:sp>
        <p:nvSpPr>
          <p:cNvPr id="196" name="Google Shape;196;g1e2113b443f_0_17"/>
          <p:cNvSpPr/>
          <p:nvPr/>
        </p:nvSpPr>
        <p:spPr>
          <a:xfrm>
            <a:off x="1801237" y="3656552"/>
            <a:ext cx="1655100" cy="603000"/>
          </a:xfrm>
          <a:prstGeom prst="rect">
            <a:avLst/>
          </a:prstGeom>
          <a:solidFill>
            <a:schemeClr val="accent4"/>
          </a:solidFill>
          <a:ln cap="flat" cmpd="sng" w="12700">
            <a:solidFill>
              <a:srgbClr val="D1F5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Perspectives</a:t>
            </a:r>
            <a:endParaRPr/>
          </a:p>
        </p:txBody>
      </p:sp>
      <p:sp>
        <p:nvSpPr>
          <p:cNvPr id="197" name="Google Shape;197;g1e2113b443f_0_17"/>
          <p:cNvSpPr/>
          <p:nvPr/>
        </p:nvSpPr>
        <p:spPr>
          <a:xfrm>
            <a:off x="3628417" y="2936208"/>
            <a:ext cx="1070100" cy="603000"/>
          </a:xfrm>
          <a:prstGeom prst="rect">
            <a:avLst/>
          </a:prstGeom>
          <a:solidFill>
            <a:schemeClr val="accent4"/>
          </a:solidFill>
          <a:ln cap="flat" cmpd="sng" w="12700">
            <a:solidFill>
              <a:srgbClr val="D1F5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Places</a:t>
            </a:r>
            <a:endParaRPr/>
          </a:p>
        </p:txBody>
      </p:sp>
      <p:sp>
        <p:nvSpPr>
          <p:cNvPr id="198" name="Google Shape;198;g1e2113b443f_0_17"/>
          <p:cNvSpPr/>
          <p:nvPr/>
        </p:nvSpPr>
        <p:spPr>
          <a:xfrm>
            <a:off x="1202573" y="4693624"/>
            <a:ext cx="2267400" cy="603000"/>
          </a:xfrm>
          <a:prstGeom prst="rect">
            <a:avLst/>
          </a:prstGeom>
          <a:solidFill>
            <a:schemeClr val="accent4"/>
          </a:solidFill>
          <a:ln cap="flat" cmpd="sng" w="12700">
            <a:solidFill>
              <a:srgbClr val="D1F5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Information assets</a:t>
            </a:r>
            <a:endParaRPr/>
          </a:p>
        </p:txBody>
      </p:sp>
      <p:sp>
        <p:nvSpPr>
          <p:cNvPr id="199" name="Google Shape;199;g1e2113b443f_0_17"/>
          <p:cNvSpPr/>
          <p:nvPr/>
        </p:nvSpPr>
        <p:spPr>
          <a:xfrm>
            <a:off x="2053417" y="2506902"/>
            <a:ext cx="1070100" cy="603000"/>
          </a:xfrm>
          <a:prstGeom prst="rect">
            <a:avLst/>
          </a:prstGeom>
          <a:solidFill>
            <a:schemeClr val="accent4"/>
          </a:solidFill>
          <a:ln cap="flat" cmpd="sng" w="12700">
            <a:solidFill>
              <a:srgbClr val="D1F5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Subjects</a:t>
            </a:r>
            <a:endParaRPr/>
          </a:p>
        </p:txBody>
      </p:sp>
      <p:sp>
        <p:nvSpPr>
          <p:cNvPr id="200" name="Google Shape;200;g1e2113b443f_0_17"/>
          <p:cNvSpPr txBox="1"/>
          <p:nvPr/>
        </p:nvSpPr>
        <p:spPr>
          <a:xfrm>
            <a:off x="5723225" y="1790800"/>
            <a:ext cx="4944000" cy="2893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a:solidFill>
                  <a:schemeClr val="accent4"/>
                </a:solidFill>
                <a:latin typeface="Montserrat"/>
                <a:ea typeface="Montserrat"/>
                <a:cs typeface="Montserrat"/>
                <a:sym typeface="Montserrat"/>
              </a:rPr>
              <a:t>noslegal</a:t>
            </a:r>
            <a:r>
              <a:rPr b="1" lang="en-US">
                <a:solidFill>
                  <a:schemeClr val="dk1"/>
                </a:solidFill>
                <a:latin typeface="Montserrat"/>
                <a:ea typeface="Montserrat"/>
                <a:cs typeface="Montserrat"/>
                <a:sym typeface="Montserrat"/>
              </a:rPr>
              <a:t> </a:t>
            </a:r>
            <a:r>
              <a:rPr lang="en-US">
                <a:solidFill>
                  <a:schemeClr val="dk1"/>
                </a:solidFill>
                <a:latin typeface="Montserrat"/>
                <a:ea typeface="Montserrat"/>
                <a:cs typeface="Montserrat"/>
                <a:sym typeface="Montserrat"/>
              </a:rPr>
              <a:t>is a collection of simple, internationally relevant concepts for describing legal work in a </a:t>
            </a:r>
            <a:r>
              <a:rPr b="1" lang="en-US">
                <a:solidFill>
                  <a:schemeClr val="dk1"/>
                </a:solidFill>
                <a:latin typeface="Montserrat"/>
                <a:ea typeface="Montserrat"/>
                <a:cs typeface="Montserrat"/>
                <a:sym typeface="Montserrat"/>
              </a:rPr>
              <a:t>practical</a:t>
            </a:r>
            <a:r>
              <a:rPr lang="en-US">
                <a:solidFill>
                  <a:schemeClr val="dk1"/>
                </a:solidFill>
                <a:latin typeface="Montserrat"/>
                <a:ea typeface="Montserrat"/>
                <a:cs typeface="Montserrat"/>
                <a:sym typeface="Montserrat"/>
              </a:rPr>
              <a:t> </a:t>
            </a:r>
            <a:r>
              <a:rPr b="1" lang="en-US">
                <a:solidFill>
                  <a:schemeClr val="dk1"/>
                </a:solidFill>
                <a:latin typeface="Montserrat"/>
                <a:ea typeface="Montserrat"/>
                <a:cs typeface="Montserrat"/>
                <a:sym typeface="Montserrat"/>
              </a:rPr>
              <a:t>way</a:t>
            </a:r>
            <a:r>
              <a:rPr lang="en-US">
                <a:solidFill>
                  <a:schemeClr val="dk1"/>
                </a:solidFill>
                <a:latin typeface="Montserrat"/>
                <a:ea typeface="Montserrat"/>
                <a:cs typeface="Montserrat"/>
                <a:sym typeface="Montserrat"/>
              </a:rPr>
              <a:t>.</a:t>
            </a:r>
            <a:endParaRPr>
              <a:latin typeface="Montserrat"/>
              <a:ea typeface="Montserrat"/>
              <a:cs typeface="Montserrat"/>
              <a:sym typeface="Montserrat"/>
            </a:endParaRPr>
          </a:p>
          <a:p>
            <a:pPr indent="0" lvl="0" marL="0" marR="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marR="0" rtl="0" algn="l">
              <a:spcBef>
                <a:spcPts val="0"/>
              </a:spcBef>
              <a:spcAft>
                <a:spcPts val="0"/>
              </a:spcAft>
              <a:buNone/>
            </a:pPr>
            <a:r>
              <a:rPr lang="en-US">
                <a:solidFill>
                  <a:schemeClr val="dk1"/>
                </a:solidFill>
                <a:latin typeface="Montserrat"/>
                <a:ea typeface="Montserrat"/>
                <a:cs typeface="Montserrat"/>
                <a:sym typeface="Montserrat"/>
              </a:rPr>
              <a:t>It consists of </a:t>
            </a:r>
            <a:r>
              <a:rPr b="1" lang="en-US">
                <a:solidFill>
                  <a:schemeClr val="dk1"/>
                </a:solidFill>
                <a:latin typeface="Montserrat"/>
                <a:ea typeface="Montserrat"/>
                <a:cs typeface="Montserrat"/>
                <a:sym typeface="Montserrat"/>
              </a:rPr>
              <a:t>simple-to-understand</a:t>
            </a:r>
            <a:r>
              <a:rPr lang="en-US">
                <a:solidFill>
                  <a:schemeClr val="dk1"/>
                </a:solidFill>
                <a:latin typeface="Montserrat"/>
                <a:ea typeface="Montserrat"/>
                <a:cs typeface="Montserrat"/>
                <a:sym typeface="Montserrat"/>
              </a:rPr>
              <a:t> core content. </a:t>
            </a:r>
            <a:r>
              <a:rPr lang="en-US">
                <a:latin typeface="Montserrat"/>
                <a:ea typeface="Montserrat"/>
                <a:cs typeface="Montserrat"/>
                <a:sym typeface="Montserrat"/>
              </a:rPr>
              <a:t>E</a:t>
            </a:r>
            <a:r>
              <a:rPr lang="en-US">
                <a:solidFill>
                  <a:schemeClr val="dk1"/>
                </a:solidFill>
                <a:latin typeface="Montserrat"/>
                <a:ea typeface="Montserrat"/>
                <a:cs typeface="Montserrat"/>
                <a:sym typeface="Montserrat"/>
              </a:rPr>
              <a:t>xtension packs provide further, specialist detail</a:t>
            </a:r>
            <a:r>
              <a:rPr lang="en-US">
                <a:latin typeface="Montserrat"/>
                <a:ea typeface="Montserrat"/>
                <a:cs typeface="Montserrat"/>
                <a:sym typeface="Montserrat"/>
              </a:rPr>
              <a:t>. Element</a:t>
            </a:r>
            <a:r>
              <a:rPr lang="en-US">
                <a:solidFill>
                  <a:schemeClr val="dk1"/>
                </a:solidFill>
                <a:latin typeface="Montserrat"/>
                <a:ea typeface="Montserrat"/>
                <a:cs typeface="Montserrat"/>
                <a:sym typeface="Montserrat"/>
              </a:rPr>
              <a:t>s can be combined to build more complex concepts.</a:t>
            </a:r>
            <a:endParaRPr>
              <a:solidFill>
                <a:schemeClr val="dk1"/>
              </a:solidFill>
              <a:latin typeface="Montserrat"/>
              <a:ea typeface="Montserrat"/>
              <a:cs typeface="Montserrat"/>
              <a:sym typeface="Montserrat"/>
            </a:endParaRPr>
          </a:p>
          <a:p>
            <a:pPr indent="0" lvl="0" marL="0" marR="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marR="0" rtl="0" algn="l">
              <a:spcBef>
                <a:spcPts val="0"/>
              </a:spcBef>
              <a:spcAft>
                <a:spcPts val="0"/>
              </a:spcAft>
              <a:buNone/>
            </a:pPr>
            <a:r>
              <a:rPr lang="en-US">
                <a:solidFill>
                  <a:schemeClr val="dk1"/>
                </a:solidFill>
                <a:latin typeface="Montserrat"/>
                <a:ea typeface="Montserrat"/>
                <a:cs typeface="Montserrat"/>
                <a:sym typeface="Montserrat"/>
              </a:rPr>
              <a:t>You get the benefits of a community effort on these concepts (no need to build your own) but can combine them to suit your needs.</a:t>
            </a:r>
            <a:r>
              <a:rPr lang="en-US">
                <a:latin typeface="Montserrat"/>
                <a:ea typeface="Montserrat"/>
                <a:cs typeface="Montserrat"/>
                <a:sym typeface="Montserrat"/>
              </a:rPr>
              <a:t> </a:t>
            </a:r>
            <a:r>
              <a:rPr lang="en-US">
                <a:solidFill>
                  <a:schemeClr val="dk1"/>
                </a:solidFill>
                <a:latin typeface="Montserrat"/>
                <a:ea typeface="Montserrat"/>
                <a:cs typeface="Montserrat"/>
                <a:sym typeface="Montserrat"/>
              </a:rPr>
              <a:t>And it’s completely </a:t>
            </a:r>
            <a:r>
              <a:rPr b="1" lang="en-US">
                <a:solidFill>
                  <a:schemeClr val="dk1"/>
                </a:solidFill>
                <a:latin typeface="Montserrat"/>
                <a:ea typeface="Montserrat"/>
                <a:cs typeface="Montserrat"/>
                <a:sym typeface="Montserrat"/>
              </a:rPr>
              <a:t>free and unrestricted</a:t>
            </a:r>
            <a:r>
              <a:rPr lang="en-US">
                <a:solidFill>
                  <a:schemeClr val="dk1"/>
                </a:solidFill>
                <a:latin typeface="Montserrat"/>
                <a:ea typeface="Montserrat"/>
                <a:cs typeface="Montserrat"/>
                <a:sym typeface="Montserrat"/>
              </a:rPr>
              <a:t> (permissive open source).</a:t>
            </a:r>
            <a:endParaRPr>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7"/>
          <p:cNvSpPr txBox="1"/>
          <p:nvPr>
            <p:ph type="title"/>
          </p:nvPr>
        </p:nvSpPr>
        <p:spPr>
          <a:xfrm>
            <a:off x="304944" y="328736"/>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wentieth Century"/>
              <a:buNone/>
            </a:pPr>
            <a:r>
              <a:rPr lang="en-US" sz="3200">
                <a:latin typeface="Montserrat"/>
                <a:ea typeface="Montserrat"/>
                <a:cs typeface="Montserrat"/>
                <a:sym typeface="Montserrat"/>
              </a:rPr>
              <a:t>Don’t reinvent, configure </a:t>
            </a:r>
            <a:br>
              <a:rPr b="1" lang="en-US" sz="4000"/>
            </a:br>
            <a:endParaRPr sz="4000"/>
          </a:p>
        </p:txBody>
      </p:sp>
      <p:sp>
        <p:nvSpPr>
          <p:cNvPr id="206" name="Google Shape;20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12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graphicFrame>
        <p:nvGraphicFramePr>
          <p:cNvPr id="207" name="Google Shape;207;p7"/>
          <p:cNvGraphicFramePr/>
          <p:nvPr/>
        </p:nvGraphicFramePr>
        <p:xfrm>
          <a:off x="453415" y="1533577"/>
          <a:ext cx="3000000" cy="3000000"/>
        </p:xfrm>
        <a:graphic>
          <a:graphicData uri="http://schemas.openxmlformats.org/drawingml/2006/table">
            <a:tbl>
              <a:tblPr bandRow="1" firstRow="1">
                <a:noFill/>
                <a:tableStyleId>{6FD4E5A2-A84C-45B2-8203-0D64B76482D2}</a:tableStyleId>
              </a:tblPr>
              <a:tblGrid>
                <a:gridCol w="5332050"/>
                <a:gridCol w="5738375"/>
              </a:tblGrid>
              <a:tr h="367000">
                <a:tc>
                  <a:txBody>
                    <a:bodyPr/>
                    <a:lstStyle/>
                    <a:p>
                      <a:pPr indent="0" lvl="0" marL="0" marR="0" rtl="0" algn="l">
                        <a:spcBef>
                          <a:spcPts val="0"/>
                        </a:spcBef>
                        <a:spcAft>
                          <a:spcPts val="0"/>
                        </a:spcAft>
                        <a:buNone/>
                      </a:pPr>
                      <a:r>
                        <a:rPr lang="en-US" sz="1200" u="none" cap="none" strike="noStrike">
                          <a:latin typeface="Montserrat"/>
                          <a:ea typeface="Montserrat"/>
                          <a:cs typeface="Montserrat"/>
                          <a:sym typeface="Montserrat"/>
                        </a:rPr>
                        <a:t>Traditional law firm approach</a:t>
                      </a:r>
                      <a:endParaRPr sz="1200">
                        <a:latin typeface="Montserrat"/>
                        <a:ea typeface="Montserrat"/>
                        <a:cs typeface="Montserrat"/>
                        <a:sym typeface="Montserrat"/>
                      </a:endParaRPr>
                    </a:p>
                  </a:txBody>
                  <a:tcPr marT="45725" marB="45725" marR="91450" marL="91450">
                    <a:solidFill>
                      <a:srgbClr val="EE735E"/>
                    </a:solidFill>
                  </a:tcPr>
                </a:tc>
                <a:tc>
                  <a:txBody>
                    <a:bodyPr/>
                    <a:lstStyle/>
                    <a:p>
                      <a:pPr indent="0" lvl="0" marL="0" marR="0" rtl="0" algn="l">
                        <a:spcBef>
                          <a:spcPts val="0"/>
                        </a:spcBef>
                        <a:spcAft>
                          <a:spcPts val="0"/>
                        </a:spcAft>
                        <a:buNone/>
                      </a:pPr>
                      <a:r>
                        <a:rPr lang="en-US" sz="1200">
                          <a:latin typeface="Montserrat"/>
                          <a:ea typeface="Montserrat"/>
                          <a:cs typeface="Montserrat"/>
                          <a:sym typeface="Montserrat"/>
                        </a:rPr>
                        <a:t>noslegal approach</a:t>
                      </a:r>
                      <a:endParaRPr sz="1200">
                        <a:latin typeface="Montserrat"/>
                        <a:ea typeface="Montserrat"/>
                        <a:cs typeface="Montserrat"/>
                        <a:sym typeface="Montserrat"/>
                      </a:endParaRPr>
                    </a:p>
                  </a:txBody>
                  <a:tcPr marT="45725" marB="45725" marR="91450" marL="91450">
                    <a:solidFill>
                      <a:schemeClr val="accent4"/>
                    </a:solidFill>
                  </a:tcPr>
                </a:tc>
              </a:tr>
              <a:tr h="573150">
                <a:tc>
                  <a:txBody>
                    <a:bodyPr/>
                    <a:lstStyle/>
                    <a:p>
                      <a:pPr indent="0" lvl="0" marL="0" marR="0" rtl="0" algn="l">
                        <a:spcBef>
                          <a:spcPts val="0"/>
                        </a:spcBef>
                        <a:spcAft>
                          <a:spcPts val="0"/>
                        </a:spcAft>
                        <a:buNone/>
                      </a:pPr>
                      <a:r>
                        <a:rPr lang="en-US" sz="1200">
                          <a:latin typeface="Montserrat"/>
                          <a:ea typeface="Montserrat"/>
                          <a:cs typeface="Montserrat"/>
                          <a:sym typeface="Montserrat"/>
                        </a:rPr>
                        <a:t>Taxonomy is </a:t>
                      </a:r>
                      <a:r>
                        <a:rPr b="1" lang="en-US" sz="1200">
                          <a:latin typeface="Montserrat"/>
                          <a:ea typeface="Montserrat"/>
                          <a:cs typeface="Montserrat"/>
                          <a:sym typeface="Montserrat"/>
                        </a:rPr>
                        <a:t>bespoke</a:t>
                      </a:r>
                      <a:r>
                        <a:rPr lang="en-US" sz="1200">
                          <a:latin typeface="Montserrat"/>
                          <a:ea typeface="Montserrat"/>
                          <a:cs typeface="Montserrat"/>
                          <a:sym typeface="Montserrat"/>
                        </a:rPr>
                        <a:t> to the firm – and often to particular places and functions within a firm: multiple taxonomies</a:t>
                      </a:r>
                      <a:endParaRPr sz="1200">
                        <a:latin typeface="Montserrat"/>
                        <a:ea typeface="Montserrat"/>
                        <a:cs typeface="Montserrat"/>
                        <a:sym typeface="Montserrat"/>
                      </a:endParaRPr>
                    </a:p>
                  </a:txBody>
                  <a:tcPr marT="45725" marB="45725" marR="91450" marL="91450"/>
                </a:tc>
                <a:tc>
                  <a:txBody>
                    <a:bodyPr/>
                    <a:lstStyle/>
                    <a:p>
                      <a:pPr indent="0" lvl="0" marL="0" marR="0" rtl="0" algn="l">
                        <a:spcBef>
                          <a:spcPts val="0"/>
                        </a:spcBef>
                        <a:spcAft>
                          <a:spcPts val="0"/>
                        </a:spcAft>
                        <a:buNone/>
                      </a:pPr>
                      <a:r>
                        <a:rPr b="1" lang="en-US" sz="1200">
                          <a:latin typeface="Montserrat"/>
                          <a:ea typeface="Montserrat"/>
                          <a:cs typeface="Montserrat"/>
                          <a:sym typeface="Montserrat"/>
                        </a:rPr>
                        <a:t>Standardised</a:t>
                      </a:r>
                      <a:r>
                        <a:rPr lang="en-US" sz="1200">
                          <a:latin typeface="Montserrat"/>
                          <a:ea typeface="Montserrat"/>
                          <a:cs typeface="Montserrat"/>
                          <a:sym typeface="Montserrat"/>
                        </a:rPr>
                        <a:t> taxonomy, but you can configure it to your needs by choosing,  combining and extending concepts</a:t>
                      </a:r>
                      <a:endParaRPr sz="1200">
                        <a:latin typeface="Montserrat"/>
                        <a:ea typeface="Montserrat"/>
                        <a:cs typeface="Montserrat"/>
                        <a:sym typeface="Montserrat"/>
                      </a:endParaRPr>
                    </a:p>
                  </a:txBody>
                  <a:tcPr marT="45725" marB="45725" marR="91450" marL="91450">
                    <a:solidFill>
                      <a:srgbClr val="B6F3EE"/>
                    </a:solidFill>
                  </a:tcPr>
                </a:tc>
              </a:tr>
              <a:tr h="498075">
                <a:tc>
                  <a:txBody>
                    <a:bodyPr/>
                    <a:lstStyle/>
                    <a:p>
                      <a:pPr indent="0" lvl="0" marL="0" marR="0" rtl="0" algn="l">
                        <a:spcBef>
                          <a:spcPts val="0"/>
                        </a:spcBef>
                        <a:spcAft>
                          <a:spcPts val="0"/>
                        </a:spcAft>
                        <a:buNone/>
                      </a:pPr>
                      <a:r>
                        <a:rPr lang="en-US" sz="1200">
                          <a:latin typeface="Montserrat"/>
                          <a:ea typeface="Montserrat"/>
                          <a:cs typeface="Montserrat"/>
                          <a:sym typeface="Montserrat"/>
                        </a:rPr>
                        <a:t>Elements tend to become </a:t>
                      </a:r>
                      <a:r>
                        <a:rPr b="1" lang="en-US" sz="1200">
                          <a:latin typeface="Montserrat"/>
                          <a:ea typeface="Montserrat"/>
                          <a:cs typeface="Montserrat"/>
                          <a:sym typeface="Montserrat"/>
                        </a:rPr>
                        <a:t>complicated</a:t>
                      </a:r>
                      <a:r>
                        <a:rPr lang="en-US" sz="1200">
                          <a:latin typeface="Montserrat"/>
                          <a:ea typeface="Montserrat"/>
                          <a:cs typeface="Montserrat"/>
                          <a:sym typeface="Montserrat"/>
                        </a:rPr>
                        <a:t>,</a:t>
                      </a:r>
                      <a:r>
                        <a:rPr lang="en-US" sz="1200">
                          <a:latin typeface="Montserrat"/>
                          <a:ea typeface="Montserrat"/>
                          <a:cs typeface="Montserrat"/>
                          <a:sym typeface="Montserrat"/>
                        </a:rPr>
                        <a:t> </a:t>
                      </a:r>
                      <a:r>
                        <a:rPr b="1" lang="en-US" sz="1200">
                          <a:latin typeface="Montserrat"/>
                          <a:ea typeface="Montserrat"/>
                          <a:cs typeface="Montserrat"/>
                          <a:sym typeface="Montserrat"/>
                        </a:rPr>
                        <a:t>fragile and hard to map</a:t>
                      </a:r>
                      <a:r>
                        <a:rPr lang="en-US" sz="1200">
                          <a:latin typeface="Montserrat"/>
                          <a:ea typeface="Montserrat"/>
                          <a:cs typeface="Montserrat"/>
                          <a:sym typeface="Montserrat"/>
                        </a:rPr>
                        <a:t> across functions, places and time</a:t>
                      </a:r>
                      <a:endParaRPr sz="1200">
                        <a:latin typeface="Montserrat"/>
                        <a:ea typeface="Montserrat"/>
                        <a:cs typeface="Montserrat"/>
                        <a:sym typeface="Montserrat"/>
                      </a:endParaRPr>
                    </a:p>
                  </a:txBody>
                  <a:tcPr marT="45725" marB="45725" marR="91450" marL="91450"/>
                </a:tc>
                <a:tc>
                  <a:txBody>
                    <a:bodyPr/>
                    <a:lstStyle/>
                    <a:p>
                      <a:pPr indent="0" lvl="0" marL="0" marR="0" rtl="0" algn="l">
                        <a:spcBef>
                          <a:spcPts val="0"/>
                        </a:spcBef>
                        <a:spcAft>
                          <a:spcPts val="0"/>
                        </a:spcAft>
                        <a:buNone/>
                      </a:pPr>
                      <a:r>
                        <a:rPr lang="en-US" sz="1200">
                          <a:latin typeface="Montserrat"/>
                          <a:ea typeface="Montserrat"/>
                          <a:cs typeface="Montserrat"/>
                          <a:sym typeface="Montserrat"/>
                        </a:rPr>
                        <a:t>We’ve designed for</a:t>
                      </a:r>
                      <a:r>
                        <a:rPr b="1" lang="en-US" sz="1200">
                          <a:latin typeface="Montserrat"/>
                          <a:ea typeface="Montserrat"/>
                          <a:cs typeface="Montserrat"/>
                          <a:sym typeface="Montserrat"/>
                        </a:rPr>
                        <a:t> </a:t>
                      </a:r>
                      <a:r>
                        <a:rPr lang="en-US" sz="1200">
                          <a:latin typeface="Montserrat"/>
                          <a:ea typeface="Montserrat"/>
                          <a:cs typeface="Montserrat"/>
                          <a:sym typeface="Montserrat"/>
                        </a:rPr>
                        <a:t>simplicity, with complexity being expressed by combination. This makes it </a:t>
                      </a:r>
                      <a:r>
                        <a:rPr b="1" lang="en-US" sz="1200">
                          <a:latin typeface="Montserrat"/>
                          <a:ea typeface="Montserrat"/>
                          <a:cs typeface="Montserrat"/>
                          <a:sym typeface="Montserrat"/>
                        </a:rPr>
                        <a:t>less fragile</a:t>
                      </a:r>
                      <a:r>
                        <a:rPr b="1" lang="en-US" sz="1200">
                          <a:latin typeface="Montserrat"/>
                          <a:ea typeface="Montserrat"/>
                          <a:cs typeface="Montserrat"/>
                          <a:sym typeface="Montserrat"/>
                        </a:rPr>
                        <a:t> and more mappable.</a:t>
                      </a:r>
                      <a:endParaRPr b="1" sz="1200">
                        <a:latin typeface="Montserrat"/>
                        <a:ea typeface="Montserrat"/>
                        <a:cs typeface="Montserrat"/>
                        <a:sym typeface="Montserrat"/>
                      </a:endParaRPr>
                    </a:p>
                  </a:txBody>
                  <a:tcPr marT="45725" marB="45725" marR="91450" marL="91450">
                    <a:solidFill>
                      <a:srgbClr val="D1F5F2"/>
                    </a:solidFill>
                  </a:tcPr>
                </a:tc>
              </a:tr>
              <a:tr h="573150">
                <a:tc>
                  <a:txBody>
                    <a:bodyPr/>
                    <a:lstStyle/>
                    <a:p>
                      <a:pPr indent="0" lvl="0" marL="0" marR="0" rtl="0" algn="l">
                        <a:spcBef>
                          <a:spcPts val="0"/>
                        </a:spcBef>
                        <a:spcAft>
                          <a:spcPts val="0"/>
                        </a:spcAft>
                        <a:buNone/>
                      </a:pPr>
                      <a:r>
                        <a:rPr lang="en-US" sz="1200">
                          <a:latin typeface="Montserrat"/>
                          <a:ea typeface="Montserrat"/>
                          <a:cs typeface="Montserrat"/>
                          <a:sym typeface="Montserrat"/>
                        </a:rPr>
                        <a:t>Few voices tend to have significant input in practice, and taxonomies are often </a:t>
                      </a:r>
                      <a:r>
                        <a:rPr b="1" lang="en-US" sz="1200">
                          <a:latin typeface="Montserrat"/>
                          <a:ea typeface="Montserrat"/>
                          <a:cs typeface="Montserrat"/>
                          <a:sym typeface="Montserrat"/>
                        </a:rPr>
                        <a:t>over-fitted </a:t>
                      </a:r>
                      <a:r>
                        <a:rPr lang="en-US" sz="1200">
                          <a:latin typeface="Montserrat"/>
                          <a:ea typeface="Montserrat"/>
                          <a:cs typeface="Montserrat"/>
                          <a:sym typeface="Montserrat"/>
                        </a:rPr>
                        <a:t>to specialist groups’ needs </a:t>
                      </a:r>
                      <a:endParaRPr sz="1200">
                        <a:latin typeface="Montserrat"/>
                        <a:ea typeface="Montserrat"/>
                        <a:cs typeface="Montserrat"/>
                        <a:sym typeface="Montserrat"/>
                      </a:endParaRPr>
                    </a:p>
                  </a:txBody>
                  <a:tcPr marT="45725" marB="45725" marR="91450" marL="91450"/>
                </a:tc>
                <a:tc>
                  <a:txBody>
                    <a:bodyPr/>
                    <a:lstStyle/>
                    <a:p>
                      <a:pPr indent="0" lvl="0" marL="0" marR="0" rtl="0" algn="l">
                        <a:spcBef>
                          <a:spcPts val="0"/>
                        </a:spcBef>
                        <a:spcAft>
                          <a:spcPts val="0"/>
                        </a:spcAft>
                        <a:buNone/>
                      </a:pPr>
                      <a:r>
                        <a:rPr lang="en-US" sz="1200">
                          <a:latin typeface="Montserrat"/>
                          <a:ea typeface="Montserrat"/>
                          <a:cs typeface="Montserrat"/>
                          <a:sym typeface="Montserrat"/>
                        </a:rPr>
                        <a:t>W</a:t>
                      </a:r>
                      <a:r>
                        <a:rPr lang="en-US" sz="1200">
                          <a:latin typeface="Montserrat"/>
                          <a:ea typeface="Montserrat"/>
                          <a:cs typeface="Montserrat"/>
                          <a:sym typeface="Montserrat"/>
                        </a:rPr>
                        <a:t>e’ve looked carefully at a </a:t>
                      </a:r>
                      <a:r>
                        <a:rPr b="1" lang="en-US" sz="1200">
                          <a:latin typeface="Montserrat"/>
                          <a:ea typeface="Montserrat"/>
                          <a:cs typeface="Montserrat"/>
                          <a:sym typeface="Montserrat"/>
                        </a:rPr>
                        <a:t>variety of needs </a:t>
                      </a:r>
                      <a:r>
                        <a:rPr lang="en-US" sz="1200">
                          <a:latin typeface="Montserrat"/>
                          <a:ea typeface="Montserrat"/>
                          <a:cs typeface="Montserrat"/>
                          <a:sym typeface="Montserrat"/>
                        </a:rPr>
                        <a:t>within and across organisations</a:t>
                      </a:r>
                      <a:r>
                        <a:rPr b="1" lang="en-US" sz="1200">
                          <a:latin typeface="Montserrat"/>
                          <a:ea typeface="Montserrat"/>
                          <a:cs typeface="Montserrat"/>
                          <a:sym typeface="Montserrat"/>
                        </a:rPr>
                        <a:t> </a:t>
                      </a:r>
                      <a:r>
                        <a:rPr lang="en-US" sz="1200">
                          <a:latin typeface="Montserrat"/>
                          <a:ea typeface="Montserrat"/>
                          <a:cs typeface="Montserrat"/>
                          <a:sym typeface="Montserrat"/>
                        </a:rPr>
                        <a:t>while still enabling specialised implementation</a:t>
                      </a:r>
                      <a:endParaRPr sz="1200">
                        <a:latin typeface="Montserrat"/>
                        <a:ea typeface="Montserrat"/>
                        <a:cs typeface="Montserrat"/>
                        <a:sym typeface="Montserrat"/>
                      </a:endParaRPr>
                    </a:p>
                  </a:txBody>
                  <a:tcPr marT="45725" marB="45725" marR="91450" marL="91450">
                    <a:solidFill>
                      <a:srgbClr val="B6F3EE"/>
                    </a:solidFill>
                  </a:tcPr>
                </a:tc>
              </a:tr>
              <a:tr h="366225">
                <a:tc>
                  <a:txBody>
                    <a:bodyPr/>
                    <a:lstStyle/>
                    <a:p>
                      <a:pPr indent="0" lvl="0" marL="0" marR="0" rtl="0" algn="l">
                        <a:spcBef>
                          <a:spcPts val="0"/>
                        </a:spcBef>
                        <a:spcAft>
                          <a:spcPts val="0"/>
                        </a:spcAft>
                        <a:buNone/>
                      </a:pPr>
                      <a:r>
                        <a:rPr lang="en-US" sz="1200">
                          <a:latin typeface="Montserrat"/>
                          <a:ea typeface="Montserrat"/>
                          <a:cs typeface="Montserrat"/>
                          <a:sym typeface="Montserrat"/>
                        </a:rPr>
                        <a:t>Maintenance tends to be </a:t>
                      </a:r>
                      <a:r>
                        <a:rPr b="1" lang="en-US" sz="1200">
                          <a:latin typeface="Montserrat"/>
                          <a:ea typeface="Montserrat"/>
                          <a:cs typeface="Montserrat"/>
                          <a:sym typeface="Montserrat"/>
                        </a:rPr>
                        <a:t>neglected</a:t>
                      </a:r>
                      <a:r>
                        <a:rPr lang="en-US" sz="1200">
                          <a:latin typeface="Montserrat"/>
                          <a:ea typeface="Montserrat"/>
                          <a:cs typeface="Montserrat"/>
                          <a:sym typeface="Montserrat"/>
                        </a:rPr>
                        <a:t> as individuals come and go</a:t>
                      </a:r>
                      <a:endParaRPr sz="1200">
                        <a:latin typeface="Montserrat"/>
                        <a:ea typeface="Montserrat"/>
                        <a:cs typeface="Montserrat"/>
                        <a:sym typeface="Montserrat"/>
                      </a:endParaRPr>
                    </a:p>
                  </a:txBody>
                  <a:tcPr marT="45725" marB="45725" marR="91450" marL="91450"/>
                </a:tc>
                <a:tc>
                  <a:txBody>
                    <a:bodyPr/>
                    <a:lstStyle/>
                    <a:p>
                      <a:pPr indent="0" lvl="0" marL="0" marR="0" rtl="0" algn="l">
                        <a:spcBef>
                          <a:spcPts val="0"/>
                        </a:spcBef>
                        <a:spcAft>
                          <a:spcPts val="0"/>
                        </a:spcAft>
                        <a:buNone/>
                      </a:pPr>
                      <a:r>
                        <a:rPr lang="en-US" sz="1200">
                          <a:latin typeface="Montserrat"/>
                          <a:ea typeface="Montserrat"/>
                          <a:cs typeface="Montserrat"/>
                          <a:sym typeface="Montserrat"/>
                        </a:rPr>
                        <a:t>Maintenance of noslegal is a</a:t>
                      </a:r>
                      <a:r>
                        <a:rPr b="1" lang="en-US" sz="1200">
                          <a:latin typeface="Montserrat"/>
                          <a:ea typeface="Montserrat"/>
                          <a:cs typeface="Montserrat"/>
                          <a:sym typeface="Montserrat"/>
                        </a:rPr>
                        <a:t> shared </a:t>
                      </a:r>
                      <a:r>
                        <a:rPr lang="en-US" sz="1200">
                          <a:latin typeface="Montserrat"/>
                          <a:ea typeface="Montserrat"/>
                          <a:cs typeface="Montserrat"/>
                          <a:sym typeface="Montserrat"/>
                        </a:rPr>
                        <a:t>effort</a:t>
                      </a:r>
                      <a:endParaRPr sz="1200">
                        <a:latin typeface="Montserrat"/>
                        <a:ea typeface="Montserrat"/>
                        <a:cs typeface="Montserrat"/>
                        <a:sym typeface="Montserrat"/>
                      </a:endParaRPr>
                    </a:p>
                  </a:txBody>
                  <a:tcPr marT="45725" marB="45725" marR="91450" marL="91450">
                    <a:solidFill>
                      <a:srgbClr val="D1F5F2"/>
                    </a:solidFill>
                  </a:tcPr>
                </a:tc>
              </a:tr>
              <a:tr h="573150">
                <a:tc>
                  <a:txBody>
                    <a:bodyPr/>
                    <a:lstStyle/>
                    <a:p>
                      <a:pPr indent="0" lvl="0" marL="0" marR="0" rtl="0" algn="l">
                        <a:spcBef>
                          <a:spcPts val="0"/>
                        </a:spcBef>
                        <a:spcAft>
                          <a:spcPts val="0"/>
                        </a:spcAft>
                        <a:buNone/>
                      </a:pPr>
                      <a:r>
                        <a:rPr lang="en-US" sz="1200">
                          <a:latin typeface="Montserrat"/>
                          <a:ea typeface="Montserrat"/>
                          <a:cs typeface="Montserrat"/>
                          <a:sym typeface="Montserrat"/>
                        </a:rPr>
                        <a:t>Typically emerge from </a:t>
                      </a:r>
                      <a:r>
                        <a:rPr b="1" lang="en-US" sz="1200">
                          <a:latin typeface="Montserrat"/>
                          <a:ea typeface="Montserrat"/>
                          <a:cs typeface="Montserrat"/>
                          <a:sym typeface="Montserrat"/>
                        </a:rPr>
                        <a:t>local factors </a:t>
                      </a:r>
                      <a:r>
                        <a:rPr lang="en-US" sz="1200">
                          <a:latin typeface="Montserrat"/>
                          <a:ea typeface="Montserrat"/>
                          <a:cs typeface="Montserrat"/>
                          <a:sym typeface="Montserrat"/>
                        </a:rPr>
                        <a:t>e.g. particular countries and departmental structures. This limits relevance</a:t>
                      </a:r>
                      <a:endParaRPr sz="1200">
                        <a:latin typeface="Montserrat"/>
                        <a:ea typeface="Montserrat"/>
                        <a:cs typeface="Montserrat"/>
                        <a:sym typeface="Montserrat"/>
                      </a:endParaRPr>
                    </a:p>
                  </a:txBody>
                  <a:tcPr marT="45725" marB="45725" marR="91450" marL="91450"/>
                </a:tc>
                <a:tc>
                  <a:txBody>
                    <a:bodyPr/>
                    <a:lstStyle/>
                    <a:p>
                      <a:pPr indent="0" lvl="0" marL="0" marR="0" rtl="0" algn="l">
                        <a:spcBef>
                          <a:spcPts val="0"/>
                        </a:spcBef>
                        <a:spcAft>
                          <a:spcPts val="0"/>
                        </a:spcAft>
                        <a:buNone/>
                      </a:pPr>
                      <a:r>
                        <a:rPr lang="en-US" sz="1200">
                          <a:latin typeface="Montserrat"/>
                          <a:ea typeface="Montserrat"/>
                          <a:cs typeface="Montserrat"/>
                          <a:sym typeface="Montserrat"/>
                        </a:rPr>
                        <a:t>We go </a:t>
                      </a:r>
                      <a:r>
                        <a:rPr b="1" lang="en-US" sz="1200">
                          <a:latin typeface="Montserrat"/>
                          <a:ea typeface="Montserrat"/>
                          <a:cs typeface="Montserrat"/>
                          <a:sym typeface="Montserrat"/>
                        </a:rPr>
                        <a:t>‘wide’ rather than ‘deep’</a:t>
                      </a:r>
                      <a:r>
                        <a:rPr lang="en-US" sz="1200">
                          <a:latin typeface="Montserrat"/>
                          <a:ea typeface="Montserrat"/>
                          <a:cs typeface="Montserrat"/>
                          <a:sym typeface="Montserrat"/>
                        </a:rPr>
                        <a:t> but you can still extend – or propose a specialist noslegal group - if you want to go deeper</a:t>
                      </a:r>
                      <a:endParaRPr sz="1200">
                        <a:latin typeface="Montserrat"/>
                        <a:ea typeface="Montserrat"/>
                        <a:cs typeface="Montserrat"/>
                        <a:sym typeface="Montserrat"/>
                      </a:endParaRPr>
                    </a:p>
                  </a:txBody>
                  <a:tcPr marT="45725" marB="45725" marR="91450" marL="91450">
                    <a:solidFill>
                      <a:srgbClr val="B6F3EE"/>
                    </a:solidFill>
                  </a:tcPr>
                </a:tc>
              </a:tr>
              <a:tr h="573150">
                <a:tc>
                  <a:txBody>
                    <a:bodyPr/>
                    <a:lstStyle/>
                    <a:p>
                      <a:pPr indent="0" lvl="0" marL="0" marR="0" rtl="0" algn="l">
                        <a:spcBef>
                          <a:spcPts val="0"/>
                        </a:spcBef>
                        <a:spcAft>
                          <a:spcPts val="0"/>
                        </a:spcAft>
                        <a:buNone/>
                      </a:pPr>
                      <a:r>
                        <a:rPr b="1" lang="en-US" sz="1200">
                          <a:latin typeface="Montserrat"/>
                          <a:ea typeface="Montserrat"/>
                          <a:cs typeface="Montserrat"/>
                          <a:sym typeface="Montserrat"/>
                        </a:rPr>
                        <a:t>Doesn’t easily talk </a:t>
                      </a:r>
                      <a:r>
                        <a:rPr lang="en-US" sz="1200">
                          <a:latin typeface="Montserrat"/>
                          <a:ea typeface="Montserrat"/>
                          <a:cs typeface="Montserrat"/>
                          <a:sym typeface="Montserrat"/>
                        </a:rPr>
                        <a:t>to other organisations’ taxonomies</a:t>
                      </a:r>
                      <a:endParaRPr sz="1200">
                        <a:latin typeface="Montserrat"/>
                        <a:ea typeface="Montserrat"/>
                        <a:cs typeface="Montserrat"/>
                        <a:sym typeface="Montserrat"/>
                      </a:endParaRPr>
                    </a:p>
                  </a:txBody>
                  <a:tcPr marT="45725" marB="45725" marR="91450" marL="91450"/>
                </a:tc>
                <a:tc>
                  <a:txBody>
                    <a:bodyPr/>
                    <a:lstStyle/>
                    <a:p>
                      <a:pPr indent="0" lvl="0" marL="0" marR="0" rtl="0" algn="l">
                        <a:spcBef>
                          <a:spcPts val="0"/>
                        </a:spcBef>
                        <a:spcAft>
                          <a:spcPts val="0"/>
                        </a:spcAft>
                        <a:buNone/>
                      </a:pPr>
                      <a:r>
                        <a:rPr lang="en-US" sz="1200">
                          <a:latin typeface="Montserrat"/>
                          <a:ea typeface="Montserrat"/>
                          <a:cs typeface="Montserrat"/>
                          <a:sym typeface="Montserrat"/>
                        </a:rPr>
                        <a:t>Y</a:t>
                      </a:r>
                      <a:r>
                        <a:rPr lang="en-US" sz="1200">
                          <a:latin typeface="Montserrat"/>
                          <a:ea typeface="Montserrat"/>
                          <a:cs typeface="Montserrat"/>
                          <a:sym typeface="Montserrat"/>
                        </a:rPr>
                        <a:t>our data can </a:t>
                      </a:r>
                      <a:r>
                        <a:rPr b="1" lang="en-US" sz="1200">
                          <a:latin typeface="Montserrat"/>
                          <a:ea typeface="Montserrat"/>
                          <a:cs typeface="Montserrat"/>
                          <a:sym typeface="Montserrat"/>
                        </a:rPr>
                        <a:t>talk more effectively </a:t>
                      </a:r>
                      <a:r>
                        <a:rPr lang="en-US" sz="1200">
                          <a:latin typeface="Montserrat"/>
                          <a:ea typeface="Montserrat"/>
                          <a:cs typeface="Montserrat"/>
                          <a:sym typeface="Montserrat"/>
                        </a:rPr>
                        <a:t>to that of others (e.g. clients)</a:t>
                      </a:r>
                      <a:endParaRPr sz="1200">
                        <a:latin typeface="Montserrat"/>
                        <a:ea typeface="Montserrat"/>
                        <a:cs typeface="Montserrat"/>
                        <a:sym typeface="Montserrat"/>
                      </a:endParaRPr>
                    </a:p>
                  </a:txBody>
                  <a:tcPr marT="45725" marB="45725" marR="91450" marL="91450">
                    <a:solidFill>
                      <a:srgbClr val="D1F5F2"/>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grpSp>
        <p:nvGrpSpPr>
          <p:cNvPr id="212" name="Google Shape;212;p8"/>
          <p:cNvGrpSpPr/>
          <p:nvPr/>
        </p:nvGrpSpPr>
        <p:grpSpPr>
          <a:xfrm>
            <a:off x="571688" y="2173208"/>
            <a:ext cx="11147183" cy="2859937"/>
            <a:chOff x="405" y="0"/>
            <a:chExt cx="11147183" cy="2859937"/>
          </a:xfrm>
        </p:grpSpPr>
        <p:cxnSp>
          <p:nvCxnSpPr>
            <p:cNvPr id="213" name="Google Shape;213;p8"/>
            <p:cNvCxnSpPr/>
            <p:nvPr/>
          </p:nvCxnSpPr>
          <p:spPr>
            <a:xfrm>
              <a:off x="1430374" y="2323699"/>
              <a:ext cx="2566794" cy="0"/>
            </a:xfrm>
            <a:prstGeom prst="straightConnector1">
              <a:avLst/>
            </a:prstGeom>
            <a:noFill/>
            <a:ln cap="flat" cmpd="sng" w="12700">
              <a:solidFill>
                <a:srgbClr val="EE735E"/>
              </a:solidFill>
              <a:prstDash val="solid"/>
              <a:miter lim="800000"/>
              <a:headEnd len="sm" w="sm" type="none"/>
              <a:tailEnd len="sm" w="sm" type="none"/>
            </a:ln>
          </p:spPr>
        </p:cxnSp>
        <p:cxnSp>
          <p:nvCxnSpPr>
            <p:cNvPr id="214" name="Google Shape;214;p8"/>
            <p:cNvCxnSpPr/>
            <p:nvPr/>
          </p:nvCxnSpPr>
          <p:spPr>
            <a:xfrm>
              <a:off x="1430374" y="536238"/>
              <a:ext cx="2566794" cy="0"/>
            </a:xfrm>
            <a:prstGeom prst="straightConnector1">
              <a:avLst/>
            </a:prstGeom>
            <a:noFill/>
            <a:ln cap="flat" cmpd="sng" w="12700">
              <a:solidFill>
                <a:srgbClr val="EE735E"/>
              </a:solidFill>
              <a:prstDash val="solid"/>
              <a:miter lim="800000"/>
              <a:headEnd len="sm" w="sm" type="none"/>
              <a:tailEnd len="sm" w="sm" type="none"/>
            </a:ln>
          </p:spPr>
        </p:cxnSp>
        <p:sp>
          <p:nvSpPr>
            <p:cNvPr id="215" name="Google Shape;215;p8"/>
            <p:cNvSpPr/>
            <p:nvPr/>
          </p:nvSpPr>
          <p:spPr>
            <a:xfrm>
              <a:off x="405" y="0"/>
              <a:ext cx="2859937" cy="2859937"/>
            </a:xfrm>
            <a:prstGeom prst="ellipse">
              <a:avLst/>
            </a:prstGeom>
            <a:solidFill>
              <a:srgbClr val="EE73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8"/>
            <p:cNvSpPr/>
            <p:nvPr/>
          </p:nvSpPr>
          <p:spPr>
            <a:xfrm>
              <a:off x="246909" y="773272"/>
              <a:ext cx="2366967" cy="158818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8"/>
            <p:cNvSpPr txBox="1"/>
            <p:nvPr/>
          </p:nvSpPr>
          <p:spPr>
            <a:xfrm>
              <a:off x="246909" y="677197"/>
              <a:ext cx="2367000" cy="1588200"/>
            </a:xfrm>
            <a:prstGeom prst="rect">
              <a:avLst/>
            </a:prstGeom>
            <a:noFill/>
            <a:ln>
              <a:noFill/>
            </a:ln>
          </p:spPr>
          <p:txBody>
            <a:bodyPr anchorCtr="0" anchor="b" bIns="0" lIns="0" spcFirstLastPara="1" rIns="0" wrap="square" tIns="0">
              <a:noAutofit/>
            </a:bodyPr>
            <a:lstStyle/>
            <a:p>
              <a:pPr indent="0" lvl="0" marL="0" marR="0" rtl="0" algn="ctr">
                <a:lnSpc>
                  <a:spcPct val="90000"/>
                </a:lnSpc>
                <a:spcBef>
                  <a:spcPts val="0"/>
                </a:spcBef>
                <a:spcAft>
                  <a:spcPts val="0"/>
                </a:spcAft>
                <a:buClr>
                  <a:schemeClr val="lt1"/>
                </a:buClr>
                <a:buSzPts val="1800"/>
                <a:buFont typeface="Avenir"/>
                <a:buNone/>
              </a:pPr>
              <a:r>
                <a:rPr i="0" lang="en-US" sz="1600" u="none" cap="none" strike="noStrike">
                  <a:solidFill>
                    <a:schemeClr val="lt1"/>
                  </a:solidFill>
                  <a:latin typeface="Montserrat"/>
                  <a:ea typeface="Montserrat"/>
                  <a:cs typeface="Montserrat"/>
                  <a:sym typeface="Montserrat"/>
                </a:rPr>
                <a:t>noslegal brings a simple, consistent way of describing what everyone is doing and the information we hold – a </a:t>
              </a:r>
              <a:r>
                <a:rPr b="1" i="0" lang="en-US" sz="1600" u="none" cap="none" strike="noStrike">
                  <a:solidFill>
                    <a:schemeClr val="lt1"/>
                  </a:solidFill>
                  <a:latin typeface="Montserrat"/>
                  <a:ea typeface="Montserrat"/>
                  <a:cs typeface="Montserrat"/>
                  <a:sym typeface="Montserrat"/>
                </a:rPr>
                <a:t>shared language</a:t>
              </a:r>
              <a:r>
                <a:rPr b="1" i="0" lang="en-US" sz="1800" u="none" cap="none" strike="noStrike">
                  <a:solidFill>
                    <a:schemeClr val="lt1"/>
                  </a:solidFill>
                  <a:latin typeface="Avenir"/>
                  <a:ea typeface="Avenir"/>
                  <a:cs typeface="Avenir"/>
                  <a:sym typeface="Avenir"/>
                </a:rPr>
                <a:t> </a:t>
              </a:r>
              <a:endParaRPr b="1" i="0" sz="1800" u="none" cap="none" strike="noStrike">
                <a:solidFill>
                  <a:schemeClr val="lt1"/>
                </a:solidFill>
                <a:latin typeface="Avenir"/>
                <a:ea typeface="Avenir"/>
                <a:cs typeface="Avenir"/>
                <a:sym typeface="Avenir"/>
              </a:endParaRPr>
            </a:p>
          </p:txBody>
        </p:sp>
        <p:sp>
          <p:nvSpPr>
            <p:cNvPr id="218" name="Google Shape;218;p8"/>
            <p:cNvSpPr/>
            <p:nvPr/>
          </p:nvSpPr>
          <p:spPr>
            <a:xfrm>
              <a:off x="3460930" y="0"/>
              <a:ext cx="1072476" cy="1072476"/>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8"/>
            <p:cNvSpPr/>
            <p:nvPr/>
          </p:nvSpPr>
          <p:spPr>
            <a:xfrm>
              <a:off x="4533407" y="0"/>
              <a:ext cx="6614181" cy="1072476"/>
            </a:xfrm>
            <a:prstGeom prst="rect">
              <a:avLst/>
            </a:prstGeom>
            <a:solidFill>
              <a:srgbClr val="D9E8FC">
                <a:alpha val="8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8"/>
            <p:cNvSpPr txBox="1"/>
            <p:nvPr/>
          </p:nvSpPr>
          <p:spPr>
            <a:xfrm>
              <a:off x="4533407" y="0"/>
              <a:ext cx="6614181" cy="1072476"/>
            </a:xfrm>
            <a:prstGeom prst="rect">
              <a:avLst/>
            </a:prstGeom>
            <a:noFill/>
            <a:ln>
              <a:noFill/>
            </a:ln>
          </p:spPr>
          <p:txBody>
            <a:bodyPr anchorCtr="0" anchor="ctr" bIns="0" lIns="68575" spcFirstLastPara="1" rIns="68575" wrap="square" tIns="0">
              <a:noAutofit/>
            </a:bodyPr>
            <a:lstStyle/>
            <a:p>
              <a:pPr indent="0" lvl="0" marL="0" marR="0" rtl="0" algn="ctr">
                <a:lnSpc>
                  <a:spcPct val="90000"/>
                </a:lnSpc>
                <a:spcBef>
                  <a:spcPts val="0"/>
                </a:spcBef>
                <a:spcAft>
                  <a:spcPts val="0"/>
                </a:spcAft>
                <a:buClr>
                  <a:schemeClr val="dk1"/>
                </a:buClr>
                <a:buSzPts val="1800"/>
                <a:buFont typeface="Avenir"/>
                <a:buNone/>
              </a:pPr>
              <a:r>
                <a:rPr i="0" lang="en-US" sz="1700" u="none" cap="none" strike="noStrike">
                  <a:solidFill>
                    <a:schemeClr val="dk1"/>
                  </a:solidFill>
                  <a:latin typeface="Montserrat"/>
                  <a:ea typeface="Montserrat"/>
                  <a:cs typeface="Montserrat"/>
                  <a:sym typeface="Montserrat"/>
                </a:rPr>
                <a:t>It supports</a:t>
              </a:r>
              <a:r>
                <a:rPr b="1" i="0" lang="en-US" sz="1700" u="none" cap="none" strike="noStrike">
                  <a:solidFill>
                    <a:schemeClr val="dk1"/>
                  </a:solidFill>
                  <a:latin typeface="Montserrat"/>
                  <a:ea typeface="Montserrat"/>
                  <a:cs typeface="Montserrat"/>
                  <a:sym typeface="Montserrat"/>
                </a:rPr>
                <a:t> search </a:t>
              </a:r>
              <a:r>
                <a:rPr i="0" lang="en-US" sz="1700" u="none" cap="none" strike="noStrike">
                  <a:solidFill>
                    <a:schemeClr val="dk1"/>
                  </a:solidFill>
                  <a:latin typeface="Montserrat"/>
                  <a:ea typeface="Montserrat"/>
                  <a:cs typeface="Montserrat"/>
                  <a:sym typeface="Montserrat"/>
                </a:rPr>
                <a:t>needs – </a:t>
              </a:r>
              <a:br>
                <a:rPr i="0" lang="en-US" sz="1700" u="none" cap="none" strike="noStrike">
                  <a:solidFill>
                    <a:schemeClr val="dk1"/>
                  </a:solidFill>
                  <a:latin typeface="Montserrat"/>
                  <a:ea typeface="Montserrat"/>
                  <a:cs typeface="Montserrat"/>
                  <a:sym typeface="Montserrat"/>
                </a:rPr>
              </a:br>
              <a:r>
                <a:rPr i="0" lang="en-US" sz="1300" u="none" cap="none" strike="noStrike">
                  <a:solidFill>
                    <a:schemeClr val="dk1"/>
                  </a:solidFill>
                  <a:latin typeface="Montserrat"/>
                  <a:ea typeface="Montserrat"/>
                  <a:cs typeface="Montserrat"/>
                  <a:sym typeface="Montserrat"/>
                </a:rPr>
                <a:t>for instance, finding a credential, process template, a document example relevant in a particular context, a lawyer with specific experience</a:t>
              </a:r>
              <a:endParaRPr i="0" sz="1300" u="none" cap="none" strike="noStrike">
                <a:solidFill>
                  <a:schemeClr val="dk1"/>
                </a:solidFill>
                <a:latin typeface="Montserrat"/>
                <a:ea typeface="Montserrat"/>
                <a:cs typeface="Montserrat"/>
                <a:sym typeface="Montserrat"/>
              </a:endParaRPr>
            </a:p>
          </p:txBody>
        </p:sp>
        <p:sp>
          <p:nvSpPr>
            <p:cNvPr id="221" name="Google Shape;221;p8"/>
            <p:cNvSpPr/>
            <p:nvPr/>
          </p:nvSpPr>
          <p:spPr>
            <a:xfrm>
              <a:off x="3460930" y="1787461"/>
              <a:ext cx="1072476" cy="1072476"/>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8"/>
            <p:cNvSpPr/>
            <p:nvPr/>
          </p:nvSpPr>
          <p:spPr>
            <a:xfrm>
              <a:off x="4533407" y="1787461"/>
              <a:ext cx="6608486" cy="1072476"/>
            </a:xfrm>
            <a:prstGeom prst="rect">
              <a:avLst/>
            </a:prstGeom>
            <a:solidFill>
              <a:srgbClr val="D1F5F2">
                <a:alpha val="8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8"/>
            <p:cNvSpPr txBox="1"/>
            <p:nvPr/>
          </p:nvSpPr>
          <p:spPr>
            <a:xfrm>
              <a:off x="4533407" y="1787461"/>
              <a:ext cx="6608486" cy="1072476"/>
            </a:xfrm>
            <a:prstGeom prst="rect">
              <a:avLst/>
            </a:prstGeom>
            <a:noFill/>
            <a:ln>
              <a:noFill/>
            </a:ln>
          </p:spPr>
          <p:txBody>
            <a:bodyPr anchorCtr="0" anchor="ctr" bIns="0" lIns="180000" spcFirstLastPara="1" rIns="144000" wrap="square" tIns="0">
              <a:noAutofit/>
            </a:bodyPr>
            <a:lstStyle/>
            <a:p>
              <a:pPr indent="0" lvl="0" marL="0" marR="0" rtl="0" algn="ctr">
                <a:lnSpc>
                  <a:spcPct val="90000"/>
                </a:lnSpc>
                <a:spcBef>
                  <a:spcPts val="0"/>
                </a:spcBef>
                <a:spcAft>
                  <a:spcPts val="0"/>
                </a:spcAft>
                <a:buClr>
                  <a:schemeClr val="dk1"/>
                </a:buClr>
                <a:buSzPts val="1800"/>
                <a:buFont typeface="Avenir"/>
                <a:buNone/>
              </a:pPr>
              <a:r>
                <a:rPr i="0" lang="en-US" sz="1700" u="none" cap="none" strike="noStrike">
                  <a:solidFill>
                    <a:schemeClr val="dk1"/>
                  </a:solidFill>
                  <a:latin typeface="Montserrat"/>
                  <a:ea typeface="Montserrat"/>
                  <a:cs typeface="Montserrat"/>
                  <a:sym typeface="Montserrat"/>
                </a:rPr>
                <a:t>It also supports </a:t>
              </a:r>
              <a:r>
                <a:rPr b="1" i="0" lang="en-US" sz="1700" u="none" cap="none" strike="noStrike">
                  <a:solidFill>
                    <a:schemeClr val="dk1"/>
                  </a:solidFill>
                  <a:latin typeface="Montserrat"/>
                  <a:ea typeface="Montserrat"/>
                  <a:cs typeface="Montserrat"/>
                  <a:sym typeface="Montserrat"/>
                </a:rPr>
                <a:t>analysis</a:t>
              </a:r>
              <a:r>
                <a:rPr i="0" lang="en-US" sz="1700" u="none" cap="none" strike="noStrike">
                  <a:solidFill>
                    <a:schemeClr val="dk1"/>
                  </a:solidFill>
                  <a:latin typeface="Montserrat"/>
                  <a:ea typeface="Montserrat"/>
                  <a:cs typeface="Montserrat"/>
                  <a:sym typeface="Montserrat"/>
                </a:rPr>
                <a:t> needs – </a:t>
              </a:r>
              <a:endParaRPr sz="1300">
                <a:latin typeface="Montserrat"/>
                <a:ea typeface="Montserrat"/>
                <a:cs typeface="Montserrat"/>
                <a:sym typeface="Montserrat"/>
              </a:endParaRPr>
            </a:p>
            <a:p>
              <a:pPr indent="0" lvl="0" marL="0" marR="0" rtl="0" algn="ctr">
                <a:lnSpc>
                  <a:spcPct val="90000"/>
                </a:lnSpc>
                <a:spcBef>
                  <a:spcPts val="630"/>
                </a:spcBef>
                <a:spcAft>
                  <a:spcPts val="0"/>
                </a:spcAft>
                <a:buClr>
                  <a:schemeClr val="dk1"/>
                </a:buClr>
                <a:buSzPts val="1400"/>
                <a:buFont typeface="Avenir"/>
                <a:buNone/>
              </a:pPr>
              <a:r>
                <a:rPr i="0" lang="en-US" sz="1300" u="none" cap="none" strike="noStrike">
                  <a:solidFill>
                    <a:schemeClr val="dk1"/>
                  </a:solidFill>
                  <a:latin typeface="Montserrat"/>
                  <a:ea typeface="Montserrat"/>
                  <a:cs typeface="Montserrat"/>
                  <a:sym typeface="Montserrat"/>
                </a:rPr>
                <a:t>for instance, how client X’s spend breaks down by work type and location? which clients do we do similar work for? how do costs compare?</a:t>
              </a:r>
              <a:endParaRPr sz="1300">
                <a:latin typeface="Montserrat"/>
                <a:ea typeface="Montserrat"/>
                <a:cs typeface="Montserrat"/>
                <a:sym typeface="Montserrat"/>
              </a:endParaRPr>
            </a:p>
          </p:txBody>
        </p:sp>
      </p:grpSp>
      <p:sp>
        <p:nvSpPr>
          <p:cNvPr id="224" name="Google Shape;22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12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cxnSp>
        <p:nvCxnSpPr>
          <p:cNvPr id="225" name="Google Shape;225;p8"/>
          <p:cNvCxnSpPr/>
          <p:nvPr/>
        </p:nvCxnSpPr>
        <p:spPr>
          <a:xfrm>
            <a:off x="7756762" y="5033146"/>
            <a:ext cx="4029357" cy="0"/>
          </a:xfrm>
          <a:prstGeom prst="straightConnector1">
            <a:avLst/>
          </a:prstGeom>
          <a:noFill/>
          <a:ln cap="flat" cmpd="sng" w="28575">
            <a:solidFill>
              <a:schemeClr val="accent4"/>
            </a:solidFill>
            <a:prstDash val="solid"/>
            <a:miter lim="800000"/>
            <a:headEnd len="sm" w="sm" type="none"/>
            <a:tailEnd len="sm" w="sm" type="none"/>
          </a:ln>
        </p:spPr>
      </p:cxnSp>
      <p:sp>
        <p:nvSpPr>
          <p:cNvPr id="226" name="Google Shape;226;p8"/>
          <p:cNvSpPr txBox="1"/>
          <p:nvPr>
            <p:ph type="title"/>
          </p:nvPr>
        </p:nvSpPr>
        <p:spPr>
          <a:xfrm>
            <a:off x="304944" y="328736"/>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wentieth Century"/>
              <a:buNone/>
            </a:pPr>
            <a:r>
              <a:rPr lang="en-US" sz="3200">
                <a:latin typeface="Montserrat"/>
                <a:ea typeface="Montserrat"/>
                <a:cs typeface="Montserrat"/>
                <a:sym typeface="Montserrat"/>
              </a:rPr>
              <a:t>Understand the value </a:t>
            </a:r>
            <a:br>
              <a:rPr b="1" lang="en-US" sz="4000"/>
            </a:br>
            <a:endParaRPr sz="4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9"/>
          <p:cNvSpPr txBox="1"/>
          <p:nvPr>
            <p:ph type="title"/>
          </p:nvPr>
        </p:nvSpPr>
        <p:spPr>
          <a:xfrm>
            <a:off x="3319272" y="1380744"/>
            <a:ext cx="5559552" cy="2514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6000"/>
              <a:buFont typeface="Twentieth Century"/>
              <a:buNone/>
            </a:pPr>
            <a:r>
              <a:rPr lang="en-US" sz="4000">
                <a:solidFill>
                  <a:srgbClr val="FFFFFF"/>
                </a:solidFill>
                <a:latin typeface="Montserrat"/>
                <a:ea typeface="Montserrat"/>
                <a:cs typeface="Montserrat"/>
                <a:sym typeface="Montserrat"/>
              </a:rPr>
              <a:t>Topic </a:t>
            </a:r>
            <a:r>
              <a:rPr b="1" lang="en-US" sz="4000">
                <a:solidFill>
                  <a:srgbClr val="FFFFFF"/>
                </a:solidFill>
                <a:latin typeface="Montserrat"/>
                <a:ea typeface="Montserrat"/>
                <a:cs typeface="Montserrat"/>
                <a:sym typeface="Montserrat"/>
              </a:rPr>
              <a:t>two</a:t>
            </a:r>
            <a:endParaRPr b="1" sz="4000">
              <a:latin typeface="Montserrat"/>
              <a:ea typeface="Montserrat"/>
              <a:cs typeface="Montserrat"/>
              <a:sym typeface="Montserrat"/>
            </a:endParaRPr>
          </a:p>
        </p:txBody>
      </p:sp>
      <p:sp>
        <p:nvSpPr>
          <p:cNvPr id="232" name="Google Shape;232;p9"/>
          <p:cNvSpPr txBox="1"/>
          <p:nvPr>
            <p:ph idx="1" type="body"/>
          </p:nvPr>
        </p:nvSpPr>
        <p:spPr>
          <a:xfrm>
            <a:off x="3319272" y="4078224"/>
            <a:ext cx="5559552" cy="1536192"/>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lt1"/>
              </a:buClr>
              <a:buSzPts val="2400"/>
              <a:buNone/>
            </a:pPr>
            <a:r>
              <a:rPr lang="en-US" sz="2000">
                <a:latin typeface="Montserrat"/>
                <a:ea typeface="Montserrat"/>
                <a:cs typeface="Montserrat"/>
                <a:sym typeface="Montserrat"/>
              </a:rPr>
              <a:t>Define the </a:t>
            </a:r>
            <a:r>
              <a:rPr b="1" lang="en-US" sz="2000">
                <a:latin typeface="Montserrat"/>
                <a:ea typeface="Montserrat"/>
                <a:cs typeface="Montserrat"/>
                <a:sym typeface="Montserrat"/>
              </a:rPr>
              <a:t>problems</a:t>
            </a:r>
            <a:r>
              <a:rPr lang="en-US" sz="2000">
                <a:latin typeface="Montserrat"/>
                <a:ea typeface="Montserrat"/>
                <a:cs typeface="Montserrat"/>
                <a:sym typeface="Montserrat"/>
              </a:rPr>
              <a:t> you’re addressing,</a:t>
            </a:r>
            <a:endParaRPr sz="2000">
              <a:latin typeface="Montserrat"/>
              <a:ea typeface="Montserrat"/>
              <a:cs typeface="Montserrat"/>
              <a:sym typeface="Montserrat"/>
            </a:endParaRPr>
          </a:p>
          <a:p>
            <a:pPr indent="0" lvl="0" marL="0" rtl="0" algn="ctr">
              <a:lnSpc>
                <a:spcPct val="100000"/>
              </a:lnSpc>
              <a:spcBef>
                <a:spcPts val="0"/>
              </a:spcBef>
              <a:spcAft>
                <a:spcPts val="0"/>
              </a:spcAft>
              <a:buClr>
                <a:schemeClr val="lt1"/>
              </a:buClr>
              <a:buSzPts val="2400"/>
              <a:buNone/>
            </a:pPr>
            <a:r>
              <a:rPr lang="en-US" sz="2000">
                <a:latin typeface="Montserrat"/>
                <a:ea typeface="Montserrat"/>
                <a:cs typeface="Montserrat"/>
                <a:sym typeface="Montserrat"/>
              </a:rPr>
              <a:t>together with your </a:t>
            </a:r>
            <a:r>
              <a:rPr b="1" lang="en-US" sz="2000">
                <a:latin typeface="Montserrat"/>
                <a:ea typeface="Montserrat"/>
                <a:cs typeface="Montserrat"/>
                <a:sym typeface="Montserrat"/>
              </a:rPr>
              <a:t>stakeholders</a:t>
            </a:r>
            <a:endParaRPr b="1" sz="2000">
              <a:latin typeface="Montserrat"/>
              <a:ea typeface="Montserrat"/>
              <a:cs typeface="Montserrat"/>
              <a:sym typeface="Montserrat"/>
            </a:endParaRPr>
          </a:p>
          <a:p>
            <a:pPr indent="0" lvl="0" marL="0" rtl="0" algn="ctr">
              <a:lnSpc>
                <a:spcPct val="90000"/>
              </a:lnSpc>
              <a:spcBef>
                <a:spcPts val="1000"/>
              </a:spcBef>
              <a:spcAft>
                <a:spcPts val="0"/>
              </a:spcAft>
              <a:buClr>
                <a:schemeClr val="lt1"/>
              </a:buClr>
              <a:buSzPts val="2400"/>
              <a:buNone/>
            </a:pPr>
            <a:r>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ShapesVTI">
  <a:themeElements>
    <a:clrScheme name="Shapes">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2023-02-20T14:13:33Z</dcterms:created>
  <dc:creator>Kara Redmond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