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587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67">
          <p15:clr>
            <a:srgbClr val="A4A3A4"/>
          </p15:clr>
        </p15:guide>
        <p15:guide id="3" orient="horz" pos="4075">
          <p15:clr>
            <a:srgbClr val="A4A3A4"/>
          </p15:clr>
        </p15:guide>
        <p15:guide id="4" orient="horz" pos="2363">
          <p15:clr>
            <a:srgbClr val="A4A3A4"/>
          </p15:clr>
        </p15:guide>
        <p15:guide id="5" pos="3286">
          <p15:clr>
            <a:srgbClr val="A4A3A4"/>
          </p15:clr>
        </p15:guide>
        <p15:guide id="6" pos="401">
          <p15:clr>
            <a:srgbClr val="A4A3A4"/>
          </p15:clr>
        </p15:guide>
        <p15:guide id="7" pos="5648">
          <p15:clr>
            <a:srgbClr val="A4A3A4"/>
          </p15:clr>
        </p15:guide>
        <p15:guide id="8" pos="978">
          <p15:clr>
            <a:srgbClr val="A4A3A4"/>
          </p15:clr>
        </p15:guide>
        <p15:guide id="9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EDA"/>
    <a:srgbClr val="62F200"/>
    <a:srgbClr val="008000"/>
    <a:srgbClr val="1D3F61"/>
    <a:srgbClr val="000099"/>
    <a:srgbClr val="000000"/>
    <a:srgbClr val="B6B8BA"/>
    <a:srgbClr val="5891D6"/>
    <a:srgbClr val="0096D7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36" y="-162"/>
      </p:cViewPr>
      <p:guideLst>
        <p:guide orient="horz" pos="2160"/>
        <p:guide orient="horz" pos="567"/>
        <p:guide orient="horz" pos="4075"/>
        <p:guide orient="horz" pos="2363"/>
        <p:guide pos="3286"/>
        <p:guide pos="401"/>
        <p:guide pos="5648"/>
        <p:guide pos="97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N VICTOR JUNGLES DA SILVA" userId="S::willian.jungles@grupomarista.org.br::7cd97f05-23aa-4d9d-8ac0-24e2f1b6715b" providerId="AD" clId="Web-{9CBD6B32-AEFE-44AD-8A32-6ABE498DB346}"/>
    <pc:docChg chg="delSld">
      <pc:chgData name="WILLIAN VICTOR JUNGLES DA SILVA" userId="S::willian.jungles@grupomarista.org.br::7cd97f05-23aa-4d9d-8ac0-24e2f1b6715b" providerId="AD" clId="Web-{9CBD6B32-AEFE-44AD-8A32-6ABE498DB346}" dt="2018-06-19T11:40:04.978" v="0"/>
      <pc:docMkLst>
        <pc:docMk/>
      </pc:docMkLst>
      <pc:sldChg chg="del">
        <pc:chgData name="WILLIAN VICTOR JUNGLES DA SILVA" userId="S::willian.jungles@grupomarista.org.br::7cd97f05-23aa-4d9d-8ac0-24e2f1b6715b" providerId="AD" clId="Web-{9CBD6B32-AEFE-44AD-8A32-6ABE498DB346}" dt="2018-06-19T11:40:04.978" v="0"/>
        <pc:sldMkLst>
          <pc:docMk/>
          <pc:sldMk cId="2459036719" sldId="58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0DB76-D0D6-4244-9516-4AB6475541A2}" type="datetimeFigureOut">
              <a:rPr lang="pt-BR" smtClean="0"/>
              <a:pPr/>
              <a:t>19/08/2018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B5514-AC62-4879-8BE2-1354C58B824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675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8EFF1-8E20-4952-94A4-014EB85D87AF}" type="datetimeFigureOut">
              <a:rPr lang="pt-BR" smtClean="0"/>
              <a:t>19/08/2018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1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FB8E4-6BF5-4FEA-9ACE-6D8835C788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356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461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A41A99-FDAB-4AA3-A09A-986C1843FDD4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699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594724" y="6578599"/>
            <a:ext cx="485775" cy="254001"/>
          </a:xfrm>
          <a:prstGeom prst="rect">
            <a:avLst/>
          </a:prstGeom>
        </p:spPr>
        <p:txBody>
          <a:bodyPr anchor="ctr" anchorCtr="0"/>
          <a:lstStyle>
            <a:lvl1pPr algn="ctr">
              <a:defRPr sz="1300">
                <a:solidFill>
                  <a:schemeClr val="tx1"/>
                </a:solidFill>
              </a:defRPr>
            </a:lvl1pPr>
          </a:lstStyle>
          <a:p>
            <a:r>
              <a:rPr lang="pt-BR"/>
              <a:t>01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22400" y="127000"/>
            <a:ext cx="7543800" cy="723900"/>
          </a:xfrm>
          <a:prstGeom prst="rect">
            <a:avLst/>
          </a:prstGeom>
        </p:spPr>
        <p:txBody>
          <a:bodyPr anchor="ctr" anchorCtr="0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E88D649-D838-49D8-81E3-9572D5004166}" type="datetimeFigureOut">
              <a:rPr lang="pt-BR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19/08/2018</a:t>
            </a:fld>
            <a:endParaRPr lang="pt-BR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BR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DD7F4D4-7B00-44DC-B6BB-FEB8F0BC89BD}" type="slidenum">
              <a:rPr lang="pt-BR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pt-BR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17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 l="14804" r="79457" b="84259"/>
          <a:stretch>
            <a:fillRect/>
          </a:stretch>
        </p:blipFill>
        <p:spPr bwMode="auto">
          <a:xfrm>
            <a:off x="292100" y="0"/>
            <a:ext cx="6985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Arredondar Retângulo em um Canto Único 26"/>
          <p:cNvSpPr/>
          <p:nvPr userDrawn="1"/>
        </p:nvSpPr>
        <p:spPr>
          <a:xfrm flipH="1">
            <a:off x="1262062" y="6548439"/>
            <a:ext cx="7881937" cy="309562"/>
          </a:xfrm>
          <a:prstGeom prst="round1Rect">
            <a:avLst>
              <a:gd name="adj" fmla="val 50000"/>
            </a:avLst>
          </a:prstGeom>
          <a:solidFill>
            <a:srgbClr val="B6B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Arredondar Retângulo em um Canto Único 28"/>
          <p:cNvSpPr/>
          <p:nvPr userDrawn="1"/>
        </p:nvSpPr>
        <p:spPr>
          <a:xfrm flipH="1" flipV="1">
            <a:off x="1262063" y="0"/>
            <a:ext cx="7881937" cy="1003300"/>
          </a:xfrm>
          <a:prstGeom prst="round1Rect">
            <a:avLst>
              <a:gd name="adj" fmla="val 29747"/>
            </a:avLst>
          </a:prstGeom>
          <a:solidFill>
            <a:srgbClr val="1D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D8A64B8-D54B-4F55-8A1C-F7AB6D88DA0D}"/>
              </a:ext>
            </a:extLst>
          </p:cNvPr>
          <p:cNvSpPr/>
          <p:nvPr/>
        </p:nvSpPr>
        <p:spPr>
          <a:xfrm>
            <a:off x="8934" y="0"/>
            <a:ext cx="91350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Century Gothic" panose="020B0502020202020204" pitchFamily="34" charset="0"/>
            </a:endParaRPr>
          </a:p>
        </p:txBody>
      </p:sp>
      <p:sp>
        <p:nvSpPr>
          <p:cNvPr id="30" name="Retângulo de cantos arredondados 117">
            <a:hlinkClick r:id="" action="ppaction://noaction"/>
          </p:cNvPr>
          <p:cNvSpPr/>
          <p:nvPr/>
        </p:nvSpPr>
        <p:spPr>
          <a:xfrm>
            <a:off x="27984" y="907123"/>
            <a:ext cx="2270044" cy="1550328"/>
          </a:xfrm>
          <a:prstGeom prst="roundRect">
            <a:avLst>
              <a:gd name="adj" fmla="val 2401"/>
            </a:avLst>
          </a:prstGeom>
          <a:solidFill>
            <a:srgbClr val="F8FEDA">
              <a:alpha val="74902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inserir aqui os aspectos já observados que justificam a proposição do projeto. </a:t>
            </a:r>
          </a:p>
          <a:p>
            <a:br>
              <a:rPr lang="pt-BR" sz="1000" b="1" i="1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</a:br>
            <a:r>
              <a:rPr lang="pt-BR" sz="1000" b="1" i="1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Dica: </a:t>
            </a:r>
            <a:r>
              <a:rPr lang="pt-BR" sz="1000" i="1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Coloque os problemas que são enfrentados atualmente e quais necessidades não estão sendo atendidas no momento. </a:t>
            </a:r>
          </a:p>
        </p:txBody>
      </p:sp>
      <p:sp>
        <p:nvSpPr>
          <p:cNvPr id="42" name="Retângulo de cantos arredondados 117">
            <a:hlinkClick r:id="" action="ppaction://noaction"/>
          </p:cNvPr>
          <p:cNvSpPr/>
          <p:nvPr/>
        </p:nvSpPr>
        <p:spPr>
          <a:xfrm>
            <a:off x="27982" y="26905"/>
            <a:ext cx="6258517" cy="238608"/>
          </a:xfrm>
          <a:prstGeom prst="roundRect">
            <a:avLst/>
          </a:prstGeom>
          <a:solidFill>
            <a:schemeClr val="accent4">
              <a:lumMod val="20000"/>
              <a:lumOff val="80000"/>
              <a:alpha val="74902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ctr">
              <a:lnSpc>
                <a:spcPts val="1200"/>
              </a:lnSpc>
              <a:spcAft>
                <a:spcPts val="600"/>
              </a:spcAft>
              <a:tabLst>
                <a:tab pos="1162050" algn="l"/>
              </a:tabLst>
              <a:defRPr/>
            </a:pPr>
            <a:r>
              <a:rPr lang="pt-BR" sz="1400" b="1">
                <a:solidFill>
                  <a:prstClr val="black"/>
                </a:solidFill>
                <a:latin typeface="Century Gothic" panose="020B0502020202020204" pitchFamily="34" charset="0"/>
              </a:rPr>
              <a:t>Pitch: </a:t>
            </a:r>
            <a:r>
              <a:rPr lang="pt-BR" sz="1400">
                <a:solidFill>
                  <a:prstClr val="black"/>
                </a:solidFill>
                <a:latin typeface="Century Gothic" panose="020B0502020202020204" pitchFamily="34" charset="0"/>
              </a:rPr>
              <a:t>(Descrição mínima – a mais objetiva! – do projeto)</a:t>
            </a:r>
            <a:endParaRPr lang="pt-BR" sz="14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tângulo de cantos arredondados 117">
            <a:hlinkClick r:id="" action="ppaction://noaction"/>
          </p:cNvPr>
          <p:cNvSpPr/>
          <p:nvPr/>
        </p:nvSpPr>
        <p:spPr>
          <a:xfrm>
            <a:off x="5813946" y="26904"/>
            <a:ext cx="3283436" cy="30528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74902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ctr">
              <a:lnSpc>
                <a:spcPts val="1200"/>
              </a:lnSpc>
              <a:spcAft>
                <a:spcPts val="600"/>
              </a:spcAft>
              <a:tabLst>
                <a:tab pos="1162050" algn="l"/>
              </a:tabLst>
              <a:defRPr/>
            </a:pPr>
            <a:r>
              <a:rPr lang="pt-BR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GP: </a:t>
            </a:r>
            <a:r>
              <a:rPr lang="pt-BR" sz="1400" dirty="0">
                <a:solidFill>
                  <a:prstClr val="black"/>
                </a:solidFill>
                <a:latin typeface="Century Gothic" panose="020B0502020202020204" pitchFamily="34" charset="0"/>
              </a:rPr>
              <a:t>(N</a:t>
            </a:r>
            <a:r>
              <a:rPr lang="pt-BR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ome do gerente do projeto)</a:t>
            </a:r>
          </a:p>
        </p:txBody>
      </p:sp>
      <p:sp>
        <p:nvSpPr>
          <p:cNvPr id="27" name="Retângulo de cantos arredondados 117">
            <a:hlinkClick r:id="" action="ppaction://noaction"/>
          </p:cNvPr>
          <p:cNvSpPr/>
          <p:nvPr/>
        </p:nvSpPr>
        <p:spPr>
          <a:xfrm>
            <a:off x="27983" y="322336"/>
            <a:ext cx="3324153" cy="240438"/>
          </a:xfrm>
          <a:prstGeom prst="roundRect">
            <a:avLst/>
          </a:prstGeom>
          <a:solidFill>
            <a:schemeClr val="accent4">
              <a:lumMod val="20000"/>
              <a:lumOff val="80000"/>
              <a:alpha val="74902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ctr">
              <a:lnSpc>
                <a:spcPts val="1200"/>
              </a:lnSpc>
              <a:spcAft>
                <a:spcPts val="600"/>
              </a:spcAft>
              <a:tabLst>
                <a:tab pos="1162050" algn="l"/>
              </a:tabLst>
              <a:defRPr/>
            </a:pPr>
            <a:r>
              <a:rPr lang="pt-BR" sz="1200" b="1">
                <a:solidFill>
                  <a:prstClr val="black"/>
                </a:solidFill>
                <a:latin typeface="Century Gothic" panose="020B0502020202020204" pitchFamily="34" charset="0"/>
              </a:rPr>
              <a:t>Sponsor: </a:t>
            </a:r>
            <a:r>
              <a:rPr lang="pt-BR" sz="1200">
                <a:solidFill>
                  <a:prstClr val="black"/>
                </a:solidFill>
                <a:latin typeface="Century Gothic" panose="020B0502020202020204" pitchFamily="34" charset="0"/>
              </a:rPr>
              <a:t>(Patrocinador do projeto)</a:t>
            </a:r>
            <a:endParaRPr lang="pt-BR" sz="12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Retângulo de cantos arredondados 117">
            <a:hlinkClick r:id="" action="ppaction://noaction"/>
          </p:cNvPr>
          <p:cNvSpPr/>
          <p:nvPr/>
        </p:nvSpPr>
        <p:spPr>
          <a:xfrm>
            <a:off x="3419475" y="322336"/>
            <a:ext cx="5677907" cy="240438"/>
          </a:xfrm>
          <a:prstGeom prst="roundRect">
            <a:avLst/>
          </a:prstGeom>
          <a:solidFill>
            <a:schemeClr val="accent4">
              <a:lumMod val="20000"/>
              <a:lumOff val="80000"/>
              <a:alpha val="74902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ctr">
              <a:lnSpc>
                <a:spcPts val="1200"/>
              </a:lnSpc>
              <a:spcAft>
                <a:spcPts val="600"/>
              </a:spcAft>
              <a:tabLst>
                <a:tab pos="1162050" algn="l"/>
              </a:tabLst>
              <a:defRPr/>
            </a:pPr>
            <a:r>
              <a:rPr lang="pt-BR" sz="1200" b="1">
                <a:solidFill>
                  <a:prstClr val="black"/>
                </a:solidFill>
                <a:latin typeface="Century Gothic" panose="020B0502020202020204" pitchFamily="34" charset="0"/>
              </a:rPr>
              <a:t>Equipe: </a:t>
            </a:r>
            <a:r>
              <a:rPr lang="pt-BR" sz="1200">
                <a:solidFill>
                  <a:prstClr val="black"/>
                </a:solidFill>
                <a:latin typeface="Century Gothic" panose="020B0502020202020204" pitchFamily="34" charset="0"/>
              </a:rPr>
              <a:t>(Pessoas e áreas com função no projeto)</a:t>
            </a:r>
            <a:endParaRPr lang="pt-BR" sz="12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Retângulo de cantos arredondados 117">
            <a:hlinkClick r:id="" action="ppaction://noaction"/>
          </p:cNvPr>
          <p:cNvSpPr/>
          <p:nvPr/>
        </p:nvSpPr>
        <p:spPr>
          <a:xfrm>
            <a:off x="27984" y="617767"/>
            <a:ext cx="2270044" cy="24043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4902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ctr">
              <a:lnSpc>
                <a:spcPts val="1200"/>
              </a:lnSpc>
              <a:spcAft>
                <a:spcPts val="600"/>
              </a:spcAft>
              <a:tabLst>
                <a:tab pos="1162050" algn="l"/>
              </a:tabLst>
              <a:defRPr/>
            </a:pPr>
            <a:r>
              <a:rPr lang="pt-BR" sz="1200" b="1">
                <a:solidFill>
                  <a:prstClr val="black"/>
                </a:solidFill>
                <a:latin typeface="Century Gothic" panose="020B0502020202020204" pitchFamily="34" charset="0"/>
              </a:rPr>
              <a:t>Justificativas (Passado)</a:t>
            </a:r>
            <a:endParaRPr lang="pt-BR" sz="12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Retângulo de cantos arredondados 117">
            <a:hlinkClick r:id="" action="ppaction://noaction"/>
          </p:cNvPr>
          <p:cNvSpPr/>
          <p:nvPr/>
        </p:nvSpPr>
        <p:spPr>
          <a:xfrm>
            <a:off x="27983" y="2794104"/>
            <a:ext cx="2270044" cy="1319416"/>
          </a:xfrm>
          <a:prstGeom prst="roundRect">
            <a:avLst>
              <a:gd name="adj" fmla="val 2401"/>
            </a:avLst>
          </a:prstGeom>
          <a:solidFill>
            <a:srgbClr val="F8FEDA">
              <a:alpha val="74902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inserir objetivo específico, de forma mensurável, atingível, realista e temporizável </a:t>
            </a:r>
          </a:p>
        </p:txBody>
      </p:sp>
      <p:sp>
        <p:nvSpPr>
          <p:cNvPr id="32" name="Retângulo de cantos arredondados 117">
            <a:hlinkClick r:id="" action="ppaction://noaction"/>
          </p:cNvPr>
          <p:cNvSpPr/>
          <p:nvPr/>
        </p:nvSpPr>
        <p:spPr>
          <a:xfrm>
            <a:off x="27983" y="2514274"/>
            <a:ext cx="2270044" cy="24043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4902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ctr">
              <a:lnSpc>
                <a:spcPts val="1200"/>
              </a:lnSpc>
              <a:spcAft>
                <a:spcPts val="600"/>
              </a:spcAft>
              <a:tabLst>
                <a:tab pos="1162050" algn="l"/>
              </a:tabLst>
              <a:defRPr/>
            </a:pPr>
            <a:r>
              <a:rPr lang="pt-BR" sz="1200" b="1">
                <a:solidFill>
                  <a:prstClr val="black"/>
                </a:solidFill>
                <a:latin typeface="Century Gothic" panose="020B0502020202020204" pitchFamily="34" charset="0"/>
              </a:rPr>
              <a:t>Objetivo (SMART)</a:t>
            </a:r>
            <a:endParaRPr lang="pt-BR" sz="12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Retângulo de cantos arredondados 117">
            <a:hlinkClick r:id="" action="ppaction://noaction"/>
          </p:cNvPr>
          <p:cNvSpPr/>
          <p:nvPr/>
        </p:nvSpPr>
        <p:spPr>
          <a:xfrm>
            <a:off x="27983" y="4448343"/>
            <a:ext cx="2270044" cy="2342982"/>
          </a:xfrm>
          <a:prstGeom prst="roundRect">
            <a:avLst>
              <a:gd name="adj" fmla="val 2401"/>
            </a:avLst>
          </a:prstGeom>
          <a:solidFill>
            <a:srgbClr val="F8FEDA">
              <a:alpha val="74902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Deve descrever o que será conquistado após a implantação do projeto. </a:t>
            </a:r>
          </a:p>
        </p:txBody>
      </p:sp>
      <p:sp>
        <p:nvSpPr>
          <p:cNvPr id="34" name="Retângulo de cantos arredondados 117">
            <a:hlinkClick r:id="" action="ppaction://noaction"/>
          </p:cNvPr>
          <p:cNvSpPr/>
          <p:nvPr/>
        </p:nvSpPr>
        <p:spPr>
          <a:xfrm>
            <a:off x="27983" y="4168513"/>
            <a:ext cx="2270044" cy="24043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4902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ctr">
              <a:lnSpc>
                <a:spcPts val="1200"/>
              </a:lnSpc>
              <a:spcAft>
                <a:spcPts val="600"/>
              </a:spcAft>
              <a:tabLst>
                <a:tab pos="1162050" algn="l"/>
              </a:tabLst>
              <a:defRPr/>
            </a:pPr>
            <a:r>
              <a:rPr lang="pt-BR" sz="1200" b="1">
                <a:solidFill>
                  <a:prstClr val="black"/>
                </a:solidFill>
                <a:latin typeface="Century Gothic" panose="020B0502020202020204" pitchFamily="34" charset="0"/>
              </a:rPr>
              <a:t>Benefícios (Futuro)</a:t>
            </a:r>
            <a:endParaRPr lang="pt-BR" sz="12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Retângulo de cantos arredondados 117">
            <a:hlinkClick r:id="" action="ppaction://noaction"/>
          </p:cNvPr>
          <p:cNvSpPr/>
          <p:nvPr/>
        </p:nvSpPr>
        <p:spPr>
          <a:xfrm>
            <a:off x="2371134" y="907123"/>
            <a:ext cx="2270044" cy="1550328"/>
          </a:xfrm>
          <a:prstGeom prst="roundRect">
            <a:avLst>
              <a:gd name="adj" fmla="val 2401"/>
            </a:avLst>
          </a:prstGeom>
          <a:solidFill>
            <a:schemeClr val="accent3">
              <a:lumMod val="20000"/>
              <a:lumOff val="80000"/>
              <a:alpha val="74902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inserir aqui qual será o resultado do projeto (produto, serviço ou resultado)</a:t>
            </a:r>
          </a:p>
        </p:txBody>
      </p:sp>
      <p:sp>
        <p:nvSpPr>
          <p:cNvPr id="36" name="Retângulo de cantos arredondados 117">
            <a:hlinkClick r:id="" action="ppaction://noaction"/>
          </p:cNvPr>
          <p:cNvSpPr/>
          <p:nvPr/>
        </p:nvSpPr>
        <p:spPr>
          <a:xfrm>
            <a:off x="2371134" y="617767"/>
            <a:ext cx="2270044" cy="240438"/>
          </a:xfrm>
          <a:prstGeom prst="roundRect">
            <a:avLst/>
          </a:prstGeom>
          <a:solidFill>
            <a:schemeClr val="accent3">
              <a:lumMod val="60000"/>
              <a:lumOff val="40000"/>
              <a:alpha val="74902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ctr">
              <a:lnSpc>
                <a:spcPts val="1200"/>
              </a:lnSpc>
              <a:spcAft>
                <a:spcPts val="600"/>
              </a:spcAft>
              <a:tabLst>
                <a:tab pos="1162050" algn="l"/>
              </a:tabLst>
            </a:pPr>
            <a:r>
              <a:rPr lang="pt-BR" sz="1200" b="1">
                <a:solidFill>
                  <a:prstClr val="black"/>
                </a:solidFill>
                <a:latin typeface="Century Gothic" panose="020B0502020202020204" pitchFamily="34" charset="0"/>
              </a:rPr>
              <a:t>Produto</a:t>
            </a:r>
          </a:p>
        </p:txBody>
      </p:sp>
      <p:sp>
        <p:nvSpPr>
          <p:cNvPr id="37" name="Retângulo de cantos arredondados 117">
            <a:hlinkClick r:id="" action="ppaction://noaction"/>
          </p:cNvPr>
          <p:cNvSpPr/>
          <p:nvPr/>
        </p:nvSpPr>
        <p:spPr>
          <a:xfrm>
            <a:off x="2371134" y="2803629"/>
            <a:ext cx="2270044" cy="2081335"/>
          </a:xfrm>
          <a:prstGeom prst="roundRect">
            <a:avLst>
              <a:gd name="adj" fmla="val 2401"/>
            </a:avLst>
          </a:prstGeom>
          <a:solidFill>
            <a:schemeClr val="accent3">
              <a:lumMod val="20000"/>
              <a:lumOff val="80000"/>
              <a:alpha val="74902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inserir aqui as principais características do projeto no sentido da qualidade que ele deve apresentar para ter o valor esperado. </a:t>
            </a:r>
          </a:p>
          <a:p>
            <a:endParaRPr lang="pt-BR" sz="1200">
              <a:solidFill>
                <a:schemeClr val="tx1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  <a:p>
            <a:r>
              <a:rPr lang="pt-BR" sz="1000" b="1" i="1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Exemplo</a:t>
            </a:r>
            <a:r>
              <a:rPr lang="pt-BR" sz="1000" i="1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: deve ter fluxograma da gestão de projetos; deve ser aplicado o treinamento padrão da metodologia de gestão de projetos; deve ter uma festa de encerramento no final do projeto.</a:t>
            </a:r>
          </a:p>
        </p:txBody>
      </p:sp>
      <p:sp>
        <p:nvSpPr>
          <p:cNvPr id="38" name="Retângulo de cantos arredondados 117">
            <a:hlinkClick r:id="" action="ppaction://noaction"/>
          </p:cNvPr>
          <p:cNvSpPr/>
          <p:nvPr/>
        </p:nvSpPr>
        <p:spPr>
          <a:xfrm>
            <a:off x="2371134" y="2514274"/>
            <a:ext cx="2270044" cy="240438"/>
          </a:xfrm>
          <a:prstGeom prst="roundRect">
            <a:avLst/>
          </a:prstGeom>
          <a:solidFill>
            <a:schemeClr val="accent3">
              <a:lumMod val="60000"/>
              <a:lumOff val="40000"/>
              <a:alpha val="74902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ctr">
              <a:lnSpc>
                <a:spcPts val="1200"/>
              </a:lnSpc>
              <a:spcAft>
                <a:spcPts val="600"/>
              </a:spcAft>
              <a:tabLst>
                <a:tab pos="1162050" algn="l"/>
              </a:tabLst>
            </a:pPr>
            <a:r>
              <a:rPr lang="pt-BR" sz="1200" b="1">
                <a:solidFill>
                  <a:prstClr val="black"/>
                </a:solidFill>
                <a:latin typeface="Century Gothic" panose="020B0502020202020204" pitchFamily="34" charset="0"/>
              </a:rPr>
              <a:t>Requisitos</a:t>
            </a:r>
          </a:p>
        </p:txBody>
      </p:sp>
      <p:sp>
        <p:nvSpPr>
          <p:cNvPr id="61" name="Retângulo de cantos arredondados 117">
            <a:hlinkClick r:id="" action="ppaction://noaction"/>
          </p:cNvPr>
          <p:cNvSpPr/>
          <p:nvPr/>
        </p:nvSpPr>
        <p:spPr>
          <a:xfrm>
            <a:off x="4714285" y="907123"/>
            <a:ext cx="2270044" cy="1550328"/>
          </a:xfrm>
          <a:prstGeom prst="roundRect">
            <a:avLst>
              <a:gd name="adj" fmla="val 2401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inserir os principais pressupostos e suposições dadas como certas sobre o ambiente e os fatores externos que não podem ser controladas pelo GP. </a:t>
            </a:r>
          </a:p>
        </p:txBody>
      </p:sp>
      <p:sp>
        <p:nvSpPr>
          <p:cNvPr id="64" name="Retângulo de cantos arredondados 117">
            <a:hlinkClick r:id="" action="ppaction://noaction"/>
          </p:cNvPr>
          <p:cNvSpPr/>
          <p:nvPr/>
        </p:nvSpPr>
        <p:spPr>
          <a:xfrm>
            <a:off x="4714285" y="617767"/>
            <a:ext cx="2270044" cy="2404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ctr">
              <a:lnSpc>
                <a:spcPts val="1200"/>
              </a:lnSpc>
              <a:spcAft>
                <a:spcPts val="600"/>
              </a:spcAft>
              <a:tabLst>
                <a:tab pos="1162050" algn="l"/>
              </a:tabLst>
            </a:pPr>
            <a:r>
              <a:rPr lang="pt-BR" sz="1200" b="1">
                <a:solidFill>
                  <a:schemeClr val="tx1"/>
                </a:solidFill>
                <a:latin typeface="Century Gothic" panose="020B0502020202020204" pitchFamily="34" charset="0"/>
              </a:rPr>
              <a:t>Premissas</a:t>
            </a:r>
          </a:p>
        </p:txBody>
      </p:sp>
      <p:sp>
        <p:nvSpPr>
          <p:cNvPr id="65" name="Retângulo de cantos arredondados 117">
            <a:hlinkClick r:id="" action="ppaction://noaction"/>
          </p:cNvPr>
          <p:cNvSpPr/>
          <p:nvPr/>
        </p:nvSpPr>
        <p:spPr>
          <a:xfrm>
            <a:off x="4714284" y="2794104"/>
            <a:ext cx="2270044" cy="3997220"/>
          </a:xfrm>
          <a:prstGeom prst="roundRect">
            <a:avLst>
              <a:gd name="adj" fmla="val 2401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inserir aqui as fases do projeto, que dizem respeito à concepção, planejamento, execução, monitoramento e encerramento do projeto. Elas são palpáveis, mensuráveis e verificáveis. </a:t>
            </a:r>
          </a:p>
          <a:p>
            <a:endParaRPr lang="pt-BR" sz="1200">
              <a:solidFill>
                <a:schemeClr val="tx1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  <a:p>
            <a:r>
              <a:rPr lang="pt-BR" sz="1000" b="1" i="1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Dica: </a:t>
            </a:r>
            <a:r>
              <a:rPr lang="pt-BR" sz="1000" i="1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Não devem ser identificadas muitas entregas e sim as mais relevantes para que os Stakeholders tenham uma noção lógica do projeto. </a:t>
            </a:r>
            <a:endParaRPr lang="pt-BR" sz="1200">
              <a:solidFill>
                <a:schemeClr val="tx1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66" name="Retângulo de cantos arredondados 117">
            <a:hlinkClick r:id="" action="ppaction://noaction"/>
          </p:cNvPr>
          <p:cNvSpPr/>
          <p:nvPr/>
        </p:nvSpPr>
        <p:spPr>
          <a:xfrm>
            <a:off x="4714284" y="2514274"/>
            <a:ext cx="2270044" cy="2404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ctr">
              <a:lnSpc>
                <a:spcPts val="1200"/>
              </a:lnSpc>
              <a:spcAft>
                <a:spcPts val="600"/>
              </a:spcAft>
              <a:tabLst>
                <a:tab pos="1162050" algn="l"/>
              </a:tabLst>
            </a:pPr>
            <a:r>
              <a:rPr lang="pt-BR" sz="1200" b="1">
                <a:solidFill>
                  <a:schemeClr val="tx1"/>
                </a:solidFill>
                <a:latin typeface="Century Gothic" panose="020B0502020202020204" pitchFamily="34" charset="0"/>
              </a:rPr>
              <a:t>Grupos de entregas</a:t>
            </a:r>
          </a:p>
        </p:txBody>
      </p:sp>
      <p:sp>
        <p:nvSpPr>
          <p:cNvPr id="68" name="Retângulo de cantos arredondados 117">
            <a:hlinkClick r:id="" action="ppaction://noaction"/>
          </p:cNvPr>
          <p:cNvSpPr/>
          <p:nvPr/>
        </p:nvSpPr>
        <p:spPr>
          <a:xfrm>
            <a:off x="7057435" y="907123"/>
            <a:ext cx="2039947" cy="1550328"/>
          </a:xfrm>
          <a:prstGeom prst="roundRect">
            <a:avLst>
              <a:gd name="adj" fmla="val 2401"/>
            </a:avLst>
          </a:prstGeom>
          <a:solidFill>
            <a:schemeClr val="accent2">
              <a:lumMod val="20000"/>
              <a:lumOff val="80000"/>
              <a:alpha val="74902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eventos futuros e incertos que têm relevância para o projeto.</a:t>
            </a:r>
            <a:br>
              <a:rPr lang="pt-BR" sz="1200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</a:br>
            <a:r>
              <a:rPr lang="pt-BR" sz="1000" b="1" i="1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Exemplo</a:t>
            </a:r>
            <a:r>
              <a:rPr lang="pt-BR" sz="1000" i="1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: coordenadores não aderem ao método de GP; baixa qualidade da formação realizada</a:t>
            </a:r>
          </a:p>
          <a:p>
            <a:r>
              <a:rPr lang="pt-BR" sz="1000" i="1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internamente; atraso na implantação do software.</a:t>
            </a:r>
          </a:p>
        </p:txBody>
      </p:sp>
      <p:sp>
        <p:nvSpPr>
          <p:cNvPr id="69" name="Retângulo de cantos arredondados 117">
            <a:hlinkClick r:id="" action="ppaction://noaction"/>
          </p:cNvPr>
          <p:cNvSpPr/>
          <p:nvPr/>
        </p:nvSpPr>
        <p:spPr>
          <a:xfrm>
            <a:off x="7057435" y="617767"/>
            <a:ext cx="2039947" cy="24043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4902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ctr">
              <a:lnSpc>
                <a:spcPts val="1200"/>
              </a:lnSpc>
              <a:spcAft>
                <a:spcPts val="600"/>
              </a:spcAft>
              <a:tabLst>
                <a:tab pos="1162050" algn="l"/>
              </a:tabLst>
              <a:defRPr/>
            </a:pPr>
            <a:r>
              <a:rPr lang="pt-BR" sz="1200" b="1">
                <a:solidFill>
                  <a:schemeClr val="tx1"/>
                </a:solidFill>
                <a:latin typeface="Century Gothic" panose="020B0502020202020204" pitchFamily="34" charset="0"/>
              </a:rPr>
              <a:t>Riscos</a:t>
            </a:r>
          </a:p>
        </p:txBody>
      </p:sp>
      <p:sp>
        <p:nvSpPr>
          <p:cNvPr id="70" name="Retângulo de cantos arredondados 117">
            <a:hlinkClick r:id="" action="ppaction://noaction"/>
          </p:cNvPr>
          <p:cNvSpPr/>
          <p:nvPr/>
        </p:nvSpPr>
        <p:spPr>
          <a:xfrm>
            <a:off x="7057435" y="2803630"/>
            <a:ext cx="2039947" cy="2081334"/>
          </a:xfrm>
          <a:prstGeom prst="roundRect">
            <a:avLst>
              <a:gd name="adj" fmla="val 2401"/>
            </a:avLst>
          </a:prstGeom>
          <a:solidFill>
            <a:schemeClr val="accent2">
              <a:lumMod val="20000"/>
              <a:lumOff val="80000"/>
              <a:alpha val="74902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100" dirty="0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definir quando vão ocorrer as entregas do grupo de entregas. </a:t>
            </a:r>
            <a:r>
              <a:rPr lang="pt-BR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Recomenda-se que seja dividida em 4 períodos (iguais) de tempo entre o </a:t>
            </a:r>
            <a:r>
              <a:rPr lang="pt-BR" sz="1050" dirty="0">
                <a:solidFill>
                  <a:schemeClr val="tx1"/>
                </a:solidFill>
                <a:latin typeface="Century Gothic" panose="020B0502020202020204" pitchFamily="34" charset="0"/>
              </a:rPr>
              <a:t>início</a:t>
            </a:r>
            <a:r>
              <a:rPr lang="pt-BR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 e o término do projeto.</a:t>
            </a:r>
          </a:p>
          <a:p>
            <a:r>
              <a:rPr lang="pt-BR" sz="900" b="1" i="1" dirty="0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Exemplo</a:t>
            </a:r>
            <a:r>
              <a:rPr lang="pt-BR" sz="900" i="1" dirty="0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i="1" dirty="0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2018-1: entregas 1, 2, 3 e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i="1" dirty="0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2018-2: entregas 5-7.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i="1" dirty="0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2019: entregas 8-9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i="1" dirty="0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2020: entrega 10. </a:t>
            </a:r>
          </a:p>
        </p:txBody>
      </p:sp>
      <p:sp>
        <p:nvSpPr>
          <p:cNvPr id="71" name="Retângulo de cantos arredondados 117">
            <a:hlinkClick r:id="" action="ppaction://noaction"/>
          </p:cNvPr>
          <p:cNvSpPr/>
          <p:nvPr/>
        </p:nvSpPr>
        <p:spPr>
          <a:xfrm>
            <a:off x="7057435" y="2514274"/>
            <a:ext cx="2039947" cy="24043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4902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ctr">
              <a:lnSpc>
                <a:spcPts val="1200"/>
              </a:lnSpc>
              <a:spcAft>
                <a:spcPts val="600"/>
              </a:spcAft>
              <a:tabLst>
                <a:tab pos="1162050" algn="l"/>
              </a:tabLst>
              <a:defRPr/>
            </a:pPr>
            <a:r>
              <a:rPr lang="pt-BR" sz="1200" b="1">
                <a:solidFill>
                  <a:schemeClr val="tx1"/>
                </a:solidFill>
                <a:latin typeface="Century Gothic" panose="020B0502020202020204" pitchFamily="34" charset="0"/>
              </a:rPr>
              <a:t>Linha do tempo</a:t>
            </a:r>
          </a:p>
        </p:txBody>
      </p:sp>
      <p:sp>
        <p:nvSpPr>
          <p:cNvPr id="72" name="Retângulo de cantos arredondados 117">
            <a:hlinkClick r:id="" action="ppaction://noaction"/>
          </p:cNvPr>
          <p:cNvSpPr/>
          <p:nvPr/>
        </p:nvSpPr>
        <p:spPr>
          <a:xfrm>
            <a:off x="7057434" y="5240996"/>
            <a:ext cx="2039947" cy="1550328"/>
          </a:xfrm>
          <a:prstGeom prst="roundRect">
            <a:avLst>
              <a:gd name="adj" fmla="val 2401"/>
            </a:avLst>
          </a:prstGeom>
          <a:solidFill>
            <a:schemeClr val="accent2">
              <a:lumMod val="20000"/>
              <a:lumOff val="80000"/>
              <a:alpha val="74902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>
                <a:solidFill>
                  <a:schemeClr val="tx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são estimados por grupos de entrega em ordens de grandeza. É adicionada ao custo total do projeto uma reserva proporcional ao risco.</a:t>
            </a:r>
          </a:p>
        </p:txBody>
      </p:sp>
      <p:sp>
        <p:nvSpPr>
          <p:cNvPr id="73" name="Retângulo de cantos arredondados 117">
            <a:hlinkClick r:id="" action="ppaction://noaction"/>
          </p:cNvPr>
          <p:cNvSpPr/>
          <p:nvPr/>
        </p:nvSpPr>
        <p:spPr>
          <a:xfrm>
            <a:off x="7057434" y="4951640"/>
            <a:ext cx="2039947" cy="24043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4902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ctr">
              <a:lnSpc>
                <a:spcPts val="1200"/>
              </a:lnSpc>
              <a:spcAft>
                <a:spcPts val="600"/>
              </a:spcAft>
              <a:tabLst>
                <a:tab pos="1162050" algn="l"/>
              </a:tabLst>
              <a:defRPr/>
            </a:pPr>
            <a:r>
              <a:rPr lang="pt-BR" sz="1200" b="1">
                <a:solidFill>
                  <a:schemeClr val="tx1"/>
                </a:solidFill>
                <a:latin typeface="Century Gothic" panose="020B0502020202020204" pitchFamily="34" charset="0"/>
              </a:rPr>
              <a:t>Custos</a:t>
            </a:r>
          </a:p>
        </p:txBody>
      </p:sp>
      <p:sp>
        <p:nvSpPr>
          <p:cNvPr id="40" name="Retângulo de cantos arredondados 117">
            <a:hlinkClick r:id="" action="ppaction://noaction"/>
          </p:cNvPr>
          <p:cNvSpPr/>
          <p:nvPr/>
        </p:nvSpPr>
        <p:spPr>
          <a:xfrm>
            <a:off x="2371133" y="5240996"/>
            <a:ext cx="2270044" cy="1550328"/>
          </a:xfrm>
          <a:prstGeom prst="roundRect">
            <a:avLst>
              <a:gd name="adj" fmla="val 2401"/>
            </a:avLst>
          </a:prstGeom>
          <a:solidFill>
            <a:schemeClr val="accent4">
              <a:lumMod val="20000"/>
              <a:lumOff val="80000"/>
              <a:alpha val="74902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>
                <a:solidFill>
                  <a:schemeClr val="tx1"/>
                </a:solidFill>
                <a:latin typeface="Century Gothic" panose="020B0502020202020204" pitchFamily="34" charset="0"/>
              </a:rPr>
              <a:t>são as pessoas e/ou organizações mais relevantes envolvidas ou afetadas pelo projeto</a:t>
            </a:r>
            <a:endParaRPr lang="pt-BR" sz="1200">
              <a:solidFill>
                <a:schemeClr val="tx1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41" name="Retângulo de cantos arredondados 117">
            <a:hlinkClick r:id="" action="ppaction://noaction"/>
          </p:cNvPr>
          <p:cNvSpPr/>
          <p:nvPr/>
        </p:nvSpPr>
        <p:spPr>
          <a:xfrm>
            <a:off x="2371133" y="4951640"/>
            <a:ext cx="2270044" cy="240438"/>
          </a:xfrm>
          <a:prstGeom prst="roundRect">
            <a:avLst/>
          </a:prstGeom>
          <a:solidFill>
            <a:schemeClr val="accent4">
              <a:lumMod val="60000"/>
              <a:lumOff val="40000"/>
              <a:alpha val="74902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ctr">
              <a:lnSpc>
                <a:spcPts val="1200"/>
              </a:lnSpc>
              <a:spcAft>
                <a:spcPts val="600"/>
              </a:spcAft>
              <a:tabLst>
                <a:tab pos="1162050" algn="l"/>
              </a:tabLst>
              <a:defRPr/>
            </a:pPr>
            <a:r>
              <a:rPr lang="pt-BR" sz="1200" b="1">
                <a:solidFill>
                  <a:schemeClr val="tx1"/>
                </a:solidFill>
                <a:latin typeface="Century Gothic" panose="020B0502020202020204" pitchFamily="34" charset="0"/>
              </a:rPr>
              <a:t>Stakeholders</a:t>
            </a:r>
          </a:p>
        </p:txBody>
      </p:sp>
    </p:spTree>
    <p:extLst>
      <p:ext uri="{BB962C8B-B14F-4D97-AF65-F5344CB8AC3E}">
        <p14:creationId xmlns:p14="http://schemas.microsoft.com/office/powerpoint/2010/main" val="193201631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DE1AAC7353A1E44AF98D839C8193040" ma:contentTypeVersion="6" ma:contentTypeDescription="Crie um novo documento." ma:contentTypeScope="" ma:versionID="4e6aff34271b693033fe2a49bb8a76f1">
  <xsd:schema xmlns:xsd="http://www.w3.org/2001/XMLSchema" xmlns:xs="http://www.w3.org/2001/XMLSchema" xmlns:p="http://schemas.microsoft.com/office/2006/metadata/properties" xmlns:ns2="80247cec-d9d0-4541-9f15-d96684d71551" targetNamespace="http://schemas.microsoft.com/office/2006/metadata/properties" ma:root="true" ma:fieldsID="16d0c65fe8555c281e419953ea57eb6e" ns2:_="">
    <xsd:import namespace="80247cec-d9d0-4541-9f15-d96684d715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247cec-d9d0-4541-9f15-d96684d715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D0F506-5E94-4FB7-9480-8609E0000E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7C2946-28F3-47E2-947B-5C8191446400}">
  <ds:schemaRefs>
    <ds:schemaRef ds:uri="0d2507a0-785a-4bb0-ba8b-39cfc259c334"/>
    <ds:schemaRef ds:uri="2453cdfa-399e-447f-87ff-7c22b15b29e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80790C7-C520-4569-AF08-9225229EBB59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Microsoft Office PowerPoint</Application>
  <PresentationFormat>Apresentação na tela (4:3)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Century Gothic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WILLIAN VICTOR JUNGLES DA SILVA</cp:lastModifiedBy>
  <cp:revision>2</cp:revision>
  <dcterms:modified xsi:type="dcterms:W3CDTF">2018-08-20T02:05:26Z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0x0101001DE1AAC7353A1E44AF98D839C8193040</vt:lpwstr>
  </property>
</Properties>
</file>