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2" r:id="rId19"/>
    <p:sldId id="273" r:id="rId20"/>
    <p:sldId id="274" r:id="rId21"/>
    <p:sldId id="276" r:id="rId22"/>
    <p:sldId id="275" r:id="rId23"/>
    <p:sldId id="277" r:id="rId24"/>
    <p:sldId id="278" r:id="rId25"/>
    <p:sldId id="279" r:id="rId26"/>
    <p:sldId id="280" r:id="rId27"/>
    <p:sldId id="28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6DD29F-BDA8-43F0-9977-D2BEF4F04DB7}" type="datetimeFigureOut">
              <a:rPr lang="zh-CN" altLang="en-US" smtClean="0"/>
              <a:t>2022/7/4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07FAFE-6BE1-4A4B-834C-D8344A3EDE68}" type="slidenum">
              <a:rPr lang="zh-CN" altLang="en-US" smtClean="0"/>
              <a:t>‹#›</a:t>
            </a:fld>
            <a:endParaRPr lang="zh-CN" altLang="en-US"/>
          </a:p>
        </p:txBody>
      </p:sp>
    </p:spTree>
    <p:extLst>
      <p:ext uri="{BB962C8B-B14F-4D97-AF65-F5344CB8AC3E}">
        <p14:creationId xmlns:p14="http://schemas.microsoft.com/office/powerpoint/2010/main" val="1669116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807FAFE-6BE1-4A4B-834C-D8344A3EDE68}" type="slidenum">
              <a:rPr lang="zh-CN" altLang="en-US" smtClean="0"/>
              <a:t>20</a:t>
            </a:fld>
            <a:endParaRPr lang="zh-CN" altLang="en-US"/>
          </a:p>
        </p:txBody>
      </p:sp>
    </p:spTree>
    <p:extLst>
      <p:ext uri="{BB962C8B-B14F-4D97-AF65-F5344CB8AC3E}">
        <p14:creationId xmlns:p14="http://schemas.microsoft.com/office/powerpoint/2010/main" val="1047965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8DB8C24-7860-4E66-860F-A6FCF7EFC701}" type="datetimeFigureOut">
              <a:rPr lang="zh-CN" altLang="en-US" smtClean="0"/>
              <a:t>2022/7/4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E4FD60-67B4-49D6-9CDC-54F6788F12FD}" type="slidenum">
              <a:rPr lang="zh-CN" altLang="en-US" smtClean="0"/>
              <a:t>‹#›</a:t>
            </a:fld>
            <a:endParaRPr lang="zh-CN" altLang="en-US"/>
          </a:p>
        </p:txBody>
      </p:sp>
    </p:spTree>
    <p:extLst>
      <p:ext uri="{BB962C8B-B14F-4D97-AF65-F5344CB8AC3E}">
        <p14:creationId xmlns:p14="http://schemas.microsoft.com/office/powerpoint/2010/main" val="2089747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8DB8C24-7860-4E66-860F-A6FCF7EFC701}" type="datetimeFigureOut">
              <a:rPr lang="zh-CN" altLang="en-US" smtClean="0"/>
              <a:t>2022/7/4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E4FD60-67B4-49D6-9CDC-54F6788F12FD}" type="slidenum">
              <a:rPr lang="zh-CN" altLang="en-US" smtClean="0"/>
              <a:t>‹#›</a:t>
            </a:fld>
            <a:endParaRPr lang="zh-CN" altLang="en-US"/>
          </a:p>
        </p:txBody>
      </p:sp>
    </p:spTree>
    <p:extLst>
      <p:ext uri="{BB962C8B-B14F-4D97-AF65-F5344CB8AC3E}">
        <p14:creationId xmlns:p14="http://schemas.microsoft.com/office/powerpoint/2010/main" val="2789604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8DB8C24-7860-4E66-860F-A6FCF7EFC701}" type="datetimeFigureOut">
              <a:rPr lang="zh-CN" altLang="en-US" smtClean="0"/>
              <a:t>2022/7/4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E4FD60-67B4-49D6-9CDC-54F6788F12FD}"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83962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8DB8C24-7860-4E66-860F-A6FCF7EFC701}" type="datetimeFigureOut">
              <a:rPr lang="zh-CN" altLang="en-US" smtClean="0"/>
              <a:t>2022/7/4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E4FD60-67B4-49D6-9CDC-54F6788F12FD}" type="slidenum">
              <a:rPr lang="zh-CN" altLang="en-US" smtClean="0"/>
              <a:t>‹#›</a:t>
            </a:fld>
            <a:endParaRPr lang="zh-CN" altLang="en-US"/>
          </a:p>
        </p:txBody>
      </p:sp>
    </p:spTree>
    <p:extLst>
      <p:ext uri="{BB962C8B-B14F-4D97-AF65-F5344CB8AC3E}">
        <p14:creationId xmlns:p14="http://schemas.microsoft.com/office/powerpoint/2010/main" val="1778950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8DB8C24-7860-4E66-860F-A6FCF7EFC701}" type="datetimeFigureOut">
              <a:rPr lang="zh-CN" altLang="en-US" smtClean="0"/>
              <a:t>2022/7/4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E4FD60-67B4-49D6-9CDC-54F6788F12FD}"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138372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8DB8C24-7860-4E66-860F-A6FCF7EFC701}" type="datetimeFigureOut">
              <a:rPr lang="zh-CN" altLang="en-US" smtClean="0"/>
              <a:t>2022/7/4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E4FD60-67B4-49D6-9CDC-54F6788F12FD}" type="slidenum">
              <a:rPr lang="zh-CN" altLang="en-US" smtClean="0"/>
              <a:t>‹#›</a:t>
            </a:fld>
            <a:endParaRPr lang="zh-CN" altLang="en-US"/>
          </a:p>
        </p:txBody>
      </p:sp>
    </p:spTree>
    <p:extLst>
      <p:ext uri="{BB962C8B-B14F-4D97-AF65-F5344CB8AC3E}">
        <p14:creationId xmlns:p14="http://schemas.microsoft.com/office/powerpoint/2010/main" val="1197217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8DB8C24-7860-4E66-860F-A6FCF7EFC701}" type="datetimeFigureOut">
              <a:rPr lang="zh-CN" altLang="en-US" smtClean="0"/>
              <a:t>2022/7/4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E4FD60-67B4-49D6-9CDC-54F6788F12FD}" type="slidenum">
              <a:rPr lang="zh-CN" altLang="en-US" smtClean="0"/>
              <a:t>‹#›</a:t>
            </a:fld>
            <a:endParaRPr lang="zh-CN" altLang="en-US"/>
          </a:p>
        </p:txBody>
      </p:sp>
    </p:spTree>
    <p:extLst>
      <p:ext uri="{BB962C8B-B14F-4D97-AF65-F5344CB8AC3E}">
        <p14:creationId xmlns:p14="http://schemas.microsoft.com/office/powerpoint/2010/main" val="651348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8DB8C24-7860-4E66-860F-A6FCF7EFC701}" type="datetimeFigureOut">
              <a:rPr lang="zh-CN" altLang="en-US" smtClean="0"/>
              <a:t>2022/7/4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E4FD60-67B4-49D6-9CDC-54F6788F12FD}" type="slidenum">
              <a:rPr lang="zh-CN" altLang="en-US" smtClean="0"/>
              <a:t>‹#›</a:t>
            </a:fld>
            <a:endParaRPr lang="zh-CN" altLang="en-US"/>
          </a:p>
        </p:txBody>
      </p:sp>
    </p:spTree>
    <p:extLst>
      <p:ext uri="{BB962C8B-B14F-4D97-AF65-F5344CB8AC3E}">
        <p14:creationId xmlns:p14="http://schemas.microsoft.com/office/powerpoint/2010/main" val="3413043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8DB8C24-7860-4E66-860F-A6FCF7EFC701}" type="datetimeFigureOut">
              <a:rPr lang="zh-CN" altLang="en-US" smtClean="0"/>
              <a:t>2022/7/4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E4FD60-67B4-49D6-9CDC-54F6788F12FD}" type="slidenum">
              <a:rPr lang="zh-CN" altLang="en-US" smtClean="0"/>
              <a:t>‹#›</a:t>
            </a:fld>
            <a:endParaRPr lang="zh-CN" altLang="en-US"/>
          </a:p>
        </p:txBody>
      </p:sp>
    </p:spTree>
    <p:extLst>
      <p:ext uri="{BB962C8B-B14F-4D97-AF65-F5344CB8AC3E}">
        <p14:creationId xmlns:p14="http://schemas.microsoft.com/office/powerpoint/2010/main" val="1844358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8DB8C24-7860-4E66-860F-A6FCF7EFC701}" type="datetimeFigureOut">
              <a:rPr lang="zh-CN" altLang="en-US" smtClean="0"/>
              <a:t>2022/7/4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E4FD60-67B4-49D6-9CDC-54F6788F12FD}" type="slidenum">
              <a:rPr lang="zh-CN" altLang="en-US" smtClean="0"/>
              <a:t>‹#›</a:t>
            </a:fld>
            <a:endParaRPr lang="zh-CN" altLang="en-US"/>
          </a:p>
        </p:txBody>
      </p:sp>
    </p:spTree>
    <p:extLst>
      <p:ext uri="{BB962C8B-B14F-4D97-AF65-F5344CB8AC3E}">
        <p14:creationId xmlns:p14="http://schemas.microsoft.com/office/powerpoint/2010/main" val="1800173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8DB8C24-7860-4E66-860F-A6FCF7EFC701}" type="datetimeFigureOut">
              <a:rPr lang="zh-CN" altLang="en-US" smtClean="0"/>
              <a:t>2022/7/4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6E4FD60-67B4-49D6-9CDC-54F6788F12FD}" type="slidenum">
              <a:rPr lang="zh-CN" altLang="en-US" smtClean="0"/>
              <a:t>‹#›</a:t>
            </a:fld>
            <a:endParaRPr lang="zh-CN" altLang="en-US"/>
          </a:p>
        </p:txBody>
      </p:sp>
    </p:spTree>
    <p:extLst>
      <p:ext uri="{BB962C8B-B14F-4D97-AF65-F5344CB8AC3E}">
        <p14:creationId xmlns:p14="http://schemas.microsoft.com/office/powerpoint/2010/main" val="1897319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8DB8C24-7860-4E66-860F-A6FCF7EFC701}" type="datetimeFigureOut">
              <a:rPr lang="zh-CN" altLang="en-US" smtClean="0"/>
              <a:t>2022/7/4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6E4FD60-67B4-49D6-9CDC-54F6788F12FD}" type="slidenum">
              <a:rPr lang="zh-CN" altLang="en-US" smtClean="0"/>
              <a:t>‹#›</a:t>
            </a:fld>
            <a:endParaRPr lang="zh-CN" altLang="en-US"/>
          </a:p>
        </p:txBody>
      </p:sp>
    </p:spTree>
    <p:extLst>
      <p:ext uri="{BB962C8B-B14F-4D97-AF65-F5344CB8AC3E}">
        <p14:creationId xmlns:p14="http://schemas.microsoft.com/office/powerpoint/2010/main" val="1803475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8DB8C24-7860-4E66-860F-A6FCF7EFC701}" type="datetimeFigureOut">
              <a:rPr lang="zh-CN" altLang="en-US" smtClean="0"/>
              <a:t>2022/7/4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6E4FD60-67B4-49D6-9CDC-54F6788F12FD}" type="slidenum">
              <a:rPr lang="zh-CN" altLang="en-US" smtClean="0"/>
              <a:t>‹#›</a:t>
            </a:fld>
            <a:endParaRPr lang="zh-CN" altLang="en-US"/>
          </a:p>
        </p:txBody>
      </p:sp>
    </p:spTree>
    <p:extLst>
      <p:ext uri="{BB962C8B-B14F-4D97-AF65-F5344CB8AC3E}">
        <p14:creationId xmlns:p14="http://schemas.microsoft.com/office/powerpoint/2010/main" val="4078590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DB8C24-7860-4E66-860F-A6FCF7EFC701}" type="datetimeFigureOut">
              <a:rPr lang="zh-CN" altLang="en-US" smtClean="0"/>
              <a:t>2022/7/4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6E4FD60-67B4-49D6-9CDC-54F6788F12FD}" type="slidenum">
              <a:rPr lang="zh-CN" altLang="en-US" smtClean="0"/>
              <a:t>‹#›</a:t>
            </a:fld>
            <a:endParaRPr lang="zh-CN" altLang="en-US"/>
          </a:p>
        </p:txBody>
      </p:sp>
    </p:spTree>
    <p:extLst>
      <p:ext uri="{BB962C8B-B14F-4D97-AF65-F5344CB8AC3E}">
        <p14:creationId xmlns:p14="http://schemas.microsoft.com/office/powerpoint/2010/main" val="828352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8DB8C24-7860-4E66-860F-A6FCF7EFC701}" type="datetimeFigureOut">
              <a:rPr lang="zh-CN" altLang="en-US" smtClean="0"/>
              <a:t>2022/7/4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6E4FD60-67B4-49D6-9CDC-54F6788F12FD}" type="slidenum">
              <a:rPr lang="zh-CN" altLang="en-US" smtClean="0"/>
              <a:t>‹#›</a:t>
            </a:fld>
            <a:endParaRPr lang="zh-CN" altLang="en-US"/>
          </a:p>
        </p:txBody>
      </p:sp>
    </p:spTree>
    <p:extLst>
      <p:ext uri="{BB962C8B-B14F-4D97-AF65-F5344CB8AC3E}">
        <p14:creationId xmlns:p14="http://schemas.microsoft.com/office/powerpoint/2010/main" val="3714345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8DB8C24-7860-4E66-860F-A6FCF7EFC701}" type="datetimeFigureOut">
              <a:rPr lang="zh-CN" altLang="en-US" smtClean="0"/>
              <a:t>2022/7/4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6E4FD60-67B4-49D6-9CDC-54F6788F12FD}" type="slidenum">
              <a:rPr lang="zh-CN" altLang="en-US" smtClean="0"/>
              <a:t>‹#›</a:t>
            </a:fld>
            <a:endParaRPr lang="zh-CN" altLang="en-US"/>
          </a:p>
        </p:txBody>
      </p:sp>
    </p:spTree>
    <p:extLst>
      <p:ext uri="{BB962C8B-B14F-4D97-AF65-F5344CB8AC3E}">
        <p14:creationId xmlns:p14="http://schemas.microsoft.com/office/powerpoint/2010/main" val="3948897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8DB8C24-7860-4E66-860F-A6FCF7EFC701}" type="datetimeFigureOut">
              <a:rPr lang="zh-CN" altLang="en-US" smtClean="0"/>
              <a:t>2022/7/4</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E4FD60-67B4-49D6-9CDC-54F6788F12FD}" type="slidenum">
              <a:rPr lang="zh-CN" altLang="en-US" smtClean="0"/>
              <a:t>‹#›</a:t>
            </a:fld>
            <a:endParaRPr lang="zh-CN" altLang="en-US"/>
          </a:p>
        </p:txBody>
      </p:sp>
    </p:spTree>
    <p:extLst>
      <p:ext uri="{BB962C8B-B14F-4D97-AF65-F5344CB8AC3E}">
        <p14:creationId xmlns:p14="http://schemas.microsoft.com/office/powerpoint/2010/main" val="29131047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2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52272D-18B4-B01A-BDD6-4DF0DE673710}"/>
              </a:ext>
            </a:extLst>
          </p:cNvPr>
          <p:cNvSpPr>
            <a:spLocks noGrp="1"/>
          </p:cNvSpPr>
          <p:nvPr>
            <p:ph type="ctrTitle"/>
          </p:nvPr>
        </p:nvSpPr>
        <p:spPr>
          <a:xfrm>
            <a:off x="841242" y="1392480"/>
            <a:ext cx="7766936" cy="1646302"/>
          </a:xfrm>
        </p:spPr>
        <p:txBody>
          <a:bodyPr/>
          <a:lstStyle/>
          <a:p>
            <a:r>
              <a:rPr lang="en-US" altLang="zh-CN" dirty="0"/>
              <a:t>Lab4-challenge</a:t>
            </a:r>
            <a:endParaRPr lang="zh-CN" altLang="en-US" dirty="0"/>
          </a:p>
        </p:txBody>
      </p:sp>
      <p:sp>
        <p:nvSpPr>
          <p:cNvPr id="3" name="副标题 2">
            <a:extLst>
              <a:ext uri="{FF2B5EF4-FFF2-40B4-BE49-F238E27FC236}">
                <a16:creationId xmlns:a16="http://schemas.microsoft.com/office/drawing/2014/main" id="{75A1E1B4-4F3D-95AC-E222-CA10BBFFB3C7}"/>
              </a:ext>
            </a:extLst>
          </p:cNvPr>
          <p:cNvSpPr>
            <a:spLocks noGrp="1"/>
          </p:cNvSpPr>
          <p:nvPr>
            <p:ph type="subTitle" idx="1"/>
          </p:nvPr>
        </p:nvSpPr>
        <p:spPr>
          <a:xfrm>
            <a:off x="-2240132" y="3291321"/>
            <a:ext cx="9144000" cy="1655762"/>
          </a:xfrm>
        </p:spPr>
        <p:txBody>
          <a:bodyPr/>
          <a:lstStyle/>
          <a:p>
            <a:r>
              <a:rPr lang="en-US" altLang="zh-CN" dirty="0"/>
              <a:t>20373037 </a:t>
            </a:r>
            <a:r>
              <a:rPr lang="zh-CN" altLang="en-US" dirty="0"/>
              <a:t>王子铭</a:t>
            </a:r>
          </a:p>
        </p:txBody>
      </p:sp>
    </p:spTree>
    <p:extLst>
      <p:ext uri="{BB962C8B-B14F-4D97-AF65-F5344CB8AC3E}">
        <p14:creationId xmlns:p14="http://schemas.microsoft.com/office/powerpoint/2010/main" val="1431101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5A95281-9C1B-23B6-0832-4F447455B8BF}"/>
              </a:ext>
            </a:extLst>
          </p:cNvPr>
          <p:cNvSpPr>
            <a:spLocks noGrp="1"/>
          </p:cNvSpPr>
          <p:nvPr>
            <p:ph type="title"/>
          </p:nvPr>
        </p:nvSpPr>
        <p:spPr>
          <a:xfrm>
            <a:off x="263165" y="0"/>
            <a:ext cx="10515600" cy="1325563"/>
          </a:xfrm>
        </p:spPr>
        <p:txBody>
          <a:bodyPr/>
          <a:lstStyle/>
          <a:p>
            <a:r>
              <a:rPr lang="zh-CN" altLang="en-US" dirty="0"/>
              <a:t>线程机制的底层实现</a:t>
            </a:r>
          </a:p>
        </p:txBody>
      </p:sp>
      <p:sp>
        <p:nvSpPr>
          <p:cNvPr id="3" name="内容占位符 2">
            <a:extLst>
              <a:ext uri="{FF2B5EF4-FFF2-40B4-BE49-F238E27FC236}">
                <a16:creationId xmlns:a16="http://schemas.microsoft.com/office/drawing/2014/main" id="{B6A3C02D-609A-0C1F-3920-04F34AA5B966}"/>
              </a:ext>
            </a:extLst>
          </p:cNvPr>
          <p:cNvSpPr>
            <a:spLocks noGrp="1"/>
          </p:cNvSpPr>
          <p:nvPr>
            <p:ph idx="1"/>
          </p:nvPr>
        </p:nvSpPr>
        <p:spPr>
          <a:xfrm>
            <a:off x="385713" y="1137469"/>
            <a:ext cx="10515600" cy="615917"/>
          </a:xfrm>
        </p:spPr>
        <p:txBody>
          <a:bodyPr/>
          <a:lstStyle/>
          <a:p>
            <a:r>
              <a:rPr lang="zh-CN" altLang="en-US" dirty="0">
                <a:solidFill>
                  <a:srgbClr val="FF0000"/>
                </a:solidFill>
              </a:rPr>
              <a:t>线程栈空间的设计</a:t>
            </a:r>
          </a:p>
        </p:txBody>
      </p:sp>
      <p:sp>
        <p:nvSpPr>
          <p:cNvPr id="8" name="文本框 7">
            <a:extLst>
              <a:ext uri="{FF2B5EF4-FFF2-40B4-BE49-F238E27FC236}">
                <a16:creationId xmlns:a16="http://schemas.microsoft.com/office/drawing/2014/main" id="{4291057E-0F8A-97D3-1B67-E9835BDB4E65}"/>
              </a:ext>
            </a:extLst>
          </p:cNvPr>
          <p:cNvSpPr txBox="1"/>
          <p:nvPr/>
        </p:nvSpPr>
        <p:spPr>
          <a:xfrm>
            <a:off x="499819" y="1986762"/>
            <a:ext cx="5203597" cy="2308324"/>
          </a:xfrm>
          <a:prstGeom prst="rect">
            <a:avLst/>
          </a:prstGeom>
          <a:noFill/>
        </p:spPr>
        <p:txBody>
          <a:bodyPr wrap="square" rtlCol="0">
            <a:spAutoFit/>
          </a:bodyPr>
          <a:lstStyle/>
          <a:p>
            <a:r>
              <a:rPr lang="zh-CN" altLang="en-US" dirty="0"/>
              <a:t>      在设计要求中</a:t>
            </a:r>
            <a:r>
              <a:rPr lang="en-US" altLang="zh-CN" dirty="0"/>
              <a:t>, </a:t>
            </a:r>
            <a:r>
              <a:rPr lang="zh-CN" altLang="en-US" dirty="0"/>
              <a:t>要求同一进程下的各个线程应当具备访问各自栈中数据的能力</a:t>
            </a:r>
            <a:r>
              <a:rPr lang="en-US" altLang="zh-CN" dirty="0"/>
              <a:t>, </a:t>
            </a:r>
            <a:r>
              <a:rPr lang="zh-CN" altLang="en-US" dirty="0"/>
              <a:t>为了满足该要求</a:t>
            </a:r>
            <a:r>
              <a:rPr lang="en-US" altLang="zh-CN" dirty="0"/>
              <a:t>, </a:t>
            </a:r>
            <a:r>
              <a:rPr lang="zh-CN" altLang="en-US" dirty="0"/>
              <a:t>我的设计是</a:t>
            </a:r>
            <a:r>
              <a:rPr lang="zh-CN" altLang="en-US" dirty="0">
                <a:solidFill>
                  <a:srgbClr val="FF0000"/>
                </a:solidFill>
              </a:rPr>
              <a:t>将进程栈空间进行平分</a:t>
            </a:r>
            <a:r>
              <a:rPr lang="en-US" altLang="zh-CN" dirty="0">
                <a:solidFill>
                  <a:srgbClr val="FF0000"/>
                </a:solidFill>
              </a:rPr>
              <a:t>, </a:t>
            </a:r>
            <a:r>
              <a:rPr lang="zh-CN" altLang="en-US" dirty="0">
                <a:solidFill>
                  <a:srgbClr val="FF0000"/>
                </a:solidFill>
              </a:rPr>
              <a:t>每个线程占用</a:t>
            </a:r>
            <a:r>
              <a:rPr lang="en-US" altLang="zh-CN" dirty="0">
                <a:solidFill>
                  <a:srgbClr val="FF0000"/>
                </a:solidFill>
              </a:rPr>
              <a:t>32</a:t>
            </a:r>
            <a:r>
              <a:rPr lang="zh-CN" altLang="en-US" dirty="0">
                <a:solidFill>
                  <a:srgbClr val="FF0000"/>
                </a:solidFill>
              </a:rPr>
              <a:t>个页面</a:t>
            </a:r>
            <a:r>
              <a:rPr lang="en-US" altLang="zh-CN" dirty="0"/>
              <a:t>(</a:t>
            </a:r>
            <a:r>
              <a:rPr lang="zh-CN" altLang="en-US" dirty="0"/>
              <a:t>该常量在</a:t>
            </a:r>
            <a:r>
              <a:rPr lang="en-US" altLang="zh-CN" dirty="0"/>
              <a:t>./include/</a:t>
            </a:r>
            <a:r>
              <a:rPr lang="en-US" altLang="zh-CN" dirty="0" err="1"/>
              <a:t>env.h</a:t>
            </a:r>
            <a:r>
              <a:rPr lang="zh-CN" altLang="en-US" dirty="0"/>
              <a:t>中有所定义</a:t>
            </a:r>
            <a:r>
              <a:rPr lang="en-US" altLang="zh-CN" dirty="0"/>
              <a:t>STACKSIZE 32, </a:t>
            </a:r>
            <a:r>
              <a:rPr lang="zh-CN" altLang="en-US" dirty="0"/>
              <a:t>即为</a:t>
            </a:r>
            <a:r>
              <a:rPr lang="en-US" altLang="zh-CN" dirty="0"/>
              <a:t>32</a:t>
            </a:r>
            <a:r>
              <a:rPr lang="zh-CN" altLang="en-US" dirty="0"/>
              <a:t>个页面</a:t>
            </a:r>
            <a:r>
              <a:rPr lang="en-US" altLang="zh-CN" dirty="0"/>
              <a:t>), </a:t>
            </a:r>
            <a:r>
              <a:rPr lang="zh-CN" altLang="en-US" dirty="0"/>
              <a:t>即每个线程栈空间大小为</a:t>
            </a:r>
            <a:r>
              <a:rPr lang="en-US" altLang="zh-CN" dirty="0"/>
              <a:t>32*4096=128KB. </a:t>
            </a:r>
            <a:r>
              <a:rPr lang="zh-CN" altLang="en-US" dirty="0"/>
              <a:t>再分配线程控制块时将对应</a:t>
            </a:r>
            <a:r>
              <a:rPr lang="en-US" altLang="zh-CN" dirty="0"/>
              <a:t>TCB</a:t>
            </a:r>
            <a:r>
              <a:rPr lang="zh-CN" altLang="en-US" dirty="0"/>
              <a:t>中</a:t>
            </a:r>
            <a:r>
              <a:rPr lang="en-US" altLang="zh-CN" dirty="0" err="1"/>
              <a:t>trapframe</a:t>
            </a:r>
            <a:r>
              <a:rPr lang="zh-CN" altLang="en-US" dirty="0"/>
              <a:t>中的栈指针</a:t>
            </a:r>
            <a:r>
              <a:rPr lang="en-US" altLang="zh-CN" dirty="0"/>
              <a:t>(29</a:t>
            </a:r>
            <a:r>
              <a:rPr lang="zh-CN" altLang="en-US" dirty="0"/>
              <a:t>号寄存器</a:t>
            </a:r>
            <a:r>
              <a:rPr lang="en-US" altLang="zh-CN" dirty="0"/>
              <a:t>)</a:t>
            </a:r>
            <a:r>
              <a:rPr lang="zh-CN" altLang="en-US" dirty="0"/>
              <a:t>值设为对应线程的栈顶</a:t>
            </a:r>
            <a:r>
              <a:rPr lang="en-US" altLang="zh-CN" dirty="0"/>
              <a:t>: </a:t>
            </a:r>
            <a:endParaRPr lang="zh-CN" altLang="en-US" dirty="0"/>
          </a:p>
        </p:txBody>
      </p:sp>
      <p:pic>
        <p:nvPicPr>
          <p:cNvPr id="10" name="图片 9">
            <a:extLst>
              <a:ext uri="{FF2B5EF4-FFF2-40B4-BE49-F238E27FC236}">
                <a16:creationId xmlns:a16="http://schemas.microsoft.com/office/drawing/2014/main" id="{AC447684-8BCB-B670-DAA9-809C4E10DB95}"/>
              </a:ext>
            </a:extLst>
          </p:cNvPr>
          <p:cNvPicPr>
            <a:picLocks noChangeAspect="1"/>
          </p:cNvPicPr>
          <p:nvPr/>
        </p:nvPicPr>
        <p:blipFill>
          <a:blip r:embed="rId2"/>
          <a:stretch>
            <a:fillRect/>
          </a:stretch>
        </p:blipFill>
        <p:spPr>
          <a:xfrm>
            <a:off x="6994688" y="662781"/>
            <a:ext cx="4182059" cy="5096586"/>
          </a:xfrm>
          <a:prstGeom prst="rect">
            <a:avLst/>
          </a:prstGeom>
        </p:spPr>
      </p:pic>
      <p:pic>
        <p:nvPicPr>
          <p:cNvPr id="12" name="图片 11">
            <a:extLst>
              <a:ext uri="{FF2B5EF4-FFF2-40B4-BE49-F238E27FC236}">
                <a16:creationId xmlns:a16="http://schemas.microsoft.com/office/drawing/2014/main" id="{54CC4DA5-43ED-A0B4-974E-5AE73E8C9C31}"/>
              </a:ext>
            </a:extLst>
          </p:cNvPr>
          <p:cNvPicPr>
            <a:picLocks noChangeAspect="1"/>
          </p:cNvPicPr>
          <p:nvPr/>
        </p:nvPicPr>
        <p:blipFill>
          <a:blip r:embed="rId3"/>
          <a:stretch>
            <a:fillRect/>
          </a:stretch>
        </p:blipFill>
        <p:spPr>
          <a:xfrm>
            <a:off x="197177" y="4751466"/>
            <a:ext cx="6797511" cy="706297"/>
          </a:xfrm>
          <a:prstGeom prst="rect">
            <a:avLst/>
          </a:prstGeom>
        </p:spPr>
      </p:pic>
    </p:spTree>
    <p:extLst>
      <p:ext uri="{BB962C8B-B14F-4D97-AF65-F5344CB8AC3E}">
        <p14:creationId xmlns:p14="http://schemas.microsoft.com/office/powerpoint/2010/main" val="2091785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CA5AC00E-6F9D-F024-B736-CD86943D27F3}"/>
              </a:ext>
            </a:extLst>
          </p:cNvPr>
          <p:cNvSpPr>
            <a:spLocks noGrp="1"/>
          </p:cNvSpPr>
          <p:nvPr>
            <p:ph type="title"/>
          </p:nvPr>
        </p:nvSpPr>
        <p:spPr>
          <a:xfrm>
            <a:off x="263165" y="0"/>
            <a:ext cx="10515600" cy="1325563"/>
          </a:xfrm>
        </p:spPr>
        <p:txBody>
          <a:bodyPr/>
          <a:lstStyle/>
          <a:p>
            <a:r>
              <a:rPr lang="zh-CN" altLang="en-US" dirty="0"/>
              <a:t>线程机制的底层实现</a:t>
            </a:r>
          </a:p>
        </p:txBody>
      </p:sp>
      <p:sp>
        <p:nvSpPr>
          <p:cNvPr id="3" name="内容占位符 2">
            <a:extLst>
              <a:ext uri="{FF2B5EF4-FFF2-40B4-BE49-F238E27FC236}">
                <a16:creationId xmlns:a16="http://schemas.microsoft.com/office/drawing/2014/main" id="{C184BA31-35AF-74E2-A38F-359AEAF9C896}"/>
              </a:ext>
            </a:extLst>
          </p:cNvPr>
          <p:cNvSpPr>
            <a:spLocks noGrp="1"/>
          </p:cNvSpPr>
          <p:nvPr>
            <p:ph idx="1"/>
          </p:nvPr>
        </p:nvSpPr>
        <p:spPr>
          <a:xfrm>
            <a:off x="404567" y="1118615"/>
            <a:ext cx="10515600" cy="615917"/>
          </a:xfrm>
        </p:spPr>
        <p:txBody>
          <a:bodyPr/>
          <a:lstStyle/>
          <a:p>
            <a:r>
              <a:rPr lang="zh-CN" altLang="en-US" dirty="0">
                <a:solidFill>
                  <a:srgbClr val="FF0000"/>
                </a:solidFill>
              </a:rPr>
              <a:t>申请新的线程控制块 </a:t>
            </a:r>
            <a:r>
              <a:rPr lang="en-US" altLang="zh-CN" dirty="0">
                <a:solidFill>
                  <a:srgbClr val="FF0000"/>
                </a:solidFill>
              </a:rPr>
              <a:t>– </a:t>
            </a:r>
            <a:r>
              <a:rPr lang="en-US" altLang="zh-CN" dirty="0" err="1">
                <a:solidFill>
                  <a:srgbClr val="FF0000"/>
                </a:solidFill>
              </a:rPr>
              <a:t>thread_alloc</a:t>
            </a:r>
            <a:endParaRPr lang="zh-CN" altLang="en-US" dirty="0">
              <a:solidFill>
                <a:srgbClr val="FF0000"/>
              </a:solidFill>
            </a:endParaRPr>
          </a:p>
        </p:txBody>
      </p:sp>
      <p:sp>
        <p:nvSpPr>
          <p:cNvPr id="5" name="文本框 4">
            <a:extLst>
              <a:ext uri="{FF2B5EF4-FFF2-40B4-BE49-F238E27FC236}">
                <a16:creationId xmlns:a16="http://schemas.microsoft.com/office/drawing/2014/main" id="{1031702A-A25F-7BE5-CA2E-A64CCC59DA98}"/>
              </a:ext>
            </a:extLst>
          </p:cNvPr>
          <p:cNvSpPr txBox="1"/>
          <p:nvPr/>
        </p:nvSpPr>
        <p:spPr>
          <a:xfrm>
            <a:off x="404567" y="1653419"/>
            <a:ext cx="7664777" cy="1200329"/>
          </a:xfrm>
          <a:prstGeom prst="rect">
            <a:avLst/>
          </a:prstGeom>
          <a:noFill/>
        </p:spPr>
        <p:txBody>
          <a:bodyPr wrap="square" rtlCol="0">
            <a:spAutoFit/>
          </a:bodyPr>
          <a:lstStyle/>
          <a:p>
            <a:r>
              <a:rPr lang="zh-CN" altLang="en-US" dirty="0"/>
              <a:t>对应的函数原型为</a:t>
            </a:r>
            <a:r>
              <a:rPr lang="en-US" altLang="zh-CN" dirty="0"/>
              <a:t>int </a:t>
            </a:r>
            <a:r>
              <a:rPr lang="en-US" altLang="zh-CN" dirty="0" err="1"/>
              <a:t>thread_alloc</a:t>
            </a:r>
            <a:r>
              <a:rPr lang="en-US" altLang="zh-CN" dirty="0"/>
              <a:t>(struct Env *e, struct </a:t>
            </a:r>
            <a:r>
              <a:rPr lang="en-US" altLang="zh-CN" dirty="0" err="1"/>
              <a:t>Tcb</a:t>
            </a:r>
            <a:r>
              <a:rPr lang="en-US" altLang="zh-CN" dirty="0"/>
              <a:t> **new); </a:t>
            </a:r>
            <a:r>
              <a:rPr lang="zh-CN" altLang="en-US" dirty="0"/>
              <a:t>其主要的工作可作如下概括</a:t>
            </a:r>
            <a:r>
              <a:rPr lang="en-US" altLang="zh-CN" dirty="0"/>
              <a:t>: </a:t>
            </a:r>
          </a:p>
          <a:p>
            <a:pPr marL="342900" indent="-342900">
              <a:buAutoNum type="arabicPeriod"/>
            </a:pPr>
            <a:r>
              <a:rPr lang="zh-CN" altLang="en-US" dirty="0"/>
              <a:t>从给定进程中</a:t>
            </a:r>
            <a:r>
              <a:rPr lang="zh-CN" altLang="en-US" dirty="0">
                <a:solidFill>
                  <a:schemeClr val="accent2"/>
                </a:solidFill>
              </a:rPr>
              <a:t>申请空闲线程控制块</a:t>
            </a:r>
            <a:r>
              <a:rPr lang="zh-CN" altLang="en-US" dirty="0"/>
              <a:t>。</a:t>
            </a:r>
            <a:endParaRPr lang="en-US" altLang="zh-CN" dirty="0"/>
          </a:p>
          <a:p>
            <a:pPr marL="342900" indent="-342900">
              <a:buAutoNum type="arabicPeriod"/>
            </a:pPr>
            <a:r>
              <a:rPr lang="zh-CN" altLang="en-US" dirty="0"/>
              <a:t>对步骤</a:t>
            </a:r>
            <a:r>
              <a:rPr lang="en-US" altLang="zh-CN" dirty="0"/>
              <a:t>1</a:t>
            </a:r>
            <a:r>
              <a:rPr lang="zh-CN" altLang="en-US" dirty="0"/>
              <a:t>中所申请的线程控制块</a:t>
            </a:r>
            <a:r>
              <a:rPr lang="zh-CN" altLang="en-US" dirty="0">
                <a:solidFill>
                  <a:schemeClr val="accent2"/>
                </a:solidFill>
              </a:rPr>
              <a:t>作字段初始化</a:t>
            </a:r>
            <a:r>
              <a:rPr lang="zh-CN" altLang="en-US" dirty="0"/>
              <a:t>。</a:t>
            </a:r>
          </a:p>
        </p:txBody>
      </p:sp>
      <p:pic>
        <p:nvPicPr>
          <p:cNvPr id="11" name="图片 10">
            <a:extLst>
              <a:ext uri="{FF2B5EF4-FFF2-40B4-BE49-F238E27FC236}">
                <a16:creationId xmlns:a16="http://schemas.microsoft.com/office/drawing/2014/main" id="{290028B9-8074-E6F5-834B-7E64B95981AE}"/>
              </a:ext>
            </a:extLst>
          </p:cNvPr>
          <p:cNvPicPr>
            <a:picLocks noChangeAspect="1"/>
          </p:cNvPicPr>
          <p:nvPr/>
        </p:nvPicPr>
        <p:blipFill>
          <a:blip r:embed="rId2"/>
          <a:stretch>
            <a:fillRect/>
          </a:stretch>
        </p:blipFill>
        <p:spPr>
          <a:xfrm>
            <a:off x="256360" y="3177897"/>
            <a:ext cx="5534797" cy="1552792"/>
          </a:xfrm>
          <a:prstGeom prst="rect">
            <a:avLst/>
          </a:prstGeom>
        </p:spPr>
      </p:pic>
      <p:pic>
        <p:nvPicPr>
          <p:cNvPr id="13" name="图片 12">
            <a:extLst>
              <a:ext uri="{FF2B5EF4-FFF2-40B4-BE49-F238E27FC236}">
                <a16:creationId xmlns:a16="http://schemas.microsoft.com/office/drawing/2014/main" id="{022DDAB9-FB60-8CE6-061A-E22EB445394C}"/>
              </a:ext>
            </a:extLst>
          </p:cNvPr>
          <p:cNvPicPr>
            <a:picLocks noChangeAspect="1"/>
          </p:cNvPicPr>
          <p:nvPr/>
        </p:nvPicPr>
        <p:blipFill>
          <a:blip r:embed="rId3"/>
          <a:stretch>
            <a:fillRect/>
          </a:stretch>
        </p:blipFill>
        <p:spPr>
          <a:xfrm>
            <a:off x="6096000" y="2636040"/>
            <a:ext cx="5839640" cy="3667637"/>
          </a:xfrm>
          <a:prstGeom prst="rect">
            <a:avLst/>
          </a:prstGeom>
        </p:spPr>
      </p:pic>
    </p:spTree>
    <p:extLst>
      <p:ext uri="{BB962C8B-B14F-4D97-AF65-F5344CB8AC3E}">
        <p14:creationId xmlns:p14="http://schemas.microsoft.com/office/powerpoint/2010/main" val="295368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055CB3E-318D-9C8B-59C6-C1C8262C2774}"/>
              </a:ext>
            </a:extLst>
          </p:cNvPr>
          <p:cNvSpPr>
            <a:spLocks noGrp="1"/>
          </p:cNvSpPr>
          <p:nvPr>
            <p:ph type="title"/>
          </p:nvPr>
        </p:nvSpPr>
        <p:spPr>
          <a:xfrm>
            <a:off x="263165" y="0"/>
            <a:ext cx="10515600" cy="1325563"/>
          </a:xfrm>
        </p:spPr>
        <p:txBody>
          <a:bodyPr/>
          <a:lstStyle/>
          <a:p>
            <a:r>
              <a:rPr lang="zh-CN" altLang="en-US" dirty="0"/>
              <a:t>线程机制的底层实现</a:t>
            </a:r>
          </a:p>
        </p:txBody>
      </p:sp>
      <p:sp>
        <p:nvSpPr>
          <p:cNvPr id="3" name="内容占位符 2">
            <a:extLst>
              <a:ext uri="{FF2B5EF4-FFF2-40B4-BE49-F238E27FC236}">
                <a16:creationId xmlns:a16="http://schemas.microsoft.com/office/drawing/2014/main" id="{FCF26698-C997-6614-4B59-864DA515DCDE}"/>
              </a:ext>
            </a:extLst>
          </p:cNvPr>
          <p:cNvSpPr>
            <a:spLocks noGrp="1"/>
          </p:cNvSpPr>
          <p:nvPr>
            <p:ph idx="1"/>
          </p:nvPr>
        </p:nvSpPr>
        <p:spPr>
          <a:xfrm>
            <a:off x="385713" y="1175175"/>
            <a:ext cx="10515600" cy="710186"/>
          </a:xfrm>
        </p:spPr>
        <p:txBody>
          <a:bodyPr/>
          <a:lstStyle/>
          <a:p>
            <a:r>
              <a:rPr lang="en-US" altLang="zh-CN" dirty="0">
                <a:solidFill>
                  <a:srgbClr val="FF0000"/>
                </a:solidFill>
              </a:rPr>
              <a:t>“</a:t>
            </a:r>
            <a:r>
              <a:rPr lang="zh-CN" altLang="en-US" dirty="0">
                <a:solidFill>
                  <a:srgbClr val="FF0000"/>
                </a:solidFill>
              </a:rPr>
              <a:t>删除</a:t>
            </a:r>
            <a:r>
              <a:rPr lang="en-US" altLang="zh-CN" dirty="0">
                <a:solidFill>
                  <a:srgbClr val="FF0000"/>
                </a:solidFill>
              </a:rPr>
              <a:t>”</a:t>
            </a:r>
            <a:r>
              <a:rPr lang="zh-CN" altLang="en-US" dirty="0">
                <a:solidFill>
                  <a:srgbClr val="FF0000"/>
                </a:solidFill>
              </a:rPr>
              <a:t>线程 </a:t>
            </a:r>
            <a:r>
              <a:rPr lang="en-US" altLang="zh-CN" dirty="0"/>
              <a:t>– </a:t>
            </a:r>
            <a:r>
              <a:rPr lang="zh-CN" altLang="en-US" dirty="0"/>
              <a:t>更新线程状态 </a:t>
            </a:r>
            <a:r>
              <a:rPr lang="en-US" altLang="zh-CN" dirty="0" err="1"/>
              <a:t>thread_destroy</a:t>
            </a:r>
            <a:endParaRPr lang="zh-CN" altLang="en-US" dirty="0"/>
          </a:p>
        </p:txBody>
      </p:sp>
      <p:sp>
        <p:nvSpPr>
          <p:cNvPr id="6" name="文本框 5">
            <a:extLst>
              <a:ext uri="{FF2B5EF4-FFF2-40B4-BE49-F238E27FC236}">
                <a16:creationId xmlns:a16="http://schemas.microsoft.com/office/drawing/2014/main" id="{E1971E78-F340-56BD-8335-BDF314D3EC04}"/>
              </a:ext>
            </a:extLst>
          </p:cNvPr>
          <p:cNvSpPr txBox="1"/>
          <p:nvPr/>
        </p:nvSpPr>
        <p:spPr>
          <a:xfrm>
            <a:off x="385713" y="1885361"/>
            <a:ext cx="6652966" cy="2031325"/>
          </a:xfrm>
          <a:prstGeom prst="rect">
            <a:avLst/>
          </a:prstGeom>
          <a:noFill/>
        </p:spPr>
        <p:txBody>
          <a:bodyPr wrap="square">
            <a:spAutoFit/>
          </a:bodyPr>
          <a:lstStyle/>
          <a:p>
            <a:r>
              <a:rPr lang="zh-CN" altLang="en-US" dirty="0"/>
              <a:t>      在POSIX标准下, 只有UNJOINABLE状态下或处于JOINABLE状态而被其它线程调用pthread_join时, 该线程才可自动释放所占有的栈内存资源和线程控制块, 其余情况下在线程执行结束后或被取消后应进入</a:t>
            </a:r>
            <a:r>
              <a:rPr lang="en-US" altLang="zh-CN" dirty="0"/>
              <a:t>Zombie</a:t>
            </a:r>
            <a:r>
              <a:rPr lang="zh-CN" altLang="en-US" dirty="0"/>
              <a:t>状态</a:t>
            </a:r>
            <a:r>
              <a:rPr lang="en-US" altLang="zh-CN" dirty="0"/>
              <a:t>, </a:t>
            </a:r>
            <a:r>
              <a:rPr lang="zh-CN" altLang="en-US" dirty="0"/>
              <a:t>此时并不会释放其所占用的内存资源</a:t>
            </a:r>
            <a:r>
              <a:rPr lang="en-US" altLang="zh-CN" dirty="0"/>
              <a:t>.</a:t>
            </a:r>
          </a:p>
          <a:p>
            <a:r>
              <a:rPr lang="en-US" altLang="zh-CN" dirty="0"/>
              <a:t>     </a:t>
            </a:r>
            <a:r>
              <a:rPr lang="zh-CN" altLang="en-US" dirty="0"/>
              <a:t>故而在我的设计中将</a:t>
            </a:r>
            <a:r>
              <a:rPr lang="zh-CN" altLang="en-US" dirty="0">
                <a:solidFill>
                  <a:schemeClr val="accent2"/>
                </a:solidFill>
              </a:rPr>
              <a:t>删除线程分为两步</a:t>
            </a:r>
            <a:r>
              <a:rPr lang="zh-CN" altLang="en-US" dirty="0"/>
              <a:t>, 分别是</a:t>
            </a:r>
            <a:r>
              <a:rPr lang="zh-CN" altLang="en-US" dirty="0">
                <a:solidFill>
                  <a:schemeClr val="accent2"/>
                </a:solidFill>
              </a:rPr>
              <a:t>撤销线程并使其进入僵尸状态</a:t>
            </a:r>
            <a:r>
              <a:rPr lang="zh-CN" altLang="en-US" dirty="0"/>
              <a:t>, 随后在达到一定条件后</a:t>
            </a:r>
            <a:r>
              <a:rPr lang="zh-CN" altLang="en-US" dirty="0">
                <a:solidFill>
                  <a:schemeClr val="accent2"/>
                </a:solidFill>
              </a:rPr>
              <a:t>释放其所占有的资源</a:t>
            </a:r>
            <a:r>
              <a:rPr lang="zh-CN" altLang="en-US" dirty="0"/>
              <a:t>. 分别对应</a:t>
            </a:r>
            <a:r>
              <a:rPr lang="en-US" altLang="zh-CN" dirty="0" err="1"/>
              <a:t>thread_destroy</a:t>
            </a:r>
            <a:r>
              <a:rPr lang="zh-CN" altLang="en-US" dirty="0"/>
              <a:t>和</a:t>
            </a:r>
            <a:r>
              <a:rPr lang="en-US" altLang="zh-CN" dirty="0" err="1"/>
              <a:t>thread_free</a:t>
            </a:r>
            <a:r>
              <a:rPr lang="zh-CN" altLang="en-US" dirty="0"/>
              <a:t>函数</a:t>
            </a:r>
            <a:r>
              <a:rPr lang="en-US" altLang="zh-CN" dirty="0"/>
              <a:t>.</a:t>
            </a:r>
            <a:endParaRPr lang="zh-CN" altLang="en-US" dirty="0"/>
          </a:p>
        </p:txBody>
      </p:sp>
      <p:pic>
        <p:nvPicPr>
          <p:cNvPr id="5" name="图片 4">
            <a:extLst>
              <a:ext uri="{FF2B5EF4-FFF2-40B4-BE49-F238E27FC236}">
                <a16:creationId xmlns:a16="http://schemas.microsoft.com/office/drawing/2014/main" id="{633B70E2-8D81-08A4-DEDB-A6A9CEAABF14}"/>
              </a:ext>
            </a:extLst>
          </p:cNvPr>
          <p:cNvPicPr>
            <a:picLocks noChangeAspect="1"/>
          </p:cNvPicPr>
          <p:nvPr/>
        </p:nvPicPr>
        <p:blipFill>
          <a:blip r:embed="rId2"/>
          <a:stretch>
            <a:fillRect/>
          </a:stretch>
        </p:blipFill>
        <p:spPr>
          <a:xfrm>
            <a:off x="7038679" y="1808427"/>
            <a:ext cx="4613448" cy="2504217"/>
          </a:xfrm>
          <a:prstGeom prst="rect">
            <a:avLst/>
          </a:prstGeom>
        </p:spPr>
      </p:pic>
      <p:pic>
        <p:nvPicPr>
          <p:cNvPr id="8" name="图片 7">
            <a:extLst>
              <a:ext uri="{FF2B5EF4-FFF2-40B4-BE49-F238E27FC236}">
                <a16:creationId xmlns:a16="http://schemas.microsoft.com/office/drawing/2014/main" id="{D872DC86-B13D-CA0D-25B1-34A93A397223}"/>
              </a:ext>
            </a:extLst>
          </p:cNvPr>
          <p:cNvPicPr>
            <a:picLocks noChangeAspect="1"/>
          </p:cNvPicPr>
          <p:nvPr/>
        </p:nvPicPr>
        <p:blipFill>
          <a:blip r:embed="rId3"/>
          <a:stretch>
            <a:fillRect/>
          </a:stretch>
        </p:blipFill>
        <p:spPr>
          <a:xfrm>
            <a:off x="385713" y="4312644"/>
            <a:ext cx="3855442" cy="1477920"/>
          </a:xfrm>
          <a:prstGeom prst="rect">
            <a:avLst/>
          </a:prstGeom>
        </p:spPr>
      </p:pic>
    </p:spTree>
    <p:extLst>
      <p:ext uri="{BB962C8B-B14F-4D97-AF65-F5344CB8AC3E}">
        <p14:creationId xmlns:p14="http://schemas.microsoft.com/office/powerpoint/2010/main" val="3001925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48303DA-8D31-FBD6-7C33-3E46CB22311A}"/>
              </a:ext>
            </a:extLst>
          </p:cNvPr>
          <p:cNvSpPr>
            <a:spLocks noGrp="1"/>
          </p:cNvSpPr>
          <p:nvPr>
            <p:ph type="title"/>
          </p:nvPr>
        </p:nvSpPr>
        <p:spPr>
          <a:xfrm>
            <a:off x="263165" y="0"/>
            <a:ext cx="10515600" cy="1325563"/>
          </a:xfrm>
        </p:spPr>
        <p:txBody>
          <a:bodyPr/>
          <a:lstStyle/>
          <a:p>
            <a:r>
              <a:rPr lang="zh-CN" altLang="en-US" dirty="0"/>
              <a:t>线程机制的底层实现</a:t>
            </a:r>
          </a:p>
        </p:txBody>
      </p:sp>
      <p:sp>
        <p:nvSpPr>
          <p:cNvPr id="3" name="内容占位符 2">
            <a:extLst>
              <a:ext uri="{FF2B5EF4-FFF2-40B4-BE49-F238E27FC236}">
                <a16:creationId xmlns:a16="http://schemas.microsoft.com/office/drawing/2014/main" id="{F46618DE-072D-6373-8496-19E8B8674B98}"/>
              </a:ext>
            </a:extLst>
          </p:cNvPr>
          <p:cNvSpPr>
            <a:spLocks noGrp="1"/>
          </p:cNvSpPr>
          <p:nvPr>
            <p:ph idx="1"/>
          </p:nvPr>
        </p:nvSpPr>
        <p:spPr>
          <a:xfrm>
            <a:off x="423421" y="1155013"/>
            <a:ext cx="10515600" cy="540944"/>
          </a:xfrm>
        </p:spPr>
        <p:txBody>
          <a:bodyPr/>
          <a:lstStyle/>
          <a:p>
            <a:r>
              <a:rPr lang="en-US" altLang="zh-CN" dirty="0">
                <a:solidFill>
                  <a:srgbClr val="FF0000"/>
                </a:solidFill>
              </a:rPr>
              <a:t>“</a:t>
            </a:r>
            <a:r>
              <a:rPr lang="zh-CN" altLang="en-US" dirty="0">
                <a:solidFill>
                  <a:srgbClr val="FF0000"/>
                </a:solidFill>
              </a:rPr>
              <a:t>删除</a:t>
            </a:r>
            <a:r>
              <a:rPr lang="en-US" altLang="zh-CN" dirty="0">
                <a:solidFill>
                  <a:srgbClr val="FF0000"/>
                </a:solidFill>
              </a:rPr>
              <a:t>”</a:t>
            </a:r>
            <a:r>
              <a:rPr lang="zh-CN" altLang="en-US" dirty="0">
                <a:solidFill>
                  <a:srgbClr val="FF0000"/>
                </a:solidFill>
              </a:rPr>
              <a:t>线程 </a:t>
            </a:r>
            <a:r>
              <a:rPr lang="en-US" altLang="zh-CN" dirty="0"/>
              <a:t>– </a:t>
            </a:r>
            <a:r>
              <a:rPr lang="zh-CN" altLang="en-US" dirty="0"/>
              <a:t>释放线程资源 </a:t>
            </a:r>
            <a:r>
              <a:rPr lang="en-US" altLang="zh-CN" dirty="0" err="1"/>
              <a:t>thread_free</a:t>
            </a:r>
            <a:endParaRPr lang="zh-CN" altLang="en-US" dirty="0"/>
          </a:p>
        </p:txBody>
      </p:sp>
      <p:sp>
        <p:nvSpPr>
          <p:cNvPr id="5" name="矩形 4">
            <a:extLst>
              <a:ext uri="{FF2B5EF4-FFF2-40B4-BE49-F238E27FC236}">
                <a16:creationId xmlns:a16="http://schemas.microsoft.com/office/drawing/2014/main" id="{8FBBADD7-F945-55A5-5C35-E9C7730BD3A7}"/>
              </a:ext>
            </a:extLst>
          </p:cNvPr>
          <p:cNvSpPr/>
          <p:nvPr/>
        </p:nvSpPr>
        <p:spPr>
          <a:xfrm>
            <a:off x="423421" y="1799334"/>
            <a:ext cx="4698722" cy="584775"/>
          </a:xfrm>
          <a:prstGeom prst="rect">
            <a:avLst/>
          </a:prstGeom>
          <a:noFill/>
        </p:spPr>
        <p:txBody>
          <a:bodyPr wrap="none" lIns="91440" tIns="45720" rIns="91440" bIns="45720">
            <a:spAutoFit/>
          </a:bodyPr>
          <a:lstStyle/>
          <a:p>
            <a:pPr algn="ctr"/>
            <a:r>
              <a:rPr lang="zh-CN" altLang="en-US" sz="3200" b="0" cap="none" spc="0" dirty="0">
                <a:ln w="0"/>
                <a:solidFill>
                  <a:schemeClr val="accent1"/>
                </a:solidFill>
                <a:effectLst>
                  <a:outerShdw blurRad="38100" dist="25400" dir="5400000" algn="ctr" rotWithShape="0">
                    <a:srgbClr val="6E747A">
                      <a:alpha val="43000"/>
                    </a:srgbClr>
                  </a:outerShdw>
                </a:effectLst>
              </a:rPr>
              <a:t>线程独占的资源有什么？</a:t>
            </a:r>
          </a:p>
        </p:txBody>
      </p:sp>
      <p:sp>
        <p:nvSpPr>
          <p:cNvPr id="6" name="文本框 5">
            <a:extLst>
              <a:ext uri="{FF2B5EF4-FFF2-40B4-BE49-F238E27FC236}">
                <a16:creationId xmlns:a16="http://schemas.microsoft.com/office/drawing/2014/main" id="{5F2D5872-D53E-B200-D00D-349829E3F351}"/>
              </a:ext>
            </a:extLst>
          </p:cNvPr>
          <p:cNvSpPr txBox="1"/>
          <p:nvPr/>
        </p:nvSpPr>
        <p:spPr>
          <a:xfrm>
            <a:off x="423421" y="2572036"/>
            <a:ext cx="5892538" cy="369332"/>
          </a:xfrm>
          <a:prstGeom prst="rect">
            <a:avLst/>
          </a:prstGeom>
          <a:noFill/>
        </p:spPr>
        <p:txBody>
          <a:bodyPr wrap="square" rtlCol="0">
            <a:spAutoFit/>
          </a:bodyPr>
          <a:lstStyle/>
          <a:p>
            <a:r>
              <a:rPr lang="en-US" altLang="zh-CN" dirty="0"/>
              <a:t>1. </a:t>
            </a:r>
            <a:r>
              <a:rPr lang="zh-CN" altLang="en-US" dirty="0"/>
              <a:t>线程独自占有的用户栈空间</a:t>
            </a:r>
          </a:p>
        </p:txBody>
      </p:sp>
      <p:pic>
        <p:nvPicPr>
          <p:cNvPr id="8" name="图片 7">
            <a:extLst>
              <a:ext uri="{FF2B5EF4-FFF2-40B4-BE49-F238E27FC236}">
                <a16:creationId xmlns:a16="http://schemas.microsoft.com/office/drawing/2014/main" id="{E4EE46BD-1CF5-E7A4-5271-4D550584DE55}"/>
              </a:ext>
            </a:extLst>
          </p:cNvPr>
          <p:cNvPicPr>
            <a:picLocks noChangeAspect="1"/>
          </p:cNvPicPr>
          <p:nvPr/>
        </p:nvPicPr>
        <p:blipFill>
          <a:blip r:embed="rId2"/>
          <a:stretch>
            <a:fillRect/>
          </a:stretch>
        </p:blipFill>
        <p:spPr>
          <a:xfrm>
            <a:off x="492910" y="3041051"/>
            <a:ext cx="6096851" cy="1552792"/>
          </a:xfrm>
          <a:prstGeom prst="rect">
            <a:avLst/>
          </a:prstGeom>
        </p:spPr>
      </p:pic>
      <p:sp>
        <p:nvSpPr>
          <p:cNvPr id="9" name="文本框 8">
            <a:extLst>
              <a:ext uri="{FF2B5EF4-FFF2-40B4-BE49-F238E27FC236}">
                <a16:creationId xmlns:a16="http://schemas.microsoft.com/office/drawing/2014/main" id="{712A0210-A14C-D282-3FBF-0EC3E5EB4A3C}"/>
              </a:ext>
            </a:extLst>
          </p:cNvPr>
          <p:cNvSpPr txBox="1"/>
          <p:nvPr/>
        </p:nvSpPr>
        <p:spPr>
          <a:xfrm>
            <a:off x="492910" y="4928187"/>
            <a:ext cx="5892538" cy="369332"/>
          </a:xfrm>
          <a:prstGeom prst="rect">
            <a:avLst/>
          </a:prstGeom>
          <a:noFill/>
        </p:spPr>
        <p:txBody>
          <a:bodyPr wrap="square" rtlCol="0">
            <a:spAutoFit/>
          </a:bodyPr>
          <a:lstStyle/>
          <a:p>
            <a:r>
              <a:rPr lang="en-US" altLang="zh-CN" dirty="0"/>
              <a:t>2. </a:t>
            </a:r>
            <a:r>
              <a:rPr lang="zh-CN" altLang="en-US" dirty="0"/>
              <a:t>线程控制块占用的空间</a:t>
            </a:r>
          </a:p>
        </p:txBody>
      </p:sp>
      <p:pic>
        <p:nvPicPr>
          <p:cNvPr id="11" name="图片 10">
            <a:extLst>
              <a:ext uri="{FF2B5EF4-FFF2-40B4-BE49-F238E27FC236}">
                <a16:creationId xmlns:a16="http://schemas.microsoft.com/office/drawing/2014/main" id="{514E4765-17F2-C5EC-7330-4AA95B3A4D03}"/>
              </a:ext>
            </a:extLst>
          </p:cNvPr>
          <p:cNvPicPr>
            <a:picLocks noChangeAspect="1"/>
          </p:cNvPicPr>
          <p:nvPr/>
        </p:nvPicPr>
        <p:blipFill>
          <a:blip r:embed="rId3"/>
          <a:stretch>
            <a:fillRect/>
          </a:stretch>
        </p:blipFill>
        <p:spPr>
          <a:xfrm>
            <a:off x="492910" y="5615042"/>
            <a:ext cx="6106377" cy="323895"/>
          </a:xfrm>
          <a:prstGeom prst="rect">
            <a:avLst/>
          </a:prstGeom>
        </p:spPr>
      </p:pic>
      <p:sp>
        <p:nvSpPr>
          <p:cNvPr id="12" name="文本框 11">
            <a:extLst>
              <a:ext uri="{FF2B5EF4-FFF2-40B4-BE49-F238E27FC236}">
                <a16:creationId xmlns:a16="http://schemas.microsoft.com/office/drawing/2014/main" id="{F407B14B-9A4C-21AA-BD71-A63578B5A85F}"/>
              </a:ext>
            </a:extLst>
          </p:cNvPr>
          <p:cNvSpPr txBox="1"/>
          <p:nvPr/>
        </p:nvSpPr>
        <p:spPr>
          <a:xfrm>
            <a:off x="7413756" y="2527804"/>
            <a:ext cx="3860702" cy="646331"/>
          </a:xfrm>
          <a:prstGeom prst="rect">
            <a:avLst/>
          </a:prstGeom>
          <a:noFill/>
        </p:spPr>
        <p:txBody>
          <a:bodyPr wrap="square" rtlCol="0">
            <a:spAutoFit/>
          </a:bodyPr>
          <a:lstStyle/>
          <a:p>
            <a:r>
              <a:rPr lang="en-US" altLang="zh-CN" dirty="0"/>
              <a:t>3. </a:t>
            </a:r>
            <a:r>
              <a:rPr lang="zh-CN" altLang="en-US" dirty="0"/>
              <a:t>当进程内不再有可运行线程</a:t>
            </a:r>
            <a:r>
              <a:rPr lang="en-US" altLang="zh-CN" dirty="0"/>
              <a:t>, </a:t>
            </a:r>
            <a:r>
              <a:rPr lang="zh-CN" altLang="en-US" dirty="0"/>
              <a:t>需释放该进程占用的资源</a:t>
            </a:r>
          </a:p>
        </p:txBody>
      </p:sp>
      <p:pic>
        <p:nvPicPr>
          <p:cNvPr id="14" name="图片 13">
            <a:extLst>
              <a:ext uri="{FF2B5EF4-FFF2-40B4-BE49-F238E27FC236}">
                <a16:creationId xmlns:a16="http://schemas.microsoft.com/office/drawing/2014/main" id="{020FC30A-D4D9-BAE7-44CC-2BF0B82F8B4F}"/>
              </a:ext>
            </a:extLst>
          </p:cNvPr>
          <p:cNvPicPr>
            <a:picLocks noChangeAspect="1"/>
          </p:cNvPicPr>
          <p:nvPr/>
        </p:nvPicPr>
        <p:blipFill>
          <a:blip r:embed="rId4"/>
          <a:stretch>
            <a:fillRect/>
          </a:stretch>
        </p:blipFill>
        <p:spPr>
          <a:xfrm>
            <a:off x="7413756" y="3533428"/>
            <a:ext cx="4239217" cy="704948"/>
          </a:xfrm>
          <a:prstGeom prst="rect">
            <a:avLst/>
          </a:prstGeom>
        </p:spPr>
      </p:pic>
    </p:spTree>
    <p:extLst>
      <p:ext uri="{BB962C8B-B14F-4D97-AF65-F5344CB8AC3E}">
        <p14:creationId xmlns:p14="http://schemas.microsoft.com/office/powerpoint/2010/main" val="1817926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5223AF8-A51F-4CE6-BEAD-128261608F1A}"/>
              </a:ext>
            </a:extLst>
          </p:cNvPr>
          <p:cNvSpPr>
            <a:spLocks noGrp="1"/>
          </p:cNvSpPr>
          <p:nvPr>
            <p:ph type="title"/>
          </p:nvPr>
        </p:nvSpPr>
        <p:spPr>
          <a:xfrm>
            <a:off x="263165" y="0"/>
            <a:ext cx="10515600" cy="1325563"/>
          </a:xfrm>
        </p:spPr>
        <p:txBody>
          <a:bodyPr/>
          <a:lstStyle/>
          <a:p>
            <a:r>
              <a:rPr lang="zh-CN" altLang="en-US" dirty="0"/>
              <a:t>线程用户接口实现</a:t>
            </a:r>
          </a:p>
        </p:txBody>
      </p:sp>
      <p:sp>
        <p:nvSpPr>
          <p:cNvPr id="3" name="内容占位符 2">
            <a:extLst>
              <a:ext uri="{FF2B5EF4-FFF2-40B4-BE49-F238E27FC236}">
                <a16:creationId xmlns:a16="http://schemas.microsoft.com/office/drawing/2014/main" id="{60BABB21-202C-9D6F-C941-660D89699143}"/>
              </a:ext>
            </a:extLst>
          </p:cNvPr>
          <p:cNvSpPr>
            <a:spLocks noGrp="1"/>
          </p:cNvSpPr>
          <p:nvPr>
            <p:ph idx="1"/>
          </p:nvPr>
        </p:nvSpPr>
        <p:spPr>
          <a:xfrm>
            <a:off x="348007" y="1067644"/>
            <a:ext cx="10515600" cy="622603"/>
          </a:xfrm>
        </p:spPr>
        <p:txBody>
          <a:bodyPr/>
          <a:lstStyle/>
          <a:p>
            <a:r>
              <a:rPr lang="en-US" altLang="zh-CN" dirty="0" err="1"/>
              <a:t>Pthread_create</a:t>
            </a:r>
            <a:endParaRPr lang="zh-CN" altLang="en-US" dirty="0"/>
          </a:p>
        </p:txBody>
      </p:sp>
      <p:sp>
        <p:nvSpPr>
          <p:cNvPr id="5" name="文本框 4">
            <a:extLst>
              <a:ext uri="{FF2B5EF4-FFF2-40B4-BE49-F238E27FC236}">
                <a16:creationId xmlns:a16="http://schemas.microsoft.com/office/drawing/2014/main" id="{78A08010-39FE-383F-A01B-F64BCDD1C53E}"/>
              </a:ext>
            </a:extLst>
          </p:cNvPr>
          <p:cNvSpPr txBox="1"/>
          <p:nvPr/>
        </p:nvSpPr>
        <p:spPr>
          <a:xfrm>
            <a:off x="499622" y="1629729"/>
            <a:ext cx="4590852" cy="923330"/>
          </a:xfrm>
          <a:prstGeom prst="rect">
            <a:avLst/>
          </a:prstGeom>
          <a:noFill/>
        </p:spPr>
        <p:txBody>
          <a:bodyPr wrap="square" rtlCol="0">
            <a:spAutoFit/>
          </a:bodyPr>
          <a:lstStyle/>
          <a:p>
            <a:r>
              <a:rPr lang="zh-CN" altLang="en-US" dirty="0"/>
              <a:t>实现原理</a:t>
            </a:r>
            <a:r>
              <a:rPr lang="en-US" altLang="zh-CN" dirty="0"/>
              <a:t>: </a:t>
            </a:r>
            <a:r>
              <a:rPr lang="zh-CN" altLang="en-US" dirty="0"/>
              <a:t>第一步基于系统调用方式申请新的线程控制块</a:t>
            </a:r>
            <a:r>
              <a:rPr lang="en-US" altLang="zh-CN" dirty="0"/>
              <a:t>; </a:t>
            </a:r>
            <a:r>
              <a:rPr lang="zh-CN" altLang="en-US" dirty="0"/>
              <a:t>第二部是在用户态中对相关字段进行设置</a:t>
            </a:r>
            <a:r>
              <a:rPr lang="en-US" altLang="zh-CN" dirty="0"/>
              <a:t>. </a:t>
            </a:r>
            <a:endParaRPr lang="zh-CN" altLang="en-US" dirty="0"/>
          </a:p>
        </p:txBody>
      </p:sp>
      <p:sp>
        <p:nvSpPr>
          <p:cNvPr id="6" name="矩形 5">
            <a:extLst>
              <a:ext uri="{FF2B5EF4-FFF2-40B4-BE49-F238E27FC236}">
                <a16:creationId xmlns:a16="http://schemas.microsoft.com/office/drawing/2014/main" id="{CAA836E4-DCC2-0811-2B31-E56CE45E2B26}"/>
              </a:ext>
            </a:extLst>
          </p:cNvPr>
          <p:cNvSpPr/>
          <p:nvPr/>
        </p:nvSpPr>
        <p:spPr>
          <a:xfrm>
            <a:off x="499622" y="2577653"/>
            <a:ext cx="3148618" cy="461665"/>
          </a:xfrm>
          <a:prstGeom prst="rect">
            <a:avLst/>
          </a:prstGeom>
          <a:noFill/>
        </p:spPr>
        <p:txBody>
          <a:bodyPr wrap="none" lIns="91440" tIns="45720" rIns="91440" bIns="45720">
            <a:spAutoFit/>
          </a:bodyPr>
          <a:lstStyle/>
          <a:p>
            <a:pPr algn="ctr"/>
            <a:r>
              <a:rPr lang="en-US" altLang="zh-CN" sz="2400" b="0" cap="none" spc="0" dirty="0">
                <a:ln w="0"/>
                <a:solidFill>
                  <a:schemeClr val="accent1"/>
                </a:solidFill>
                <a:effectLst>
                  <a:outerShdw blurRad="38100" dist="25400" dir="5400000" algn="ctr" rotWithShape="0">
                    <a:srgbClr val="6E747A">
                      <a:alpha val="43000"/>
                    </a:srgbClr>
                  </a:outerShdw>
                </a:effectLst>
              </a:rPr>
              <a:t>Step 1. </a:t>
            </a:r>
            <a:r>
              <a:rPr lang="en-US" altLang="zh-CN" sz="2400" b="0" cap="none" spc="0" dirty="0" err="1">
                <a:ln w="0"/>
                <a:solidFill>
                  <a:schemeClr val="accent1"/>
                </a:solidFill>
                <a:effectLst>
                  <a:outerShdw blurRad="38100" dist="25400" dir="5400000" algn="ctr" rotWithShape="0">
                    <a:srgbClr val="6E747A">
                      <a:alpha val="43000"/>
                    </a:srgbClr>
                  </a:outerShdw>
                </a:effectLst>
              </a:rPr>
              <a:t>alloc</a:t>
            </a:r>
            <a:r>
              <a:rPr lang="en-US" altLang="zh-CN" sz="2400" b="0" cap="none" spc="0" dirty="0">
                <a:ln w="0"/>
                <a:solidFill>
                  <a:schemeClr val="accent1"/>
                </a:solidFill>
                <a:effectLst>
                  <a:outerShdw blurRad="38100" dist="25400" dir="5400000" algn="ctr" rotWithShape="0">
                    <a:srgbClr val="6E747A">
                      <a:alpha val="43000"/>
                    </a:srgbClr>
                  </a:outerShdw>
                </a:effectLst>
              </a:rPr>
              <a:t> a new </a:t>
            </a:r>
            <a:r>
              <a:rPr lang="en-US" altLang="zh-CN" sz="2400" b="0" cap="none" spc="0" dirty="0" err="1">
                <a:ln w="0"/>
                <a:solidFill>
                  <a:schemeClr val="accent1"/>
                </a:solidFill>
                <a:effectLst>
                  <a:outerShdw blurRad="38100" dist="25400" dir="5400000" algn="ctr" rotWithShape="0">
                    <a:srgbClr val="6E747A">
                      <a:alpha val="43000"/>
                    </a:srgbClr>
                  </a:outerShdw>
                </a:effectLst>
              </a:rPr>
              <a:t>tcb</a:t>
            </a:r>
            <a:endParaRPr lang="zh-CN" altLang="en-US" sz="2400" b="0" cap="none" spc="0" dirty="0">
              <a:ln w="0"/>
              <a:solidFill>
                <a:schemeClr val="accent1"/>
              </a:solidFill>
              <a:effectLst>
                <a:outerShdw blurRad="38100" dist="25400" dir="5400000" algn="ctr" rotWithShape="0">
                  <a:srgbClr val="6E747A">
                    <a:alpha val="43000"/>
                  </a:srgbClr>
                </a:outerShdw>
              </a:effectLst>
            </a:endParaRPr>
          </a:p>
        </p:txBody>
      </p:sp>
      <p:pic>
        <p:nvPicPr>
          <p:cNvPr id="8" name="图片 7">
            <a:extLst>
              <a:ext uri="{FF2B5EF4-FFF2-40B4-BE49-F238E27FC236}">
                <a16:creationId xmlns:a16="http://schemas.microsoft.com/office/drawing/2014/main" id="{8C07DE44-0BAA-BD85-108D-44C64EB45368}"/>
              </a:ext>
            </a:extLst>
          </p:cNvPr>
          <p:cNvPicPr>
            <a:picLocks noChangeAspect="1"/>
          </p:cNvPicPr>
          <p:nvPr/>
        </p:nvPicPr>
        <p:blipFill>
          <a:blip r:embed="rId2"/>
          <a:stretch>
            <a:fillRect/>
          </a:stretch>
        </p:blipFill>
        <p:spPr>
          <a:xfrm>
            <a:off x="499622" y="3161390"/>
            <a:ext cx="4286848" cy="1333686"/>
          </a:xfrm>
          <a:prstGeom prst="rect">
            <a:avLst/>
          </a:prstGeom>
        </p:spPr>
      </p:pic>
      <p:pic>
        <p:nvPicPr>
          <p:cNvPr id="14" name="图片 13">
            <a:extLst>
              <a:ext uri="{FF2B5EF4-FFF2-40B4-BE49-F238E27FC236}">
                <a16:creationId xmlns:a16="http://schemas.microsoft.com/office/drawing/2014/main" id="{502590CB-8AA9-BC8B-9A64-07E48F22BA4A}"/>
              </a:ext>
            </a:extLst>
          </p:cNvPr>
          <p:cNvPicPr>
            <a:picLocks noChangeAspect="1"/>
          </p:cNvPicPr>
          <p:nvPr/>
        </p:nvPicPr>
        <p:blipFill>
          <a:blip r:embed="rId3"/>
          <a:stretch>
            <a:fillRect/>
          </a:stretch>
        </p:blipFill>
        <p:spPr>
          <a:xfrm>
            <a:off x="499622" y="4601841"/>
            <a:ext cx="3247622" cy="2224178"/>
          </a:xfrm>
          <a:prstGeom prst="rect">
            <a:avLst/>
          </a:prstGeom>
        </p:spPr>
      </p:pic>
      <p:cxnSp>
        <p:nvCxnSpPr>
          <p:cNvPr id="16" name="连接符: 曲线 15">
            <a:extLst>
              <a:ext uri="{FF2B5EF4-FFF2-40B4-BE49-F238E27FC236}">
                <a16:creationId xmlns:a16="http://schemas.microsoft.com/office/drawing/2014/main" id="{7DDE4CB0-C0E0-C84F-2652-5FC53B756822}"/>
              </a:ext>
            </a:extLst>
          </p:cNvPr>
          <p:cNvCxnSpPr>
            <a:stCxn id="8" idx="3"/>
            <a:endCxn id="14" idx="3"/>
          </p:cNvCxnSpPr>
          <p:nvPr/>
        </p:nvCxnSpPr>
        <p:spPr>
          <a:xfrm flipH="1">
            <a:off x="3747244" y="3828233"/>
            <a:ext cx="1039226" cy="1885697"/>
          </a:xfrm>
          <a:prstGeom prst="curvedConnector3">
            <a:avLst>
              <a:gd name="adj1" fmla="val -21997"/>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09153582-6AF3-4FE5-3119-5060BDE08A33}"/>
              </a:ext>
            </a:extLst>
          </p:cNvPr>
          <p:cNvSpPr txBox="1"/>
          <p:nvPr/>
        </p:nvSpPr>
        <p:spPr>
          <a:xfrm>
            <a:off x="3949830" y="4781337"/>
            <a:ext cx="836639" cy="646331"/>
          </a:xfrm>
          <a:prstGeom prst="rect">
            <a:avLst/>
          </a:prstGeom>
          <a:noFill/>
        </p:spPr>
        <p:txBody>
          <a:bodyPr wrap="square" rtlCol="0">
            <a:spAutoFit/>
          </a:bodyPr>
          <a:lstStyle/>
          <a:p>
            <a:r>
              <a:rPr lang="en-US" altLang="zh-CN" dirty="0"/>
              <a:t>Kernel mode</a:t>
            </a:r>
            <a:endParaRPr lang="zh-CN" altLang="en-US" dirty="0"/>
          </a:p>
        </p:txBody>
      </p:sp>
      <p:sp>
        <p:nvSpPr>
          <p:cNvPr id="18" name="矩形 17">
            <a:extLst>
              <a:ext uri="{FF2B5EF4-FFF2-40B4-BE49-F238E27FC236}">
                <a16:creationId xmlns:a16="http://schemas.microsoft.com/office/drawing/2014/main" id="{345D4D24-9AE4-236E-ECC9-AA83AB6E6999}"/>
              </a:ext>
            </a:extLst>
          </p:cNvPr>
          <p:cNvSpPr/>
          <p:nvPr/>
        </p:nvSpPr>
        <p:spPr>
          <a:xfrm>
            <a:off x="6523474" y="201116"/>
            <a:ext cx="3057247" cy="461665"/>
          </a:xfrm>
          <a:prstGeom prst="rect">
            <a:avLst/>
          </a:prstGeom>
          <a:noFill/>
        </p:spPr>
        <p:txBody>
          <a:bodyPr wrap="none" lIns="91440" tIns="45720" rIns="91440" bIns="45720">
            <a:spAutoFit/>
          </a:bodyPr>
          <a:lstStyle/>
          <a:p>
            <a:pPr algn="ctr"/>
            <a:r>
              <a:rPr lang="en-US" altLang="zh-CN" sz="2400" b="0" cap="none" spc="0" dirty="0">
                <a:ln w="0"/>
                <a:solidFill>
                  <a:schemeClr val="accent1"/>
                </a:solidFill>
                <a:effectLst>
                  <a:outerShdw blurRad="38100" dist="25400" dir="5400000" algn="ctr" rotWithShape="0">
                    <a:srgbClr val="6E747A">
                      <a:alpha val="43000"/>
                    </a:srgbClr>
                  </a:outerShdw>
                </a:effectLst>
              </a:rPr>
              <a:t>Step 2. set some </a:t>
            </a:r>
            <a:r>
              <a:rPr lang="en-US" altLang="zh-CN" sz="2400" b="0" cap="none" spc="0" dirty="0" err="1">
                <a:ln w="0"/>
                <a:solidFill>
                  <a:schemeClr val="accent1"/>
                </a:solidFill>
                <a:effectLst>
                  <a:outerShdw blurRad="38100" dist="25400" dir="5400000" algn="ctr" rotWithShape="0">
                    <a:srgbClr val="6E747A">
                      <a:alpha val="43000"/>
                    </a:srgbClr>
                  </a:outerShdw>
                </a:effectLst>
              </a:rPr>
              <a:t>infor</a:t>
            </a:r>
            <a:endParaRPr lang="zh-CN" altLang="en-US" sz="2400" b="0" cap="none" spc="0" dirty="0">
              <a:ln w="0"/>
              <a:solidFill>
                <a:schemeClr val="accent1"/>
              </a:solidFill>
              <a:effectLst>
                <a:outerShdw blurRad="38100" dist="25400" dir="5400000" algn="ctr" rotWithShape="0">
                  <a:srgbClr val="6E747A">
                    <a:alpha val="43000"/>
                  </a:srgbClr>
                </a:outerShdw>
              </a:effectLst>
            </a:endParaRPr>
          </a:p>
        </p:txBody>
      </p:sp>
      <p:pic>
        <p:nvPicPr>
          <p:cNvPr id="20" name="图片 19">
            <a:extLst>
              <a:ext uri="{FF2B5EF4-FFF2-40B4-BE49-F238E27FC236}">
                <a16:creationId xmlns:a16="http://schemas.microsoft.com/office/drawing/2014/main" id="{91A05CC8-5C3B-54A9-59A2-2AC256CDDE9E}"/>
              </a:ext>
            </a:extLst>
          </p:cNvPr>
          <p:cNvPicPr>
            <a:picLocks noChangeAspect="1"/>
          </p:cNvPicPr>
          <p:nvPr/>
        </p:nvPicPr>
        <p:blipFill>
          <a:blip r:embed="rId4"/>
          <a:stretch>
            <a:fillRect/>
          </a:stretch>
        </p:blipFill>
        <p:spPr>
          <a:xfrm>
            <a:off x="6242697" y="863897"/>
            <a:ext cx="4948423" cy="2745002"/>
          </a:xfrm>
          <a:prstGeom prst="rect">
            <a:avLst/>
          </a:prstGeom>
        </p:spPr>
      </p:pic>
      <p:sp>
        <p:nvSpPr>
          <p:cNvPr id="21" name="矩形 20">
            <a:extLst>
              <a:ext uri="{FF2B5EF4-FFF2-40B4-BE49-F238E27FC236}">
                <a16:creationId xmlns:a16="http://schemas.microsoft.com/office/drawing/2014/main" id="{00FD6C80-29FB-11B6-6401-FA1860CC20CB}"/>
              </a:ext>
            </a:extLst>
          </p:cNvPr>
          <p:cNvSpPr/>
          <p:nvPr/>
        </p:nvSpPr>
        <p:spPr>
          <a:xfrm>
            <a:off x="5605807" y="5427668"/>
            <a:ext cx="5724644" cy="646331"/>
          </a:xfrm>
          <a:prstGeom prst="rect">
            <a:avLst/>
          </a:prstGeom>
          <a:noFill/>
        </p:spPr>
        <p:txBody>
          <a:bodyPr wrap="none" lIns="91440" tIns="45720" rIns="91440" bIns="45720">
            <a:spAutoFit/>
          </a:bodyPr>
          <a:lstStyle/>
          <a:p>
            <a:pPr algn="ctr"/>
            <a:r>
              <a:rPr lang="zh-CN" altLang="en-US" sz="3600" b="1" dirty="0">
                <a:ln w="22225">
                  <a:solidFill>
                    <a:schemeClr val="accent2"/>
                  </a:solidFill>
                  <a:prstDash val="solid"/>
                </a:ln>
                <a:solidFill>
                  <a:schemeClr val="accent2">
                    <a:lumMod val="40000"/>
                    <a:lumOff val="60000"/>
                  </a:schemeClr>
                </a:solidFill>
              </a:rPr>
              <a:t>需要额外加锁保证原子性！</a:t>
            </a:r>
            <a:endParaRPr lang="zh-CN" altLang="en-US" sz="3600" b="1" cap="none" spc="0" dirty="0">
              <a:ln w="22225">
                <a:solidFill>
                  <a:schemeClr val="accent2"/>
                </a:solidFill>
                <a:prstDash val="solid"/>
              </a:ln>
              <a:solidFill>
                <a:schemeClr val="accent2">
                  <a:lumMod val="40000"/>
                  <a:lumOff val="60000"/>
                </a:schemeClr>
              </a:solidFill>
              <a:effectLst/>
            </a:endParaRPr>
          </a:p>
        </p:txBody>
      </p:sp>
      <p:cxnSp>
        <p:nvCxnSpPr>
          <p:cNvPr id="27" name="连接符: 曲线 26">
            <a:extLst>
              <a:ext uri="{FF2B5EF4-FFF2-40B4-BE49-F238E27FC236}">
                <a16:creationId xmlns:a16="http://schemas.microsoft.com/office/drawing/2014/main" id="{4011D475-2592-7749-B71A-C5A2C7A85B49}"/>
              </a:ext>
            </a:extLst>
          </p:cNvPr>
          <p:cNvCxnSpPr>
            <a:endCxn id="21" idx="1"/>
          </p:cNvCxnSpPr>
          <p:nvPr/>
        </p:nvCxnSpPr>
        <p:spPr>
          <a:xfrm rot="5400000">
            <a:off x="4679672" y="4187808"/>
            <a:ext cx="2489161" cy="636890"/>
          </a:xfrm>
          <a:prstGeom prst="curvedConnector4">
            <a:avLst>
              <a:gd name="adj1" fmla="val 43509"/>
              <a:gd name="adj2" fmla="val 13589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连接符: 曲线 28">
            <a:extLst>
              <a:ext uri="{FF2B5EF4-FFF2-40B4-BE49-F238E27FC236}">
                <a16:creationId xmlns:a16="http://schemas.microsoft.com/office/drawing/2014/main" id="{817902AE-11EB-8302-1246-3025D75BC428}"/>
              </a:ext>
            </a:extLst>
          </p:cNvPr>
          <p:cNvCxnSpPr>
            <a:endCxn id="21" idx="0"/>
          </p:cNvCxnSpPr>
          <p:nvPr/>
        </p:nvCxnSpPr>
        <p:spPr>
          <a:xfrm>
            <a:off x="3487918" y="3161390"/>
            <a:ext cx="4980211" cy="226627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7658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84A72CA-41B2-6EAA-52FC-DB30543C12E3}"/>
              </a:ext>
            </a:extLst>
          </p:cNvPr>
          <p:cNvSpPr>
            <a:spLocks noGrp="1"/>
          </p:cNvSpPr>
          <p:nvPr>
            <p:ph type="title"/>
          </p:nvPr>
        </p:nvSpPr>
        <p:spPr>
          <a:xfrm>
            <a:off x="263165" y="0"/>
            <a:ext cx="10515600" cy="1325563"/>
          </a:xfrm>
        </p:spPr>
        <p:txBody>
          <a:bodyPr/>
          <a:lstStyle/>
          <a:p>
            <a:r>
              <a:rPr lang="zh-CN" altLang="en-US" dirty="0"/>
              <a:t>线程用户接口实现</a:t>
            </a:r>
          </a:p>
        </p:txBody>
      </p:sp>
      <p:sp>
        <p:nvSpPr>
          <p:cNvPr id="3" name="内容占位符 2">
            <a:extLst>
              <a:ext uri="{FF2B5EF4-FFF2-40B4-BE49-F238E27FC236}">
                <a16:creationId xmlns:a16="http://schemas.microsoft.com/office/drawing/2014/main" id="{6EFF5963-7E2A-D0BA-BF2C-DB8C00A93E4B}"/>
              </a:ext>
            </a:extLst>
          </p:cNvPr>
          <p:cNvSpPr>
            <a:spLocks noGrp="1"/>
          </p:cNvSpPr>
          <p:nvPr>
            <p:ph idx="1"/>
          </p:nvPr>
        </p:nvSpPr>
        <p:spPr>
          <a:xfrm>
            <a:off x="395140" y="1156321"/>
            <a:ext cx="10515600" cy="4351338"/>
          </a:xfrm>
        </p:spPr>
        <p:txBody>
          <a:bodyPr/>
          <a:lstStyle/>
          <a:p>
            <a:r>
              <a:rPr lang="en-US" altLang="zh-CN" dirty="0" err="1"/>
              <a:t>Pthread_exit</a:t>
            </a:r>
            <a:endParaRPr lang="zh-CN" altLang="en-US" dirty="0"/>
          </a:p>
        </p:txBody>
      </p:sp>
      <p:pic>
        <p:nvPicPr>
          <p:cNvPr id="6" name="图片 5">
            <a:extLst>
              <a:ext uri="{FF2B5EF4-FFF2-40B4-BE49-F238E27FC236}">
                <a16:creationId xmlns:a16="http://schemas.microsoft.com/office/drawing/2014/main" id="{C36A4035-09EB-BB75-FB48-587ACB4929D0}"/>
              </a:ext>
            </a:extLst>
          </p:cNvPr>
          <p:cNvPicPr>
            <a:picLocks noChangeAspect="1"/>
          </p:cNvPicPr>
          <p:nvPr/>
        </p:nvPicPr>
        <p:blipFill>
          <a:blip r:embed="rId2"/>
          <a:stretch>
            <a:fillRect/>
          </a:stretch>
        </p:blipFill>
        <p:spPr>
          <a:xfrm>
            <a:off x="364898" y="2243634"/>
            <a:ext cx="4686954" cy="1861468"/>
          </a:xfrm>
          <a:prstGeom prst="rect">
            <a:avLst/>
          </a:prstGeom>
        </p:spPr>
      </p:pic>
      <p:sp>
        <p:nvSpPr>
          <p:cNvPr id="7" name="文本框 6">
            <a:extLst>
              <a:ext uri="{FF2B5EF4-FFF2-40B4-BE49-F238E27FC236}">
                <a16:creationId xmlns:a16="http://schemas.microsoft.com/office/drawing/2014/main" id="{A58FCBFC-B65E-C322-54FA-DBFFD885AF9D}"/>
              </a:ext>
            </a:extLst>
          </p:cNvPr>
          <p:cNvSpPr txBox="1"/>
          <p:nvPr/>
        </p:nvSpPr>
        <p:spPr>
          <a:xfrm>
            <a:off x="395140" y="1648715"/>
            <a:ext cx="4590852" cy="369332"/>
          </a:xfrm>
          <a:prstGeom prst="rect">
            <a:avLst/>
          </a:prstGeom>
          <a:noFill/>
        </p:spPr>
        <p:txBody>
          <a:bodyPr wrap="square" rtlCol="0">
            <a:spAutoFit/>
          </a:bodyPr>
          <a:lstStyle/>
          <a:p>
            <a:r>
              <a:rPr lang="zh-CN" altLang="en-US" dirty="0"/>
              <a:t>实现原理</a:t>
            </a:r>
            <a:r>
              <a:rPr lang="en-US" altLang="zh-CN" dirty="0"/>
              <a:t>: </a:t>
            </a:r>
            <a:r>
              <a:rPr lang="zh-CN" altLang="en-US" dirty="0"/>
              <a:t>基于系统调用服务用于退出线程。</a:t>
            </a:r>
          </a:p>
        </p:txBody>
      </p:sp>
      <p:cxnSp>
        <p:nvCxnSpPr>
          <p:cNvPr id="10" name="连接符: 曲线 9">
            <a:extLst>
              <a:ext uri="{FF2B5EF4-FFF2-40B4-BE49-F238E27FC236}">
                <a16:creationId xmlns:a16="http://schemas.microsoft.com/office/drawing/2014/main" id="{796DBFD5-FD23-5782-5BE8-5D0E162531F8}"/>
              </a:ext>
            </a:extLst>
          </p:cNvPr>
          <p:cNvCxnSpPr>
            <a:cxnSpLocks/>
          </p:cNvCxnSpPr>
          <p:nvPr/>
        </p:nvCxnSpPr>
        <p:spPr>
          <a:xfrm flipV="1">
            <a:off x="3548277" y="1325563"/>
            <a:ext cx="3116474" cy="246401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B8EE1D00-2ECF-949A-0D26-E020C081D218}"/>
              </a:ext>
            </a:extLst>
          </p:cNvPr>
          <p:cNvSpPr txBox="1"/>
          <p:nvPr/>
        </p:nvSpPr>
        <p:spPr>
          <a:xfrm>
            <a:off x="6900420" y="1071161"/>
            <a:ext cx="2441542" cy="369332"/>
          </a:xfrm>
          <a:prstGeom prst="rect">
            <a:avLst/>
          </a:prstGeom>
          <a:noFill/>
        </p:spPr>
        <p:txBody>
          <a:bodyPr wrap="square" rtlCol="0">
            <a:spAutoFit/>
          </a:bodyPr>
          <a:lstStyle/>
          <a:p>
            <a:r>
              <a:rPr lang="en-US" altLang="zh-CN" dirty="0" err="1"/>
              <a:t>Sys_thread_destroy</a:t>
            </a:r>
            <a:endParaRPr lang="en-US" altLang="zh-CN" dirty="0"/>
          </a:p>
        </p:txBody>
      </p:sp>
      <p:cxnSp>
        <p:nvCxnSpPr>
          <p:cNvPr id="13" name="连接符: 曲线 12">
            <a:extLst>
              <a:ext uri="{FF2B5EF4-FFF2-40B4-BE49-F238E27FC236}">
                <a16:creationId xmlns:a16="http://schemas.microsoft.com/office/drawing/2014/main" id="{C01EEE2A-D50E-6768-1AB1-7A71CCB6AA59}"/>
              </a:ext>
            </a:extLst>
          </p:cNvPr>
          <p:cNvCxnSpPr/>
          <p:nvPr/>
        </p:nvCxnSpPr>
        <p:spPr>
          <a:xfrm rot="5400000">
            <a:off x="6183984" y="1583703"/>
            <a:ext cx="1112363" cy="105580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C97F6FE4-5794-761E-669D-E116C11A6847}"/>
              </a:ext>
            </a:extLst>
          </p:cNvPr>
          <p:cNvSpPr txBox="1"/>
          <p:nvPr/>
        </p:nvSpPr>
        <p:spPr>
          <a:xfrm>
            <a:off x="5475793" y="2736069"/>
            <a:ext cx="1916783" cy="646331"/>
          </a:xfrm>
          <a:prstGeom prst="rect">
            <a:avLst/>
          </a:prstGeom>
          <a:noFill/>
        </p:spPr>
        <p:txBody>
          <a:bodyPr wrap="square" rtlCol="0">
            <a:spAutoFit/>
          </a:bodyPr>
          <a:lstStyle/>
          <a:p>
            <a:r>
              <a:rPr lang="zh-CN" altLang="en-US" dirty="0"/>
              <a:t>设置退出码</a:t>
            </a:r>
            <a:r>
              <a:rPr lang="en-US" altLang="zh-CN" dirty="0"/>
              <a:t>, </a:t>
            </a:r>
            <a:r>
              <a:rPr lang="zh-CN" altLang="en-US" dirty="0"/>
              <a:t>返回给挂载线程</a:t>
            </a:r>
          </a:p>
        </p:txBody>
      </p:sp>
      <p:pic>
        <p:nvPicPr>
          <p:cNvPr id="17" name="图片 16">
            <a:extLst>
              <a:ext uri="{FF2B5EF4-FFF2-40B4-BE49-F238E27FC236}">
                <a16:creationId xmlns:a16="http://schemas.microsoft.com/office/drawing/2014/main" id="{74EC6431-CD9E-AE3B-3DC2-78782B3A9FB0}"/>
              </a:ext>
            </a:extLst>
          </p:cNvPr>
          <p:cNvPicPr>
            <a:picLocks noChangeAspect="1"/>
          </p:cNvPicPr>
          <p:nvPr/>
        </p:nvPicPr>
        <p:blipFill>
          <a:blip r:embed="rId3"/>
          <a:stretch>
            <a:fillRect/>
          </a:stretch>
        </p:blipFill>
        <p:spPr>
          <a:xfrm>
            <a:off x="4377995" y="3547235"/>
            <a:ext cx="4058996" cy="1286054"/>
          </a:xfrm>
          <a:prstGeom prst="rect">
            <a:avLst/>
          </a:prstGeom>
        </p:spPr>
      </p:pic>
      <p:cxnSp>
        <p:nvCxnSpPr>
          <p:cNvPr id="19" name="连接符: 曲线 18">
            <a:extLst>
              <a:ext uri="{FF2B5EF4-FFF2-40B4-BE49-F238E27FC236}">
                <a16:creationId xmlns:a16="http://schemas.microsoft.com/office/drawing/2014/main" id="{E95F1E70-6A3C-0ED7-12B4-6E9457336C5B}"/>
              </a:ext>
            </a:extLst>
          </p:cNvPr>
          <p:cNvCxnSpPr/>
          <p:nvPr/>
        </p:nvCxnSpPr>
        <p:spPr>
          <a:xfrm rot="16200000" flipH="1">
            <a:off x="7809203" y="2143693"/>
            <a:ext cx="2801569" cy="139516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F93DEB4E-D7BB-602B-5F05-57C985FAE402}"/>
              </a:ext>
            </a:extLst>
          </p:cNvPr>
          <p:cNvSpPr txBox="1"/>
          <p:nvPr/>
        </p:nvSpPr>
        <p:spPr>
          <a:xfrm>
            <a:off x="9341962" y="4320862"/>
            <a:ext cx="1916783" cy="369332"/>
          </a:xfrm>
          <a:prstGeom prst="rect">
            <a:avLst/>
          </a:prstGeom>
          <a:noFill/>
        </p:spPr>
        <p:txBody>
          <a:bodyPr wrap="square" rtlCol="0">
            <a:spAutoFit/>
          </a:bodyPr>
          <a:lstStyle/>
          <a:p>
            <a:r>
              <a:rPr lang="zh-CN" altLang="en-US" dirty="0"/>
              <a:t>删除线程</a:t>
            </a:r>
          </a:p>
        </p:txBody>
      </p:sp>
      <p:pic>
        <p:nvPicPr>
          <p:cNvPr id="22" name="图片 21">
            <a:extLst>
              <a:ext uri="{FF2B5EF4-FFF2-40B4-BE49-F238E27FC236}">
                <a16:creationId xmlns:a16="http://schemas.microsoft.com/office/drawing/2014/main" id="{DA7A4CFE-A481-E7E5-8194-2A2388979CAB}"/>
              </a:ext>
            </a:extLst>
          </p:cNvPr>
          <p:cNvPicPr>
            <a:picLocks noChangeAspect="1"/>
          </p:cNvPicPr>
          <p:nvPr/>
        </p:nvPicPr>
        <p:blipFill>
          <a:blip r:embed="rId4"/>
          <a:stretch>
            <a:fillRect/>
          </a:stretch>
        </p:blipFill>
        <p:spPr>
          <a:xfrm>
            <a:off x="5987715" y="4928566"/>
            <a:ext cx="5992061" cy="724001"/>
          </a:xfrm>
          <a:prstGeom prst="rect">
            <a:avLst/>
          </a:prstGeom>
        </p:spPr>
      </p:pic>
    </p:spTree>
    <p:extLst>
      <p:ext uri="{BB962C8B-B14F-4D97-AF65-F5344CB8AC3E}">
        <p14:creationId xmlns:p14="http://schemas.microsoft.com/office/powerpoint/2010/main" val="1242723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B94F56C-734D-0E68-EFBC-D5B888AFA329}"/>
              </a:ext>
            </a:extLst>
          </p:cNvPr>
          <p:cNvSpPr>
            <a:spLocks noGrp="1"/>
          </p:cNvSpPr>
          <p:nvPr>
            <p:ph type="title"/>
          </p:nvPr>
        </p:nvSpPr>
        <p:spPr>
          <a:xfrm>
            <a:off x="263165" y="0"/>
            <a:ext cx="10515600" cy="1325563"/>
          </a:xfrm>
        </p:spPr>
        <p:txBody>
          <a:bodyPr/>
          <a:lstStyle/>
          <a:p>
            <a:r>
              <a:rPr lang="zh-CN" altLang="en-US" dirty="0"/>
              <a:t>线程用户接口实现</a:t>
            </a:r>
          </a:p>
        </p:txBody>
      </p:sp>
      <p:sp>
        <p:nvSpPr>
          <p:cNvPr id="3" name="内容占位符 2">
            <a:extLst>
              <a:ext uri="{FF2B5EF4-FFF2-40B4-BE49-F238E27FC236}">
                <a16:creationId xmlns:a16="http://schemas.microsoft.com/office/drawing/2014/main" id="{DBA6591B-EBF4-7721-DA5E-51DF8156E473}"/>
              </a:ext>
            </a:extLst>
          </p:cNvPr>
          <p:cNvSpPr>
            <a:spLocks noGrp="1"/>
          </p:cNvSpPr>
          <p:nvPr>
            <p:ph idx="1"/>
          </p:nvPr>
        </p:nvSpPr>
        <p:spPr>
          <a:xfrm>
            <a:off x="348005" y="1093075"/>
            <a:ext cx="10515600" cy="566043"/>
          </a:xfrm>
        </p:spPr>
        <p:txBody>
          <a:bodyPr/>
          <a:lstStyle/>
          <a:p>
            <a:r>
              <a:rPr lang="en-US" altLang="zh-CN" dirty="0" err="1"/>
              <a:t>Pthread_join</a:t>
            </a:r>
            <a:endParaRPr lang="zh-CN" altLang="en-US" dirty="0"/>
          </a:p>
        </p:txBody>
      </p:sp>
      <p:sp>
        <p:nvSpPr>
          <p:cNvPr id="5" name="文本框 4">
            <a:extLst>
              <a:ext uri="{FF2B5EF4-FFF2-40B4-BE49-F238E27FC236}">
                <a16:creationId xmlns:a16="http://schemas.microsoft.com/office/drawing/2014/main" id="{D8EFE56B-C543-0DC5-DD78-B18E336CB3E0}"/>
              </a:ext>
            </a:extLst>
          </p:cNvPr>
          <p:cNvSpPr txBox="1"/>
          <p:nvPr/>
        </p:nvSpPr>
        <p:spPr>
          <a:xfrm>
            <a:off x="442274" y="1659118"/>
            <a:ext cx="4874444" cy="3693319"/>
          </a:xfrm>
          <a:prstGeom prst="rect">
            <a:avLst/>
          </a:prstGeom>
          <a:noFill/>
        </p:spPr>
        <p:txBody>
          <a:bodyPr wrap="square" rtlCol="0">
            <a:spAutoFit/>
          </a:bodyPr>
          <a:lstStyle/>
          <a:p>
            <a:r>
              <a:rPr lang="zh-CN" altLang="en-US" dirty="0"/>
              <a:t>实现原理</a:t>
            </a:r>
            <a:r>
              <a:rPr lang="en-US" altLang="zh-CN" dirty="0"/>
              <a:t>: </a:t>
            </a:r>
            <a:r>
              <a:rPr lang="zh-CN" altLang="en-US" dirty="0"/>
              <a:t>完全基于系统调用服务。来介绍一下对应系统调用函数</a:t>
            </a:r>
            <a:r>
              <a:rPr lang="en-US" altLang="zh-CN" dirty="0" err="1"/>
              <a:t>sys_thread_join</a:t>
            </a:r>
            <a:r>
              <a:rPr lang="zh-CN" altLang="en-US" dirty="0"/>
              <a:t>的步骤</a:t>
            </a:r>
            <a:r>
              <a:rPr lang="en-US" altLang="zh-CN" dirty="0"/>
              <a:t>:</a:t>
            </a:r>
          </a:p>
          <a:p>
            <a:r>
              <a:rPr lang="en-US" altLang="zh-CN" dirty="0"/>
              <a:t>Step 1. </a:t>
            </a:r>
            <a:r>
              <a:rPr lang="zh-CN" altLang="en-US" dirty="0"/>
              <a:t>各种错误的识别</a:t>
            </a:r>
            <a:endParaRPr lang="en-US" altLang="zh-CN" dirty="0"/>
          </a:p>
          <a:p>
            <a:r>
              <a:rPr lang="en-US" altLang="zh-CN" dirty="0"/>
              <a:t>	- </a:t>
            </a:r>
            <a:r>
              <a:rPr lang="zh-CN" altLang="en-US" dirty="0"/>
              <a:t>线程不处于未分离状态</a:t>
            </a:r>
            <a:endParaRPr lang="en-US" altLang="zh-CN" dirty="0"/>
          </a:p>
          <a:p>
            <a:r>
              <a:rPr lang="en-US" altLang="zh-CN" dirty="0"/>
              <a:t>	- </a:t>
            </a:r>
            <a:r>
              <a:rPr lang="zh-CN" altLang="en-US" dirty="0"/>
              <a:t>有其他线程挂载在目标线程上</a:t>
            </a:r>
            <a:r>
              <a:rPr lang="en-US" altLang="zh-CN" dirty="0"/>
              <a:t>	</a:t>
            </a:r>
          </a:p>
          <a:p>
            <a:r>
              <a:rPr lang="en-US" altLang="zh-CN" dirty="0"/>
              <a:t>	- </a:t>
            </a:r>
            <a:r>
              <a:rPr lang="zh-CN" altLang="en-US" dirty="0"/>
              <a:t>相互等待</a:t>
            </a:r>
            <a:endParaRPr lang="en-US" altLang="zh-CN" dirty="0"/>
          </a:p>
          <a:p>
            <a:r>
              <a:rPr lang="en-US" altLang="zh-CN" dirty="0"/>
              <a:t>Step 2. </a:t>
            </a:r>
            <a:r>
              <a:rPr lang="zh-CN" altLang="en-US" dirty="0"/>
              <a:t>若目标线程已运行完毕</a:t>
            </a:r>
            <a:r>
              <a:rPr lang="en-US" altLang="zh-CN" dirty="0"/>
              <a:t>, </a:t>
            </a:r>
          </a:p>
          <a:p>
            <a:r>
              <a:rPr lang="en-US" altLang="zh-CN" dirty="0"/>
              <a:t>	- </a:t>
            </a:r>
            <a:r>
              <a:rPr lang="zh-CN" altLang="en-US" dirty="0"/>
              <a:t>目标线程处于</a:t>
            </a:r>
            <a:r>
              <a:rPr lang="en-US" altLang="zh-CN" dirty="0"/>
              <a:t>FREE</a:t>
            </a:r>
            <a:r>
              <a:rPr lang="zh-CN" altLang="en-US" dirty="0"/>
              <a:t>时</a:t>
            </a:r>
            <a:r>
              <a:rPr lang="en-US" altLang="zh-CN" dirty="0"/>
              <a:t>, </a:t>
            </a:r>
            <a:r>
              <a:rPr lang="zh-CN" altLang="en-US" dirty="0"/>
              <a:t>设置退出码并</a:t>
            </a:r>
            <a:r>
              <a:rPr lang="en-US" altLang="zh-CN" dirty="0"/>
              <a:t>	</a:t>
            </a:r>
            <a:r>
              <a:rPr lang="zh-CN" altLang="en-US" dirty="0"/>
              <a:t>直接返回</a:t>
            </a:r>
            <a:r>
              <a:rPr lang="en-US" altLang="zh-CN" dirty="0"/>
              <a:t>.</a:t>
            </a:r>
          </a:p>
          <a:p>
            <a:r>
              <a:rPr lang="en-US" altLang="zh-CN" dirty="0"/>
              <a:t>	- </a:t>
            </a:r>
            <a:r>
              <a:rPr lang="zh-CN" altLang="en-US" dirty="0"/>
              <a:t>目标线程处于</a:t>
            </a:r>
            <a:r>
              <a:rPr lang="en-US" altLang="zh-CN" dirty="0"/>
              <a:t>ZOMBIE</a:t>
            </a:r>
            <a:r>
              <a:rPr lang="zh-CN" altLang="en-US" dirty="0"/>
              <a:t>时</a:t>
            </a:r>
            <a:r>
              <a:rPr lang="en-US" altLang="zh-CN" dirty="0"/>
              <a:t>, </a:t>
            </a:r>
            <a:r>
              <a:rPr lang="zh-CN" altLang="en-US" dirty="0"/>
              <a:t>释放其资</a:t>
            </a:r>
            <a:r>
              <a:rPr lang="en-US" altLang="zh-CN" dirty="0"/>
              <a:t>	</a:t>
            </a:r>
            <a:r>
              <a:rPr lang="zh-CN" altLang="en-US" dirty="0"/>
              <a:t>源</a:t>
            </a:r>
            <a:r>
              <a:rPr lang="en-US" altLang="zh-CN" dirty="0"/>
              <a:t>+</a:t>
            </a:r>
            <a:r>
              <a:rPr lang="zh-CN" altLang="en-US" dirty="0"/>
              <a:t>设置退出码</a:t>
            </a:r>
            <a:r>
              <a:rPr lang="en-US" altLang="zh-CN" dirty="0"/>
              <a:t>.  </a:t>
            </a:r>
          </a:p>
          <a:p>
            <a:r>
              <a:rPr lang="en-US" altLang="zh-CN" dirty="0"/>
              <a:t>Step 3. </a:t>
            </a:r>
            <a:r>
              <a:rPr lang="zh-CN" altLang="en-US" dirty="0"/>
              <a:t>将当前线程挂载在目标线程上</a:t>
            </a:r>
            <a:r>
              <a:rPr lang="en-US" altLang="zh-CN" dirty="0"/>
              <a:t>, </a:t>
            </a:r>
            <a:r>
              <a:rPr lang="zh-CN" altLang="en-US" dirty="0"/>
              <a:t>并设置返回值</a:t>
            </a:r>
            <a:r>
              <a:rPr lang="en-US" altLang="zh-CN" dirty="0"/>
              <a:t>, </a:t>
            </a:r>
            <a:r>
              <a:rPr lang="zh-CN" altLang="en-US" dirty="0"/>
              <a:t>返回地址等</a:t>
            </a:r>
            <a:r>
              <a:rPr lang="en-US" altLang="zh-CN" dirty="0"/>
              <a:t>. </a:t>
            </a:r>
            <a:endParaRPr lang="zh-CN" altLang="en-US" dirty="0"/>
          </a:p>
        </p:txBody>
      </p:sp>
      <p:pic>
        <p:nvPicPr>
          <p:cNvPr id="7" name="图片 6">
            <a:extLst>
              <a:ext uri="{FF2B5EF4-FFF2-40B4-BE49-F238E27FC236}">
                <a16:creationId xmlns:a16="http://schemas.microsoft.com/office/drawing/2014/main" id="{B897C01E-87D8-A08B-A7BC-C03AFAA89745}"/>
              </a:ext>
            </a:extLst>
          </p:cNvPr>
          <p:cNvPicPr>
            <a:picLocks noChangeAspect="1"/>
          </p:cNvPicPr>
          <p:nvPr/>
        </p:nvPicPr>
        <p:blipFill>
          <a:blip r:embed="rId2"/>
          <a:stretch>
            <a:fillRect/>
          </a:stretch>
        </p:blipFill>
        <p:spPr>
          <a:xfrm>
            <a:off x="5605805" y="342562"/>
            <a:ext cx="5839640" cy="276264"/>
          </a:xfrm>
          <a:prstGeom prst="rect">
            <a:avLst/>
          </a:prstGeom>
        </p:spPr>
      </p:pic>
      <p:pic>
        <p:nvPicPr>
          <p:cNvPr id="9" name="图片 8">
            <a:extLst>
              <a:ext uri="{FF2B5EF4-FFF2-40B4-BE49-F238E27FC236}">
                <a16:creationId xmlns:a16="http://schemas.microsoft.com/office/drawing/2014/main" id="{68EB4CE4-513D-D3AB-101A-B78109A186EC}"/>
              </a:ext>
            </a:extLst>
          </p:cNvPr>
          <p:cNvPicPr>
            <a:picLocks noChangeAspect="1"/>
          </p:cNvPicPr>
          <p:nvPr/>
        </p:nvPicPr>
        <p:blipFill>
          <a:blip r:embed="rId3"/>
          <a:stretch>
            <a:fillRect/>
          </a:stretch>
        </p:blipFill>
        <p:spPr>
          <a:xfrm>
            <a:off x="5749697" y="737544"/>
            <a:ext cx="6954220" cy="181000"/>
          </a:xfrm>
          <a:prstGeom prst="rect">
            <a:avLst/>
          </a:prstGeom>
        </p:spPr>
      </p:pic>
      <p:pic>
        <p:nvPicPr>
          <p:cNvPr id="11" name="图片 10">
            <a:extLst>
              <a:ext uri="{FF2B5EF4-FFF2-40B4-BE49-F238E27FC236}">
                <a16:creationId xmlns:a16="http://schemas.microsoft.com/office/drawing/2014/main" id="{D7258973-2511-265C-29E1-3675EB093E74}"/>
              </a:ext>
            </a:extLst>
          </p:cNvPr>
          <p:cNvPicPr>
            <a:picLocks noChangeAspect="1"/>
          </p:cNvPicPr>
          <p:nvPr/>
        </p:nvPicPr>
        <p:blipFill>
          <a:blip r:embed="rId4"/>
          <a:stretch>
            <a:fillRect/>
          </a:stretch>
        </p:blipFill>
        <p:spPr>
          <a:xfrm>
            <a:off x="5749697" y="1100789"/>
            <a:ext cx="5506218" cy="1467055"/>
          </a:xfrm>
          <a:prstGeom prst="rect">
            <a:avLst/>
          </a:prstGeom>
        </p:spPr>
      </p:pic>
      <p:pic>
        <p:nvPicPr>
          <p:cNvPr id="13" name="图片 12">
            <a:extLst>
              <a:ext uri="{FF2B5EF4-FFF2-40B4-BE49-F238E27FC236}">
                <a16:creationId xmlns:a16="http://schemas.microsoft.com/office/drawing/2014/main" id="{C3DC91D2-E886-2DAB-DFC3-0FEC4DC2521F}"/>
              </a:ext>
            </a:extLst>
          </p:cNvPr>
          <p:cNvPicPr>
            <a:picLocks noChangeAspect="1"/>
          </p:cNvPicPr>
          <p:nvPr/>
        </p:nvPicPr>
        <p:blipFill>
          <a:blip r:embed="rId5"/>
          <a:stretch>
            <a:fillRect/>
          </a:stretch>
        </p:blipFill>
        <p:spPr>
          <a:xfrm>
            <a:off x="5749697" y="2712393"/>
            <a:ext cx="6087325" cy="2000529"/>
          </a:xfrm>
          <a:prstGeom prst="rect">
            <a:avLst/>
          </a:prstGeom>
        </p:spPr>
      </p:pic>
      <p:pic>
        <p:nvPicPr>
          <p:cNvPr id="15" name="图片 14">
            <a:extLst>
              <a:ext uri="{FF2B5EF4-FFF2-40B4-BE49-F238E27FC236}">
                <a16:creationId xmlns:a16="http://schemas.microsoft.com/office/drawing/2014/main" id="{3E0F6C2F-5DEE-8EB2-C70B-D4B3A74020A1}"/>
              </a:ext>
            </a:extLst>
          </p:cNvPr>
          <p:cNvPicPr>
            <a:picLocks noChangeAspect="1"/>
          </p:cNvPicPr>
          <p:nvPr/>
        </p:nvPicPr>
        <p:blipFill>
          <a:blip r:embed="rId6"/>
          <a:stretch>
            <a:fillRect/>
          </a:stretch>
        </p:blipFill>
        <p:spPr>
          <a:xfrm>
            <a:off x="5324216" y="4857471"/>
            <a:ext cx="6763694" cy="2000529"/>
          </a:xfrm>
          <a:prstGeom prst="rect">
            <a:avLst/>
          </a:prstGeom>
        </p:spPr>
      </p:pic>
      <p:cxnSp>
        <p:nvCxnSpPr>
          <p:cNvPr id="17" name="连接符: 曲线 16">
            <a:extLst>
              <a:ext uri="{FF2B5EF4-FFF2-40B4-BE49-F238E27FC236}">
                <a16:creationId xmlns:a16="http://schemas.microsoft.com/office/drawing/2014/main" id="{3D645AAD-278B-D4B4-6AD5-CC56522387FE}"/>
              </a:ext>
            </a:extLst>
          </p:cNvPr>
          <p:cNvCxnSpPr/>
          <p:nvPr/>
        </p:nvCxnSpPr>
        <p:spPr>
          <a:xfrm flipV="1">
            <a:off x="3525625" y="3337089"/>
            <a:ext cx="2224072" cy="9191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连接符: 曲线 18">
            <a:extLst>
              <a:ext uri="{FF2B5EF4-FFF2-40B4-BE49-F238E27FC236}">
                <a16:creationId xmlns:a16="http://schemas.microsoft.com/office/drawing/2014/main" id="{BA3F3BB9-4758-5A2E-59D2-D2A4C01EF9B8}"/>
              </a:ext>
            </a:extLst>
          </p:cNvPr>
          <p:cNvCxnSpPr/>
          <p:nvPr/>
        </p:nvCxnSpPr>
        <p:spPr>
          <a:xfrm>
            <a:off x="3440784" y="5264490"/>
            <a:ext cx="1800519" cy="85596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连接符: 曲线 20">
            <a:extLst>
              <a:ext uri="{FF2B5EF4-FFF2-40B4-BE49-F238E27FC236}">
                <a16:creationId xmlns:a16="http://schemas.microsoft.com/office/drawing/2014/main" id="{D3E5370F-4EC1-9003-6B33-8AB58F3CC8FB}"/>
              </a:ext>
            </a:extLst>
          </p:cNvPr>
          <p:cNvCxnSpPr>
            <a:endCxn id="4" idx="2"/>
          </p:cNvCxnSpPr>
          <p:nvPr/>
        </p:nvCxnSpPr>
        <p:spPr>
          <a:xfrm flipV="1">
            <a:off x="3195687" y="1325563"/>
            <a:ext cx="2325278" cy="106884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2990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88F1F6B-3415-BEEF-4E9B-CD4AD94742A5}"/>
              </a:ext>
            </a:extLst>
          </p:cNvPr>
          <p:cNvSpPr>
            <a:spLocks noGrp="1"/>
          </p:cNvSpPr>
          <p:nvPr>
            <p:ph type="title"/>
          </p:nvPr>
        </p:nvSpPr>
        <p:spPr>
          <a:xfrm>
            <a:off x="263165" y="0"/>
            <a:ext cx="10515600" cy="1325563"/>
          </a:xfrm>
        </p:spPr>
        <p:txBody>
          <a:bodyPr/>
          <a:lstStyle/>
          <a:p>
            <a:r>
              <a:rPr lang="zh-CN" altLang="en-US" dirty="0"/>
              <a:t>线程用户接口实现</a:t>
            </a:r>
          </a:p>
        </p:txBody>
      </p:sp>
      <p:sp>
        <p:nvSpPr>
          <p:cNvPr id="3" name="内容占位符 2">
            <a:extLst>
              <a:ext uri="{FF2B5EF4-FFF2-40B4-BE49-F238E27FC236}">
                <a16:creationId xmlns:a16="http://schemas.microsoft.com/office/drawing/2014/main" id="{AF63D73E-880F-C9D0-6BB8-16D6F4BCC89A}"/>
              </a:ext>
            </a:extLst>
          </p:cNvPr>
          <p:cNvSpPr>
            <a:spLocks noGrp="1"/>
          </p:cNvSpPr>
          <p:nvPr>
            <p:ph idx="1"/>
          </p:nvPr>
        </p:nvSpPr>
        <p:spPr>
          <a:xfrm>
            <a:off x="357433" y="1042541"/>
            <a:ext cx="10515600" cy="566043"/>
          </a:xfrm>
        </p:spPr>
        <p:txBody>
          <a:bodyPr/>
          <a:lstStyle/>
          <a:p>
            <a:r>
              <a:rPr lang="en-US" altLang="zh-CN" dirty="0" err="1"/>
              <a:t>Pthread_cancel</a:t>
            </a:r>
            <a:endParaRPr lang="zh-CN" altLang="en-US" dirty="0"/>
          </a:p>
        </p:txBody>
      </p:sp>
      <p:sp>
        <p:nvSpPr>
          <p:cNvPr id="5" name="文本框 4">
            <a:extLst>
              <a:ext uri="{FF2B5EF4-FFF2-40B4-BE49-F238E27FC236}">
                <a16:creationId xmlns:a16="http://schemas.microsoft.com/office/drawing/2014/main" id="{901ABB56-3D8D-30C5-87FC-D09DA5683752}"/>
              </a:ext>
            </a:extLst>
          </p:cNvPr>
          <p:cNvSpPr txBox="1"/>
          <p:nvPr/>
        </p:nvSpPr>
        <p:spPr>
          <a:xfrm>
            <a:off x="357433" y="1608584"/>
            <a:ext cx="6777873" cy="1754326"/>
          </a:xfrm>
          <a:prstGeom prst="rect">
            <a:avLst/>
          </a:prstGeom>
          <a:noFill/>
        </p:spPr>
        <p:txBody>
          <a:bodyPr wrap="square" rtlCol="0">
            <a:spAutoFit/>
          </a:bodyPr>
          <a:lstStyle/>
          <a:p>
            <a:r>
              <a:rPr lang="zh-CN" altLang="en-US" dirty="0"/>
              <a:t>由于在取消其它线程时</a:t>
            </a:r>
            <a:r>
              <a:rPr lang="en-US" altLang="zh-CN" dirty="0"/>
              <a:t>, </a:t>
            </a:r>
            <a:r>
              <a:rPr lang="zh-CN" altLang="en-US" dirty="0"/>
              <a:t>目标线程的行为会随着自身属性的不同而不同</a:t>
            </a:r>
            <a:r>
              <a:rPr lang="en-US" altLang="zh-CN" dirty="0"/>
              <a:t>, </a:t>
            </a:r>
            <a:r>
              <a:rPr lang="zh-CN" altLang="en-US" dirty="0"/>
              <a:t>所以我将以下几个函数归为一族</a:t>
            </a:r>
            <a:r>
              <a:rPr lang="en-US" altLang="zh-CN" dirty="0"/>
              <a:t>: </a:t>
            </a:r>
          </a:p>
          <a:p>
            <a:r>
              <a:rPr lang="en-US" altLang="zh-CN" dirty="0">
                <a:solidFill>
                  <a:schemeClr val="accent2"/>
                </a:solidFill>
              </a:rPr>
              <a:t>   - </a:t>
            </a:r>
            <a:r>
              <a:rPr lang="en-US" altLang="zh-CN" dirty="0" err="1">
                <a:solidFill>
                  <a:schemeClr val="accent2"/>
                </a:solidFill>
              </a:rPr>
              <a:t>pthread_cancel</a:t>
            </a:r>
            <a:r>
              <a:rPr lang="en-US" altLang="zh-CN" dirty="0">
                <a:solidFill>
                  <a:schemeClr val="accent2"/>
                </a:solidFill>
              </a:rPr>
              <a:t> </a:t>
            </a:r>
          </a:p>
          <a:p>
            <a:r>
              <a:rPr lang="en-US" altLang="zh-CN" dirty="0">
                <a:solidFill>
                  <a:schemeClr val="accent2"/>
                </a:solidFill>
              </a:rPr>
              <a:t>   - </a:t>
            </a:r>
            <a:r>
              <a:rPr lang="en-US" altLang="zh-CN" dirty="0" err="1">
                <a:solidFill>
                  <a:schemeClr val="accent2"/>
                </a:solidFill>
              </a:rPr>
              <a:t>pthread_setcancelstate</a:t>
            </a:r>
            <a:r>
              <a:rPr lang="en-US" altLang="zh-CN" dirty="0">
                <a:solidFill>
                  <a:schemeClr val="accent2"/>
                </a:solidFill>
              </a:rPr>
              <a:t>                        </a:t>
            </a:r>
          </a:p>
          <a:p>
            <a:r>
              <a:rPr lang="en-US" altLang="zh-CN" dirty="0">
                <a:solidFill>
                  <a:schemeClr val="accent2"/>
                </a:solidFill>
              </a:rPr>
              <a:t>   - </a:t>
            </a:r>
            <a:r>
              <a:rPr lang="en-US" altLang="zh-CN" dirty="0" err="1">
                <a:solidFill>
                  <a:schemeClr val="accent2"/>
                </a:solidFill>
              </a:rPr>
              <a:t>pthread_setcanceltype</a:t>
            </a:r>
            <a:r>
              <a:rPr lang="en-US" altLang="zh-CN" dirty="0">
                <a:solidFill>
                  <a:schemeClr val="accent2"/>
                </a:solidFill>
              </a:rPr>
              <a:t> </a:t>
            </a:r>
          </a:p>
          <a:p>
            <a:r>
              <a:rPr lang="en-US" altLang="zh-CN" dirty="0">
                <a:solidFill>
                  <a:schemeClr val="accent2"/>
                </a:solidFill>
              </a:rPr>
              <a:t>   - </a:t>
            </a:r>
            <a:r>
              <a:rPr lang="en-US" altLang="zh-CN" dirty="0" err="1">
                <a:solidFill>
                  <a:schemeClr val="accent2"/>
                </a:solidFill>
              </a:rPr>
              <a:t>pthread_testcancel</a:t>
            </a:r>
            <a:r>
              <a:rPr lang="en-US" altLang="zh-CN" dirty="0">
                <a:solidFill>
                  <a:schemeClr val="accent2"/>
                </a:solidFill>
              </a:rPr>
              <a:t> </a:t>
            </a:r>
            <a:endParaRPr lang="zh-CN" altLang="en-US" dirty="0">
              <a:solidFill>
                <a:schemeClr val="accent2"/>
              </a:solidFill>
            </a:endParaRPr>
          </a:p>
        </p:txBody>
      </p:sp>
      <p:sp>
        <p:nvSpPr>
          <p:cNvPr id="9" name="文本框 8">
            <a:extLst>
              <a:ext uri="{FF2B5EF4-FFF2-40B4-BE49-F238E27FC236}">
                <a16:creationId xmlns:a16="http://schemas.microsoft.com/office/drawing/2014/main" id="{CB4A1474-C173-C80E-A4EF-DDB768A8FC7C}"/>
              </a:ext>
            </a:extLst>
          </p:cNvPr>
          <p:cNvSpPr txBox="1"/>
          <p:nvPr/>
        </p:nvSpPr>
        <p:spPr>
          <a:xfrm>
            <a:off x="304800" y="3429000"/>
            <a:ext cx="3865775" cy="1754326"/>
          </a:xfrm>
          <a:prstGeom prst="rect">
            <a:avLst/>
          </a:prstGeom>
          <a:noFill/>
        </p:spPr>
        <p:txBody>
          <a:bodyPr wrap="square" rtlCol="0">
            <a:spAutoFit/>
          </a:bodyPr>
          <a:lstStyle/>
          <a:p>
            <a:r>
              <a:rPr lang="en-US" altLang="zh-CN" dirty="0" err="1"/>
              <a:t>Pthread_cancel</a:t>
            </a:r>
            <a:r>
              <a:rPr lang="en-US" altLang="zh-CN" dirty="0"/>
              <a:t>: </a:t>
            </a:r>
          </a:p>
          <a:p>
            <a:pPr marL="342900" indent="-342900">
              <a:buAutoNum type="arabicPeriod"/>
            </a:pPr>
            <a:r>
              <a:rPr lang="zh-CN" altLang="en-US" dirty="0"/>
              <a:t>若目标线程的取消状态异步</a:t>
            </a:r>
            <a:r>
              <a:rPr lang="en-US" altLang="zh-CN" dirty="0"/>
              <a:t>, </a:t>
            </a:r>
            <a:r>
              <a:rPr lang="zh-CN" altLang="en-US" dirty="0"/>
              <a:t>则直接删除该线程并返回</a:t>
            </a:r>
            <a:r>
              <a:rPr lang="en-US" altLang="zh-CN" dirty="0"/>
              <a:t>. </a:t>
            </a:r>
          </a:p>
          <a:p>
            <a:pPr marL="342900" indent="-342900">
              <a:buAutoNum type="arabicPeriod"/>
            </a:pPr>
            <a:r>
              <a:rPr lang="zh-CN" altLang="en-US" dirty="0"/>
              <a:t>否则</a:t>
            </a:r>
            <a:r>
              <a:rPr lang="en-US" altLang="zh-CN" dirty="0"/>
              <a:t>, </a:t>
            </a:r>
            <a:r>
              <a:rPr lang="zh-CN" altLang="en-US" dirty="0"/>
              <a:t>将目标线程发送</a:t>
            </a:r>
            <a:r>
              <a:rPr lang="en-US" altLang="zh-CN" dirty="0"/>
              <a:t>cancel</a:t>
            </a:r>
            <a:r>
              <a:rPr lang="zh-CN" altLang="en-US" dirty="0"/>
              <a:t>信号</a:t>
            </a:r>
            <a:r>
              <a:rPr lang="en-US" altLang="zh-CN" dirty="0"/>
              <a:t>, </a:t>
            </a:r>
            <a:r>
              <a:rPr lang="zh-CN" altLang="en-US" dirty="0">
                <a:solidFill>
                  <a:schemeClr val="accent2"/>
                </a:solidFill>
              </a:rPr>
              <a:t>信号机制采用</a:t>
            </a:r>
            <a:r>
              <a:rPr lang="en-US" altLang="zh-CN" dirty="0" err="1">
                <a:solidFill>
                  <a:schemeClr val="accent2"/>
                </a:solidFill>
              </a:rPr>
              <a:t>Tcb</a:t>
            </a:r>
            <a:r>
              <a:rPr lang="zh-CN" altLang="en-US" dirty="0">
                <a:solidFill>
                  <a:schemeClr val="accent2"/>
                </a:solidFill>
              </a:rPr>
              <a:t>内部字段</a:t>
            </a:r>
            <a:r>
              <a:rPr lang="en-US" altLang="zh-CN" dirty="0">
                <a:solidFill>
                  <a:schemeClr val="accent2"/>
                </a:solidFill>
              </a:rPr>
              <a:t>cancel</a:t>
            </a:r>
            <a:r>
              <a:rPr lang="zh-CN" altLang="en-US" dirty="0">
                <a:solidFill>
                  <a:schemeClr val="accent2"/>
                </a:solidFill>
              </a:rPr>
              <a:t>实现</a:t>
            </a:r>
            <a:r>
              <a:rPr lang="en-US" altLang="zh-CN" dirty="0"/>
              <a:t>. </a:t>
            </a:r>
            <a:endParaRPr lang="zh-CN" altLang="en-US" dirty="0"/>
          </a:p>
        </p:txBody>
      </p:sp>
      <p:pic>
        <p:nvPicPr>
          <p:cNvPr id="11" name="图片 10">
            <a:extLst>
              <a:ext uri="{FF2B5EF4-FFF2-40B4-BE49-F238E27FC236}">
                <a16:creationId xmlns:a16="http://schemas.microsoft.com/office/drawing/2014/main" id="{FC01C08B-74DB-187D-4948-D5DE4CDA466D}"/>
              </a:ext>
            </a:extLst>
          </p:cNvPr>
          <p:cNvPicPr>
            <a:picLocks noChangeAspect="1"/>
          </p:cNvPicPr>
          <p:nvPr/>
        </p:nvPicPr>
        <p:blipFill>
          <a:blip r:embed="rId2"/>
          <a:stretch>
            <a:fillRect/>
          </a:stretch>
        </p:blipFill>
        <p:spPr>
          <a:xfrm>
            <a:off x="304800" y="5249416"/>
            <a:ext cx="4953691" cy="1162212"/>
          </a:xfrm>
          <a:prstGeom prst="rect">
            <a:avLst/>
          </a:prstGeom>
        </p:spPr>
      </p:pic>
      <p:sp>
        <p:nvSpPr>
          <p:cNvPr id="12" name="文本框 11">
            <a:extLst>
              <a:ext uri="{FF2B5EF4-FFF2-40B4-BE49-F238E27FC236}">
                <a16:creationId xmlns:a16="http://schemas.microsoft.com/office/drawing/2014/main" id="{B459A39C-E988-E8EB-C1EA-3FB8754D10CC}"/>
              </a:ext>
            </a:extLst>
          </p:cNvPr>
          <p:cNvSpPr txBox="1"/>
          <p:nvPr/>
        </p:nvSpPr>
        <p:spPr>
          <a:xfrm>
            <a:off x="7475456" y="509047"/>
            <a:ext cx="3855563" cy="1200329"/>
          </a:xfrm>
          <a:prstGeom prst="rect">
            <a:avLst/>
          </a:prstGeom>
          <a:noFill/>
        </p:spPr>
        <p:txBody>
          <a:bodyPr wrap="square" rtlCol="0">
            <a:spAutoFit/>
          </a:bodyPr>
          <a:lstStyle/>
          <a:p>
            <a:r>
              <a:rPr lang="en-US" altLang="zh-CN" dirty="0" err="1"/>
              <a:t>Pthread_setcancelstate</a:t>
            </a:r>
            <a:r>
              <a:rPr lang="en-US" altLang="zh-CN" dirty="0"/>
              <a:t> &amp; </a:t>
            </a:r>
            <a:r>
              <a:rPr lang="en-US" altLang="zh-CN" dirty="0" err="1"/>
              <a:t>pthread_setcanceltype</a:t>
            </a:r>
            <a:r>
              <a:rPr lang="en-US" altLang="zh-CN" dirty="0"/>
              <a:t> </a:t>
            </a:r>
          </a:p>
          <a:p>
            <a:r>
              <a:rPr lang="zh-CN" altLang="en-US" dirty="0"/>
              <a:t>实现原理</a:t>
            </a:r>
            <a:r>
              <a:rPr lang="en-US" altLang="zh-CN" dirty="0"/>
              <a:t>: </a:t>
            </a:r>
            <a:r>
              <a:rPr lang="zh-CN" altLang="en-US" dirty="0"/>
              <a:t>用户态中直接修改对应的字段即可</a:t>
            </a:r>
            <a:r>
              <a:rPr lang="en-US" altLang="zh-CN" dirty="0"/>
              <a:t>. </a:t>
            </a:r>
            <a:endParaRPr lang="zh-CN" altLang="en-US" dirty="0"/>
          </a:p>
        </p:txBody>
      </p:sp>
      <p:sp>
        <p:nvSpPr>
          <p:cNvPr id="13" name="文本框 12">
            <a:extLst>
              <a:ext uri="{FF2B5EF4-FFF2-40B4-BE49-F238E27FC236}">
                <a16:creationId xmlns:a16="http://schemas.microsoft.com/office/drawing/2014/main" id="{06ADFA2D-2EEB-9442-D27A-F9C0C5FE3DE9}"/>
              </a:ext>
            </a:extLst>
          </p:cNvPr>
          <p:cNvSpPr txBox="1"/>
          <p:nvPr/>
        </p:nvSpPr>
        <p:spPr>
          <a:xfrm>
            <a:off x="7475455" y="3362910"/>
            <a:ext cx="3855563" cy="1477328"/>
          </a:xfrm>
          <a:prstGeom prst="rect">
            <a:avLst/>
          </a:prstGeom>
          <a:noFill/>
        </p:spPr>
        <p:txBody>
          <a:bodyPr wrap="square" rtlCol="0">
            <a:spAutoFit/>
          </a:bodyPr>
          <a:lstStyle/>
          <a:p>
            <a:r>
              <a:rPr lang="en-US" altLang="zh-CN" dirty="0" err="1"/>
              <a:t>Pthread_testcancel</a:t>
            </a:r>
            <a:endParaRPr lang="en-US" altLang="zh-CN" dirty="0"/>
          </a:p>
          <a:p>
            <a:r>
              <a:rPr lang="zh-CN" altLang="en-US" dirty="0"/>
              <a:t>实现原理</a:t>
            </a:r>
            <a:r>
              <a:rPr lang="en-US" altLang="zh-CN" dirty="0"/>
              <a:t>: </a:t>
            </a:r>
          </a:p>
          <a:p>
            <a:r>
              <a:rPr lang="zh-CN" altLang="en-US" dirty="0"/>
              <a:t>只有当该线程收到取消信号</a:t>
            </a:r>
            <a:r>
              <a:rPr lang="en-US" altLang="zh-CN" dirty="0"/>
              <a:t>, </a:t>
            </a:r>
            <a:r>
              <a:rPr lang="zh-CN" altLang="en-US" dirty="0"/>
              <a:t>且处于允许取消的</a:t>
            </a:r>
            <a:r>
              <a:rPr lang="en-US" altLang="zh-CN" dirty="0"/>
              <a:t>state, </a:t>
            </a:r>
            <a:r>
              <a:rPr lang="zh-CN" altLang="en-US" dirty="0"/>
              <a:t>且处于取消延迟的</a:t>
            </a:r>
            <a:r>
              <a:rPr lang="en-US" altLang="zh-CN" dirty="0"/>
              <a:t>type</a:t>
            </a:r>
            <a:r>
              <a:rPr lang="zh-CN" altLang="en-US" dirty="0"/>
              <a:t>时</a:t>
            </a:r>
            <a:r>
              <a:rPr lang="en-US" altLang="zh-CN" dirty="0"/>
              <a:t>, </a:t>
            </a:r>
            <a:r>
              <a:rPr lang="zh-CN" altLang="en-US" dirty="0"/>
              <a:t>才可删除自身</a:t>
            </a:r>
            <a:r>
              <a:rPr lang="en-US" altLang="zh-CN" dirty="0"/>
              <a:t>. </a:t>
            </a:r>
            <a:endParaRPr lang="zh-CN" altLang="en-US" dirty="0"/>
          </a:p>
        </p:txBody>
      </p:sp>
      <p:pic>
        <p:nvPicPr>
          <p:cNvPr id="15" name="图片 14">
            <a:extLst>
              <a:ext uri="{FF2B5EF4-FFF2-40B4-BE49-F238E27FC236}">
                <a16:creationId xmlns:a16="http://schemas.microsoft.com/office/drawing/2014/main" id="{BCD2A7FE-62A3-E98D-50D8-1C321B344A43}"/>
              </a:ext>
            </a:extLst>
          </p:cNvPr>
          <p:cNvPicPr>
            <a:picLocks noChangeAspect="1"/>
          </p:cNvPicPr>
          <p:nvPr/>
        </p:nvPicPr>
        <p:blipFill>
          <a:blip r:embed="rId3"/>
          <a:stretch>
            <a:fillRect/>
          </a:stretch>
        </p:blipFill>
        <p:spPr>
          <a:xfrm>
            <a:off x="5728355" y="5049522"/>
            <a:ext cx="6158845" cy="1162212"/>
          </a:xfrm>
          <a:prstGeom prst="rect">
            <a:avLst/>
          </a:prstGeom>
        </p:spPr>
      </p:pic>
      <p:pic>
        <p:nvPicPr>
          <p:cNvPr id="17" name="图片 16">
            <a:extLst>
              <a:ext uri="{FF2B5EF4-FFF2-40B4-BE49-F238E27FC236}">
                <a16:creationId xmlns:a16="http://schemas.microsoft.com/office/drawing/2014/main" id="{157D5DF3-254B-56DF-B939-07756B3CFBC6}"/>
              </a:ext>
            </a:extLst>
          </p:cNvPr>
          <p:cNvPicPr>
            <a:picLocks noChangeAspect="1"/>
          </p:cNvPicPr>
          <p:nvPr/>
        </p:nvPicPr>
        <p:blipFill>
          <a:blip r:embed="rId4"/>
          <a:stretch>
            <a:fillRect/>
          </a:stretch>
        </p:blipFill>
        <p:spPr>
          <a:xfrm>
            <a:off x="7475455" y="2651125"/>
            <a:ext cx="3529723" cy="320884"/>
          </a:xfrm>
          <a:prstGeom prst="rect">
            <a:avLst/>
          </a:prstGeom>
        </p:spPr>
      </p:pic>
      <p:pic>
        <p:nvPicPr>
          <p:cNvPr id="19" name="图片 18">
            <a:extLst>
              <a:ext uri="{FF2B5EF4-FFF2-40B4-BE49-F238E27FC236}">
                <a16:creationId xmlns:a16="http://schemas.microsoft.com/office/drawing/2014/main" id="{1B4253F4-E24C-4C55-9149-D36553C631B2}"/>
              </a:ext>
            </a:extLst>
          </p:cNvPr>
          <p:cNvPicPr>
            <a:picLocks noChangeAspect="1"/>
          </p:cNvPicPr>
          <p:nvPr/>
        </p:nvPicPr>
        <p:blipFill>
          <a:blip r:embed="rId5"/>
          <a:stretch>
            <a:fillRect/>
          </a:stretch>
        </p:blipFill>
        <p:spPr>
          <a:xfrm>
            <a:off x="7475455" y="2029742"/>
            <a:ext cx="3960684" cy="366965"/>
          </a:xfrm>
          <a:prstGeom prst="rect">
            <a:avLst/>
          </a:prstGeom>
        </p:spPr>
      </p:pic>
    </p:spTree>
    <p:extLst>
      <p:ext uri="{BB962C8B-B14F-4D97-AF65-F5344CB8AC3E}">
        <p14:creationId xmlns:p14="http://schemas.microsoft.com/office/powerpoint/2010/main" val="400744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A47B9D6-CE7D-2457-1E88-72E5C839F0DD}"/>
              </a:ext>
            </a:extLst>
          </p:cNvPr>
          <p:cNvSpPr>
            <a:spLocks noGrp="1"/>
          </p:cNvSpPr>
          <p:nvPr>
            <p:ph idx="1"/>
          </p:nvPr>
        </p:nvSpPr>
        <p:spPr>
          <a:xfrm>
            <a:off x="348005" y="3824538"/>
            <a:ext cx="8596668" cy="3880773"/>
          </a:xfrm>
        </p:spPr>
        <p:txBody>
          <a:bodyPr/>
          <a:lstStyle/>
          <a:p>
            <a:r>
              <a:rPr lang="en-US" altLang="zh-CN" dirty="0"/>
              <a:t>Extra: </a:t>
            </a:r>
            <a:r>
              <a:rPr lang="en-US" altLang="zh-CN" dirty="0" err="1"/>
              <a:t>pthread_detach</a:t>
            </a:r>
            <a:endParaRPr lang="zh-CN" altLang="en-US" dirty="0"/>
          </a:p>
        </p:txBody>
      </p:sp>
      <p:sp>
        <p:nvSpPr>
          <p:cNvPr id="4" name="标题 1">
            <a:extLst>
              <a:ext uri="{FF2B5EF4-FFF2-40B4-BE49-F238E27FC236}">
                <a16:creationId xmlns:a16="http://schemas.microsoft.com/office/drawing/2014/main" id="{5BB9E2BF-2632-42D9-E6B4-561CA09EE6FD}"/>
              </a:ext>
            </a:extLst>
          </p:cNvPr>
          <p:cNvSpPr>
            <a:spLocks noGrp="1"/>
          </p:cNvSpPr>
          <p:nvPr>
            <p:ph type="title"/>
          </p:nvPr>
        </p:nvSpPr>
        <p:spPr>
          <a:xfrm>
            <a:off x="263165" y="0"/>
            <a:ext cx="10515600" cy="1325563"/>
          </a:xfrm>
        </p:spPr>
        <p:txBody>
          <a:bodyPr/>
          <a:lstStyle/>
          <a:p>
            <a:r>
              <a:rPr lang="zh-CN" altLang="en-US" dirty="0"/>
              <a:t>线程用户接口实现</a:t>
            </a:r>
          </a:p>
        </p:txBody>
      </p:sp>
      <p:sp>
        <p:nvSpPr>
          <p:cNvPr id="5" name="内容占位符 2">
            <a:extLst>
              <a:ext uri="{FF2B5EF4-FFF2-40B4-BE49-F238E27FC236}">
                <a16:creationId xmlns:a16="http://schemas.microsoft.com/office/drawing/2014/main" id="{464EEF66-BBCC-F07E-BDF1-65FC4BEF4252}"/>
              </a:ext>
            </a:extLst>
          </p:cNvPr>
          <p:cNvSpPr txBox="1">
            <a:spLocks/>
          </p:cNvSpPr>
          <p:nvPr/>
        </p:nvSpPr>
        <p:spPr>
          <a:xfrm>
            <a:off x="348005" y="1093075"/>
            <a:ext cx="10515600" cy="56604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dirty="0" err="1"/>
              <a:t>pthread_attribute_t</a:t>
            </a:r>
            <a:endParaRPr lang="zh-CN" altLang="en-US" dirty="0"/>
          </a:p>
        </p:txBody>
      </p:sp>
      <p:sp>
        <p:nvSpPr>
          <p:cNvPr id="6" name="箭头: 右 5">
            <a:extLst>
              <a:ext uri="{FF2B5EF4-FFF2-40B4-BE49-F238E27FC236}">
                <a16:creationId xmlns:a16="http://schemas.microsoft.com/office/drawing/2014/main" id="{72356E83-8EAC-98F3-126C-7F65EFD4BBA0}"/>
              </a:ext>
            </a:extLst>
          </p:cNvPr>
          <p:cNvSpPr/>
          <p:nvPr/>
        </p:nvSpPr>
        <p:spPr>
          <a:xfrm>
            <a:off x="719091" y="4580878"/>
            <a:ext cx="1669002" cy="36398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7A736577-B3A7-10D8-831A-F6F9F8C28F7F}"/>
              </a:ext>
            </a:extLst>
          </p:cNvPr>
          <p:cNvSpPr txBox="1"/>
          <p:nvPr/>
        </p:nvSpPr>
        <p:spPr>
          <a:xfrm>
            <a:off x="639192" y="4971495"/>
            <a:ext cx="2040088" cy="646331"/>
          </a:xfrm>
          <a:prstGeom prst="rect">
            <a:avLst/>
          </a:prstGeom>
          <a:noFill/>
        </p:spPr>
        <p:txBody>
          <a:bodyPr wrap="square" rtlCol="0">
            <a:spAutoFit/>
          </a:bodyPr>
          <a:lstStyle/>
          <a:p>
            <a:r>
              <a:rPr lang="zh-CN" altLang="en-US" dirty="0"/>
              <a:t>直接修改目标线程的分离状态字段</a:t>
            </a:r>
          </a:p>
        </p:txBody>
      </p:sp>
      <p:pic>
        <p:nvPicPr>
          <p:cNvPr id="9" name="图片 8">
            <a:extLst>
              <a:ext uri="{FF2B5EF4-FFF2-40B4-BE49-F238E27FC236}">
                <a16:creationId xmlns:a16="http://schemas.microsoft.com/office/drawing/2014/main" id="{9FBD817F-9E19-5D19-48EC-4713131C79B2}"/>
              </a:ext>
            </a:extLst>
          </p:cNvPr>
          <p:cNvPicPr>
            <a:picLocks noChangeAspect="1"/>
          </p:cNvPicPr>
          <p:nvPr/>
        </p:nvPicPr>
        <p:blipFill>
          <a:blip r:embed="rId2"/>
          <a:stretch>
            <a:fillRect/>
          </a:stretch>
        </p:blipFill>
        <p:spPr>
          <a:xfrm>
            <a:off x="3384609" y="4412004"/>
            <a:ext cx="3016192" cy="1107843"/>
          </a:xfrm>
          <a:prstGeom prst="rect">
            <a:avLst/>
          </a:prstGeom>
        </p:spPr>
      </p:pic>
      <p:pic>
        <p:nvPicPr>
          <p:cNvPr id="11" name="图片 10">
            <a:extLst>
              <a:ext uri="{FF2B5EF4-FFF2-40B4-BE49-F238E27FC236}">
                <a16:creationId xmlns:a16="http://schemas.microsoft.com/office/drawing/2014/main" id="{34F208BB-77DE-26A2-2809-B249553495A3}"/>
              </a:ext>
            </a:extLst>
          </p:cNvPr>
          <p:cNvPicPr>
            <a:picLocks noChangeAspect="1"/>
          </p:cNvPicPr>
          <p:nvPr/>
        </p:nvPicPr>
        <p:blipFill>
          <a:blip r:embed="rId3"/>
          <a:stretch>
            <a:fillRect/>
          </a:stretch>
        </p:blipFill>
        <p:spPr>
          <a:xfrm>
            <a:off x="537500" y="1627299"/>
            <a:ext cx="2720606" cy="631834"/>
          </a:xfrm>
          <a:prstGeom prst="rect">
            <a:avLst/>
          </a:prstGeom>
        </p:spPr>
      </p:pic>
      <p:pic>
        <p:nvPicPr>
          <p:cNvPr id="13" name="图片 12">
            <a:extLst>
              <a:ext uri="{FF2B5EF4-FFF2-40B4-BE49-F238E27FC236}">
                <a16:creationId xmlns:a16="http://schemas.microsoft.com/office/drawing/2014/main" id="{8F7B9866-8844-BD63-3EB1-EAEBD42B461F}"/>
              </a:ext>
            </a:extLst>
          </p:cNvPr>
          <p:cNvPicPr>
            <a:picLocks noChangeAspect="1"/>
          </p:cNvPicPr>
          <p:nvPr/>
        </p:nvPicPr>
        <p:blipFill>
          <a:blip r:embed="rId4"/>
          <a:stretch>
            <a:fillRect/>
          </a:stretch>
        </p:blipFill>
        <p:spPr>
          <a:xfrm>
            <a:off x="3942368" y="855851"/>
            <a:ext cx="5911845" cy="2806563"/>
          </a:xfrm>
          <a:prstGeom prst="rect">
            <a:avLst/>
          </a:prstGeom>
        </p:spPr>
      </p:pic>
      <p:sp>
        <p:nvSpPr>
          <p:cNvPr id="14" name="文本框 13">
            <a:extLst>
              <a:ext uri="{FF2B5EF4-FFF2-40B4-BE49-F238E27FC236}">
                <a16:creationId xmlns:a16="http://schemas.microsoft.com/office/drawing/2014/main" id="{DD669711-3E01-D75D-E262-95C015C4B64D}"/>
              </a:ext>
            </a:extLst>
          </p:cNvPr>
          <p:cNvSpPr txBox="1"/>
          <p:nvPr/>
        </p:nvSpPr>
        <p:spPr>
          <a:xfrm>
            <a:off x="271111" y="2564211"/>
            <a:ext cx="3329126" cy="738664"/>
          </a:xfrm>
          <a:prstGeom prst="rect">
            <a:avLst/>
          </a:prstGeom>
          <a:noFill/>
        </p:spPr>
        <p:txBody>
          <a:bodyPr wrap="square" rtlCol="0">
            <a:spAutoFit/>
          </a:bodyPr>
          <a:lstStyle/>
          <a:p>
            <a:r>
              <a:rPr lang="en-US" altLang="zh-CN" sz="1400" dirty="0" err="1"/>
              <a:t>pthread_attribute_init</a:t>
            </a:r>
            <a:endParaRPr lang="en-US" altLang="zh-CN" sz="1400" dirty="0"/>
          </a:p>
          <a:p>
            <a:r>
              <a:rPr lang="en-US" altLang="zh-CN" sz="1400" dirty="0" err="1"/>
              <a:t>pthread_attribute_getdetachstate</a:t>
            </a:r>
            <a:endParaRPr lang="en-US" altLang="zh-CN" sz="1400" dirty="0"/>
          </a:p>
          <a:p>
            <a:r>
              <a:rPr lang="en-US" altLang="zh-CN" sz="1400" dirty="0" err="1"/>
              <a:t>pthread_attribute_setdetachstate</a:t>
            </a:r>
            <a:endParaRPr lang="zh-CN" altLang="en-US" sz="1400" dirty="0"/>
          </a:p>
        </p:txBody>
      </p:sp>
    </p:spTree>
    <p:extLst>
      <p:ext uri="{BB962C8B-B14F-4D97-AF65-F5344CB8AC3E}">
        <p14:creationId xmlns:p14="http://schemas.microsoft.com/office/powerpoint/2010/main" val="1543936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C86678B6-7E58-07EF-A74B-FCDED600C723}"/>
              </a:ext>
            </a:extLst>
          </p:cNvPr>
          <p:cNvSpPr>
            <a:spLocks noGrp="1"/>
          </p:cNvSpPr>
          <p:nvPr>
            <p:ph type="title"/>
          </p:nvPr>
        </p:nvSpPr>
        <p:spPr>
          <a:xfrm>
            <a:off x="263165" y="0"/>
            <a:ext cx="10515600" cy="1325563"/>
          </a:xfrm>
        </p:spPr>
        <p:txBody>
          <a:bodyPr/>
          <a:lstStyle/>
          <a:p>
            <a:r>
              <a:rPr lang="zh-CN" altLang="en-US" dirty="0"/>
              <a:t>线程用户接口实现</a:t>
            </a:r>
          </a:p>
        </p:txBody>
      </p:sp>
      <p:sp>
        <p:nvSpPr>
          <p:cNvPr id="3" name="内容占位符 2">
            <a:extLst>
              <a:ext uri="{FF2B5EF4-FFF2-40B4-BE49-F238E27FC236}">
                <a16:creationId xmlns:a16="http://schemas.microsoft.com/office/drawing/2014/main" id="{BFA6FF62-FA53-B320-7028-762DB0E5A871}"/>
              </a:ext>
            </a:extLst>
          </p:cNvPr>
          <p:cNvSpPr>
            <a:spLocks noGrp="1"/>
          </p:cNvSpPr>
          <p:nvPr>
            <p:ph idx="1"/>
          </p:nvPr>
        </p:nvSpPr>
        <p:spPr>
          <a:xfrm>
            <a:off x="263165" y="1102503"/>
            <a:ext cx="10515600" cy="613176"/>
          </a:xfrm>
        </p:spPr>
        <p:txBody>
          <a:bodyPr/>
          <a:lstStyle/>
          <a:p>
            <a:r>
              <a:rPr lang="en-US" altLang="zh-CN" dirty="0"/>
              <a:t>Extra: </a:t>
            </a:r>
            <a:r>
              <a:rPr lang="en-US" altLang="zh-CN" dirty="0" err="1"/>
              <a:t>pthread_atfork</a:t>
            </a:r>
            <a:endParaRPr lang="zh-CN" altLang="en-US" dirty="0"/>
          </a:p>
        </p:txBody>
      </p:sp>
      <p:sp>
        <p:nvSpPr>
          <p:cNvPr id="5" name="文本框 4">
            <a:extLst>
              <a:ext uri="{FF2B5EF4-FFF2-40B4-BE49-F238E27FC236}">
                <a16:creationId xmlns:a16="http://schemas.microsoft.com/office/drawing/2014/main" id="{1FFD0E5D-3E84-4EA9-046F-D42A26BC8C02}"/>
              </a:ext>
            </a:extLst>
          </p:cNvPr>
          <p:cNvSpPr txBox="1"/>
          <p:nvPr/>
        </p:nvSpPr>
        <p:spPr>
          <a:xfrm>
            <a:off x="357433" y="1682352"/>
            <a:ext cx="4648200" cy="646331"/>
          </a:xfrm>
          <a:prstGeom prst="rect">
            <a:avLst/>
          </a:prstGeom>
          <a:noFill/>
        </p:spPr>
        <p:txBody>
          <a:bodyPr wrap="square" rtlCol="0">
            <a:spAutoFit/>
          </a:bodyPr>
          <a:lstStyle/>
          <a:p>
            <a:r>
              <a:rPr lang="zh-CN" altLang="en-US" dirty="0"/>
              <a:t>实现原理</a:t>
            </a:r>
            <a:r>
              <a:rPr lang="en-US" altLang="zh-CN" dirty="0"/>
              <a:t>: </a:t>
            </a:r>
            <a:r>
              <a:rPr lang="zh-CN" altLang="en-US" dirty="0"/>
              <a:t>利用</a:t>
            </a:r>
            <a:r>
              <a:rPr lang="zh-CN" altLang="en-US" dirty="0">
                <a:solidFill>
                  <a:srgbClr val="FF0000"/>
                </a:solidFill>
              </a:rPr>
              <a:t>全局数组维护</a:t>
            </a:r>
            <a:r>
              <a:rPr lang="zh-CN" altLang="en-US" dirty="0"/>
              <a:t>每个进程的</a:t>
            </a:r>
            <a:r>
              <a:rPr lang="en-US" altLang="zh-CN" dirty="0"/>
              <a:t>prepare, parent</a:t>
            </a:r>
            <a:r>
              <a:rPr lang="zh-CN" altLang="en-US" dirty="0"/>
              <a:t>和</a:t>
            </a:r>
            <a:r>
              <a:rPr lang="en-US" altLang="zh-CN" dirty="0"/>
              <a:t>child</a:t>
            </a:r>
            <a:r>
              <a:rPr lang="zh-CN" altLang="en-US" dirty="0"/>
              <a:t>函数</a:t>
            </a:r>
            <a:r>
              <a:rPr lang="en-US" altLang="zh-CN" dirty="0"/>
              <a:t>. </a:t>
            </a:r>
            <a:endParaRPr lang="zh-CN" altLang="en-US" dirty="0"/>
          </a:p>
        </p:txBody>
      </p:sp>
      <p:pic>
        <p:nvPicPr>
          <p:cNvPr id="9" name="图片 8">
            <a:extLst>
              <a:ext uri="{FF2B5EF4-FFF2-40B4-BE49-F238E27FC236}">
                <a16:creationId xmlns:a16="http://schemas.microsoft.com/office/drawing/2014/main" id="{72C07857-34D1-1B72-674F-0F3CAED7E600}"/>
              </a:ext>
            </a:extLst>
          </p:cNvPr>
          <p:cNvPicPr>
            <a:picLocks noChangeAspect="1"/>
          </p:cNvPicPr>
          <p:nvPr/>
        </p:nvPicPr>
        <p:blipFill>
          <a:blip r:embed="rId2"/>
          <a:stretch>
            <a:fillRect/>
          </a:stretch>
        </p:blipFill>
        <p:spPr>
          <a:xfrm>
            <a:off x="357433" y="2494122"/>
            <a:ext cx="4591691" cy="866896"/>
          </a:xfrm>
          <a:prstGeom prst="rect">
            <a:avLst/>
          </a:prstGeom>
        </p:spPr>
      </p:pic>
      <p:pic>
        <p:nvPicPr>
          <p:cNvPr id="11" name="图片 10">
            <a:extLst>
              <a:ext uri="{FF2B5EF4-FFF2-40B4-BE49-F238E27FC236}">
                <a16:creationId xmlns:a16="http://schemas.microsoft.com/office/drawing/2014/main" id="{550A1F1C-1584-EB7D-6C47-CA8547E7D936}"/>
              </a:ext>
            </a:extLst>
          </p:cNvPr>
          <p:cNvPicPr>
            <a:picLocks noChangeAspect="1"/>
          </p:cNvPicPr>
          <p:nvPr/>
        </p:nvPicPr>
        <p:blipFill>
          <a:blip r:embed="rId3"/>
          <a:stretch>
            <a:fillRect/>
          </a:stretch>
        </p:blipFill>
        <p:spPr>
          <a:xfrm>
            <a:off x="357433" y="3526457"/>
            <a:ext cx="5403452" cy="2900766"/>
          </a:xfrm>
          <a:prstGeom prst="rect">
            <a:avLst/>
          </a:prstGeom>
        </p:spPr>
      </p:pic>
      <p:sp>
        <p:nvSpPr>
          <p:cNvPr id="12" name="文本框 11">
            <a:extLst>
              <a:ext uri="{FF2B5EF4-FFF2-40B4-BE49-F238E27FC236}">
                <a16:creationId xmlns:a16="http://schemas.microsoft.com/office/drawing/2014/main" id="{ECED4A97-336D-27B4-E12E-31DB12AEC6CB}"/>
              </a:ext>
            </a:extLst>
          </p:cNvPr>
          <p:cNvSpPr txBox="1"/>
          <p:nvPr/>
        </p:nvSpPr>
        <p:spPr>
          <a:xfrm>
            <a:off x="7571688" y="287549"/>
            <a:ext cx="2950590" cy="461665"/>
          </a:xfrm>
          <a:prstGeom prst="rect">
            <a:avLst/>
          </a:prstGeom>
          <a:noFill/>
        </p:spPr>
        <p:txBody>
          <a:bodyPr wrap="square" rtlCol="0">
            <a:spAutoFit/>
          </a:bodyPr>
          <a:lstStyle/>
          <a:p>
            <a:r>
              <a:rPr lang="en-US" altLang="zh-CN" sz="2400" dirty="0">
                <a:solidFill>
                  <a:srgbClr val="FF0000"/>
                </a:solidFill>
              </a:rPr>
              <a:t>Fork</a:t>
            </a:r>
            <a:r>
              <a:rPr lang="zh-CN" altLang="en-US" sz="2400" dirty="0">
                <a:solidFill>
                  <a:srgbClr val="FF0000"/>
                </a:solidFill>
              </a:rPr>
              <a:t>函数的改动</a:t>
            </a:r>
          </a:p>
        </p:txBody>
      </p:sp>
      <p:pic>
        <p:nvPicPr>
          <p:cNvPr id="14" name="图片 13">
            <a:extLst>
              <a:ext uri="{FF2B5EF4-FFF2-40B4-BE49-F238E27FC236}">
                <a16:creationId xmlns:a16="http://schemas.microsoft.com/office/drawing/2014/main" id="{34099D62-8E2D-431F-A0A0-A50079E881E6}"/>
              </a:ext>
            </a:extLst>
          </p:cNvPr>
          <p:cNvPicPr>
            <a:picLocks noChangeAspect="1"/>
          </p:cNvPicPr>
          <p:nvPr/>
        </p:nvPicPr>
        <p:blipFill>
          <a:blip r:embed="rId4"/>
          <a:stretch>
            <a:fillRect/>
          </a:stretch>
        </p:blipFill>
        <p:spPr>
          <a:xfrm>
            <a:off x="7331054" y="917690"/>
            <a:ext cx="3581900" cy="1390844"/>
          </a:xfrm>
          <a:prstGeom prst="rect">
            <a:avLst/>
          </a:prstGeom>
        </p:spPr>
      </p:pic>
      <p:pic>
        <p:nvPicPr>
          <p:cNvPr id="16" name="图片 15">
            <a:extLst>
              <a:ext uri="{FF2B5EF4-FFF2-40B4-BE49-F238E27FC236}">
                <a16:creationId xmlns:a16="http://schemas.microsoft.com/office/drawing/2014/main" id="{EBB4931B-557B-45B6-08CB-A6A9CC23E562}"/>
              </a:ext>
            </a:extLst>
          </p:cNvPr>
          <p:cNvPicPr>
            <a:picLocks noChangeAspect="1"/>
          </p:cNvPicPr>
          <p:nvPr/>
        </p:nvPicPr>
        <p:blipFill>
          <a:blip r:embed="rId5"/>
          <a:stretch>
            <a:fillRect/>
          </a:stretch>
        </p:blipFill>
        <p:spPr>
          <a:xfrm>
            <a:off x="7331054" y="2477010"/>
            <a:ext cx="4315427" cy="2143424"/>
          </a:xfrm>
          <a:prstGeom prst="rect">
            <a:avLst/>
          </a:prstGeom>
        </p:spPr>
      </p:pic>
      <p:pic>
        <p:nvPicPr>
          <p:cNvPr id="18" name="图片 17">
            <a:extLst>
              <a:ext uri="{FF2B5EF4-FFF2-40B4-BE49-F238E27FC236}">
                <a16:creationId xmlns:a16="http://schemas.microsoft.com/office/drawing/2014/main" id="{3DD05F70-5858-611F-9511-F1FBF34073B9}"/>
              </a:ext>
            </a:extLst>
          </p:cNvPr>
          <p:cNvPicPr>
            <a:picLocks noChangeAspect="1"/>
          </p:cNvPicPr>
          <p:nvPr/>
        </p:nvPicPr>
        <p:blipFill>
          <a:blip r:embed="rId6"/>
          <a:stretch>
            <a:fillRect/>
          </a:stretch>
        </p:blipFill>
        <p:spPr>
          <a:xfrm>
            <a:off x="7331054" y="4885322"/>
            <a:ext cx="3496163" cy="1324160"/>
          </a:xfrm>
          <a:prstGeom prst="rect">
            <a:avLst/>
          </a:prstGeom>
        </p:spPr>
      </p:pic>
      <p:sp>
        <p:nvSpPr>
          <p:cNvPr id="2" name="箭头: 右 1">
            <a:extLst>
              <a:ext uri="{FF2B5EF4-FFF2-40B4-BE49-F238E27FC236}">
                <a16:creationId xmlns:a16="http://schemas.microsoft.com/office/drawing/2014/main" id="{0B7E912B-77D4-5B4A-F10E-8A51DFE1283B}"/>
              </a:ext>
            </a:extLst>
          </p:cNvPr>
          <p:cNvSpPr/>
          <p:nvPr/>
        </p:nvSpPr>
        <p:spPr>
          <a:xfrm>
            <a:off x="5912528" y="2428066"/>
            <a:ext cx="1003177" cy="51932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9E7BBF94-D04B-891C-7F5D-1799D9716956}"/>
              </a:ext>
            </a:extLst>
          </p:cNvPr>
          <p:cNvSpPr txBox="1"/>
          <p:nvPr/>
        </p:nvSpPr>
        <p:spPr>
          <a:xfrm>
            <a:off x="5760885" y="1184588"/>
            <a:ext cx="1637264" cy="646331"/>
          </a:xfrm>
          <a:prstGeom prst="rect">
            <a:avLst/>
          </a:prstGeom>
          <a:noFill/>
        </p:spPr>
        <p:txBody>
          <a:bodyPr wrap="square" rtlCol="0">
            <a:spAutoFit/>
          </a:bodyPr>
          <a:lstStyle/>
          <a:p>
            <a:r>
              <a:rPr lang="zh-CN" altLang="en-US" dirty="0"/>
              <a:t>父进程创建子进程前</a:t>
            </a:r>
          </a:p>
        </p:txBody>
      </p:sp>
      <p:sp>
        <p:nvSpPr>
          <p:cNvPr id="13" name="文本框 12">
            <a:extLst>
              <a:ext uri="{FF2B5EF4-FFF2-40B4-BE49-F238E27FC236}">
                <a16:creationId xmlns:a16="http://schemas.microsoft.com/office/drawing/2014/main" id="{2EA6E5D8-5BB5-D5A6-6AF0-39AD1C98463A}"/>
              </a:ext>
            </a:extLst>
          </p:cNvPr>
          <p:cNvSpPr txBox="1"/>
          <p:nvPr/>
        </p:nvSpPr>
        <p:spPr>
          <a:xfrm>
            <a:off x="5912528" y="3271397"/>
            <a:ext cx="1637264" cy="646331"/>
          </a:xfrm>
          <a:prstGeom prst="rect">
            <a:avLst/>
          </a:prstGeom>
          <a:noFill/>
        </p:spPr>
        <p:txBody>
          <a:bodyPr wrap="square" rtlCol="0">
            <a:spAutoFit/>
          </a:bodyPr>
          <a:lstStyle/>
          <a:p>
            <a:r>
              <a:rPr lang="zh-CN" altLang="en-US" dirty="0"/>
              <a:t>父进程退出</a:t>
            </a:r>
            <a:r>
              <a:rPr lang="en-US" altLang="zh-CN" dirty="0"/>
              <a:t>fork</a:t>
            </a:r>
            <a:r>
              <a:rPr lang="zh-CN" altLang="en-US" dirty="0"/>
              <a:t>前</a:t>
            </a:r>
          </a:p>
        </p:txBody>
      </p:sp>
      <p:sp>
        <p:nvSpPr>
          <p:cNvPr id="15" name="文本框 14">
            <a:extLst>
              <a:ext uri="{FF2B5EF4-FFF2-40B4-BE49-F238E27FC236}">
                <a16:creationId xmlns:a16="http://schemas.microsoft.com/office/drawing/2014/main" id="{77A3AC08-6FD1-CDB3-01FF-AB8BE0D6031C}"/>
              </a:ext>
            </a:extLst>
          </p:cNvPr>
          <p:cNvSpPr txBox="1"/>
          <p:nvPr/>
        </p:nvSpPr>
        <p:spPr>
          <a:xfrm>
            <a:off x="5912528" y="5048376"/>
            <a:ext cx="1637264" cy="646331"/>
          </a:xfrm>
          <a:prstGeom prst="rect">
            <a:avLst/>
          </a:prstGeom>
          <a:noFill/>
        </p:spPr>
        <p:txBody>
          <a:bodyPr wrap="square" rtlCol="0">
            <a:spAutoFit/>
          </a:bodyPr>
          <a:lstStyle/>
          <a:p>
            <a:r>
              <a:rPr lang="zh-CN" altLang="en-US" dirty="0"/>
              <a:t>子进程退出</a:t>
            </a:r>
            <a:r>
              <a:rPr lang="en-US" altLang="zh-CN" dirty="0"/>
              <a:t>fork</a:t>
            </a:r>
            <a:r>
              <a:rPr lang="zh-CN" altLang="en-US" dirty="0"/>
              <a:t>前</a:t>
            </a:r>
          </a:p>
        </p:txBody>
      </p:sp>
    </p:spTree>
    <p:extLst>
      <p:ext uri="{BB962C8B-B14F-4D97-AF65-F5344CB8AC3E}">
        <p14:creationId xmlns:p14="http://schemas.microsoft.com/office/powerpoint/2010/main" val="1173944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BA227B-6373-A9CE-886B-17E45B4263A2}"/>
              </a:ext>
            </a:extLst>
          </p:cNvPr>
          <p:cNvSpPr>
            <a:spLocks noGrp="1"/>
          </p:cNvSpPr>
          <p:nvPr>
            <p:ph type="title"/>
          </p:nvPr>
        </p:nvSpPr>
        <p:spPr>
          <a:xfrm>
            <a:off x="677334" y="556334"/>
            <a:ext cx="8596668" cy="1320800"/>
          </a:xfrm>
        </p:spPr>
        <p:txBody>
          <a:bodyPr/>
          <a:lstStyle/>
          <a:p>
            <a:r>
              <a:rPr lang="zh-CN" altLang="en-US" dirty="0"/>
              <a:t>实现内容</a:t>
            </a:r>
          </a:p>
        </p:txBody>
      </p:sp>
      <p:sp>
        <p:nvSpPr>
          <p:cNvPr id="3" name="内容占位符 2">
            <a:extLst>
              <a:ext uri="{FF2B5EF4-FFF2-40B4-BE49-F238E27FC236}">
                <a16:creationId xmlns:a16="http://schemas.microsoft.com/office/drawing/2014/main" id="{8080384E-451F-BBF1-B606-FA511EF59E42}"/>
              </a:ext>
            </a:extLst>
          </p:cNvPr>
          <p:cNvSpPr>
            <a:spLocks noGrp="1"/>
          </p:cNvSpPr>
          <p:nvPr>
            <p:ph idx="1"/>
          </p:nvPr>
        </p:nvSpPr>
        <p:spPr>
          <a:xfrm>
            <a:off x="385439" y="1325610"/>
            <a:ext cx="10676466" cy="4594966"/>
          </a:xfrm>
        </p:spPr>
        <p:txBody>
          <a:bodyPr>
            <a:noAutofit/>
          </a:bodyPr>
          <a:lstStyle/>
          <a:p>
            <a:r>
              <a:rPr lang="zh-CN" altLang="en-US" sz="1200" dirty="0"/>
              <a:t>基于</a:t>
            </a:r>
            <a:r>
              <a:rPr lang="en-US" altLang="zh-CN" sz="1200" dirty="0"/>
              <a:t>POSIX</a:t>
            </a:r>
            <a:r>
              <a:rPr lang="zh-CN" altLang="en-US" sz="1200" dirty="0"/>
              <a:t>标准下的</a:t>
            </a:r>
            <a:r>
              <a:rPr lang="en-US" altLang="zh-CN" sz="1200" dirty="0" err="1"/>
              <a:t>pthread</a:t>
            </a:r>
            <a:r>
              <a:rPr lang="zh-CN" altLang="en-US" sz="1200" dirty="0"/>
              <a:t>线程机制</a:t>
            </a:r>
            <a:endParaRPr lang="en-US" altLang="zh-CN" sz="1200" dirty="0"/>
          </a:p>
          <a:p>
            <a:pPr lvl="1"/>
            <a:r>
              <a:rPr lang="zh-CN" altLang="en-US" sz="1200" dirty="0"/>
              <a:t>基础要求</a:t>
            </a:r>
            <a:r>
              <a:rPr lang="en-US" altLang="zh-CN" sz="1200" dirty="0"/>
              <a:t>: </a:t>
            </a:r>
            <a:r>
              <a:rPr lang="en-US" altLang="zh-CN" sz="1200" dirty="0" err="1"/>
              <a:t>pthread_create</a:t>
            </a:r>
            <a:r>
              <a:rPr lang="en-US" altLang="zh-CN" sz="1200" dirty="0"/>
              <a:t>, </a:t>
            </a:r>
            <a:r>
              <a:rPr lang="en-US" altLang="zh-CN" sz="1200" dirty="0" err="1"/>
              <a:t>pthread_exit</a:t>
            </a:r>
            <a:r>
              <a:rPr lang="en-US" altLang="zh-CN" sz="1200" dirty="0"/>
              <a:t>, </a:t>
            </a:r>
            <a:r>
              <a:rPr lang="en-US" altLang="zh-CN" sz="1200" dirty="0" err="1"/>
              <a:t>pthread_cancel</a:t>
            </a:r>
            <a:r>
              <a:rPr lang="en-US" altLang="zh-CN" sz="1200" dirty="0"/>
              <a:t>, </a:t>
            </a:r>
            <a:r>
              <a:rPr lang="en-US" altLang="zh-CN" sz="1200" dirty="0" err="1"/>
              <a:t>pthread_join</a:t>
            </a:r>
            <a:r>
              <a:rPr lang="en-US" altLang="zh-CN" sz="1200" dirty="0"/>
              <a:t>.</a:t>
            </a:r>
          </a:p>
          <a:p>
            <a:pPr lvl="2"/>
            <a:r>
              <a:rPr lang="zh-CN" altLang="en-US" sz="1200" dirty="0"/>
              <a:t>其中对于</a:t>
            </a:r>
            <a:r>
              <a:rPr lang="en-US" altLang="zh-CN" sz="1200" dirty="0" err="1"/>
              <a:t>pthread_cancel</a:t>
            </a:r>
            <a:r>
              <a:rPr lang="en-US" altLang="zh-CN" sz="1200" dirty="0"/>
              <a:t>, </a:t>
            </a:r>
            <a:r>
              <a:rPr lang="zh-CN" altLang="en-US" sz="1200" dirty="0"/>
              <a:t>还完成了</a:t>
            </a:r>
            <a:r>
              <a:rPr lang="en-US" altLang="zh-CN" sz="1200" dirty="0" err="1"/>
              <a:t>pthread_testcancel</a:t>
            </a:r>
            <a:r>
              <a:rPr lang="en-US" altLang="zh-CN" sz="1200" dirty="0"/>
              <a:t>, </a:t>
            </a:r>
            <a:r>
              <a:rPr lang="en-US" altLang="zh-CN" sz="1200" dirty="0" err="1"/>
              <a:t>pthread_setcanceltype</a:t>
            </a:r>
            <a:r>
              <a:rPr lang="en-US" altLang="zh-CN" sz="1200" dirty="0"/>
              <a:t>, </a:t>
            </a:r>
            <a:r>
              <a:rPr lang="en-US" altLang="zh-CN" sz="1200" dirty="0" err="1"/>
              <a:t>pthread_setcancelstate</a:t>
            </a:r>
            <a:r>
              <a:rPr lang="en-US" altLang="zh-CN" sz="1200" dirty="0"/>
              <a:t>, </a:t>
            </a:r>
            <a:r>
              <a:rPr lang="zh-CN" altLang="en-US" sz="1200" dirty="0"/>
              <a:t>完成了一个相较完整的链条</a:t>
            </a:r>
            <a:r>
              <a:rPr lang="en-US" altLang="zh-CN" sz="1200" dirty="0"/>
              <a:t>. </a:t>
            </a:r>
          </a:p>
          <a:p>
            <a:pPr lvl="2"/>
            <a:r>
              <a:rPr lang="zh-CN" altLang="en-US" sz="1200" dirty="0"/>
              <a:t>另外还完善了</a:t>
            </a:r>
            <a:r>
              <a:rPr lang="en-US" altLang="zh-CN" sz="1200" dirty="0" err="1"/>
              <a:t>pthread_attribute_t</a:t>
            </a:r>
            <a:r>
              <a:rPr lang="zh-CN" altLang="en-US" sz="1200" dirty="0"/>
              <a:t>所指的一些属性</a:t>
            </a:r>
            <a:r>
              <a:rPr lang="en-US" altLang="zh-CN" sz="1200" dirty="0"/>
              <a:t>. </a:t>
            </a:r>
          </a:p>
          <a:p>
            <a:pPr lvl="1"/>
            <a:r>
              <a:rPr lang="en-US" altLang="zh-CN" sz="1200" dirty="0" err="1"/>
              <a:t>pthread_detach</a:t>
            </a:r>
            <a:endParaRPr lang="en-US" altLang="zh-CN" sz="1200" dirty="0"/>
          </a:p>
          <a:p>
            <a:pPr lvl="1"/>
            <a:r>
              <a:rPr lang="en-US" altLang="zh-CN" sz="1200" dirty="0" err="1"/>
              <a:t>pthread_atfork</a:t>
            </a:r>
            <a:endParaRPr lang="en-US" altLang="zh-CN" sz="1200" dirty="0"/>
          </a:p>
          <a:p>
            <a:pPr lvl="1"/>
            <a:r>
              <a:rPr lang="zh-CN" altLang="en-US" sz="1200" dirty="0"/>
              <a:t>线程的</a:t>
            </a:r>
            <a:r>
              <a:rPr lang="en-US" altLang="zh-CN" sz="1200" dirty="0"/>
              <a:t>Thread local Storage</a:t>
            </a:r>
            <a:r>
              <a:rPr lang="zh-CN" altLang="en-US" sz="1200" dirty="0"/>
              <a:t>机制 </a:t>
            </a:r>
            <a:r>
              <a:rPr lang="en-US" altLang="zh-CN" sz="1200" dirty="0"/>
              <a:t>– </a:t>
            </a:r>
            <a:r>
              <a:rPr lang="zh-CN" altLang="en-US" sz="1200" dirty="0"/>
              <a:t>线程的 </a:t>
            </a:r>
            <a:r>
              <a:rPr lang="en-US" altLang="zh-CN" sz="1200" dirty="0"/>
              <a:t>key </a:t>
            </a:r>
            <a:r>
              <a:rPr lang="zh-CN" altLang="en-US" sz="1200" dirty="0"/>
              <a:t>机制</a:t>
            </a:r>
            <a:endParaRPr lang="en-US" altLang="zh-CN" sz="1200" dirty="0"/>
          </a:p>
          <a:p>
            <a:pPr lvl="2"/>
            <a:r>
              <a:rPr lang="en-US" altLang="zh-CN" sz="1200" dirty="0" err="1"/>
              <a:t>pthread_key_create</a:t>
            </a:r>
            <a:endParaRPr lang="en-US" altLang="zh-CN" sz="1200" dirty="0"/>
          </a:p>
          <a:p>
            <a:pPr lvl="2"/>
            <a:r>
              <a:rPr lang="en-US" altLang="zh-CN" sz="1200" dirty="0" err="1"/>
              <a:t>pthread_key_delete</a:t>
            </a:r>
            <a:endParaRPr lang="en-US" altLang="zh-CN" sz="1200" dirty="0"/>
          </a:p>
          <a:p>
            <a:pPr lvl="2"/>
            <a:r>
              <a:rPr lang="en-US" altLang="zh-CN" sz="1200" dirty="0" err="1"/>
              <a:t>pthread_setspecific</a:t>
            </a:r>
            <a:endParaRPr lang="en-US" altLang="zh-CN" sz="1200" dirty="0"/>
          </a:p>
          <a:p>
            <a:pPr lvl="2"/>
            <a:r>
              <a:rPr lang="en-US" altLang="zh-CN" sz="1200" dirty="0" err="1"/>
              <a:t>pthread_getspecific</a:t>
            </a:r>
            <a:endParaRPr lang="en-US" altLang="zh-CN" sz="1200" dirty="0"/>
          </a:p>
          <a:p>
            <a:pPr lvl="1"/>
            <a:r>
              <a:rPr lang="zh-CN" altLang="en-US" sz="1200" dirty="0"/>
              <a:t>线程的清理栈机制 </a:t>
            </a:r>
            <a:r>
              <a:rPr lang="en-US" altLang="zh-CN" sz="1200" dirty="0"/>
              <a:t>– </a:t>
            </a:r>
            <a:r>
              <a:rPr lang="en-US" altLang="zh-CN" sz="1200" dirty="0" err="1"/>
              <a:t>pthread_cleanup_push</a:t>
            </a:r>
            <a:r>
              <a:rPr lang="en-US" altLang="zh-CN" sz="1200" dirty="0"/>
              <a:t> &amp; </a:t>
            </a:r>
            <a:r>
              <a:rPr lang="en-US" altLang="zh-CN" sz="1200" dirty="0" err="1"/>
              <a:t>pthread_cleaup_pop</a:t>
            </a:r>
            <a:endParaRPr lang="en-US" altLang="zh-CN" sz="1200" dirty="0"/>
          </a:p>
          <a:p>
            <a:r>
              <a:rPr lang="zh-CN" altLang="en-US" sz="1200" dirty="0"/>
              <a:t>基于</a:t>
            </a:r>
            <a:r>
              <a:rPr lang="en-US" altLang="zh-CN" sz="1200" dirty="0"/>
              <a:t>POSIX</a:t>
            </a:r>
            <a:r>
              <a:rPr lang="zh-CN" altLang="en-US" sz="1200" dirty="0"/>
              <a:t>标准下的无名信号量机制</a:t>
            </a:r>
            <a:endParaRPr lang="en-US" altLang="zh-CN" sz="1200" dirty="0"/>
          </a:p>
          <a:p>
            <a:pPr lvl="1"/>
            <a:r>
              <a:rPr lang="zh-CN" altLang="en-US" sz="1200" dirty="0"/>
              <a:t>基础要求函数接口</a:t>
            </a:r>
            <a:endParaRPr lang="en-US" altLang="zh-CN" sz="1200" dirty="0"/>
          </a:p>
          <a:p>
            <a:r>
              <a:rPr lang="zh-CN" altLang="en-US" sz="1200" dirty="0"/>
              <a:t>基于</a:t>
            </a:r>
            <a:r>
              <a:rPr lang="en-US" altLang="zh-CN" sz="1200" dirty="0"/>
              <a:t>POSIX</a:t>
            </a:r>
            <a:r>
              <a:rPr lang="zh-CN" altLang="en-US" sz="1200" dirty="0"/>
              <a:t>标准下的有名信号量机制</a:t>
            </a:r>
            <a:endParaRPr lang="en-US" altLang="zh-CN" sz="1200" dirty="0"/>
          </a:p>
          <a:p>
            <a:pPr lvl="1"/>
            <a:r>
              <a:rPr lang="en-US" altLang="zh-CN" sz="1200" dirty="0" err="1"/>
              <a:t>Sem_open</a:t>
            </a:r>
            <a:r>
              <a:rPr lang="en-US" altLang="zh-CN" sz="1200" dirty="0"/>
              <a:t>, </a:t>
            </a:r>
            <a:r>
              <a:rPr lang="en-US" altLang="zh-CN" sz="1200" dirty="0" err="1"/>
              <a:t>sem_unlink</a:t>
            </a:r>
            <a:r>
              <a:rPr lang="en-US" altLang="zh-CN" sz="1200" dirty="0"/>
              <a:t>, </a:t>
            </a:r>
            <a:r>
              <a:rPr lang="en-US" altLang="zh-CN" sz="1200" dirty="0" err="1"/>
              <a:t>sem_close</a:t>
            </a:r>
            <a:r>
              <a:rPr lang="en-US" altLang="zh-CN" sz="1200" dirty="0"/>
              <a:t>.</a:t>
            </a:r>
          </a:p>
          <a:p>
            <a:endParaRPr lang="en-US" altLang="zh-CN" sz="1200" dirty="0"/>
          </a:p>
          <a:p>
            <a:endParaRPr lang="en-US" altLang="zh-CN" sz="1200" dirty="0"/>
          </a:p>
          <a:p>
            <a:pPr marL="914400" lvl="2" indent="0">
              <a:buNone/>
            </a:pPr>
            <a:endParaRPr lang="en-US" altLang="zh-CN" sz="1200" dirty="0"/>
          </a:p>
          <a:p>
            <a:pPr marL="914400" lvl="2" indent="0">
              <a:buNone/>
            </a:pPr>
            <a:endParaRPr lang="en-US" altLang="zh-CN" sz="1200" dirty="0"/>
          </a:p>
          <a:p>
            <a:pPr marL="914400" lvl="2" indent="0">
              <a:buNone/>
            </a:pPr>
            <a:endParaRPr lang="en-US" altLang="zh-CN" sz="1200" dirty="0"/>
          </a:p>
          <a:p>
            <a:pPr marL="914400" lvl="2" indent="0">
              <a:buNone/>
            </a:pPr>
            <a:endParaRPr lang="en-US" altLang="zh-CN" sz="1200" dirty="0"/>
          </a:p>
          <a:p>
            <a:pPr marL="914400" lvl="2" indent="0">
              <a:buNone/>
            </a:pPr>
            <a:endParaRPr lang="en-US" altLang="zh-CN" sz="1200" dirty="0"/>
          </a:p>
        </p:txBody>
      </p:sp>
    </p:spTree>
    <p:extLst>
      <p:ext uri="{BB962C8B-B14F-4D97-AF65-F5344CB8AC3E}">
        <p14:creationId xmlns:p14="http://schemas.microsoft.com/office/powerpoint/2010/main" val="652227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D7CE428-B1FE-405B-24FA-8EE4B6A5AC97}"/>
              </a:ext>
            </a:extLst>
          </p:cNvPr>
          <p:cNvSpPr>
            <a:spLocks noGrp="1"/>
          </p:cNvSpPr>
          <p:nvPr>
            <p:ph type="title"/>
          </p:nvPr>
        </p:nvSpPr>
        <p:spPr>
          <a:xfrm>
            <a:off x="263165" y="-9428"/>
            <a:ext cx="10515600" cy="1325563"/>
          </a:xfrm>
        </p:spPr>
        <p:txBody>
          <a:bodyPr/>
          <a:lstStyle/>
          <a:p>
            <a:r>
              <a:rPr lang="zh-CN" altLang="en-US" dirty="0"/>
              <a:t>线程用户接口实现</a:t>
            </a:r>
          </a:p>
        </p:txBody>
      </p:sp>
      <p:sp>
        <p:nvSpPr>
          <p:cNvPr id="3" name="内容占位符 2">
            <a:extLst>
              <a:ext uri="{FF2B5EF4-FFF2-40B4-BE49-F238E27FC236}">
                <a16:creationId xmlns:a16="http://schemas.microsoft.com/office/drawing/2014/main" id="{165BCDF3-90ED-8A20-DE8C-4A63B3C46A7A}"/>
              </a:ext>
            </a:extLst>
          </p:cNvPr>
          <p:cNvSpPr>
            <a:spLocks noGrp="1"/>
          </p:cNvSpPr>
          <p:nvPr>
            <p:ph idx="1"/>
          </p:nvPr>
        </p:nvSpPr>
        <p:spPr>
          <a:xfrm>
            <a:off x="263165" y="1123362"/>
            <a:ext cx="10515600" cy="594323"/>
          </a:xfrm>
        </p:spPr>
        <p:txBody>
          <a:bodyPr/>
          <a:lstStyle/>
          <a:p>
            <a:r>
              <a:rPr lang="en-US" altLang="zh-CN" dirty="0"/>
              <a:t>Extra: </a:t>
            </a:r>
            <a:r>
              <a:rPr lang="zh-CN" altLang="en-US" dirty="0"/>
              <a:t>线程 </a:t>
            </a:r>
            <a:r>
              <a:rPr lang="en-US" altLang="zh-CN" dirty="0"/>
              <a:t>Thread Local Storage</a:t>
            </a:r>
            <a:r>
              <a:rPr lang="zh-CN" altLang="en-US" dirty="0"/>
              <a:t>机制实现 </a:t>
            </a:r>
            <a:r>
              <a:rPr lang="en-US" altLang="zh-CN" dirty="0"/>
              <a:t>– key</a:t>
            </a:r>
            <a:r>
              <a:rPr lang="zh-CN" altLang="en-US" dirty="0"/>
              <a:t>机制实现</a:t>
            </a:r>
          </a:p>
        </p:txBody>
      </p:sp>
      <p:pic>
        <p:nvPicPr>
          <p:cNvPr id="5" name="图片 4">
            <a:extLst>
              <a:ext uri="{FF2B5EF4-FFF2-40B4-BE49-F238E27FC236}">
                <a16:creationId xmlns:a16="http://schemas.microsoft.com/office/drawing/2014/main" id="{77AD96E1-A3E2-9CEC-03A1-BE0C5F2A18B9}"/>
              </a:ext>
            </a:extLst>
          </p:cNvPr>
          <p:cNvPicPr>
            <a:picLocks noChangeAspect="1"/>
          </p:cNvPicPr>
          <p:nvPr/>
        </p:nvPicPr>
        <p:blipFill>
          <a:blip r:embed="rId3"/>
          <a:stretch>
            <a:fillRect/>
          </a:stretch>
        </p:blipFill>
        <p:spPr>
          <a:xfrm>
            <a:off x="421721" y="2564783"/>
            <a:ext cx="6071647" cy="1990953"/>
          </a:xfrm>
          <a:prstGeom prst="rect">
            <a:avLst/>
          </a:prstGeom>
        </p:spPr>
      </p:pic>
      <p:sp>
        <p:nvSpPr>
          <p:cNvPr id="6" name="矩形 5">
            <a:extLst>
              <a:ext uri="{FF2B5EF4-FFF2-40B4-BE49-F238E27FC236}">
                <a16:creationId xmlns:a16="http://schemas.microsoft.com/office/drawing/2014/main" id="{4E4AA5BB-56A0-C655-75EE-276DB86BC326}"/>
              </a:ext>
            </a:extLst>
          </p:cNvPr>
          <p:cNvSpPr/>
          <p:nvPr/>
        </p:nvSpPr>
        <p:spPr>
          <a:xfrm>
            <a:off x="300241" y="1691453"/>
            <a:ext cx="6046848" cy="646331"/>
          </a:xfrm>
          <a:prstGeom prst="rect">
            <a:avLst/>
          </a:prstGeom>
          <a:noFill/>
        </p:spPr>
        <p:txBody>
          <a:bodyPr wrap="none" lIns="91440" tIns="45720" rIns="91440" bIns="45720">
            <a:spAutoFit/>
          </a:bodyPr>
          <a:lstStyle/>
          <a:p>
            <a:pPr algn="ctr"/>
            <a:r>
              <a:rPr lang="zh-CN" altLang="en-US" sz="36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用于描述</a:t>
            </a:r>
            <a:r>
              <a:rPr lang="en-US" altLang="zh-CN" sz="36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key</a:t>
            </a:r>
            <a:r>
              <a:rPr lang="zh-CN" altLang="en-US" sz="36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的数据结构设计</a:t>
            </a:r>
          </a:p>
        </p:txBody>
      </p:sp>
      <p:cxnSp>
        <p:nvCxnSpPr>
          <p:cNvPr id="8" name="连接符: 曲线 7">
            <a:extLst>
              <a:ext uri="{FF2B5EF4-FFF2-40B4-BE49-F238E27FC236}">
                <a16:creationId xmlns:a16="http://schemas.microsoft.com/office/drawing/2014/main" id="{A33E59B9-4845-2CE9-D761-1BC64DAB67A6}"/>
              </a:ext>
            </a:extLst>
          </p:cNvPr>
          <p:cNvCxnSpPr/>
          <p:nvPr/>
        </p:nvCxnSpPr>
        <p:spPr>
          <a:xfrm flipV="1">
            <a:off x="6344239" y="1979629"/>
            <a:ext cx="1102936" cy="101809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E49D3AC1-6A20-7E4E-0F6F-DCCAD497636F}"/>
              </a:ext>
            </a:extLst>
          </p:cNvPr>
          <p:cNvSpPr txBox="1"/>
          <p:nvPr/>
        </p:nvSpPr>
        <p:spPr>
          <a:xfrm>
            <a:off x="7598004" y="1866507"/>
            <a:ext cx="3180761" cy="1754326"/>
          </a:xfrm>
          <a:prstGeom prst="rect">
            <a:avLst/>
          </a:prstGeom>
          <a:noFill/>
        </p:spPr>
        <p:txBody>
          <a:bodyPr wrap="square" rtlCol="0">
            <a:spAutoFit/>
          </a:bodyPr>
          <a:lstStyle/>
          <a:p>
            <a:r>
              <a:rPr lang="en-US" altLang="zh-CN" dirty="0" err="1"/>
              <a:t>Tls_entry_t</a:t>
            </a:r>
            <a:r>
              <a:rPr lang="zh-CN" altLang="en-US" dirty="0"/>
              <a:t>结构体中</a:t>
            </a:r>
            <a:r>
              <a:rPr lang="en-US" altLang="zh-CN" dirty="0"/>
              <a:t>, </a:t>
            </a:r>
          </a:p>
          <a:p>
            <a:pPr marL="285750" indent="-285750">
              <a:buFontTx/>
              <a:buChar char="-"/>
            </a:pPr>
            <a:r>
              <a:rPr lang="en-US" altLang="zh-CN" dirty="0"/>
              <a:t>link: </a:t>
            </a:r>
            <a:r>
              <a:rPr lang="zh-CN" altLang="en-US" dirty="0"/>
              <a:t>在空闲队列中指向下一个元素的指针</a:t>
            </a:r>
            <a:r>
              <a:rPr lang="en-US" altLang="zh-CN" dirty="0"/>
              <a:t>. </a:t>
            </a:r>
          </a:p>
          <a:p>
            <a:pPr marL="285750" indent="-285750">
              <a:buFontTx/>
              <a:buChar char="-"/>
            </a:pPr>
            <a:r>
              <a:rPr lang="en-US" altLang="zh-CN" dirty="0" err="1"/>
              <a:t>Dtor</a:t>
            </a:r>
            <a:r>
              <a:rPr lang="en-US" altLang="zh-CN" dirty="0"/>
              <a:t>: </a:t>
            </a:r>
            <a:r>
              <a:rPr lang="zh-CN" altLang="en-US" dirty="0"/>
              <a:t>对应的执行函数</a:t>
            </a:r>
            <a:r>
              <a:rPr lang="en-US" altLang="zh-CN" dirty="0"/>
              <a:t>. </a:t>
            </a:r>
          </a:p>
          <a:p>
            <a:r>
              <a:rPr lang="zh-CN" altLang="en-US" dirty="0"/>
              <a:t>每个</a:t>
            </a:r>
            <a:r>
              <a:rPr lang="en-US" altLang="zh-CN" dirty="0" err="1"/>
              <a:t>tls_entry_t</a:t>
            </a:r>
            <a:r>
              <a:rPr lang="zh-CN" altLang="en-US" dirty="0"/>
              <a:t>对应于该进程之中的一个</a:t>
            </a:r>
            <a:r>
              <a:rPr lang="en-US" altLang="zh-CN" dirty="0"/>
              <a:t>key. </a:t>
            </a:r>
          </a:p>
        </p:txBody>
      </p:sp>
      <p:sp>
        <p:nvSpPr>
          <p:cNvPr id="11" name="矩形 10">
            <a:extLst>
              <a:ext uri="{FF2B5EF4-FFF2-40B4-BE49-F238E27FC236}">
                <a16:creationId xmlns:a16="http://schemas.microsoft.com/office/drawing/2014/main" id="{BCD0B51B-ACDD-FEE3-008B-A700B6E09A71}"/>
              </a:ext>
            </a:extLst>
          </p:cNvPr>
          <p:cNvSpPr/>
          <p:nvPr/>
        </p:nvSpPr>
        <p:spPr>
          <a:xfrm>
            <a:off x="421721" y="4817150"/>
            <a:ext cx="4733989" cy="646331"/>
          </a:xfrm>
          <a:prstGeom prst="rect">
            <a:avLst/>
          </a:prstGeom>
          <a:noFill/>
        </p:spPr>
        <p:txBody>
          <a:bodyPr wrap="none" lIns="91440" tIns="45720" rIns="91440" bIns="45720">
            <a:spAutoFit/>
          </a:bodyPr>
          <a:lstStyle/>
          <a:p>
            <a:pPr algn="ctr"/>
            <a:r>
              <a:rPr lang="zh-CN" altLang="en-US" sz="3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用于管理的数据结构</a:t>
            </a:r>
            <a:r>
              <a:rPr lang="en-US" altLang="zh-CN" sz="3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 </a:t>
            </a:r>
            <a:endParaRPr lang="zh-CN" altLang="en-US" sz="36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12" name="文本框 11">
            <a:extLst>
              <a:ext uri="{FF2B5EF4-FFF2-40B4-BE49-F238E27FC236}">
                <a16:creationId xmlns:a16="http://schemas.microsoft.com/office/drawing/2014/main" id="{D9F793DE-FAF6-6EA5-FA80-1BCE1D9FF656}"/>
              </a:ext>
            </a:extLst>
          </p:cNvPr>
          <p:cNvSpPr txBox="1"/>
          <p:nvPr/>
        </p:nvSpPr>
        <p:spPr>
          <a:xfrm>
            <a:off x="421721" y="5549971"/>
            <a:ext cx="5220880" cy="369332"/>
          </a:xfrm>
          <a:prstGeom prst="rect">
            <a:avLst/>
          </a:prstGeom>
          <a:noFill/>
        </p:spPr>
        <p:txBody>
          <a:bodyPr wrap="square" rtlCol="0">
            <a:spAutoFit/>
          </a:bodyPr>
          <a:lstStyle/>
          <a:p>
            <a:r>
              <a:rPr lang="zh-CN" altLang="en-US" dirty="0"/>
              <a:t>利用链表法管理空闲</a:t>
            </a:r>
            <a:r>
              <a:rPr lang="en-US" altLang="zh-CN" dirty="0" err="1"/>
              <a:t>tls_entry_t</a:t>
            </a:r>
            <a:r>
              <a:rPr lang="en-US" altLang="zh-CN" dirty="0"/>
              <a:t>. </a:t>
            </a:r>
            <a:r>
              <a:rPr lang="zh-CN" altLang="en-US" dirty="0">
                <a:solidFill>
                  <a:srgbClr val="FF0000"/>
                </a:solidFill>
              </a:rPr>
              <a:t>放入用户态中管理</a:t>
            </a:r>
            <a:r>
              <a:rPr lang="en-US" altLang="zh-CN" dirty="0"/>
              <a:t>.</a:t>
            </a:r>
            <a:endParaRPr lang="zh-CN" altLang="en-US" dirty="0"/>
          </a:p>
        </p:txBody>
      </p:sp>
      <p:sp>
        <p:nvSpPr>
          <p:cNvPr id="13" name="矩形 12">
            <a:extLst>
              <a:ext uri="{FF2B5EF4-FFF2-40B4-BE49-F238E27FC236}">
                <a16:creationId xmlns:a16="http://schemas.microsoft.com/office/drawing/2014/main" id="{89717D59-0D68-3B1C-D87E-1A031067E1CC}"/>
              </a:ext>
            </a:extLst>
          </p:cNvPr>
          <p:cNvSpPr/>
          <p:nvPr/>
        </p:nvSpPr>
        <p:spPr>
          <a:xfrm>
            <a:off x="7018559" y="3860277"/>
            <a:ext cx="4339650" cy="646331"/>
          </a:xfrm>
          <a:prstGeom prst="rect">
            <a:avLst/>
          </a:prstGeom>
          <a:noFill/>
        </p:spPr>
        <p:txBody>
          <a:bodyPr wrap="none" lIns="91440" tIns="45720" rIns="91440" bIns="45720">
            <a:spAutoFit/>
          </a:bodyPr>
          <a:lstStyle/>
          <a:p>
            <a:pPr algn="ctr"/>
            <a:r>
              <a:rPr lang="zh-CN" altLang="en-US" sz="3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线程独立存储区机制</a:t>
            </a:r>
            <a:endParaRPr lang="zh-CN" altLang="en-US" sz="36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pic>
        <p:nvPicPr>
          <p:cNvPr id="15" name="图片 14">
            <a:extLst>
              <a:ext uri="{FF2B5EF4-FFF2-40B4-BE49-F238E27FC236}">
                <a16:creationId xmlns:a16="http://schemas.microsoft.com/office/drawing/2014/main" id="{BDCD3C9A-ED18-E726-79A5-4D7C28ECCF58}"/>
              </a:ext>
            </a:extLst>
          </p:cNvPr>
          <p:cNvPicPr>
            <a:picLocks noChangeAspect="1"/>
          </p:cNvPicPr>
          <p:nvPr/>
        </p:nvPicPr>
        <p:blipFill>
          <a:blip r:embed="rId4"/>
          <a:stretch>
            <a:fillRect/>
          </a:stretch>
        </p:blipFill>
        <p:spPr>
          <a:xfrm>
            <a:off x="7378381" y="4740210"/>
            <a:ext cx="3620005" cy="400106"/>
          </a:xfrm>
          <a:prstGeom prst="rect">
            <a:avLst/>
          </a:prstGeom>
        </p:spPr>
      </p:pic>
      <p:sp>
        <p:nvSpPr>
          <p:cNvPr id="16" name="文本框 15">
            <a:extLst>
              <a:ext uri="{FF2B5EF4-FFF2-40B4-BE49-F238E27FC236}">
                <a16:creationId xmlns:a16="http://schemas.microsoft.com/office/drawing/2014/main" id="{B0E09627-8018-E967-3FD1-26B8B1E77D75}"/>
              </a:ext>
            </a:extLst>
          </p:cNvPr>
          <p:cNvSpPr txBox="1"/>
          <p:nvPr/>
        </p:nvSpPr>
        <p:spPr>
          <a:xfrm>
            <a:off x="6895707" y="5411472"/>
            <a:ext cx="4733989" cy="646331"/>
          </a:xfrm>
          <a:prstGeom prst="rect">
            <a:avLst/>
          </a:prstGeom>
          <a:noFill/>
        </p:spPr>
        <p:txBody>
          <a:bodyPr wrap="square" rtlCol="0">
            <a:spAutoFit/>
          </a:bodyPr>
          <a:lstStyle/>
          <a:p>
            <a:r>
              <a:rPr lang="zh-CN" altLang="en-US" dirty="0">
                <a:solidFill>
                  <a:srgbClr val="FF0000"/>
                </a:solidFill>
              </a:rPr>
              <a:t>依托于线程控制块中的</a:t>
            </a:r>
            <a:r>
              <a:rPr lang="en-US" altLang="zh-CN" dirty="0" err="1">
                <a:solidFill>
                  <a:srgbClr val="FF0000"/>
                </a:solidFill>
              </a:rPr>
              <a:t>tcb_tls</a:t>
            </a:r>
            <a:r>
              <a:rPr lang="zh-CN" altLang="en-US" dirty="0">
                <a:solidFill>
                  <a:srgbClr val="FF0000"/>
                </a:solidFill>
              </a:rPr>
              <a:t>字段</a:t>
            </a:r>
            <a:r>
              <a:rPr lang="en-US" altLang="zh-CN" dirty="0">
                <a:solidFill>
                  <a:srgbClr val="FF0000"/>
                </a:solidFill>
              </a:rPr>
              <a:t>, </a:t>
            </a:r>
            <a:r>
              <a:rPr lang="zh-CN" altLang="en-US" dirty="0">
                <a:solidFill>
                  <a:srgbClr val="FF0000"/>
                </a:solidFill>
              </a:rPr>
              <a:t>该字段用于存储线程自身的</a:t>
            </a:r>
            <a:r>
              <a:rPr lang="en-US" altLang="zh-CN" dirty="0">
                <a:solidFill>
                  <a:srgbClr val="FF0000"/>
                </a:solidFill>
              </a:rPr>
              <a:t>local storage</a:t>
            </a:r>
            <a:r>
              <a:rPr lang="en-US" altLang="zh-CN" dirty="0"/>
              <a:t>. </a:t>
            </a:r>
            <a:endParaRPr lang="zh-CN" altLang="en-US" dirty="0"/>
          </a:p>
        </p:txBody>
      </p:sp>
    </p:spTree>
    <p:extLst>
      <p:ext uri="{BB962C8B-B14F-4D97-AF65-F5344CB8AC3E}">
        <p14:creationId xmlns:p14="http://schemas.microsoft.com/office/powerpoint/2010/main" val="564166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45E353A-6FF7-9F14-15A3-F68E26FDD6A6}"/>
              </a:ext>
            </a:extLst>
          </p:cNvPr>
          <p:cNvSpPr>
            <a:spLocks noGrp="1"/>
          </p:cNvSpPr>
          <p:nvPr>
            <p:ph type="title"/>
          </p:nvPr>
        </p:nvSpPr>
        <p:spPr>
          <a:xfrm>
            <a:off x="263165" y="-9428"/>
            <a:ext cx="10515600" cy="1325563"/>
          </a:xfrm>
        </p:spPr>
        <p:txBody>
          <a:bodyPr/>
          <a:lstStyle/>
          <a:p>
            <a:r>
              <a:rPr lang="zh-CN" altLang="en-US" dirty="0"/>
              <a:t>线程用户接口实现</a:t>
            </a:r>
          </a:p>
        </p:txBody>
      </p:sp>
      <p:sp>
        <p:nvSpPr>
          <p:cNvPr id="5" name="内容占位符 2">
            <a:extLst>
              <a:ext uri="{FF2B5EF4-FFF2-40B4-BE49-F238E27FC236}">
                <a16:creationId xmlns:a16="http://schemas.microsoft.com/office/drawing/2014/main" id="{E8E4B5CA-6ADD-0726-D196-D63A2D76C712}"/>
              </a:ext>
            </a:extLst>
          </p:cNvPr>
          <p:cNvSpPr>
            <a:spLocks noGrp="1"/>
          </p:cNvSpPr>
          <p:nvPr>
            <p:ph idx="1"/>
          </p:nvPr>
        </p:nvSpPr>
        <p:spPr>
          <a:xfrm>
            <a:off x="263165" y="1123362"/>
            <a:ext cx="10515600" cy="594323"/>
          </a:xfrm>
        </p:spPr>
        <p:txBody>
          <a:bodyPr>
            <a:normAutofit/>
          </a:bodyPr>
          <a:lstStyle/>
          <a:p>
            <a:r>
              <a:rPr lang="en-US" altLang="zh-CN" dirty="0"/>
              <a:t>Extra: </a:t>
            </a:r>
            <a:r>
              <a:rPr lang="zh-CN" altLang="en-US" dirty="0"/>
              <a:t>线程 </a:t>
            </a:r>
            <a:r>
              <a:rPr lang="en-US" altLang="zh-CN" dirty="0"/>
              <a:t>Thread Local Storage</a:t>
            </a:r>
            <a:r>
              <a:rPr lang="zh-CN" altLang="en-US" dirty="0"/>
              <a:t>机制实现 </a:t>
            </a:r>
            <a:r>
              <a:rPr lang="en-US" altLang="zh-CN" dirty="0"/>
              <a:t>– </a:t>
            </a:r>
            <a:r>
              <a:rPr lang="zh-CN" altLang="en-US" dirty="0"/>
              <a:t>设计以下函数的实现</a:t>
            </a:r>
          </a:p>
        </p:txBody>
      </p:sp>
      <p:sp>
        <p:nvSpPr>
          <p:cNvPr id="7" name="文本框 6">
            <a:extLst>
              <a:ext uri="{FF2B5EF4-FFF2-40B4-BE49-F238E27FC236}">
                <a16:creationId xmlns:a16="http://schemas.microsoft.com/office/drawing/2014/main" id="{200E0D8C-5C59-7EDF-6264-30FD472CEBC5}"/>
              </a:ext>
            </a:extLst>
          </p:cNvPr>
          <p:cNvSpPr txBox="1"/>
          <p:nvPr/>
        </p:nvSpPr>
        <p:spPr>
          <a:xfrm>
            <a:off x="336223" y="1798593"/>
            <a:ext cx="5184742" cy="369332"/>
          </a:xfrm>
          <a:prstGeom prst="rect">
            <a:avLst/>
          </a:prstGeom>
          <a:noFill/>
        </p:spPr>
        <p:txBody>
          <a:bodyPr wrap="square" rtlCol="0">
            <a:spAutoFit/>
          </a:bodyPr>
          <a:lstStyle/>
          <a:p>
            <a:r>
              <a:rPr lang="en-US" altLang="zh-CN" dirty="0" err="1"/>
              <a:t>pthread_key_create</a:t>
            </a:r>
            <a:endParaRPr lang="zh-CN" altLang="en-US" dirty="0"/>
          </a:p>
        </p:txBody>
      </p:sp>
      <p:sp>
        <p:nvSpPr>
          <p:cNvPr id="8" name="文本框 7">
            <a:extLst>
              <a:ext uri="{FF2B5EF4-FFF2-40B4-BE49-F238E27FC236}">
                <a16:creationId xmlns:a16="http://schemas.microsoft.com/office/drawing/2014/main" id="{282E3CBC-448F-A8F1-1DE2-948822871B13}"/>
              </a:ext>
            </a:extLst>
          </p:cNvPr>
          <p:cNvSpPr txBox="1"/>
          <p:nvPr/>
        </p:nvSpPr>
        <p:spPr>
          <a:xfrm>
            <a:off x="336223" y="3244334"/>
            <a:ext cx="5184742" cy="369332"/>
          </a:xfrm>
          <a:prstGeom prst="rect">
            <a:avLst/>
          </a:prstGeom>
          <a:noFill/>
        </p:spPr>
        <p:txBody>
          <a:bodyPr wrap="square" rtlCol="0">
            <a:spAutoFit/>
          </a:bodyPr>
          <a:lstStyle/>
          <a:p>
            <a:r>
              <a:rPr lang="en-US" altLang="zh-CN" dirty="0" err="1"/>
              <a:t>pthread_key_delete</a:t>
            </a:r>
            <a:endParaRPr lang="zh-CN" altLang="en-US" dirty="0"/>
          </a:p>
        </p:txBody>
      </p:sp>
      <p:sp>
        <p:nvSpPr>
          <p:cNvPr id="9" name="文本框 8">
            <a:extLst>
              <a:ext uri="{FF2B5EF4-FFF2-40B4-BE49-F238E27FC236}">
                <a16:creationId xmlns:a16="http://schemas.microsoft.com/office/drawing/2014/main" id="{A77F486D-02BA-2597-8DAF-E9FEB25DCF56}"/>
              </a:ext>
            </a:extLst>
          </p:cNvPr>
          <p:cNvSpPr txBox="1"/>
          <p:nvPr/>
        </p:nvSpPr>
        <p:spPr>
          <a:xfrm>
            <a:off x="336223" y="4394601"/>
            <a:ext cx="5184742" cy="369332"/>
          </a:xfrm>
          <a:prstGeom prst="rect">
            <a:avLst/>
          </a:prstGeom>
          <a:noFill/>
        </p:spPr>
        <p:txBody>
          <a:bodyPr wrap="square" rtlCol="0">
            <a:spAutoFit/>
          </a:bodyPr>
          <a:lstStyle/>
          <a:p>
            <a:r>
              <a:rPr lang="en-US" altLang="zh-CN" dirty="0" err="1"/>
              <a:t>pthread_setspecific</a:t>
            </a:r>
            <a:endParaRPr lang="zh-CN" altLang="en-US" dirty="0"/>
          </a:p>
        </p:txBody>
      </p:sp>
      <p:sp>
        <p:nvSpPr>
          <p:cNvPr id="10" name="文本框 9">
            <a:extLst>
              <a:ext uri="{FF2B5EF4-FFF2-40B4-BE49-F238E27FC236}">
                <a16:creationId xmlns:a16="http://schemas.microsoft.com/office/drawing/2014/main" id="{59B2B788-65D4-6140-7D26-29FBC6882B33}"/>
              </a:ext>
            </a:extLst>
          </p:cNvPr>
          <p:cNvSpPr txBox="1"/>
          <p:nvPr/>
        </p:nvSpPr>
        <p:spPr>
          <a:xfrm>
            <a:off x="5696413" y="4385878"/>
            <a:ext cx="5184742" cy="369332"/>
          </a:xfrm>
          <a:prstGeom prst="rect">
            <a:avLst/>
          </a:prstGeom>
          <a:noFill/>
        </p:spPr>
        <p:txBody>
          <a:bodyPr wrap="square" rtlCol="0">
            <a:spAutoFit/>
          </a:bodyPr>
          <a:lstStyle/>
          <a:p>
            <a:r>
              <a:rPr lang="en-US" altLang="zh-CN" dirty="0" err="1"/>
              <a:t>pthread_getspecific</a:t>
            </a:r>
            <a:endParaRPr lang="zh-CN" altLang="en-US" dirty="0"/>
          </a:p>
        </p:txBody>
      </p:sp>
      <p:pic>
        <p:nvPicPr>
          <p:cNvPr id="12" name="图片 11">
            <a:extLst>
              <a:ext uri="{FF2B5EF4-FFF2-40B4-BE49-F238E27FC236}">
                <a16:creationId xmlns:a16="http://schemas.microsoft.com/office/drawing/2014/main" id="{CFE3EFD1-C2A4-721C-47EC-4E1490D12AD2}"/>
              </a:ext>
            </a:extLst>
          </p:cNvPr>
          <p:cNvPicPr>
            <a:picLocks noChangeAspect="1"/>
          </p:cNvPicPr>
          <p:nvPr/>
        </p:nvPicPr>
        <p:blipFill>
          <a:blip r:embed="rId2"/>
          <a:stretch>
            <a:fillRect/>
          </a:stretch>
        </p:blipFill>
        <p:spPr>
          <a:xfrm>
            <a:off x="428889" y="2308487"/>
            <a:ext cx="3037490" cy="826872"/>
          </a:xfrm>
          <a:prstGeom prst="rect">
            <a:avLst/>
          </a:prstGeom>
        </p:spPr>
      </p:pic>
      <p:pic>
        <p:nvPicPr>
          <p:cNvPr id="14" name="图片 13">
            <a:extLst>
              <a:ext uri="{FF2B5EF4-FFF2-40B4-BE49-F238E27FC236}">
                <a16:creationId xmlns:a16="http://schemas.microsoft.com/office/drawing/2014/main" id="{9B53D305-21E2-C369-02EE-47930A38BB6C}"/>
              </a:ext>
            </a:extLst>
          </p:cNvPr>
          <p:cNvPicPr>
            <a:picLocks noChangeAspect="1"/>
          </p:cNvPicPr>
          <p:nvPr/>
        </p:nvPicPr>
        <p:blipFill>
          <a:blip r:embed="rId3"/>
          <a:stretch>
            <a:fillRect/>
          </a:stretch>
        </p:blipFill>
        <p:spPr>
          <a:xfrm>
            <a:off x="5696413" y="2309189"/>
            <a:ext cx="3370371" cy="826170"/>
          </a:xfrm>
          <a:prstGeom prst="rect">
            <a:avLst/>
          </a:prstGeom>
        </p:spPr>
      </p:pic>
      <p:pic>
        <p:nvPicPr>
          <p:cNvPr id="16" name="图片 15">
            <a:extLst>
              <a:ext uri="{FF2B5EF4-FFF2-40B4-BE49-F238E27FC236}">
                <a16:creationId xmlns:a16="http://schemas.microsoft.com/office/drawing/2014/main" id="{9DC110FC-55BF-DDB3-D640-F5B59492D27D}"/>
              </a:ext>
            </a:extLst>
          </p:cNvPr>
          <p:cNvPicPr>
            <a:picLocks noChangeAspect="1"/>
          </p:cNvPicPr>
          <p:nvPr/>
        </p:nvPicPr>
        <p:blipFill>
          <a:blip r:embed="rId4"/>
          <a:stretch>
            <a:fillRect/>
          </a:stretch>
        </p:blipFill>
        <p:spPr>
          <a:xfrm>
            <a:off x="428889" y="3771852"/>
            <a:ext cx="3690374" cy="410041"/>
          </a:xfrm>
          <a:prstGeom prst="rect">
            <a:avLst/>
          </a:prstGeom>
        </p:spPr>
      </p:pic>
      <p:pic>
        <p:nvPicPr>
          <p:cNvPr id="18" name="图片 17">
            <a:extLst>
              <a:ext uri="{FF2B5EF4-FFF2-40B4-BE49-F238E27FC236}">
                <a16:creationId xmlns:a16="http://schemas.microsoft.com/office/drawing/2014/main" id="{5CCEB014-0E0A-BC91-040B-07AB63751DF6}"/>
              </a:ext>
            </a:extLst>
          </p:cNvPr>
          <p:cNvPicPr>
            <a:picLocks noChangeAspect="1"/>
          </p:cNvPicPr>
          <p:nvPr/>
        </p:nvPicPr>
        <p:blipFill>
          <a:blip r:embed="rId5"/>
          <a:stretch>
            <a:fillRect/>
          </a:stretch>
        </p:blipFill>
        <p:spPr>
          <a:xfrm>
            <a:off x="263165" y="4976641"/>
            <a:ext cx="4468633" cy="685562"/>
          </a:xfrm>
          <a:prstGeom prst="rect">
            <a:avLst/>
          </a:prstGeom>
        </p:spPr>
      </p:pic>
      <p:pic>
        <p:nvPicPr>
          <p:cNvPr id="20" name="图片 19">
            <a:extLst>
              <a:ext uri="{FF2B5EF4-FFF2-40B4-BE49-F238E27FC236}">
                <a16:creationId xmlns:a16="http://schemas.microsoft.com/office/drawing/2014/main" id="{0411FA02-C6AD-7155-E9C4-B663561C79C1}"/>
              </a:ext>
            </a:extLst>
          </p:cNvPr>
          <p:cNvPicPr>
            <a:picLocks noChangeAspect="1"/>
          </p:cNvPicPr>
          <p:nvPr/>
        </p:nvPicPr>
        <p:blipFill>
          <a:blip r:embed="rId6"/>
          <a:stretch>
            <a:fillRect/>
          </a:stretch>
        </p:blipFill>
        <p:spPr>
          <a:xfrm>
            <a:off x="5273835" y="4955421"/>
            <a:ext cx="4650915" cy="685562"/>
          </a:xfrm>
          <a:prstGeom prst="rect">
            <a:avLst/>
          </a:prstGeom>
        </p:spPr>
      </p:pic>
      <p:sp>
        <p:nvSpPr>
          <p:cNvPr id="21" name="文本框 20">
            <a:extLst>
              <a:ext uri="{FF2B5EF4-FFF2-40B4-BE49-F238E27FC236}">
                <a16:creationId xmlns:a16="http://schemas.microsoft.com/office/drawing/2014/main" id="{3DBB7C06-6C7F-ECD6-9766-4F778FFF16A5}"/>
              </a:ext>
            </a:extLst>
          </p:cNvPr>
          <p:cNvSpPr txBox="1"/>
          <p:nvPr/>
        </p:nvSpPr>
        <p:spPr>
          <a:xfrm>
            <a:off x="3604333" y="2448925"/>
            <a:ext cx="1757779" cy="461665"/>
          </a:xfrm>
          <a:prstGeom prst="rect">
            <a:avLst/>
          </a:prstGeom>
          <a:noFill/>
        </p:spPr>
        <p:txBody>
          <a:bodyPr wrap="square" rtlCol="0">
            <a:spAutoFit/>
          </a:bodyPr>
          <a:lstStyle/>
          <a:p>
            <a:r>
              <a:rPr lang="en-US" altLang="zh-CN" sz="1200" dirty="0"/>
              <a:t>S1.</a:t>
            </a:r>
            <a:r>
              <a:rPr lang="zh-CN" altLang="en-US" sz="1200" dirty="0"/>
              <a:t> 从空闲</a:t>
            </a:r>
            <a:r>
              <a:rPr lang="en-US" altLang="zh-CN" sz="1200" dirty="0" err="1"/>
              <a:t>tls</a:t>
            </a:r>
            <a:r>
              <a:rPr lang="en-US" altLang="zh-CN" sz="1200" dirty="0"/>
              <a:t> entry</a:t>
            </a:r>
            <a:r>
              <a:rPr lang="zh-CN" altLang="en-US" sz="1200" dirty="0"/>
              <a:t>链表中申请空闲</a:t>
            </a:r>
            <a:r>
              <a:rPr lang="en-US" altLang="zh-CN" sz="1200" dirty="0" err="1"/>
              <a:t>tls</a:t>
            </a:r>
            <a:r>
              <a:rPr lang="en-US" altLang="zh-CN" sz="1200" dirty="0"/>
              <a:t> entry</a:t>
            </a:r>
            <a:endParaRPr lang="zh-CN" altLang="en-US" sz="1200" dirty="0"/>
          </a:p>
        </p:txBody>
      </p:sp>
      <p:sp>
        <p:nvSpPr>
          <p:cNvPr id="22" name="文本框 21">
            <a:extLst>
              <a:ext uri="{FF2B5EF4-FFF2-40B4-BE49-F238E27FC236}">
                <a16:creationId xmlns:a16="http://schemas.microsoft.com/office/drawing/2014/main" id="{10AF1AE5-BF64-993E-C647-C5009195BA22}"/>
              </a:ext>
            </a:extLst>
          </p:cNvPr>
          <p:cNvSpPr txBox="1"/>
          <p:nvPr/>
        </p:nvSpPr>
        <p:spPr>
          <a:xfrm>
            <a:off x="9234256" y="2427057"/>
            <a:ext cx="1757779" cy="646331"/>
          </a:xfrm>
          <a:prstGeom prst="rect">
            <a:avLst/>
          </a:prstGeom>
          <a:noFill/>
        </p:spPr>
        <p:txBody>
          <a:bodyPr wrap="square" rtlCol="0">
            <a:spAutoFit/>
          </a:bodyPr>
          <a:lstStyle/>
          <a:p>
            <a:r>
              <a:rPr lang="en-US" altLang="zh-CN" sz="1200" dirty="0"/>
              <a:t>S2. </a:t>
            </a:r>
            <a:r>
              <a:rPr lang="zh-CN" altLang="en-US" sz="1200" dirty="0"/>
              <a:t>初始化该进程中所有线程对该</a:t>
            </a:r>
            <a:r>
              <a:rPr lang="en-US" altLang="zh-CN" sz="1200" dirty="0"/>
              <a:t>key</a:t>
            </a:r>
            <a:r>
              <a:rPr lang="zh-CN" altLang="en-US" sz="1200" dirty="0"/>
              <a:t>值的存储区</a:t>
            </a:r>
          </a:p>
        </p:txBody>
      </p:sp>
      <p:sp>
        <p:nvSpPr>
          <p:cNvPr id="23" name="文本框 22">
            <a:extLst>
              <a:ext uri="{FF2B5EF4-FFF2-40B4-BE49-F238E27FC236}">
                <a16:creationId xmlns:a16="http://schemas.microsoft.com/office/drawing/2014/main" id="{395B2272-DF52-5DEA-F30F-D003A82D86F8}"/>
              </a:ext>
            </a:extLst>
          </p:cNvPr>
          <p:cNvSpPr txBox="1"/>
          <p:nvPr/>
        </p:nvSpPr>
        <p:spPr>
          <a:xfrm>
            <a:off x="4338221" y="3732725"/>
            <a:ext cx="1757779" cy="461665"/>
          </a:xfrm>
          <a:prstGeom prst="rect">
            <a:avLst/>
          </a:prstGeom>
          <a:noFill/>
        </p:spPr>
        <p:txBody>
          <a:bodyPr wrap="square" rtlCol="0">
            <a:spAutoFit/>
          </a:bodyPr>
          <a:lstStyle/>
          <a:p>
            <a:r>
              <a:rPr lang="zh-CN" altLang="en-US" sz="1200" dirty="0"/>
              <a:t>回收</a:t>
            </a:r>
            <a:r>
              <a:rPr lang="en-US" altLang="zh-CN" sz="1200" dirty="0" err="1"/>
              <a:t>tls</a:t>
            </a:r>
            <a:r>
              <a:rPr lang="en-US" altLang="zh-CN" sz="1200" dirty="0"/>
              <a:t> entry, </a:t>
            </a:r>
            <a:r>
              <a:rPr lang="zh-CN" altLang="en-US" sz="1200" dirty="0"/>
              <a:t>并插入空闲链表中</a:t>
            </a:r>
          </a:p>
        </p:txBody>
      </p:sp>
    </p:spTree>
    <p:extLst>
      <p:ext uri="{BB962C8B-B14F-4D97-AF65-F5344CB8AC3E}">
        <p14:creationId xmlns:p14="http://schemas.microsoft.com/office/powerpoint/2010/main" val="275862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7AC65D2-5C6C-36D4-2EA3-FABB2CB2F695}"/>
              </a:ext>
            </a:extLst>
          </p:cNvPr>
          <p:cNvSpPr>
            <a:spLocks noGrp="1"/>
          </p:cNvSpPr>
          <p:nvPr>
            <p:ph type="title"/>
          </p:nvPr>
        </p:nvSpPr>
        <p:spPr>
          <a:xfrm>
            <a:off x="263165" y="0"/>
            <a:ext cx="10515600" cy="1325563"/>
          </a:xfrm>
        </p:spPr>
        <p:txBody>
          <a:bodyPr/>
          <a:lstStyle/>
          <a:p>
            <a:r>
              <a:rPr lang="zh-CN" altLang="en-US" dirty="0"/>
              <a:t>线程用户接口实现</a:t>
            </a:r>
          </a:p>
        </p:txBody>
      </p:sp>
      <p:sp>
        <p:nvSpPr>
          <p:cNvPr id="3" name="内容占位符 2">
            <a:extLst>
              <a:ext uri="{FF2B5EF4-FFF2-40B4-BE49-F238E27FC236}">
                <a16:creationId xmlns:a16="http://schemas.microsoft.com/office/drawing/2014/main" id="{AC79F1CF-EE2F-F7E4-2173-41B97492C532}"/>
              </a:ext>
            </a:extLst>
          </p:cNvPr>
          <p:cNvSpPr>
            <a:spLocks noGrp="1"/>
          </p:cNvSpPr>
          <p:nvPr>
            <p:ph idx="1"/>
          </p:nvPr>
        </p:nvSpPr>
        <p:spPr>
          <a:xfrm>
            <a:off x="357433" y="1083648"/>
            <a:ext cx="10515600" cy="688591"/>
          </a:xfrm>
        </p:spPr>
        <p:txBody>
          <a:bodyPr/>
          <a:lstStyle/>
          <a:p>
            <a:r>
              <a:rPr lang="en-US" altLang="zh-CN" dirty="0"/>
              <a:t>Extra: </a:t>
            </a:r>
            <a:r>
              <a:rPr lang="zh-CN" altLang="en-US" dirty="0"/>
              <a:t>线程</a:t>
            </a:r>
            <a:r>
              <a:rPr lang="en-US" altLang="zh-CN" dirty="0"/>
              <a:t>cleanup stack</a:t>
            </a:r>
            <a:r>
              <a:rPr lang="zh-CN" altLang="en-US" dirty="0"/>
              <a:t>机制实现</a:t>
            </a:r>
          </a:p>
        </p:txBody>
      </p:sp>
      <p:pic>
        <p:nvPicPr>
          <p:cNvPr id="6" name="图片 5">
            <a:extLst>
              <a:ext uri="{FF2B5EF4-FFF2-40B4-BE49-F238E27FC236}">
                <a16:creationId xmlns:a16="http://schemas.microsoft.com/office/drawing/2014/main" id="{FE318396-3F86-790A-19EB-12E305AC1DCE}"/>
              </a:ext>
            </a:extLst>
          </p:cNvPr>
          <p:cNvPicPr>
            <a:picLocks noChangeAspect="1"/>
          </p:cNvPicPr>
          <p:nvPr/>
        </p:nvPicPr>
        <p:blipFill>
          <a:blip r:embed="rId2"/>
          <a:stretch>
            <a:fillRect/>
          </a:stretch>
        </p:blipFill>
        <p:spPr>
          <a:xfrm>
            <a:off x="501750" y="2285221"/>
            <a:ext cx="3943499" cy="1141332"/>
          </a:xfrm>
          <a:prstGeom prst="rect">
            <a:avLst/>
          </a:prstGeom>
        </p:spPr>
      </p:pic>
      <p:sp>
        <p:nvSpPr>
          <p:cNvPr id="7" name="矩形 6">
            <a:extLst>
              <a:ext uri="{FF2B5EF4-FFF2-40B4-BE49-F238E27FC236}">
                <a16:creationId xmlns:a16="http://schemas.microsoft.com/office/drawing/2014/main" id="{3B1612EA-A9CD-A919-6C09-CA350FA73F39}"/>
              </a:ext>
            </a:extLst>
          </p:cNvPr>
          <p:cNvSpPr/>
          <p:nvPr/>
        </p:nvSpPr>
        <p:spPr>
          <a:xfrm>
            <a:off x="385125" y="1641634"/>
            <a:ext cx="5005945" cy="400110"/>
          </a:xfrm>
          <a:prstGeom prst="rect">
            <a:avLst/>
          </a:prstGeom>
          <a:noFill/>
        </p:spPr>
        <p:txBody>
          <a:bodyPr wrap="square" lIns="91440" tIns="45720" rIns="91440" bIns="45720">
            <a:spAutoFit/>
          </a:bodyPr>
          <a:lstStyle/>
          <a:p>
            <a:pPr algn="ctr"/>
            <a:r>
              <a:rPr lang="zh-CN" altLang="en-US" sz="2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用于描述</a:t>
            </a:r>
            <a:r>
              <a:rPr lang="en-US" altLang="zh-CN" sz="2000" b="1" cap="none" spc="0"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cleanup_handler</a:t>
            </a:r>
            <a:r>
              <a:rPr lang="zh-CN" altLang="en-US" sz="2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的数据结构设计</a:t>
            </a:r>
          </a:p>
        </p:txBody>
      </p:sp>
      <p:sp>
        <p:nvSpPr>
          <p:cNvPr id="8" name="矩形 7">
            <a:extLst>
              <a:ext uri="{FF2B5EF4-FFF2-40B4-BE49-F238E27FC236}">
                <a16:creationId xmlns:a16="http://schemas.microsoft.com/office/drawing/2014/main" id="{EFB4DB5A-E665-7844-87D1-274F207A942E}"/>
              </a:ext>
            </a:extLst>
          </p:cNvPr>
          <p:cNvSpPr/>
          <p:nvPr/>
        </p:nvSpPr>
        <p:spPr>
          <a:xfrm>
            <a:off x="6545185" y="419543"/>
            <a:ext cx="4852610" cy="523220"/>
          </a:xfrm>
          <a:prstGeom prst="rect">
            <a:avLst/>
          </a:prstGeom>
          <a:noFill/>
        </p:spPr>
        <p:txBody>
          <a:bodyPr wrap="none" lIns="91440" tIns="45720" rIns="91440" bIns="45720">
            <a:spAutoFit/>
          </a:bodyPr>
          <a:lstStyle/>
          <a:p>
            <a:pPr algn="ctr"/>
            <a:r>
              <a:rPr lang="zh-CN" altLang="en-US" sz="28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利用扩展宏实现以下函数接口</a:t>
            </a:r>
          </a:p>
        </p:txBody>
      </p:sp>
      <p:sp>
        <p:nvSpPr>
          <p:cNvPr id="10" name="矩形 9">
            <a:extLst>
              <a:ext uri="{FF2B5EF4-FFF2-40B4-BE49-F238E27FC236}">
                <a16:creationId xmlns:a16="http://schemas.microsoft.com/office/drawing/2014/main" id="{44DCAE52-2049-FA91-5003-7DCDE6B47362}"/>
              </a:ext>
            </a:extLst>
          </p:cNvPr>
          <p:cNvSpPr/>
          <p:nvPr/>
        </p:nvSpPr>
        <p:spPr>
          <a:xfrm>
            <a:off x="385125" y="3744137"/>
            <a:ext cx="4772691" cy="707886"/>
          </a:xfrm>
          <a:prstGeom prst="rect">
            <a:avLst/>
          </a:prstGeom>
          <a:noFill/>
        </p:spPr>
        <p:txBody>
          <a:bodyPr wrap="square" lIns="91440" tIns="45720" rIns="91440" bIns="45720">
            <a:spAutoFit/>
          </a:bodyPr>
          <a:lstStyle/>
          <a:p>
            <a:pPr algn="ctr"/>
            <a:r>
              <a:rPr lang="zh-CN" altLang="en-US"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基于</a:t>
            </a:r>
            <a:r>
              <a:rPr lang="en-US" altLang="zh-CN"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Thread local storage</a:t>
            </a:r>
            <a:r>
              <a:rPr lang="zh-CN" altLang="en-US"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机制来存储每个线程</a:t>
            </a:r>
            <a:r>
              <a:rPr lang="en-US" altLang="zh-CN"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cleanup handler</a:t>
            </a:r>
            <a:r>
              <a:rPr lang="zh-CN" altLang="en-US"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的栈顶指针</a:t>
            </a:r>
            <a:endParaRPr lang="zh-CN" altLang="en-US" sz="2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pic>
        <p:nvPicPr>
          <p:cNvPr id="12" name="图片 11">
            <a:extLst>
              <a:ext uri="{FF2B5EF4-FFF2-40B4-BE49-F238E27FC236}">
                <a16:creationId xmlns:a16="http://schemas.microsoft.com/office/drawing/2014/main" id="{99CE947E-E27C-38A4-A49F-D14D4838C21A}"/>
              </a:ext>
            </a:extLst>
          </p:cNvPr>
          <p:cNvPicPr>
            <a:picLocks noChangeAspect="1"/>
          </p:cNvPicPr>
          <p:nvPr/>
        </p:nvPicPr>
        <p:blipFill>
          <a:blip r:embed="rId3"/>
          <a:stretch>
            <a:fillRect/>
          </a:stretch>
        </p:blipFill>
        <p:spPr>
          <a:xfrm>
            <a:off x="501750" y="4903802"/>
            <a:ext cx="5594249" cy="441830"/>
          </a:xfrm>
          <a:prstGeom prst="rect">
            <a:avLst/>
          </a:prstGeom>
        </p:spPr>
      </p:pic>
      <p:pic>
        <p:nvPicPr>
          <p:cNvPr id="14" name="图片 13">
            <a:extLst>
              <a:ext uri="{FF2B5EF4-FFF2-40B4-BE49-F238E27FC236}">
                <a16:creationId xmlns:a16="http://schemas.microsoft.com/office/drawing/2014/main" id="{594806AE-B15E-D6A2-76BE-48338FBD57FE}"/>
              </a:ext>
            </a:extLst>
          </p:cNvPr>
          <p:cNvPicPr>
            <a:picLocks noChangeAspect="1"/>
          </p:cNvPicPr>
          <p:nvPr/>
        </p:nvPicPr>
        <p:blipFill>
          <a:blip r:embed="rId4"/>
          <a:stretch>
            <a:fillRect/>
          </a:stretch>
        </p:blipFill>
        <p:spPr>
          <a:xfrm>
            <a:off x="501751" y="5677104"/>
            <a:ext cx="5594249" cy="502313"/>
          </a:xfrm>
          <a:prstGeom prst="rect">
            <a:avLst/>
          </a:prstGeom>
        </p:spPr>
      </p:pic>
      <p:sp>
        <p:nvSpPr>
          <p:cNvPr id="15" name="文本框 14">
            <a:extLst>
              <a:ext uri="{FF2B5EF4-FFF2-40B4-BE49-F238E27FC236}">
                <a16:creationId xmlns:a16="http://schemas.microsoft.com/office/drawing/2014/main" id="{77C9B998-C92C-3462-D9D0-F0A701310A22}"/>
              </a:ext>
            </a:extLst>
          </p:cNvPr>
          <p:cNvSpPr txBox="1"/>
          <p:nvPr/>
        </p:nvSpPr>
        <p:spPr>
          <a:xfrm>
            <a:off x="501750" y="4602616"/>
            <a:ext cx="3943500" cy="307777"/>
          </a:xfrm>
          <a:prstGeom prst="rect">
            <a:avLst/>
          </a:prstGeom>
          <a:noFill/>
        </p:spPr>
        <p:txBody>
          <a:bodyPr wrap="square" rtlCol="0">
            <a:spAutoFit/>
          </a:bodyPr>
          <a:lstStyle/>
          <a:p>
            <a:r>
              <a:rPr lang="en-US" altLang="zh-CN" sz="1400" dirty="0"/>
              <a:t>In ./user/</a:t>
            </a:r>
            <a:r>
              <a:rPr lang="en-US" altLang="zh-CN" sz="1400" dirty="0" err="1"/>
              <a:t>libos.c</a:t>
            </a:r>
            <a:r>
              <a:rPr lang="en-US" altLang="zh-CN" sz="1400" dirty="0"/>
              <a:t>  </a:t>
            </a:r>
            <a:r>
              <a:rPr lang="en-US" altLang="zh-CN" sz="1400" dirty="0" err="1"/>
              <a:t>libmain</a:t>
            </a:r>
            <a:endParaRPr lang="zh-CN" altLang="en-US" sz="1400" dirty="0"/>
          </a:p>
        </p:txBody>
      </p:sp>
      <p:sp>
        <p:nvSpPr>
          <p:cNvPr id="16" name="文本框 15">
            <a:extLst>
              <a:ext uri="{FF2B5EF4-FFF2-40B4-BE49-F238E27FC236}">
                <a16:creationId xmlns:a16="http://schemas.microsoft.com/office/drawing/2014/main" id="{84C04C33-16FD-DEBC-31FA-EB35401FA436}"/>
              </a:ext>
            </a:extLst>
          </p:cNvPr>
          <p:cNvSpPr txBox="1"/>
          <p:nvPr/>
        </p:nvSpPr>
        <p:spPr>
          <a:xfrm>
            <a:off x="501750" y="5369326"/>
            <a:ext cx="3943500" cy="307777"/>
          </a:xfrm>
          <a:prstGeom prst="rect">
            <a:avLst/>
          </a:prstGeom>
          <a:noFill/>
        </p:spPr>
        <p:txBody>
          <a:bodyPr wrap="square" rtlCol="0">
            <a:spAutoFit/>
          </a:bodyPr>
          <a:lstStyle/>
          <a:p>
            <a:r>
              <a:rPr lang="en-US" altLang="zh-CN" sz="1400" dirty="0"/>
              <a:t>In ./user/</a:t>
            </a:r>
            <a:r>
              <a:rPr lang="en-US" altLang="zh-CN" sz="1400" dirty="0" err="1"/>
              <a:t>pthread.c</a:t>
            </a:r>
            <a:r>
              <a:rPr lang="en-US" altLang="zh-CN" sz="1400" dirty="0"/>
              <a:t> </a:t>
            </a:r>
            <a:r>
              <a:rPr lang="en-US" altLang="zh-CN" sz="1400" dirty="0" err="1"/>
              <a:t>pthread_create</a:t>
            </a:r>
            <a:endParaRPr lang="zh-CN" altLang="en-US" sz="1400" dirty="0"/>
          </a:p>
        </p:txBody>
      </p:sp>
      <p:pic>
        <p:nvPicPr>
          <p:cNvPr id="18" name="图片 17">
            <a:extLst>
              <a:ext uri="{FF2B5EF4-FFF2-40B4-BE49-F238E27FC236}">
                <a16:creationId xmlns:a16="http://schemas.microsoft.com/office/drawing/2014/main" id="{EA923DFD-D789-A7B4-D400-EF206ABEFB01}"/>
              </a:ext>
            </a:extLst>
          </p:cNvPr>
          <p:cNvPicPr>
            <a:picLocks noChangeAspect="1"/>
          </p:cNvPicPr>
          <p:nvPr/>
        </p:nvPicPr>
        <p:blipFill>
          <a:blip r:embed="rId5"/>
          <a:stretch>
            <a:fillRect/>
          </a:stretch>
        </p:blipFill>
        <p:spPr>
          <a:xfrm>
            <a:off x="6208313" y="1001064"/>
            <a:ext cx="5865860" cy="2437215"/>
          </a:xfrm>
          <a:prstGeom prst="rect">
            <a:avLst/>
          </a:prstGeom>
        </p:spPr>
      </p:pic>
      <p:sp>
        <p:nvSpPr>
          <p:cNvPr id="19" name="箭头: 下 18">
            <a:extLst>
              <a:ext uri="{FF2B5EF4-FFF2-40B4-BE49-F238E27FC236}">
                <a16:creationId xmlns:a16="http://schemas.microsoft.com/office/drawing/2014/main" id="{84198643-1642-F9E4-0744-4496194ABB8D}"/>
              </a:ext>
            </a:extLst>
          </p:cNvPr>
          <p:cNvSpPr/>
          <p:nvPr/>
        </p:nvSpPr>
        <p:spPr>
          <a:xfrm>
            <a:off x="8688482" y="3533875"/>
            <a:ext cx="452761" cy="491616"/>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F5F2318B-CD74-A935-F873-08AD3F640AA5}"/>
              </a:ext>
            </a:extLst>
          </p:cNvPr>
          <p:cNvSpPr txBox="1"/>
          <p:nvPr/>
        </p:nvSpPr>
        <p:spPr>
          <a:xfrm>
            <a:off x="7099379" y="4070011"/>
            <a:ext cx="4083728" cy="369332"/>
          </a:xfrm>
          <a:prstGeom prst="rect">
            <a:avLst/>
          </a:prstGeom>
          <a:noFill/>
        </p:spPr>
        <p:txBody>
          <a:bodyPr wrap="square" rtlCol="0">
            <a:spAutoFit/>
          </a:bodyPr>
          <a:lstStyle/>
          <a:p>
            <a:r>
              <a:rPr lang="zh-CN" altLang="en-US" dirty="0"/>
              <a:t>线程退出时需要一一弹栈执行</a:t>
            </a:r>
            <a:r>
              <a:rPr lang="en-US" altLang="zh-CN" dirty="0"/>
              <a:t>handler</a:t>
            </a:r>
            <a:endParaRPr lang="zh-CN" altLang="en-US" dirty="0"/>
          </a:p>
        </p:txBody>
      </p:sp>
      <p:pic>
        <p:nvPicPr>
          <p:cNvPr id="22" name="图片 21">
            <a:extLst>
              <a:ext uri="{FF2B5EF4-FFF2-40B4-BE49-F238E27FC236}">
                <a16:creationId xmlns:a16="http://schemas.microsoft.com/office/drawing/2014/main" id="{D3CEBCB9-130F-F905-17A3-3E1694C7B0C2}"/>
              </a:ext>
            </a:extLst>
          </p:cNvPr>
          <p:cNvPicPr>
            <a:picLocks noChangeAspect="1"/>
          </p:cNvPicPr>
          <p:nvPr/>
        </p:nvPicPr>
        <p:blipFill>
          <a:blip r:embed="rId6"/>
          <a:stretch>
            <a:fillRect/>
          </a:stretch>
        </p:blipFill>
        <p:spPr>
          <a:xfrm>
            <a:off x="6895719" y="4821638"/>
            <a:ext cx="4671885" cy="1710930"/>
          </a:xfrm>
          <a:prstGeom prst="rect">
            <a:avLst/>
          </a:prstGeom>
        </p:spPr>
      </p:pic>
      <p:sp>
        <p:nvSpPr>
          <p:cNvPr id="23" name="文本框 22">
            <a:extLst>
              <a:ext uri="{FF2B5EF4-FFF2-40B4-BE49-F238E27FC236}">
                <a16:creationId xmlns:a16="http://schemas.microsoft.com/office/drawing/2014/main" id="{B6C05084-10F6-A953-AC52-244E75ED663B}"/>
              </a:ext>
            </a:extLst>
          </p:cNvPr>
          <p:cNvSpPr txBox="1"/>
          <p:nvPr/>
        </p:nvSpPr>
        <p:spPr>
          <a:xfrm>
            <a:off x="6835265" y="4498617"/>
            <a:ext cx="3943500" cy="307777"/>
          </a:xfrm>
          <a:prstGeom prst="rect">
            <a:avLst/>
          </a:prstGeom>
          <a:noFill/>
        </p:spPr>
        <p:txBody>
          <a:bodyPr wrap="square" rtlCol="0">
            <a:spAutoFit/>
          </a:bodyPr>
          <a:lstStyle/>
          <a:p>
            <a:r>
              <a:rPr lang="en-US" altLang="zh-CN" sz="1400" dirty="0"/>
              <a:t>In ./user/</a:t>
            </a:r>
            <a:r>
              <a:rPr lang="en-US" altLang="zh-CN" sz="1400" dirty="0" err="1"/>
              <a:t>pthread.c</a:t>
            </a:r>
            <a:r>
              <a:rPr lang="en-US" altLang="zh-CN" sz="1400" dirty="0"/>
              <a:t> </a:t>
            </a:r>
            <a:r>
              <a:rPr lang="en-US" altLang="zh-CN" sz="1400" dirty="0" err="1"/>
              <a:t>pthread_exit</a:t>
            </a:r>
            <a:endParaRPr lang="zh-CN" altLang="en-US" sz="1400" dirty="0"/>
          </a:p>
        </p:txBody>
      </p:sp>
    </p:spTree>
    <p:extLst>
      <p:ext uri="{BB962C8B-B14F-4D97-AF65-F5344CB8AC3E}">
        <p14:creationId xmlns:p14="http://schemas.microsoft.com/office/powerpoint/2010/main" val="2274023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C290D914-1E74-DE64-29B9-54F8C37F653E}"/>
              </a:ext>
            </a:extLst>
          </p:cNvPr>
          <p:cNvSpPr>
            <a:spLocks noGrp="1"/>
          </p:cNvSpPr>
          <p:nvPr>
            <p:ph type="title"/>
          </p:nvPr>
        </p:nvSpPr>
        <p:spPr>
          <a:xfrm>
            <a:off x="263165" y="0"/>
            <a:ext cx="10515600" cy="1325563"/>
          </a:xfrm>
        </p:spPr>
        <p:txBody>
          <a:bodyPr/>
          <a:lstStyle/>
          <a:p>
            <a:r>
              <a:rPr lang="zh-CN" altLang="en-US" dirty="0"/>
              <a:t>无名信号量机制实现</a:t>
            </a:r>
          </a:p>
        </p:txBody>
      </p:sp>
      <p:sp>
        <p:nvSpPr>
          <p:cNvPr id="5" name="矩形 4">
            <a:extLst>
              <a:ext uri="{FF2B5EF4-FFF2-40B4-BE49-F238E27FC236}">
                <a16:creationId xmlns:a16="http://schemas.microsoft.com/office/drawing/2014/main" id="{7EE543BB-4B94-C53B-F891-3C507FF6ED18}"/>
              </a:ext>
            </a:extLst>
          </p:cNvPr>
          <p:cNvSpPr/>
          <p:nvPr/>
        </p:nvSpPr>
        <p:spPr>
          <a:xfrm>
            <a:off x="263165" y="1137027"/>
            <a:ext cx="8419292" cy="523220"/>
          </a:xfrm>
          <a:prstGeom prst="rect">
            <a:avLst/>
          </a:prstGeom>
          <a:noFill/>
        </p:spPr>
        <p:txBody>
          <a:bodyPr wrap="none" lIns="91440" tIns="45720" rIns="91440" bIns="45720">
            <a:spAutoFit/>
          </a:bodyPr>
          <a:lstStyle/>
          <a:p>
            <a:pPr algn="ctr"/>
            <a:r>
              <a:rPr lang="zh-CN" altLang="en-US" sz="2800" b="0" cap="none" spc="0" dirty="0">
                <a:ln w="0"/>
                <a:solidFill>
                  <a:schemeClr val="accent1"/>
                </a:solidFill>
                <a:effectLst>
                  <a:outerShdw blurRad="38100" dist="25400" dir="5400000" algn="ctr" rotWithShape="0">
                    <a:srgbClr val="6E747A">
                      <a:alpha val="43000"/>
                    </a:srgbClr>
                  </a:outerShdw>
                </a:effectLst>
              </a:rPr>
              <a:t>无名信号量集放在哪里管理</a:t>
            </a:r>
            <a:r>
              <a:rPr lang="en-US" altLang="zh-CN" sz="2800" b="0" cap="none" spc="0" dirty="0">
                <a:ln w="0"/>
                <a:solidFill>
                  <a:schemeClr val="accent1"/>
                </a:solidFill>
                <a:effectLst>
                  <a:outerShdw blurRad="38100" dist="25400" dir="5400000" algn="ctr" rotWithShape="0">
                    <a:srgbClr val="6E747A">
                      <a:alpha val="43000"/>
                    </a:srgbClr>
                  </a:outerShdw>
                </a:effectLst>
              </a:rPr>
              <a:t>? </a:t>
            </a:r>
            <a:r>
              <a:rPr lang="zh-CN" altLang="en-US" sz="2800" b="0" cap="none" spc="0" dirty="0">
                <a:ln w="0"/>
                <a:solidFill>
                  <a:schemeClr val="accent1"/>
                </a:solidFill>
                <a:effectLst>
                  <a:outerShdw blurRad="38100" dist="25400" dir="5400000" algn="ctr" rotWithShape="0">
                    <a:srgbClr val="6E747A">
                      <a:alpha val="43000"/>
                    </a:srgbClr>
                  </a:outerShdw>
                </a:effectLst>
              </a:rPr>
              <a:t>用户空间 </a:t>
            </a:r>
            <a:r>
              <a:rPr lang="en-US" altLang="zh-CN" sz="2800" b="0" cap="none" spc="0" dirty="0">
                <a:ln w="0"/>
                <a:solidFill>
                  <a:schemeClr val="accent1"/>
                </a:solidFill>
                <a:effectLst>
                  <a:outerShdw blurRad="38100" dist="25400" dir="5400000" algn="ctr" rotWithShape="0">
                    <a:srgbClr val="6E747A">
                      <a:alpha val="43000"/>
                    </a:srgbClr>
                  </a:outerShdw>
                </a:effectLst>
              </a:rPr>
              <a:t>or </a:t>
            </a:r>
            <a:r>
              <a:rPr lang="zh-CN" altLang="en-US" sz="2800" b="0" cap="none" spc="0" dirty="0">
                <a:ln w="0"/>
                <a:solidFill>
                  <a:schemeClr val="accent1"/>
                </a:solidFill>
                <a:effectLst>
                  <a:outerShdw blurRad="38100" dist="25400" dir="5400000" algn="ctr" rotWithShape="0">
                    <a:srgbClr val="6E747A">
                      <a:alpha val="43000"/>
                    </a:srgbClr>
                  </a:outerShdw>
                </a:effectLst>
              </a:rPr>
              <a:t>内核空间</a:t>
            </a:r>
            <a:r>
              <a:rPr lang="en-US" altLang="zh-CN" sz="2800" b="0" cap="none" spc="0" dirty="0">
                <a:ln w="0"/>
                <a:solidFill>
                  <a:schemeClr val="accent1"/>
                </a:solidFill>
                <a:effectLst>
                  <a:outerShdw blurRad="38100" dist="25400" dir="5400000" algn="ctr" rotWithShape="0">
                    <a:srgbClr val="6E747A">
                      <a:alpha val="43000"/>
                    </a:srgbClr>
                  </a:outerShdw>
                </a:effectLst>
              </a:rPr>
              <a:t> </a:t>
            </a:r>
            <a:endParaRPr lang="zh-CN" altLang="en-US" sz="2800" b="0" cap="none" spc="0" dirty="0">
              <a:ln w="0"/>
              <a:solidFill>
                <a:schemeClr val="accent1"/>
              </a:solidFill>
              <a:effectLst>
                <a:outerShdw blurRad="38100" dist="25400" dir="5400000" algn="ctr" rotWithShape="0">
                  <a:srgbClr val="6E747A">
                    <a:alpha val="43000"/>
                  </a:srgbClr>
                </a:outerShdw>
              </a:effectLst>
            </a:endParaRPr>
          </a:p>
        </p:txBody>
      </p:sp>
      <p:sp>
        <p:nvSpPr>
          <p:cNvPr id="6" name="矩形 5">
            <a:extLst>
              <a:ext uri="{FF2B5EF4-FFF2-40B4-BE49-F238E27FC236}">
                <a16:creationId xmlns:a16="http://schemas.microsoft.com/office/drawing/2014/main" id="{3F548C4C-A4D4-437F-E463-B19632BAAA93}"/>
              </a:ext>
            </a:extLst>
          </p:cNvPr>
          <p:cNvSpPr/>
          <p:nvPr/>
        </p:nvSpPr>
        <p:spPr>
          <a:xfrm>
            <a:off x="409558" y="2703006"/>
            <a:ext cx="7523214" cy="523220"/>
          </a:xfrm>
          <a:prstGeom prst="rect">
            <a:avLst/>
          </a:prstGeom>
          <a:noFill/>
        </p:spPr>
        <p:txBody>
          <a:bodyPr wrap="none" lIns="91440" tIns="45720" rIns="91440" bIns="45720">
            <a:spAutoFit/>
          </a:bodyPr>
          <a:lstStyle/>
          <a:p>
            <a:pPr algn="ctr"/>
            <a:r>
              <a:rPr lang="zh-CN" altLang="en-US" sz="2800" b="0" cap="none" spc="0" dirty="0">
                <a:ln w="0"/>
                <a:solidFill>
                  <a:schemeClr val="accent1"/>
                </a:solidFill>
                <a:effectLst>
                  <a:outerShdw blurRad="38100" dist="25400" dir="5400000" algn="ctr" rotWithShape="0">
                    <a:srgbClr val="6E747A">
                      <a:alpha val="43000"/>
                    </a:srgbClr>
                  </a:outerShdw>
                </a:effectLst>
              </a:rPr>
              <a:t>如何能够让子进程共享父进程的无名信号量集</a:t>
            </a:r>
            <a:r>
              <a:rPr lang="en-US" altLang="zh-CN" sz="2800" b="0" cap="none" spc="0" dirty="0">
                <a:ln w="0"/>
                <a:solidFill>
                  <a:schemeClr val="accent1"/>
                </a:solidFill>
                <a:effectLst>
                  <a:outerShdw blurRad="38100" dist="25400" dir="5400000" algn="ctr" rotWithShape="0">
                    <a:srgbClr val="6E747A">
                      <a:alpha val="43000"/>
                    </a:srgbClr>
                  </a:outerShdw>
                </a:effectLst>
              </a:rPr>
              <a:t>?</a:t>
            </a:r>
            <a:endParaRPr lang="zh-CN" altLang="en-US" sz="2800" b="0" cap="none" spc="0" dirty="0">
              <a:ln w="0"/>
              <a:solidFill>
                <a:schemeClr val="accent1"/>
              </a:solidFill>
              <a:effectLst>
                <a:outerShdw blurRad="38100" dist="25400" dir="5400000" algn="ctr" rotWithShape="0">
                  <a:srgbClr val="6E747A">
                    <a:alpha val="43000"/>
                  </a:srgbClr>
                </a:outerShdw>
              </a:effectLst>
            </a:endParaRPr>
          </a:p>
        </p:txBody>
      </p:sp>
      <p:sp>
        <p:nvSpPr>
          <p:cNvPr id="7" name="文本框 6">
            <a:extLst>
              <a:ext uri="{FF2B5EF4-FFF2-40B4-BE49-F238E27FC236}">
                <a16:creationId xmlns:a16="http://schemas.microsoft.com/office/drawing/2014/main" id="{7CDF19A4-3655-24DC-B08A-9117ACDB7332}"/>
              </a:ext>
            </a:extLst>
          </p:cNvPr>
          <p:cNvSpPr txBox="1"/>
          <p:nvPr/>
        </p:nvSpPr>
        <p:spPr>
          <a:xfrm>
            <a:off x="409558" y="1819373"/>
            <a:ext cx="4713402" cy="646331"/>
          </a:xfrm>
          <a:prstGeom prst="rect">
            <a:avLst/>
          </a:prstGeom>
          <a:noFill/>
        </p:spPr>
        <p:txBody>
          <a:bodyPr wrap="square" rtlCol="0">
            <a:spAutoFit/>
          </a:bodyPr>
          <a:lstStyle/>
          <a:p>
            <a:r>
              <a:rPr lang="zh-CN" altLang="en-US" dirty="0"/>
              <a:t>无名信号量集并不属于进程间的共享资源</a:t>
            </a:r>
            <a:r>
              <a:rPr lang="en-US" altLang="zh-CN" dirty="0"/>
              <a:t>, </a:t>
            </a:r>
            <a:r>
              <a:rPr lang="zh-CN" altLang="en-US" dirty="0"/>
              <a:t>因此应当</a:t>
            </a:r>
            <a:r>
              <a:rPr lang="zh-CN" altLang="en-US" dirty="0">
                <a:solidFill>
                  <a:srgbClr val="FF0000"/>
                </a:solidFill>
              </a:rPr>
              <a:t>放入用户空间中进行管理</a:t>
            </a:r>
            <a:r>
              <a:rPr lang="zh-CN" altLang="en-US" dirty="0"/>
              <a:t>。</a:t>
            </a:r>
          </a:p>
        </p:txBody>
      </p:sp>
      <p:sp>
        <p:nvSpPr>
          <p:cNvPr id="8" name="文本框 7">
            <a:extLst>
              <a:ext uri="{FF2B5EF4-FFF2-40B4-BE49-F238E27FC236}">
                <a16:creationId xmlns:a16="http://schemas.microsoft.com/office/drawing/2014/main" id="{EFCE2EDF-2677-FBC7-EE8F-FBBDA32DE29E}"/>
              </a:ext>
            </a:extLst>
          </p:cNvPr>
          <p:cNvSpPr txBox="1"/>
          <p:nvPr/>
        </p:nvSpPr>
        <p:spPr>
          <a:xfrm>
            <a:off x="546755" y="3429000"/>
            <a:ext cx="5549245" cy="1200329"/>
          </a:xfrm>
          <a:prstGeom prst="rect">
            <a:avLst/>
          </a:prstGeom>
          <a:noFill/>
        </p:spPr>
        <p:txBody>
          <a:bodyPr wrap="square" rtlCol="0">
            <a:spAutoFit/>
          </a:bodyPr>
          <a:lstStyle/>
          <a:p>
            <a:r>
              <a:rPr lang="zh-CN" altLang="en-US" dirty="0"/>
              <a:t>规定</a:t>
            </a:r>
            <a:r>
              <a:rPr lang="en-US" altLang="zh-CN" dirty="0">
                <a:solidFill>
                  <a:srgbClr val="FF0000"/>
                </a:solidFill>
              </a:rPr>
              <a:t>UTEXT-BY2PG ~ UTEXT</a:t>
            </a:r>
            <a:r>
              <a:rPr lang="zh-CN" altLang="en-US" dirty="0"/>
              <a:t>间的空间用于存放进程的无名信号量集</a:t>
            </a:r>
            <a:r>
              <a:rPr lang="en-US" altLang="zh-CN" dirty="0"/>
              <a:t>, </a:t>
            </a:r>
            <a:r>
              <a:rPr lang="zh-CN" altLang="en-US" dirty="0"/>
              <a:t>并将</a:t>
            </a:r>
            <a:r>
              <a:rPr lang="zh-CN" altLang="en-US" dirty="0">
                <a:solidFill>
                  <a:srgbClr val="FF0000"/>
                </a:solidFill>
              </a:rPr>
              <a:t>该页设置为</a:t>
            </a:r>
            <a:r>
              <a:rPr lang="en-US" altLang="zh-CN" dirty="0">
                <a:solidFill>
                  <a:srgbClr val="FF0000"/>
                </a:solidFill>
              </a:rPr>
              <a:t>PTE_LIBRARY</a:t>
            </a:r>
            <a:r>
              <a:rPr lang="en-US" altLang="zh-CN" dirty="0"/>
              <a:t>, </a:t>
            </a:r>
            <a:r>
              <a:rPr lang="zh-CN" altLang="en-US" dirty="0"/>
              <a:t>在</a:t>
            </a:r>
            <a:r>
              <a:rPr lang="en-US" altLang="zh-CN" dirty="0"/>
              <a:t>fork</a:t>
            </a:r>
            <a:r>
              <a:rPr lang="zh-CN" altLang="en-US" dirty="0"/>
              <a:t>的</a:t>
            </a:r>
            <a:r>
              <a:rPr lang="en-US" altLang="zh-CN" dirty="0"/>
              <a:t>dump</a:t>
            </a:r>
            <a:r>
              <a:rPr lang="zh-CN" altLang="en-US" dirty="0"/>
              <a:t>过程中不会将该页标记为</a:t>
            </a:r>
            <a:r>
              <a:rPr lang="en-US" altLang="zh-CN" dirty="0"/>
              <a:t>COW</a:t>
            </a:r>
            <a:r>
              <a:rPr lang="zh-CN" altLang="en-US" dirty="0"/>
              <a:t>机制</a:t>
            </a:r>
            <a:r>
              <a:rPr lang="en-US" altLang="zh-CN" dirty="0"/>
              <a:t>, </a:t>
            </a:r>
            <a:r>
              <a:rPr lang="zh-CN" altLang="en-US" dirty="0"/>
              <a:t>便可实现父子进程间共享无名信号量集</a:t>
            </a:r>
            <a:r>
              <a:rPr lang="en-US" altLang="zh-CN" dirty="0"/>
              <a:t>. </a:t>
            </a:r>
            <a:endParaRPr lang="zh-CN" altLang="en-US" dirty="0"/>
          </a:p>
        </p:txBody>
      </p:sp>
      <p:pic>
        <p:nvPicPr>
          <p:cNvPr id="10" name="图片 9">
            <a:extLst>
              <a:ext uri="{FF2B5EF4-FFF2-40B4-BE49-F238E27FC236}">
                <a16:creationId xmlns:a16="http://schemas.microsoft.com/office/drawing/2014/main" id="{9AE2FB55-D4C5-B1E9-FD09-ACC5DCDA4EA8}"/>
              </a:ext>
            </a:extLst>
          </p:cNvPr>
          <p:cNvPicPr>
            <a:picLocks noChangeAspect="1"/>
          </p:cNvPicPr>
          <p:nvPr/>
        </p:nvPicPr>
        <p:blipFill>
          <a:blip r:embed="rId2"/>
          <a:stretch>
            <a:fillRect/>
          </a:stretch>
        </p:blipFill>
        <p:spPr>
          <a:xfrm>
            <a:off x="546755" y="4805767"/>
            <a:ext cx="4194927" cy="467449"/>
          </a:xfrm>
          <a:prstGeom prst="rect">
            <a:avLst/>
          </a:prstGeom>
        </p:spPr>
      </p:pic>
      <p:pic>
        <p:nvPicPr>
          <p:cNvPr id="12" name="图片 11">
            <a:extLst>
              <a:ext uri="{FF2B5EF4-FFF2-40B4-BE49-F238E27FC236}">
                <a16:creationId xmlns:a16="http://schemas.microsoft.com/office/drawing/2014/main" id="{4F3DB12E-DAA4-8467-5F62-09148E3A482A}"/>
              </a:ext>
            </a:extLst>
          </p:cNvPr>
          <p:cNvPicPr>
            <a:picLocks noChangeAspect="1"/>
          </p:cNvPicPr>
          <p:nvPr/>
        </p:nvPicPr>
        <p:blipFill>
          <a:blip r:embed="rId3"/>
          <a:stretch>
            <a:fillRect/>
          </a:stretch>
        </p:blipFill>
        <p:spPr>
          <a:xfrm>
            <a:off x="546755" y="5567471"/>
            <a:ext cx="5182323" cy="590632"/>
          </a:xfrm>
          <a:prstGeom prst="rect">
            <a:avLst/>
          </a:prstGeom>
        </p:spPr>
      </p:pic>
      <p:cxnSp>
        <p:nvCxnSpPr>
          <p:cNvPr id="14" name="连接符: 曲线 13">
            <a:extLst>
              <a:ext uri="{FF2B5EF4-FFF2-40B4-BE49-F238E27FC236}">
                <a16:creationId xmlns:a16="http://schemas.microsoft.com/office/drawing/2014/main" id="{B4EE0F72-EDD1-4085-7119-CFB4120CCB4A}"/>
              </a:ext>
            </a:extLst>
          </p:cNvPr>
          <p:cNvCxnSpPr/>
          <p:nvPr/>
        </p:nvCxnSpPr>
        <p:spPr>
          <a:xfrm flipV="1">
            <a:off x="6274340" y="3336587"/>
            <a:ext cx="1546698" cy="53502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6BD27903-29A3-DB2A-71D6-73AE07A5B1E4}"/>
              </a:ext>
            </a:extLst>
          </p:cNvPr>
          <p:cNvSpPr txBox="1"/>
          <p:nvPr/>
        </p:nvSpPr>
        <p:spPr>
          <a:xfrm>
            <a:off x="8111112" y="3058569"/>
            <a:ext cx="3200400" cy="923330"/>
          </a:xfrm>
          <a:prstGeom prst="rect">
            <a:avLst/>
          </a:prstGeom>
          <a:noFill/>
        </p:spPr>
        <p:txBody>
          <a:bodyPr wrap="square" rtlCol="0">
            <a:spAutoFit/>
          </a:bodyPr>
          <a:lstStyle/>
          <a:p>
            <a:r>
              <a:rPr lang="zh-CN" altLang="en-US" dirty="0"/>
              <a:t>在触发缺页中断填页时在</a:t>
            </a:r>
            <a:r>
              <a:rPr lang="en-US" altLang="zh-CN" dirty="0" err="1"/>
              <a:t>pageout</a:t>
            </a:r>
            <a:r>
              <a:rPr lang="zh-CN" altLang="en-US" dirty="0"/>
              <a:t>函数里进行该区域页面共享的设置</a:t>
            </a:r>
          </a:p>
        </p:txBody>
      </p:sp>
      <p:pic>
        <p:nvPicPr>
          <p:cNvPr id="17" name="图片 16">
            <a:extLst>
              <a:ext uri="{FF2B5EF4-FFF2-40B4-BE49-F238E27FC236}">
                <a16:creationId xmlns:a16="http://schemas.microsoft.com/office/drawing/2014/main" id="{C0D74FAF-0ADE-D5A1-6A27-3C1740BBAE07}"/>
              </a:ext>
            </a:extLst>
          </p:cNvPr>
          <p:cNvPicPr>
            <a:picLocks noChangeAspect="1"/>
          </p:cNvPicPr>
          <p:nvPr/>
        </p:nvPicPr>
        <p:blipFill>
          <a:blip r:embed="rId4"/>
          <a:stretch>
            <a:fillRect/>
          </a:stretch>
        </p:blipFill>
        <p:spPr>
          <a:xfrm>
            <a:off x="6816148" y="4268985"/>
            <a:ext cx="5182323" cy="1228531"/>
          </a:xfrm>
          <a:prstGeom prst="rect">
            <a:avLst/>
          </a:prstGeom>
        </p:spPr>
      </p:pic>
      <p:sp>
        <p:nvSpPr>
          <p:cNvPr id="9" name="矩形 8">
            <a:extLst>
              <a:ext uri="{FF2B5EF4-FFF2-40B4-BE49-F238E27FC236}">
                <a16:creationId xmlns:a16="http://schemas.microsoft.com/office/drawing/2014/main" id="{EAA17FEB-4FAE-67FA-6D60-4076DF1D54F5}"/>
              </a:ext>
            </a:extLst>
          </p:cNvPr>
          <p:cNvSpPr/>
          <p:nvPr/>
        </p:nvSpPr>
        <p:spPr>
          <a:xfrm>
            <a:off x="8682457" y="949344"/>
            <a:ext cx="2699757" cy="1015663"/>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2000" b="1" dirty="0">
                <a:ln/>
                <a:solidFill>
                  <a:schemeClr val="accent4"/>
                </a:solidFill>
              </a:rPr>
              <a:t>支持父子进程使用共享参数</a:t>
            </a:r>
            <a:r>
              <a:rPr lang="en-US" altLang="zh-CN" sz="2000" b="1" dirty="0" err="1">
                <a:ln/>
                <a:solidFill>
                  <a:schemeClr val="accent4"/>
                </a:solidFill>
              </a:rPr>
              <a:t>pshared</a:t>
            </a:r>
            <a:r>
              <a:rPr lang="zh-CN" altLang="en-US" sz="2000" b="1" dirty="0">
                <a:ln/>
                <a:solidFill>
                  <a:schemeClr val="accent4"/>
                </a:solidFill>
              </a:rPr>
              <a:t>为</a:t>
            </a:r>
            <a:r>
              <a:rPr lang="en-US" altLang="zh-CN" sz="2000" b="1" dirty="0">
                <a:ln/>
                <a:solidFill>
                  <a:schemeClr val="accent4"/>
                </a:solidFill>
              </a:rPr>
              <a:t>1</a:t>
            </a:r>
            <a:r>
              <a:rPr lang="zh-CN" altLang="en-US" sz="2000" b="1" dirty="0">
                <a:ln/>
                <a:solidFill>
                  <a:schemeClr val="accent4"/>
                </a:solidFill>
              </a:rPr>
              <a:t>的无名信号量</a:t>
            </a:r>
            <a:endParaRPr lang="zh-CN" altLang="en-US" sz="2000" b="1" cap="none" spc="0" dirty="0">
              <a:ln/>
              <a:solidFill>
                <a:schemeClr val="accent4"/>
              </a:solidFill>
              <a:effectLst/>
            </a:endParaRPr>
          </a:p>
        </p:txBody>
      </p:sp>
      <p:cxnSp>
        <p:nvCxnSpPr>
          <p:cNvPr id="13" name="连接符: 曲线 12">
            <a:extLst>
              <a:ext uri="{FF2B5EF4-FFF2-40B4-BE49-F238E27FC236}">
                <a16:creationId xmlns:a16="http://schemas.microsoft.com/office/drawing/2014/main" id="{B4C73D43-4BC8-3E9D-CEF7-0A06F6CA6DBC}"/>
              </a:ext>
            </a:extLst>
          </p:cNvPr>
          <p:cNvCxnSpPr>
            <a:stCxn id="6" idx="3"/>
            <a:endCxn id="9" idx="2"/>
          </p:cNvCxnSpPr>
          <p:nvPr/>
        </p:nvCxnSpPr>
        <p:spPr>
          <a:xfrm flipV="1">
            <a:off x="7932772" y="1965007"/>
            <a:ext cx="2099564" cy="99960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422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45DE7E4-575D-612E-E746-6E2145D60CCA}"/>
              </a:ext>
            </a:extLst>
          </p:cNvPr>
          <p:cNvSpPr>
            <a:spLocks noGrp="1"/>
          </p:cNvSpPr>
          <p:nvPr>
            <p:ph type="title"/>
          </p:nvPr>
        </p:nvSpPr>
        <p:spPr>
          <a:xfrm>
            <a:off x="263165" y="0"/>
            <a:ext cx="10515600" cy="1325563"/>
          </a:xfrm>
        </p:spPr>
        <p:txBody>
          <a:bodyPr/>
          <a:lstStyle/>
          <a:p>
            <a:r>
              <a:rPr lang="zh-CN" altLang="en-US" dirty="0"/>
              <a:t>无名信号量机制实现</a:t>
            </a:r>
          </a:p>
        </p:txBody>
      </p:sp>
      <p:sp>
        <p:nvSpPr>
          <p:cNvPr id="3" name="内容占位符 2">
            <a:extLst>
              <a:ext uri="{FF2B5EF4-FFF2-40B4-BE49-F238E27FC236}">
                <a16:creationId xmlns:a16="http://schemas.microsoft.com/office/drawing/2014/main" id="{4788D577-93E7-4751-3D69-B8979DA8F5F1}"/>
              </a:ext>
            </a:extLst>
          </p:cNvPr>
          <p:cNvSpPr>
            <a:spLocks noGrp="1"/>
          </p:cNvSpPr>
          <p:nvPr>
            <p:ph idx="1"/>
          </p:nvPr>
        </p:nvSpPr>
        <p:spPr>
          <a:xfrm>
            <a:off x="263165" y="1155880"/>
            <a:ext cx="10515600" cy="559798"/>
          </a:xfrm>
        </p:spPr>
        <p:txBody>
          <a:bodyPr/>
          <a:lstStyle/>
          <a:p>
            <a:r>
              <a:rPr lang="zh-CN" altLang="en-US" dirty="0"/>
              <a:t>数据结构</a:t>
            </a:r>
          </a:p>
        </p:txBody>
      </p:sp>
      <p:sp>
        <p:nvSpPr>
          <p:cNvPr id="5" name="矩形 4">
            <a:extLst>
              <a:ext uri="{FF2B5EF4-FFF2-40B4-BE49-F238E27FC236}">
                <a16:creationId xmlns:a16="http://schemas.microsoft.com/office/drawing/2014/main" id="{0EFA82A0-FC15-0B12-2E69-52543D49FFB4}"/>
              </a:ext>
            </a:extLst>
          </p:cNvPr>
          <p:cNvSpPr/>
          <p:nvPr/>
        </p:nvSpPr>
        <p:spPr>
          <a:xfrm>
            <a:off x="500524" y="1917386"/>
            <a:ext cx="1980029" cy="523220"/>
          </a:xfrm>
          <a:prstGeom prst="rect">
            <a:avLst/>
          </a:prstGeom>
          <a:noFill/>
        </p:spPr>
        <p:txBody>
          <a:bodyPr wrap="none" lIns="91440" tIns="45720" rIns="91440" bIns="45720">
            <a:spAutoFit/>
          </a:bodyPr>
          <a:lstStyle/>
          <a:p>
            <a:pPr algn="ctr"/>
            <a:r>
              <a:rPr lang="zh-CN" altLang="en-US" sz="2800" b="1" cap="none" spc="0" dirty="0">
                <a:ln w="6600">
                  <a:solidFill>
                    <a:schemeClr val="accent2"/>
                  </a:solidFill>
                  <a:prstDash val="solid"/>
                </a:ln>
                <a:solidFill>
                  <a:srgbClr val="FFFFFF"/>
                </a:solidFill>
                <a:effectLst>
                  <a:outerShdw dist="38100" dir="2700000" algn="tl" rotWithShape="0">
                    <a:schemeClr val="accent2"/>
                  </a:outerShdw>
                </a:effectLst>
              </a:rPr>
              <a:t>等待结构体</a:t>
            </a:r>
          </a:p>
        </p:txBody>
      </p:sp>
      <p:pic>
        <p:nvPicPr>
          <p:cNvPr id="7" name="图片 6">
            <a:extLst>
              <a:ext uri="{FF2B5EF4-FFF2-40B4-BE49-F238E27FC236}">
                <a16:creationId xmlns:a16="http://schemas.microsoft.com/office/drawing/2014/main" id="{E6F3396D-5C6A-779A-0F94-E63371A55617}"/>
              </a:ext>
            </a:extLst>
          </p:cNvPr>
          <p:cNvPicPr>
            <a:picLocks noChangeAspect="1"/>
          </p:cNvPicPr>
          <p:nvPr/>
        </p:nvPicPr>
        <p:blipFill>
          <a:blip r:embed="rId2"/>
          <a:stretch>
            <a:fillRect/>
          </a:stretch>
        </p:blipFill>
        <p:spPr>
          <a:xfrm>
            <a:off x="4218071" y="1245221"/>
            <a:ext cx="4856626" cy="2015230"/>
          </a:xfrm>
          <a:prstGeom prst="rect">
            <a:avLst/>
          </a:prstGeom>
        </p:spPr>
      </p:pic>
      <p:sp>
        <p:nvSpPr>
          <p:cNvPr id="8" name="矩形 7">
            <a:extLst>
              <a:ext uri="{FF2B5EF4-FFF2-40B4-BE49-F238E27FC236}">
                <a16:creationId xmlns:a16="http://schemas.microsoft.com/office/drawing/2014/main" id="{09D38435-9041-2BE1-6AA1-14E3E4CE0349}"/>
              </a:ext>
            </a:extLst>
          </p:cNvPr>
          <p:cNvSpPr/>
          <p:nvPr/>
        </p:nvSpPr>
        <p:spPr>
          <a:xfrm>
            <a:off x="405070" y="4792301"/>
            <a:ext cx="2339102" cy="523220"/>
          </a:xfrm>
          <a:prstGeom prst="rect">
            <a:avLst/>
          </a:prstGeom>
          <a:noFill/>
        </p:spPr>
        <p:txBody>
          <a:bodyPr wrap="none" lIns="91440" tIns="45720" rIns="91440" bIns="45720">
            <a:spAutoFit/>
          </a:bodyPr>
          <a:lstStyle/>
          <a:p>
            <a:pPr algn="ctr"/>
            <a:r>
              <a:rPr lang="zh-CN" altLang="en-US" sz="2800" b="1" cap="none" spc="0" dirty="0">
                <a:ln w="6600">
                  <a:solidFill>
                    <a:schemeClr val="accent2"/>
                  </a:solidFill>
                  <a:prstDash val="solid"/>
                </a:ln>
                <a:solidFill>
                  <a:srgbClr val="FFFFFF"/>
                </a:solidFill>
                <a:effectLst>
                  <a:outerShdw dist="38100" dir="2700000" algn="tl" rotWithShape="0">
                    <a:schemeClr val="accent2"/>
                  </a:outerShdw>
                </a:effectLst>
              </a:rPr>
              <a:t>信号量结构体</a:t>
            </a:r>
          </a:p>
        </p:txBody>
      </p:sp>
      <p:pic>
        <p:nvPicPr>
          <p:cNvPr id="10" name="图片 9">
            <a:extLst>
              <a:ext uri="{FF2B5EF4-FFF2-40B4-BE49-F238E27FC236}">
                <a16:creationId xmlns:a16="http://schemas.microsoft.com/office/drawing/2014/main" id="{A3838E71-D1E5-3DE7-505D-C26D577563D2}"/>
              </a:ext>
            </a:extLst>
          </p:cNvPr>
          <p:cNvPicPr>
            <a:picLocks noChangeAspect="1"/>
          </p:cNvPicPr>
          <p:nvPr/>
        </p:nvPicPr>
        <p:blipFill>
          <a:blip r:embed="rId3"/>
          <a:stretch>
            <a:fillRect/>
          </a:stretch>
        </p:blipFill>
        <p:spPr>
          <a:xfrm>
            <a:off x="4218071" y="3937263"/>
            <a:ext cx="6293090" cy="2410120"/>
          </a:xfrm>
          <a:prstGeom prst="rect">
            <a:avLst/>
          </a:prstGeom>
        </p:spPr>
      </p:pic>
      <p:cxnSp>
        <p:nvCxnSpPr>
          <p:cNvPr id="12" name="连接符: 曲线 11">
            <a:extLst>
              <a:ext uri="{FF2B5EF4-FFF2-40B4-BE49-F238E27FC236}">
                <a16:creationId xmlns:a16="http://schemas.microsoft.com/office/drawing/2014/main" id="{BCFAFC24-0040-4698-7C98-35CE7616945A}"/>
              </a:ext>
            </a:extLst>
          </p:cNvPr>
          <p:cNvCxnSpPr/>
          <p:nvPr/>
        </p:nvCxnSpPr>
        <p:spPr>
          <a:xfrm>
            <a:off x="2480553" y="2178996"/>
            <a:ext cx="1634247"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连接符: 曲线 13">
            <a:extLst>
              <a:ext uri="{FF2B5EF4-FFF2-40B4-BE49-F238E27FC236}">
                <a16:creationId xmlns:a16="http://schemas.microsoft.com/office/drawing/2014/main" id="{CF7AA449-AC4B-D140-6481-5137CBBE0D67}"/>
              </a:ext>
            </a:extLst>
          </p:cNvPr>
          <p:cNvCxnSpPr>
            <a:stCxn id="8" idx="3"/>
          </p:cNvCxnSpPr>
          <p:nvPr/>
        </p:nvCxnSpPr>
        <p:spPr>
          <a:xfrm flipV="1">
            <a:off x="2744172" y="5038928"/>
            <a:ext cx="1360900" cy="1498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ECE89B65-A58A-DD35-D84B-60C4D494895B}"/>
              </a:ext>
            </a:extLst>
          </p:cNvPr>
          <p:cNvSpPr/>
          <p:nvPr/>
        </p:nvSpPr>
        <p:spPr>
          <a:xfrm>
            <a:off x="263165" y="3075359"/>
            <a:ext cx="3157713" cy="954107"/>
          </a:xfrm>
          <a:prstGeom prst="rect">
            <a:avLst/>
          </a:prstGeom>
          <a:noFill/>
        </p:spPr>
        <p:txBody>
          <a:bodyPr wrap="square" lIns="91440" tIns="45720" rIns="91440" bIns="45720">
            <a:spAutoFit/>
          </a:bodyPr>
          <a:lstStyle/>
          <a:p>
            <a:pPr algn="ctr"/>
            <a:r>
              <a:rPr lang="zh-CN" altLang="en-US" sz="2800" b="1" cap="none" spc="50" dirty="0">
                <a:ln w="9525" cmpd="sng">
                  <a:solidFill>
                    <a:schemeClr val="accent1"/>
                  </a:solidFill>
                  <a:prstDash val="solid"/>
                </a:ln>
                <a:solidFill>
                  <a:srgbClr val="70AD47">
                    <a:tint val="1000"/>
                  </a:srgbClr>
                </a:solidFill>
                <a:effectLst>
                  <a:glow rad="38100">
                    <a:schemeClr val="accent1">
                      <a:alpha val="40000"/>
                    </a:schemeClr>
                  </a:glow>
                </a:effectLst>
              </a:rPr>
              <a:t>统一描述和管理有名和无名信号量</a:t>
            </a:r>
          </a:p>
        </p:txBody>
      </p:sp>
      <p:sp>
        <p:nvSpPr>
          <p:cNvPr id="16" name="箭头: 上 15">
            <a:extLst>
              <a:ext uri="{FF2B5EF4-FFF2-40B4-BE49-F238E27FC236}">
                <a16:creationId xmlns:a16="http://schemas.microsoft.com/office/drawing/2014/main" id="{8C289809-AF20-5EDE-F839-3CC4164F92E8}"/>
              </a:ext>
            </a:extLst>
          </p:cNvPr>
          <p:cNvSpPr/>
          <p:nvPr/>
        </p:nvSpPr>
        <p:spPr>
          <a:xfrm>
            <a:off x="1347383" y="2496372"/>
            <a:ext cx="454476" cy="523220"/>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7" name="箭头: 下 16">
            <a:extLst>
              <a:ext uri="{FF2B5EF4-FFF2-40B4-BE49-F238E27FC236}">
                <a16:creationId xmlns:a16="http://schemas.microsoft.com/office/drawing/2014/main" id="{A93D6041-3844-BB1D-416A-F53BEEF728BE}"/>
              </a:ext>
            </a:extLst>
          </p:cNvPr>
          <p:cNvSpPr/>
          <p:nvPr/>
        </p:nvSpPr>
        <p:spPr>
          <a:xfrm>
            <a:off x="1308747" y="4124528"/>
            <a:ext cx="522569" cy="667773"/>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880769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CC536EB-261D-F1C2-411C-F88D88A66A8A}"/>
              </a:ext>
            </a:extLst>
          </p:cNvPr>
          <p:cNvSpPr>
            <a:spLocks noGrp="1"/>
          </p:cNvSpPr>
          <p:nvPr>
            <p:ph type="title"/>
          </p:nvPr>
        </p:nvSpPr>
        <p:spPr>
          <a:xfrm>
            <a:off x="263165" y="0"/>
            <a:ext cx="10515600" cy="1325563"/>
          </a:xfrm>
        </p:spPr>
        <p:txBody>
          <a:bodyPr/>
          <a:lstStyle/>
          <a:p>
            <a:r>
              <a:rPr lang="zh-CN" altLang="en-US" dirty="0"/>
              <a:t>无名信号量机制实现</a:t>
            </a:r>
          </a:p>
        </p:txBody>
      </p:sp>
      <p:sp>
        <p:nvSpPr>
          <p:cNvPr id="3" name="内容占位符 2">
            <a:extLst>
              <a:ext uri="{FF2B5EF4-FFF2-40B4-BE49-F238E27FC236}">
                <a16:creationId xmlns:a16="http://schemas.microsoft.com/office/drawing/2014/main" id="{ADAFD388-C90B-745C-031B-2F8C9B2A3B7C}"/>
              </a:ext>
            </a:extLst>
          </p:cNvPr>
          <p:cNvSpPr>
            <a:spLocks noGrp="1"/>
          </p:cNvSpPr>
          <p:nvPr>
            <p:ph idx="1"/>
          </p:nvPr>
        </p:nvSpPr>
        <p:spPr>
          <a:xfrm>
            <a:off x="325309" y="1064461"/>
            <a:ext cx="10515600" cy="522203"/>
          </a:xfrm>
        </p:spPr>
        <p:txBody>
          <a:bodyPr/>
          <a:lstStyle/>
          <a:p>
            <a:r>
              <a:rPr lang="zh-CN" altLang="en-US" dirty="0"/>
              <a:t>无名信号量用户接口实现</a:t>
            </a:r>
          </a:p>
        </p:txBody>
      </p:sp>
      <p:sp>
        <p:nvSpPr>
          <p:cNvPr id="2" name="文本框 1">
            <a:extLst>
              <a:ext uri="{FF2B5EF4-FFF2-40B4-BE49-F238E27FC236}">
                <a16:creationId xmlns:a16="http://schemas.microsoft.com/office/drawing/2014/main" id="{9C8CF165-AD1A-73E6-0C52-A2438A16F9FB}"/>
              </a:ext>
            </a:extLst>
          </p:cNvPr>
          <p:cNvSpPr txBox="1"/>
          <p:nvPr/>
        </p:nvSpPr>
        <p:spPr>
          <a:xfrm>
            <a:off x="3089430" y="1702867"/>
            <a:ext cx="4083728" cy="369332"/>
          </a:xfrm>
          <a:prstGeom prst="rect">
            <a:avLst/>
          </a:prstGeom>
          <a:noFill/>
        </p:spPr>
        <p:txBody>
          <a:bodyPr wrap="square" rtlCol="0">
            <a:spAutoFit/>
          </a:bodyPr>
          <a:lstStyle/>
          <a:p>
            <a:r>
              <a:rPr lang="en-US" altLang="zh-CN" dirty="0" err="1"/>
              <a:t>sem_init</a:t>
            </a:r>
            <a:endParaRPr lang="zh-CN" altLang="en-US" dirty="0"/>
          </a:p>
        </p:txBody>
      </p:sp>
      <p:sp>
        <p:nvSpPr>
          <p:cNvPr id="5" name="矩形 4">
            <a:extLst>
              <a:ext uri="{FF2B5EF4-FFF2-40B4-BE49-F238E27FC236}">
                <a16:creationId xmlns:a16="http://schemas.microsoft.com/office/drawing/2014/main" id="{6EBC44AC-4230-B9CC-6EFF-85CD34CB8684}"/>
              </a:ext>
            </a:extLst>
          </p:cNvPr>
          <p:cNvSpPr/>
          <p:nvPr/>
        </p:nvSpPr>
        <p:spPr>
          <a:xfrm>
            <a:off x="671118" y="2127905"/>
            <a:ext cx="1261884" cy="523220"/>
          </a:xfrm>
          <a:prstGeom prst="rect">
            <a:avLst/>
          </a:prstGeom>
          <a:noFill/>
        </p:spPr>
        <p:txBody>
          <a:bodyPr wrap="none" lIns="91440" tIns="45720" rIns="91440" bIns="45720">
            <a:spAutoFit/>
          </a:bodyPr>
          <a:lstStyle/>
          <a:p>
            <a:pPr algn="ctr"/>
            <a:r>
              <a:rPr lang="zh-CN" alt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用户态</a:t>
            </a:r>
          </a:p>
        </p:txBody>
      </p:sp>
      <p:sp>
        <p:nvSpPr>
          <p:cNvPr id="6" name="矩形 5">
            <a:extLst>
              <a:ext uri="{FF2B5EF4-FFF2-40B4-BE49-F238E27FC236}">
                <a16:creationId xmlns:a16="http://schemas.microsoft.com/office/drawing/2014/main" id="{744FDE01-6C96-0D19-B87F-A58467C44429}"/>
              </a:ext>
            </a:extLst>
          </p:cNvPr>
          <p:cNvSpPr/>
          <p:nvPr/>
        </p:nvSpPr>
        <p:spPr>
          <a:xfrm>
            <a:off x="325309" y="4530120"/>
            <a:ext cx="1858201" cy="954107"/>
          </a:xfrm>
          <a:prstGeom prst="rect">
            <a:avLst/>
          </a:prstGeom>
          <a:noFill/>
        </p:spPr>
        <p:txBody>
          <a:bodyPr wrap="none" lIns="91440" tIns="45720" rIns="91440" bIns="45720">
            <a:spAutoFit/>
          </a:bodyPr>
          <a:lstStyle/>
          <a:p>
            <a:pPr algn="ctr"/>
            <a:r>
              <a:rPr lang="zh-CN" alt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内核态</a:t>
            </a:r>
            <a:endParaRPr lang="en-US" altLang="zh-CN"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r>
              <a:rPr lang="en-US" altLang="zh-CN"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r>
              <a:rPr lang="zh-CN" alt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系统调用</a:t>
            </a:r>
            <a:r>
              <a:rPr lang="en-US" altLang="zh-CN"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endParaRPr lang="zh-CN" alt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文本框 6">
            <a:extLst>
              <a:ext uri="{FF2B5EF4-FFF2-40B4-BE49-F238E27FC236}">
                <a16:creationId xmlns:a16="http://schemas.microsoft.com/office/drawing/2014/main" id="{A3CE1F7D-1C6E-0408-047F-5E0B1D7958F6}"/>
              </a:ext>
            </a:extLst>
          </p:cNvPr>
          <p:cNvSpPr txBox="1"/>
          <p:nvPr/>
        </p:nvSpPr>
        <p:spPr>
          <a:xfrm>
            <a:off x="3026141" y="3198324"/>
            <a:ext cx="4083728" cy="369332"/>
          </a:xfrm>
          <a:prstGeom prst="rect">
            <a:avLst/>
          </a:prstGeom>
          <a:noFill/>
        </p:spPr>
        <p:txBody>
          <a:bodyPr wrap="square" rtlCol="0">
            <a:spAutoFit/>
          </a:bodyPr>
          <a:lstStyle/>
          <a:p>
            <a:r>
              <a:rPr lang="en-US" altLang="zh-CN" dirty="0" err="1"/>
              <a:t>sem_trywait</a:t>
            </a:r>
            <a:endParaRPr lang="zh-CN" altLang="en-US" dirty="0"/>
          </a:p>
        </p:txBody>
      </p:sp>
      <p:sp>
        <p:nvSpPr>
          <p:cNvPr id="8" name="文本框 7">
            <a:extLst>
              <a:ext uri="{FF2B5EF4-FFF2-40B4-BE49-F238E27FC236}">
                <a16:creationId xmlns:a16="http://schemas.microsoft.com/office/drawing/2014/main" id="{FB3CEBF9-62B8-1B94-50F3-19EA277AC04B}"/>
              </a:ext>
            </a:extLst>
          </p:cNvPr>
          <p:cNvSpPr txBox="1"/>
          <p:nvPr/>
        </p:nvSpPr>
        <p:spPr>
          <a:xfrm>
            <a:off x="3089430" y="4466956"/>
            <a:ext cx="4083728" cy="369332"/>
          </a:xfrm>
          <a:prstGeom prst="rect">
            <a:avLst/>
          </a:prstGeom>
          <a:noFill/>
        </p:spPr>
        <p:txBody>
          <a:bodyPr wrap="square" rtlCol="0">
            <a:spAutoFit/>
          </a:bodyPr>
          <a:lstStyle/>
          <a:p>
            <a:r>
              <a:rPr lang="en-US" altLang="zh-CN" dirty="0" err="1"/>
              <a:t>sem_post</a:t>
            </a:r>
            <a:endParaRPr lang="zh-CN" altLang="en-US" dirty="0"/>
          </a:p>
        </p:txBody>
      </p:sp>
      <p:sp>
        <p:nvSpPr>
          <p:cNvPr id="9" name="文本框 8">
            <a:extLst>
              <a:ext uri="{FF2B5EF4-FFF2-40B4-BE49-F238E27FC236}">
                <a16:creationId xmlns:a16="http://schemas.microsoft.com/office/drawing/2014/main" id="{014F9708-284D-76BE-DFF9-BBCC066ECA50}"/>
              </a:ext>
            </a:extLst>
          </p:cNvPr>
          <p:cNvSpPr txBox="1"/>
          <p:nvPr/>
        </p:nvSpPr>
        <p:spPr>
          <a:xfrm>
            <a:off x="3089430" y="3807077"/>
            <a:ext cx="4083728" cy="369332"/>
          </a:xfrm>
          <a:prstGeom prst="rect">
            <a:avLst/>
          </a:prstGeom>
          <a:noFill/>
        </p:spPr>
        <p:txBody>
          <a:bodyPr wrap="square" rtlCol="0">
            <a:spAutoFit/>
          </a:bodyPr>
          <a:lstStyle/>
          <a:p>
            <a:r>
              <a:rPr lang="en-US" altLang="zh-CN" dirty="0" err="1"/>
              <a:t>sem_wait</a:t>
            </a:r>
            <a:endParaRPr lang="zh-CN" altLang="en-US" dirty="0"/>
          </a:p>
        </p:txBody>
      </p:sp>
      <p:sp>
        <p:nvSpPr>
          <p:cNvPr id="10" name="文本框 9">
            <a:extLst>
              <a:ext uri="{FF2B5EF4-FFF2-40B4-BE49-F238E27FC236}">
                <a16:creationId xmlns:a16="http://schemas.microsoft.com/office/drawing/2014/main" id="{16B92B59-BEF7-B2C9-ADC3-6311F4FA896C}"/>
              </a:ext>
            </a:extLst>
          </p:cNvPr>
          <p:cNvSpPr txBox="1"/>
          <p:nvPr/>
        </p:nvSpPr>
        <p:spPr>
          <a:xfrm>
            <a:off x="3089430" y="5091477"/>
            <a:ext cx="4083728" cy="369332"/>
          </a:xfrm>
          <a:prstGeom prst="rect">
            <a:avLst/>
          </a:prstGeom>
          <a:noFill/>
        </p:spPr>
        <p:txBody>
          <a:bodyPr wrap="square" rtlCol="0">
            <a:spAutoFit/>
          </a:bodyPr>
          <a:lstStyle/>
          <a:p>
            <a:r>
              <a:rPr lang="en-US" altLang="zh-CN" dirty="0" err="1"/>
              <a:t>sem_getvalue</a:t>
            </a:r>
            <a:endParaRPr lang="zh-CN" altLang="en-US" dirty="0"/>
          </a:p>
        </p:txBody>
      </p:sp>
      <p:sp>
        <p:nvSpPr>
          <p:cNvPr id="11" name="文本框 10">
            <a:extLst>
              <a:ext uri="{FF2B5EF4-FFF2-40B4-BE49-F238E27FC236}">
                <a16:creationId xmlns:a16="http://schemas.microsoft.com/office/drawing/2014/main" id="{96A0E891-596A-F123-518E-C8D85D71BF7B}"/>
              </a:ext>
            </a:extLst>
          </p:cNvPr>
          <p:cNvSpPr txBox="1"/>
          <p:nvPr/>
        </p:nvSpPr>
        <p:spPr>
          <a:xfrm>
            <a:off x="3089430" y="5715998"/>
            <a:ext cx="4083728" cy="369332"/>
          </a:xfrm>
          <a:prstGeom prst="rect">
            <a:avLst/>
          </a:prstGeom>
          <a:noFill/>
        </p:spPr>
        <p:txBody>
          <a:bodyPr wrap="square" rtlCol="0">
            <a:spAutoFit/>
          </a:bodyPr>
          <a:lstStyle/>
          <a:p>
            <a:r>
              <a:rPr lang="en-US" altLang="zh-CN" dirty="0" err="1"/>
              <a:t>sem_destroy</a:t>
            </a:r>
            <a:endParaRPr lang="zh-CN" altLang="en-US" dirty="0"/>
          </a:p>
        </p:txBody>
      </p:sp>
      <p:cxnSp>
        <p:nvCxnSpPr>
          <p:cNvPr id="13" name="连接符: 曲线 12">
            <a:extLst>
              <a:ext uri="{FF2B5EF4-FFF2-40B4-BE49-F238E27FC236}">
                <a16:creationId xmlns:a16="http://schemas.microsoft.com/office/drawing/2014/main" id="{3DC5EC31-0DB8-A49C-DFA4-75C885EDC93D}"/>
              </a:ext>
            </a:extLst>
          </p:cNvPr>
          <p:cNvCxnSpPr>
            <a:stCxn id="5" idx="3"/>
            <a:endCxn id="2" idx="1"/>
          </p:cNvCxnSpPr>
          <p:nvPr/>
        </p:nvCxnSpPr>
        <p:spPr>
          <a:xfrm flipV="1">
            <a:off x="1933002" y="1887533"/>
            <a:ext cx="1156428" cy="50198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连接符: 曲线 18">
            <a:extLst>
              <a:ext uri="{FF2B5EF4-FFF2-40B4-BE49-F238E27FC236}">
                <a16:creationId xmlns:a16="http://schemas.microsoft.com/office/drawing/2014/main" id="{905BC929-D227-7084-2BE0-1F15D142D4BC}"/>
              </a:ext>
            </a:extLst>
          </p:cNvPr>
          <p:cNvCxnSpPr>
            <a:stCxn id="6" idx="3"/>
            <a:endCxn id="9" idx="1"/>
          </p:cNvCxnSpPr>
          <p:nvPr/>
        </p:nvCxnSpPr>
        <p:spPr>
          <a:xfrm flipV="1">
            <a:off x="2183510" y="3991743"/>
            <a:ext cx="905920" cy="101543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连接符: 曲线 20">
            <a:extLst>
              <a:ext uri="{FF2B5EF4-FFF2-40B4-BE49-F238E27FC236}">
                <a16:creationId xmlns:a16="http://schemas.microsoft.com/office/drawing/2014/main" id="{6DB178EC-1BBF-4170-85EC-8007347CCD85}"/>
              </a:ext>
            </a:extLst>
          </p:cNvPr>
          <p:cNvCxnSpPr>
            <a:stCxn id="6" idx="3"/>
            <a:endCxn id="8" idx="1"/>
          </p:cNvCxnSpPr>
          <p:nvPr/>
        </p:nvCxnSpPr>
        <p:spPr>
          <a:xfrm flipV="1">
            <a:off x="2183510" y="4651622"/>
            <a:ext cx="905920" cy="35555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连接符: 曲线 22">
            <a:extLst>
              <a:ext uri="{FF2B5EF4-FFF2-40B4-BE49-F238E27FC236}">
                <a16:creationId xmlns:a16="http://schemas.microsoft.com/office/drawing/2014/main" id="{FECE2244-7E02-B963-F0E9-BF7123368E4A}"/>
              </a:ext>
            </a:extLst>
          </p:cNvPr>
          <p:cNvCxnSpPr>
            <a:stCxn id="6" idx="3"/>
            <a:endCxn id="10" idx="1"/>
          </p:cNvCxnSpPr>
          <p:nvPr/>
        </p:nvCxnSpPr>
        <p:spPr>
          <a:xfrm>
            <a:off x="2183510" y="5007174"/>
            <a:ext cx="905920" cy="26896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连接符: 曲线 24">
            <a:extLst>
              <a:ext uri="{FF2B5EF4-FFF2-40B4-BE49-F238E27FC236}">
                <a16:creationId xmlns:a16="http://schemas.microsoft.com/office/drawing/2014/main" id="{7B8D2B11-FA56-87F8-215D-17B3FD49B290}"/>
              </a:ext>
            </a:extLst>
          </p:cNvPr>
          <p:cNvCxnSpPr>
            <a:stCxn id="6" idx="3"/>
            <a:endCxn id="11" idx="1"/>
          </p:cNvCxnSpPr>
          <p:nvPr/>
        </p:nvCxnSpPr>
        <p:spPr>
          <a:xfrm>
            <a:off x="2183510" y="5007174"/>
            <a:ext cx="905920" cy="89349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箭头: 上 25">
            <a:extLst>
              <a:ext uri="{FF2B5EF4-FFF2-40B4-BE49-F238E27FC236}">
                <a16:creationId xmlns:a16="http://schemas.microsoft.com/office/drawing/2014/main" id="{EC3B2625-FC75-3C5B-9949-871522E07ABF}"/>
              </a:ext>
            </a:extLst>
          </p:cNvPr>
          <p:cNvSpPr/>
          <p:nvPr/>
        </p:nvSpPr>
        <p:spPr>
          <a:xfrm>
            <a:off x="1195617" y="2635725"/>
            <a:ext cx="266331" cy="519358"/>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8523009E-B6F5-7189-1D9F-657FCDFDDE78}"/>
              </a:ext>
            </a:extLst>
          </p:cNvPr>
          <p:cNvSpPr/>
          <p:nvPr/>
        </p:nvSpPr>
        <p:spPr>
          <a:xfrm>
            <a:off x="214487" y="3221536"/>
            <a:ext cx="2550698" cy="400110"/>
          </a:xfrm>
          <a:prstGeom prst="rect">
            <a:avLst/>
          </a:prstGeom>
          <a:noFill/>
        </p:spPr>
        <p:txBody>
          <a:bodyPr wrap="none" lIns="91440" tIns="45720" rIns="91440" bIns="45720">
            <a:spAutoFit/>
          </a:bodyPr>
          <a:lstStyle/>
          <a:p>
            <a:pPr algn="ctr"/>
            <a:r>
              <a:rPr lang="zh-CN" altLang="en-US" sz="2000" b="1" spc="50" dirty="0">
                <a:ln w="9525" cmpd="sng">
                  <a:solidFill>
                    <a:schemeClr val="accent1"/>
                  </a:solidFill>
                  <a:prstDash val="solid"/>
                </a:ln>
                <a:solidFill>
                  <a:srgbClr val="70AD47">
                    <a:tint val="1000"/>
                  </a:srgbClr>
                </a:solidFill>
                <a:effectLst>
                  <a:glow rad="38100">
                    <a:schemeClr val="accent1">
                      <a:alpha val="40000"/>
                    </a:schemeClr>
                  </a:glow>
                </a:effectLst>
              </a:rPr>
              <a:t>需要加锁保证原子性</a:t>
            </a:r>
            <a:endParaRPr lang="zh-CN" altLang="en-US" sz="20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cxnSp>
        <p:nvCxnSpPr>
          <p:cNvPr id="29" name="连接符: 曲线 28">
            <a:extLst>
              <a:ext uri="{FF2B5EF4-FFF2-40B4-BE49-F238E27FC236}">
                <a16:creationId xmlns:a16="http://schemas.microsoft.com/office/drawing/2014/main" id="{D7232F50-5A67-D51D-D96F-73D9B7D145BD}"/>
              </a:ext>
            </a:extLst>
          </p:cNvPr>
          <p:cNvCxnSpPr>
            <a:endCxn id="4" idx="2"/>
          </p:cNvCxnSpPr>
          <p:nvPr/>
        </p:nvCxnSpPr>
        <p:spPr>
          <a:xfrm flipV="1">
            <a:off x="4101483" y="1325562"/>
            <a:ext cx="1305018" cy="56197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9EA94C94-C24F-44CC-A87F-062E6B67BD11}"/>
              </a:ext>
            </a:extLst>
          </p:cNvPr>
          <p:cNvSpPr txBox="1"/>
          <p:nvPr/>
        </p:nvSpPr>
        <p:spPr>
          <a:xfrm>
            <a:off x="5406501" y="1054424"/>
            <a:ext cx="2513326" cy="523220"/>
          </a:xfrm>
          <a:prstGeom prst="rect">
            <a:avLst/>
          </a:prstGeom>
          <a:noFill/>
        </p:spPr>
        <p:txBody>
          <a:bodyPr wrap="square" rtlCol="0">
            <a:spAutoFit/>
          </a:bodyPr>
          <a:lstStyle/>
          <a:p>
            <a:r>
              <a:rPr lang="zh-CN" altLang="en-US" sz="1400" dirty="0"/>
              <a:t>在用户态中对无名信号量集进行遍历查找空闲信号量</a:t>
            </a:r>
          </a:p>
        </p:txBody>
      </p:sp>
      <p:cxnSp>
        <p:nvCxnSpPr>
          <p:cNvPr id="32" name="连接符: 曲线 31">
            <a:extLst>
              <a:ext uri="{FF2B5EF4-FFF2-40B4-BE49-F238E27FC236}">
                <a16:creationId xmlns:a16="http://schemas.microsoft.com/office/drawing/2014/main" id="{F25AB104-2FA5-CBC7-A8FB-E9A3BEB97EE2}"/>
              </a:ext>
            </a:extLst>
          </p:cNvPr>
          <p:cNvCxnSpPr/>
          <p:nvPr/>
        </p:nvCxnSpPr>
        <p:spPr>
          <a:xfrm flipV="1">
            <a:off x="4163627" y="3313539"/>
            <a:ext cx="1357338" cy="67820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355E22EE-231B-9033-6640-9F7E17C1DA01}"/>
              </a:ext>
            </a:extLst>
          </p:cNvPr>
          <p:cNvSpPr txBox="1"/>
          <p:nvPr/>
        </p:nvSpPr>
        <p:spPr>
          <a:xfrm>
            <a:off x="5520965" y="2940819"/>
            <a:ext cx="2513326" cy="738664"/>
          </a:xfrm>
          <a:prstGeom prst="rect">
            <a:avLst/>
          </a:prstGeom>
          <a:noFill/>
        </p:spPr>
        <p:txBody>
          <a:bodyPr wrap="square" rtlCol="0">
            <a:spAutoFit/>
          </a:bodyPr>
          <a:lstStyle/>
          <a:p>
            <a:r>
              <a:rPr lang="zh-CN" altLang="en-US" sz="1400" dirty="0"/>
              <a:t>若信号量小于等于</a:t>
            </a:r>
            <a:r>
              <a:rPr lang="en-US" altLang="zh-CN" sz="1400" dirty="0"/>
              <a:t>0, </a:t>
            </a:r>
            <a:r>
              <a:rPr lang="zh-CN" altLang="en-US" sz="1400" dirty="0"/>
              <a:t>则申请空闲等待结构体</a:t>
            </a:r>
            <a:r>
              <a:rPr lang="en-US" altLang="zh-CN" sz="1400" dirty="0"/>
              <a:t>, </a:t>
            </a:r>
            <a:r>
              <a:rPr lang="zh-CN" altLang="en-US" sz="1400" dirty="0"/>
              <a:t>并将其加入到信号量结构体中的等待队列中</a:t>
            </a:r>
          </a:p>
        </p:txBody>
      </p:sp>
      <p:pic>
        <p:nvPicPr>
          <p:cNvPr id="35" name="图片 34">
            <a:extLst>
              <a:ext uri="{FF2B5EF4-FFF2-40B4-BE49-F238E27FC236}">
                <a16:creationId xmlns:a16="http://schemas.microsoft.com/office/drawing/2014/main" id="{1D55AFB1-A284-336E-8EC8-68FB7E3CC1ED}"/>
              </a:ext>
            </a:extLst>
          </p:cNvPr>
          <p:cNvPicPr>
            <a:picLocks noChangeAspect="1"/>
          </p:cNvPicPr>
          <p:nvPr/>
        </p:nvPicPr>
        <p:blipFill>
          <a:blip r:embed="rId2"/>
          <a:stretch>
            <a:fillRect/>
          </a:stretch>
        </p:blipFill>
        <p:spPr>
          <a:xfrm>
            <a:off x="8079078" y="2935471"/>
            <a:ext cx="3898435" cy="1046761"/>
          </a:xfrm>
          <a:prstGeom prst="rect">
            <a:avLst/>
          </a:prstGeom>
        </p:spPr>
      </p:pic>
      <p:cxnSp>
        <p:nvCxnSpPr>
          <p:cNvPr id="37" name="直接箭头连接符 36">
            <a:extLst>
              <a:ext uri="{FF2B5EF4-FFF2-40B4-BE49-F238E27FC236}">
                <a16:creationId xmlns:a16="http://schemas.microsoft.com/office/drawing/2014/main" id="{0D50A4E2-373F-7B27-E292-FF6CD7709D6E}"/>
              </a:ext>
            </a:extLst>
          </p:cNvPr>
          <p:cNvCxnSpPr/>
          <p:nvPr/>
        </p:nvCxnSpPr>
        <p:spPr>
          <a:xfrm>
            <a:off x="9708517" y="4113245"/>
            <a:ext cx="0" cy="353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9" name="图片 38">
            <a:extLst>
              <a:ext uri="{FF2B5EF4-FFF2-40B4-BE49-F238E27FC236}">
                <a16:creationId xmlns:a16="http://schemas.microsoft.com/office/drawing/2014/main" id="{7D2C5D7A-8E88-620D-F708-3CE5402047DF}"/>
              </a:ext>
            </a:extLst>
          </p:cNvPr>
          <p:cNvPicPr>
            <a:picLocks noChangeAspect="1"/>
          </p:cNvPicPr>
          <p:nvPr/>
        </p:nvPicPr>
        <p:blipFill>
          <a:blip r:embed="rId3"/>
          <a:stretch>
            <a:fillRect/>
          </a:stretch>
        </p:blipFill>
        <p:spPr>
          <a:xfrm>
            <a:off x="7339495" y="4548103"/>
            <a:ext cx="4738043" cy="748112"/>
          </a:xfrm>
          <a:prstGeom prst="rect">
            <a:avLst/>
          </a:prstGeom>
        </p:spPr>
      </p:pic>
      <p:sp>
        <p:nvSpPr>
          <p:cNvPr id="40" name="文本框 39">
            <a:extLst>
              <a:ext uri="{FF2B5EF4-FFF2-40B4-BE49-F238E27FC236}">
                <a16:creationId xmlns:a16="http://schemas.microsoft.com/office/drawing/2014/main" id="{B39B6861-59C3-B4BD-D47E-04E34CA76B08}"/>
              </a:ext>
            </a:extLst>
          </p:cNvPr>
          <p:cNvSpPr txBox="1"/>
          <p:nvPr/>
        </p:nvSpPr>
        <p:spPr>
          <a:xfrm>
            <a:off x="5753352" y="266951"/>
            <a:ext cx="3636190" cy="369332"/>
          </a:xfrm>
          <a:prstGeom prst="rect">
            <a:avLst/>
          </a:prstGeom>
          <a:noFill/>
        </p:spPr>
        <p:txBody>
          <a:bodyPr wrap="square" rtlCol="0">
            <a:spAutoFit/>
          </a:bodyPr>
          <a:lstStyle/>
          <a:p>
            <a:r>
              <a:rPr lang="zh-CN" altLang="en-US" dirty="0">
                <a:solidFill>
                  <a:srgbClr val="FF0000"/>
                </a:solidFill>
              </a:rPr>
              <a:t>时间关系！只介绍重点实现内容</a:t>
            </a:r>
          </a:p>
        </p:txBody>
      </p:sp>
      <p:pic>
        <p:nvPicPr>
          <p:cNvPr id="42" name="图片 41">
            <a:extLst>
              <a:ext uri="{FF2B5EF4-FFF2-40B4-BE49-F238E27FC236}">
                <a16:creationId xmlns:a16="http://schemas.microsoft.com/office/drawing/2014/main" id="{639EE02C-5D78-4EF8-BA41-88EE9C800E81}"/>
              </a:ext>
            </a:extLst>
          </p:cNvPr>
          <p:cNvPicPr>
            <a:picLocks noChangeAspect="1"/>
          </p:cNvPicPr>
          <p:nvPr/>
        </p:nvPicPr>
        <p:blipFill>
          <a:blip r:embed="rId4"/>
          <a:stretch>
            <a:fillRect/>
          </a:stretch>
        </p:blipFill>
        <p:spPr>
          <a:xfrm>
            <a:off x="8268557" y="748161"/>
            <a:ext cx="3322515" cy="2036501"/>
          </a:xfrm>
          <a:prstGeom prst="rect">
            <a:avLst/>
          </a:prstGeom>
        </p:spPr>
      </p:pic>
      <p:sp>
        <p:nvSpPr>
          <p:cNvPr id="44" name="文本框 43">
            <a:extLst>
              <a:ext uri="{FF2B5EF4-FFF2-40B4-BE49-F238E27FC236}">
                <a16:creationId xmlns:a16="http://schemas.microsoft.com/office/drawing/2014/main" id="{4D1C3A7F-2775-FDD7-B097-F6488BF9F6B7}"/>
              </a:ext>
            </a:extLst>
          </p:cNvPr>
          <p:cNvSpPr txBox="1"/>
          <p:nvPr/>
        </p:nvSpPr>
        <p:spPr>
          <a:xfrm>
            <a:off x="4542700" y="5715998"/>
            <a:ext cx="2508837" cy="923330"/>
          </a:xfrm>
          <a:prstGeom prst="rect">
            <a:avLst/>
          </a:prstGeom>
          <a:noFill/>
        </p:spPr>
        <p:txBody>
          <a:bodyPr wrap="square" rtlCol="0">
            <a:spAutoFit/>
          </a:bodyPr>
          <a:lstStyle/>
          <a:p>
            <a:r>
              <a:rPr lang="zh-CN" altLang="en-US" dirty="0">
                <a:solidFill>
                  <a:srgbClr val="FF0000"/>
                </a:solidFill>
              </a:rPr>
              <a:t>上述接口均支持</a:t>
            </a:r>
            <a:r>
              <a:rPr lang="en-US" altLang="zh-CN" dirty="0" err="1">
                <a:solidFill>
                  <a:srgbClr val="FF0000"/>
                </a:solidFill>
              </a:rPr>
              <a:t>pshared</a:t>
            </a:r>
            <a:r>
              <a:rPr lang="en-US" altLang="zh-CN" dirty="0">
                <a:solidFill>
                  <a:srgbClr val="FF0000"/>
                </a:solidFill>
              </a:rPr>
              <a:t>=1, </a:t>
            </a:r>
            <a:r>
              <a:rPr lang="zh-CN" altLang="en-US" dirty="0">
                <a:solidFill>
                  <a:srgbClr val="FF0000"/>
                </a:solidFill>
              </a:rPr>
              <a:t>即父子进程间共享无名信号量</a:t>
            </a:r>
          </a:p>
        </p:txBody>
      </p:sp>
      <p:cxnSp>
        <p:nvCxnSpPr>
          <p:cNvPr id="46" name="连接符: 曲线 45">
            <a:extLst>
              <a:ext uri="{FF2B5EF4-FFF2-40B4-BE49-F238E27FC236}">
                <a16:creationId xmlns:a16="http://schemas.microsoft.com/office/drawing/2014/main" id="{0C341354-76A8-A8CB-F1BF-9C358D6C8D40}"/>
              </a:ext>
            </a:extLst>
          </p:cNvPr>
          <p:cNvCxnSpPr>
            <a:cxnSpLocks/>
          </p:cNvCxnSpPr>
          <p:nvPr/>
        </p:nvCxnSpPr>
        <p:spPr>
          <a:xfrm flipV="1">
            <a:off x="7005103" y="6147079"/>
            <a:ext cx="566344" cy="25438"/>
          </a:xfrm>
          <a:prstGeom prst="curvedConnector3">
            <a:avLst>
              <a:gd name="adj1" fmla="val 9244"/>
            </a:avLst>
          </a:prstGeom>
          <a:ln>
            <a:tailEnd type="triangle"/>
          </a:ln>
        </p:spPr>
        <p:style>
          <a:lnRef idx="1">
            <a:schemeClr val="accent1"/>
          </a:lnRef>
          <a:fillRef idx="0">
            <a:schemeClr val="accent1"/>
          </a:fillRef>
          <a:effectRef idx="0">
            <a:schemeClr val="accent1"/>
          </a:effectRef>
          <a:fontRef idx="minor">
            <a:schemeClr val="tx1"/>
          </a:fontRef>
        </p:style>
      </p:cxnSp>
      <p:pic>
        <p:nvPicPr>
          <p:cNvPr id="48" name="图片 47">
            <a:extLst>
              <a:ext uri="{FF2B5EF4-FFF2-40B4-BE49-F238E27FC236}">
                <a16:creationId xmlns:a16="http://schemas.microsoft.com/office/drawing/2014/main" id="{1ABDF990-D889-0CCA-20E6-9782985F2AB7}"/>
              </a:ext>
            </a:extLst>
          </p:cNvPr>
          <p:cNvPicPr>
            <a:picLocks noChangeAspect="1"/>
          </p:cNvPicPr>
          <p:nvPr/>
        </p:nvPicPr>
        <p:blipFill>
          <a:blip r:embed="rId5"/>
          <a:stretch>
            <a:fillRect/>
          </a:stretch>
        </p:blipFill>
        <p:spPr>
          <a:xfrm>
            <a:off x="7695735" y="5715998"/>
            <a:ext cx="4468158" cy="839607"/>
          </a:xfrm>
          <a:prstGeom prst="rect">
            <a:avLst/>
          </a:prstGeom>
        </p:spPr>
      </p:pic>
      <p:sp>
        <p:nvSpPr>
          <p:cNvPr id="50" name="文本框 49">
            <a:extLst>
              <a:ext uri="{FF2B5EF4-FFF2-40B4-BE49-F238E27FC236}">
                <a16:creationId xmlns:a16="http://schemas.microsoft.com/office/drawing/2014/main" id="{D72AD794-542B-1858-EF9C-E182769B7116}"/>
              </a:ext>
            </a:extLst>
          </p:cNvPr>
          <p:cNvSpPr txBox="1"/>
          <p:nvPr/>
        </p:nvSpPr>
        <p:spPr>
          <a:xfrm>
            <a:off x="4587088" y="4431598"/>
            <a:ext cx="2513326" cy="523220"/>
          </a:xfrm>
          <a:prstGeom prst="rect">
            <a:avLst/>
          </a:prstGeom>
          <a:noFill/>
        </p:spPr>
        <p:txBody>
          <a:bodyPr wrap="square" rtlCol="0">
            <a:spAutoFit/>
          </a:bodyPr>
          <a:lstStyle/>
          <a:p>
            <a:r>
              <a:rPr lang="zh-CN" altLang="en-US" sz="1400" dirty="0"/>
              <a:t>当信号量值小于等于</a:t>
            </a:r>
            <a:r>
              <a:rPr lang="en-US" altLang="zh-CN" sz="1400" dirty="0"/>
              <a:t>0</a:t>
            </a:r>
            <a:r>
              <a:rPr lang="zh-CN" altLang="en-US" sz="1400" dirty="0"/>
              <a:t>时</a:t>
            </a:r>
            <a:r>
              <a:rPr lang="en-US" altLang="zh-CN" sz="1400" dirty="0"/>
              <a:t>, </a:t>
            </a:r>
            <a:r>
              <a:rPr lang="zh-CN" altLang="en-US" sz="1400" dirty="0"/>
              <a:t>按等待队列顺序释放等待线程即可</a:t>
            </a:r>
          </a:p>
        </p:txBody>
      </p:sp>
      <p:cxnSp>
        <p:nvCxnSpPr>
          <p:cNvPr id="52" name="连接符: 曲线 51">
            <a:extLst>
              <a:ext uri="{FF2B5EF4-FFF2-40B4-BE49-F238E27FC236}">
                <a16:creationId xmlns:a16="http://schemas.microsoft.com/office/drawing/2014/main" id="{4E186F11-8B12-3A87-4CE3-DE99E6B3C0D8}"/>
              </a:ext>
            </a:extLst>
          </p:cNvPr>
          <p:cNvCxnSpPr>
            <a:endCxn id="50" idx="1"/>
          </p:cNvCxnSpPr>
          <p:nvPr/>
        </p:nvCxnSpPr>
        <p:spPr>
          <a:xfrm>
            <a:off x="4225771" y="4651622"/>
            <a:ext cx="361317" cy="4158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连接符: 曲线 13">
            <a:extLst>
              <a:ext uri="{FF2B5EF4-FFF2-40B4-BE49-F238E27FC236}">
                <a16:creationId xmlns:a16="http://schemas.microsoft.com/office/drawing/2014/main" id="{A714FAFA-5FD1-A8D3-9DFE-E4C5820DB9BC}"/>
              </a:ext>
            </a:extLst>
          </p:cNvPr>
          <p:cNvCxnSpPr>
            <a:stCxn id="6" idx="3"/>
            <a:endCxn id="7" idx="1"/>
          </p:cNvCxnSpPr>
          <p:nvPr/>
        </p:nvCxnSpPr>
        <p:spPr>
          <a:xfrm flipV="1">
            <a:off x="2183510" y="3382990"/>
            <a:ext cx="842631" cy="162418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9046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52ADA36-63D3-2813-A1AB-6DBF89E5A086}"/>
              </a:ext>
            </a:extLst>
          </p:cNvPr>
          <p:cNvSpPr>
            <a:spLocks noGrp="1"/>
          </p:cNvSpPr>
          <p:nvPr>
            <p:ph type="title"/>
          </p:nvPr>
        </p:nvSpPr>
        <p:spPr>
          <a:xfrm>
            <a:off x="263165" y="0"/>
            <a:ext cx="10515600" cy="1325563"/>
          </a:xfrm>
        </p:spPr>
        <p:txBody>
          <a:bodyPr/>
          <a:lstStyle/>
          <a:p>
            <a:r>
              <a:rPr lang="zh-CN" altLang="en-US" dirty="0"/>
              <a:t>有名信号量机制实现</a:t>
            </a:r>
          </a:p>
        </p:txBody>
      </p:sp>
      <p:sp>
        <p:nvSpPr>
          <p:cNvPr id="5" name="矩形 4">
            <a:extLst>
              <a:ext uri="{FF2B5EF4-FFF2-40B4-BE49-F238E27FC236}">
                <a16:creationId xmlns:a16="http://schemas.microsoft.com/office/drawing/2014/main" id="{60A5CE4C-D943-D460-59F7-06FAA734E05D}"/>
              </a:ext>
            </a:extLst>
          </p:cNvPr>
          <p:cNvSpPr/>
          <p:nvPr/>
        </p:nvSpPr>
        <p:spPr>
          <a:xfrm>
            <a:off x="263165" y="1125508"/>
            <a:ext cx="5705408" cy="400110"/>
          </a:xfrm>
          <a:prstGeom prst="rect">
            <a:avLst/>
          </a:prstGeom>
          <a:noFill/>
        </p:spPr>
        <p:txBody>
          <a:bodyPr wrap="none" lIns="91440" tIns="45720" rIns="91440" bIns="45720">
            <a:spAutoFit/>
          </a:bodyPr>
          <a:lstStyle/>
          <a:p>
            <a:pPr algn="ctr"/>
            <a:r>
              <a:rPr lang="zh-CN" altLang="en-US" sz="2000" b="1" cap="none" spc="50" dirty="0">
                <a:ln w="9525" cmpd="sng">
                  <a:solidFill>
                    <a:schemeClr val="accent1"/>
                  </a:solidFill>
                  <a:prstDash val="solid"/>
                </a:ln>
                <a:solidFill>
                  <a:srgbClr val="70AD47">
                    <a:tint val="1000"/>
                  </a:srgbClr>
                </a:solidFill>
                <a:effectLst>
                  <a:glow rad="38100">
                    <a:schemeClr val="accent1">
                      <a:alpha val="40000"/>
                    </a:schemeClr>
                  </a:glow>
                </a:effectLst>
              </a:rPr>
              <a:t>在内核空间中通过链表法管理空闲有名信号量集</a:t>
            </a:r>
          </a:p>
        </p:txBody>
      </p:sp>
      <p:pic>
        <p:nvPicPr>
          <p:cNvPr id="7" name="图片 6">
            <a:extLst>
              <a:ext uri="{FF2B5EF4-FFF2-40B4-BE49-F238E27FC236}">
                <a16:creationId xmlns:a16="http://schemas.microsoft.com/office/drawing/2014/main" id="{609C8F71-BBC6-628C-3706-59ECCDD198D9}"/>
              </a:ext>
            </a:extLst>
          </p:cNvPr>
          <p:cNvPicPr>
            <a:picLocks noChangeAspect="1"/>
          </p:cNvPicPr>
          <p:nvPr/>
        </p:nvPicPr>
        <p:blipFill>
          <a:blip r:embed="rId2"/>
          <a:stretch>
            <a:fillRect/>
          </a:stretch>
        </p:blipFill>
        <p:spPr>
          <a:xfrm>
            <a:off x="432404" y="1697008"/>
            <a:ext cx="4547002" cy="529668"/>
          </a:xfrm>
          <a:prstGeom prst="rect">
            <a:avLst/>
          </a:prstGeom>
        </p:spPr>
      </p:pic>
      <p:sp>
        <p:nvSpPr>
          <p:cNvPr id="8" name="矩形 7">
            <a:extLst>
              <a:ext uri="{FF2B5EF4-FFF2-40B4-BE49-F238E27FC236}">
                <a16:creationId xmlns:a16="http://schemas.microsoft.com/office/drawing/2014/main" id="{1558A698-B7DD-94BD-C467-CF5C043AEEA1}"/>
              </a:ext>
            </a:extLst>
          </p:cNvPr>
          <p:cNvSpPr/>
          <p:nvPr/>
        </p:nvSpPr>
        <p:spPr>
          <a:xfrm>
            <a:off x="263165" y="2576807"/>
            <a:ext cx="5179623" cy="400110"/>
          </a:xfrm>
          <a:prstGeom prst="rect">
            <a:avLst/>
          </a:prstGeom>
          <a:noFill/>
        </p:spPr>
        <p:txBody>
          <a:bodyPr wrap="none" lIns="91440" tIns="45720" rIns="91440" bIns="45720">
            <a:spAutoFit/>
          </a:bodyPr>
          <a:lstStyle/>
          <a:p>
            <a:pPr algn="ctr"/>
            <a:r>
              <a:rPr lang="zh-CN" altLang="en-US" sz="2000" b="1" cap="none" spc="50" dirty="0">
                <a:ln w="9525" cmpd="sng">
                  <a:solidFill>
                    <a:schemeClr val="accent1"/>
                  </a:solidFill>
                  <a:prstDash val="solid"/>
                </a:ln>
                <a:solidFill>
                  <a:srgbClr val="70AD47">
                    <a:tint val="1000"/>
                  </a:srgbClr>
                </a:solidFill>
                <a:effectLst>
                  <a:glow rad="38100">
                    <a:schemeClr val="accent1">
                      <a:alpha val="40000"/>
                    </a:schemeClr>
                  </a:glow>
                </a:effectLst>
              </a:rPr>
              <a:t>通过系统调用的形式进行有名信号量的操作</a:t>
            </a:r>
          </a:p>
        </p:txBody>
      </p:sp>
      <p:sp>
        <p:nvSpPr>
          <p:cNvPr id="9" name="文本框 8">
            <a:extLst>
              <a:ext uri="{FF2B5EF4-FFF2-40B4-BE49-F238E27FC236}">
                <a16:creationId xmlns:a16="http://schemas.microsoft.com/office/drawing/2014/main" id="{3A068B45-7276-8E22-5EBC-57ACEE3C7200}"/>
              </a:ext>
            </a:extLst>
          </p:cNvPr>
          <p:cNvSpPr txBox="1"/>
          <p:nvPr/>
        </p:nvSpPr>
        <p:spPr>
          <a:xfrm>
            <a:off x="7826799" y="795940"/>
            <a:ext cx="2346307" cy="369332"/>
          </a:xfrm>
          <a:prstGeom prst="rect">
            <a:avLst/>
          </a:prstGeom>
          <a:noFill/>
        </p:spPr>
        <p:txBody>
          <a:bodyPr wrap="square" rtlCol="0">
            <a:spAutoFit/>
          </a:bodyPr>
          <a:lstStyle/>
          <a:p>
            <a:r>
              <a:rPr lang="en-US" altLang="zh-CN" dirty="0" err="1"/>
              <a:t>sem_open</a:t>
            </a:r>
            <a:endParaRPr lang="zh-CN" altLang="en-US" dirty="0"/>
          </a:p>
        </p:txBody>
      </p:sp>
      <p:sp>
        <p:nvSpPr>
          <p:cNvPr id="10" name="文本框 9">
            <a:extLst>
              <a:ext uri="{FF2B5EF4-FFF2-40B4-BE49-F238E27FC236}">
                <a16:creationId xmlns:a16="http://schemas.microsoft.com/office/drawing/2014/main" id="{8B6C0FAD-B332-A9E3-A7E5-5328D4AB78DE}"/>
              </a:ext>
            </a:extLst>
          </p:cNvPr>
          <p:cNvSpPr txBox="1"/>
          <p:nvPr/>
        </p:nvSpPr>
        <p:spPr>
          <a:xfrm>
            <a:off x="359598" y="3511752"/>
            <a:ext cx="2346307" cy="369332"/>
          </a:xfrm>
          <a:prstGeom prst="rect">
            <a:avLst/>
          </a:prstGeom>
          <a:noFill/>
        </p:spPr>
        <p:txBody>
          <a:bodyPr wrap="square" rtlCol="0">
            <a:spAutoFit/>
          </a:bodyPr>
          <a:lstStyle/>
          <a:p>
            <a:r>
              <a:rPr lang="en-US" altLang="zh-CN" dirty="0" err="1"/>
              <a:t>sem_unlink</a:t>
            </a:r>
            <a:endParaRPr lang="zh-CN" altLang="en-US" dirty="0"/>
          </a:p>
        </p:txBody>
      </p:sp>
      <p:sp>
        <p:nvSpPr>
          <p:cNvPr id="11" name="文本框 10">
            <a:extLst>
              <a:ext uri="{FF2B5EF4-FFF2-40B4-BE49-F238E27FC236}">
                <a16:creationId xmlns:a16="http://schemas.microsoft.com/office/drawing/2014/main" id="{41A67000-EFE6-BD3A-616F-D9FF4653652B}"/>
              </a:ext>
            </a:extLst>
          </p:cNvPr>
          <p:cNvSpPr txBox="1"/>
          <p:nvPr/>
        </p:nvSpPr>
        <p:spPr>
          <a:xfrm>
            <a:off x="359597" y="5297594"/>
            <a:ext cx="2346307" cy="369332"/>
          </a:xfrm>
          <a:prstGeom prst="rect">
            <a:avLst/>
          </a:prstGeom>
          <a:noFill/>
        </p:spPr>
        <p:txBody>
          <a:bodyPr wrap="square" rtlCol="0">
            <a:spAutoFit/>
          </a:bodyPr>
          <a:lstStyle/>
          <a:p>
            <a:r>
              <a:rPr lang="en-US" altLang="zh-CN" dirty="0" err="1"/>
              <a:t>sem_close</a:t>
            </a:r>
            <a:endParaRPr lang="zh-CN" altLang="en-US" dirty="0"/>
          </a:p>
        </p:txBody>
      </p:sp>
      <p:cxnSp>
        <p:nvCxnSpPr>
          <p:cNvPr id="13" name="连接符: 曲线 12">
            <a:extLst>
              <a:ext uri="{FF2B5EF4-FFF2-40B4-BE49-F238E27FC236}">
                <a16:creationId xmlns:a16="http://schemas.microsoft.com/office/drawing/2014/main" id="{F6847824-093C-271A-2952-51839DC0083A}"/>
              </a:ext>
            </a:extLst>
          </p:cNvPr>
          <p:cNvCxnSpPr>
            <a:stCxn id="8" idx="3"/>
            <a:endCxn id="9" idx="1"/>
          </p:cNvCxnSpPr>
          <p:nvPr/>
        </p:nvCxnSpPr>
        <p:spPr>
          <a:xfrm flipV="1">
            <a:off x="5442788" y="980606"/>
            <a:ext cx="2384011" cy="179625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09520AC1-8E3A-68DF-DD34-0AA42CDC47D6}"/>
              </a:ext>
            </a:extLst>
          </p:cNvPr>
          <p:cNvSpPr txBox="1"/>
          <p:nvPr/>
        </p:nvSpPr>
        <p:spPr>
          <a:xfrm>
            <a:off x="7386438" y="1226596"/>
            <a:ext cx="3223724" cy="523220"/>
          </a:xfrm>
          <a:prstGeom prst="rect">
            <a:avLst/>
          </a:prstGeom>
          <a:noFill/>
        </p:spPr>
        <p:txBody>
          <a:bodyPr wrap="square" rtlCol="0">
            <a:spAutoFit/>
          </a:bodyPr>
          <a:lstStyle/>
          <a:p>
            <a:r>
              <a:rPr lang="zh-CN" altLang="en-US" sz="1400" dirty="0"/>
              <a:t>依据所给名字遍历查找</a:t>
            </a:r>
            <a:r>
              <a:rPr lang="en-US" altLang="zh-CN" sz="1400" dirty="0"/>
              <a:t>, </a:t>
            </a:r>
            <a:r>
              <a:rPr lang="zh-CN" altLang="en-US" sz="1400" dirty="0"/>
              <a:t>若没找到则根据操作位决定函数行为</a:t>
            </a:r>
          </a:p>
        </p:txBody>
      </p:sp>
      <p:pic>
        <p:nvPicPr>
          <p:cNvPr id="17" name="图片 16">
            <a:extLst>
              <a:ext uri="{FF2B5EF4-FFF2-40B4-BE49-F238E27FC236}">
                <a16:creationId xmlns:a16="http://schemas.microsoft.com/office/drawing/2014/main" id="{B22B6055-43EC-9805-88B6-8D120EE88E19}"/>
              </a:ext>
            </a:extLst>
          </p:cNvPr>
          <p:cNvPicPr>
            <a:picLocks noChangeAspect="1"/>
          </p:cNvPicPr>
          <p:nvPr/>
        </p:nvPicPr>
        <p:blipFill>
          <a:blip r:embed="rId3"/>
          <a:stretch>
            <a:fillRect/>
          </a:stretch>
        </p:blipFill>
        <p:spPr>
          <a:xfrm>
            <a:off x="7198396" y="1878734"/>
            <a:ext cx="4561200" cy="2520000"/>
          </a:xfrm>
          <a:prstGeom prst="rect">
            <a:avLst/>
          </a:prstGeom>
        </p:spPr>
      </p:pic>
      <p:sp>
        <p:nvSpPr>
          <p:cNvPr id="19" name="矩形 18">
            <a:extLst>
              <a:ext uri="{FF2B5EF4-FFF2-40B4-BE49-F238E27FC236}">
                <a16:creationId xmlns:a16="http://schemas.microsoft.com/office/drawing/2014/main" id="{31271918-0E31-8089-C08D-91F24BAB7577}"/>
              </a:ext>
            </a:extLst>
          </p:cNvPr>
          <p:cNvSpPr/>
          <p:nvPr/>
        </p:nvSpPr>
        <p:spPr>
          <a:xfrm>
            <a:off x="5740066" y="241821"/>
            <a:ext cx="6107761" cy="461665"/>
          </a:xfrm>
          <a:prstGeom prst="rect">
            <a:avLst/>
          </a:prstGeom>
          <a:noFill/>
        </p:spPr>
        <p:txBody>
          <a:bodyPr wrap="none" lIns="91440" tIns="45720" rIns="91440" bIns="45720">
            <a:spAutoFit/>
          </a:bodyPr>
          <a:lstStyle/>
          <a:p>
            <a:pPr algn="ctr"/>
            <a:r>
              <a:rPr lang="zh-CN" altLang="en-US" sz="2400" b="1" cap="none" spc="0" dirty="0">
                <a:ln w="22225">
                  <a:solidFill>
                    <a:schemeClr val="accent2"/>
                  </a:solidFill>
                  <a:prstDash val="solid"/>
                </a:ln>
                <a:solidFill>
                  <a:schemeClr val="tx1">
                    <a:lumMod val="95000"/>
                    <a:lumOff val="5000"/>
                  </a:schemeClr>
                </a:solidFill>
                <a:effectLst/>
              </a:rPr>
              <a:t>通过信号量内部字段</a:t>
            </a:r>
            <a:r>
              <a:rPr lang="en-US" altLang="zh-CN" sz="2400" b="1" cap="none" spc="0" dirty="0">
                <a:ln w="22225">
                  <a:solidFill>
                    <a:schemeClr val="accent2"/>
                  </a:solidFill>
                  <a:prstDash val="solid"/>
                </a:ln>
                <a:solidFill>
                  <a:schemeClr val="tx1">
                    <a:lumMod val="95000"/>
                    <a:lumOff val="5000"/>
                  </a:schemeClr>
                </a:solidFill>
                <a:effectLst/>
              </a:rPr>
              <a:t>ref</a:t>
            </a:r>
            <a:r>
              <a:rPr lang="zh-CN" altLang="en-US" sz="2400" b="1" cap="none" spc="0" dirty="0">
                <a:ln w="22225">
                  <a:solidFill>
                    <a:schemeClr val="accent2"/>
                  </a:solidFill>
                  <a:prstDash val="solid"/>
                </a:ln>
                <a:solidFill>
                  <a:schemeClr val="tx1">
                    <a:lumMod val="95000"/>
                    <a:lumOff val="5000"/>
                  </a:schemeClr>
                </a:solidFill>
                <a:effectLst/>
              </a:rPr>
              <a:t>来描述使用进程个数</a:t>
            </a:r>
          </a:p>
        </p:txBody>
      </p:sp>
      <p:sp>
        <p:nvSpPr>
          <p:cNvPr id="20" name="文本框 19">
            <a:extLst>
              <a:ext uri="{FF2B5EF4-FFF2-40B4-BE49-F238E27FC236}">
                <a16:creationId xmlns:a16="http://schemas.microsoft.com/office/drawing/2014/main" id="{45C9D4E5-332F-090D-8454-CF0F3E26522F}"/>
              </a:ext>
            </a:extLst>
          </p:cNvPr>
          <p:cNvSpPr txBox="1"/>
          <p:nvPr/>
        </p:nvSpPr>
        <p:spPr>
          <a:xfrm>
            <a:off x="1994552" y="3132656"/>
            <a:ext cx="3395050" cy="523220"/>
          </a:xfrm>
          <a:prstGeom prst="rect">
            <a:avLst/>
          </a:prstGeom>
          <a:noFill/>
        </p:spPr>
        <p:txBody>
          <a:bodyPr wrap="square" rtlCol="0">
            <a:spAutoFit/>
          </a:bodyPr>
          <a:lstStyle/>
          <a:p>
            <a:r>
              <a:rPr lang="zh-CN" altLang="en-US" sz="1400" dirty="0"/>
              <a:t>使目标有名信号量内部字段</a:t>
            </a:r>
            <a:r>
              <a:rPr lang="en-US" altLang="zh-CN" sz="1400" dirty="0"/>
              <a:t>ref</a:t>
            </a:r>
            <a:r>
              <a:rPr lang="zh-CN" altLang="en-US" sz="1400" dirty="0"/>
              <a:t>减</a:t>
            </a:r>
            <a:r>
              <a:rPr lang="en-US" altLang="zh-CN" sz="1400" dirty="0"/>
              <a:t>1, </a:t>
            </a:r>
            <a:r>
              <a:rPr lang="zh-CN" altLang="en-US" sz="1400" dirty="0"/>
              <a:t>则</a:t>
            </a:r>
            <a:r>
              <a:rPr lang="en-US" altLang="zh-CN" sz="1400" dirty="0"/>
              <a:t>ref</a:t>
            </a:r>
            <a:r>
              <a:rPr lang="zh-CN" altLang="en-US" sz="1400" dirty="0"/>
              <a:t>为</a:t>
            </a:r>
            <a:r>
              <a:rPr lang="en-US" altLang="zh-CN" sz="1400" dirty="0"/>
              <a:t>0</a:t>
            </a:r>
            <a:r>
              <a:rPr lang="zh-CN" altLang="en-US" sz="1400" dirty="0"/>
              <a:t>则释放该信号量</a:t>
            </a:r>
            <a:r>
              <a:rPr lang="en-US" altLang="zh-CN" sz="1400" dirty="0"/>
              <a:t>. </a:t>
            </a:r>
            <a:endParaRPr lang="zh-CN" altLang="en-US" sz="1400" dirty="0"/>
          </a:p>
        </p:txBody>
      </p:sp>
      <p:pic>
        <p:nvPicPr>
          <p:cNvPr id="22" name="图片 21">
            <a:extLst>
              <a:ext uri="{FF2B5EF4-FFF2-40B4-BE49-F238E27FC236}">
                <a16:creationId xmlns:a16="http://schemas.microsoft.com/office/drawing/2014/main" id="{F9937AFB-C8C9-9F2A-42C1-DA4613C29C3F}"/>
              </a:ext>
            </a:extLst>
          </p:cNvPr>
          <p:cNvPicPr>
            <a:picLocks noChangeAspect="1"/>
          </p:cNvPicPr>
          <p:nvPr/>
        </p:nvPicPr>
        <p:blipFill>
          <a:blip r:embed="rId4"/>
          <a:stretch>
            <a:fillRect/>
          </a:stretch>
        </p:blipFill>
        <p:spPr>
          <a:xfrm>
            <a:off x="2070728" y="3881084"/>
            <a:ext cx="4023804" cy="1095086"/>
          </a:xfrm>
          <a:prstGeom prst="rect">
            <a:avLst/>
          </a:prstGeom>
        </p:spPr>
      </p:pic>
      <p:sp>
        <p:nvSpPr>
          <p:cNvPr id="23" name="文本框 22">
            <a:extLst>
              <a:ext uri="{FF2B5EF4-FFF2-40B4-BE49-F238E27FC236}">
                <a16:creationId xmlns:a16="http://schemas.microsoft.com/office/drawing/2014/main" id="{65063B58-4C51-94CF-7D83-A664C010B867}"/>
              </a:ext>
            </a:extLst>
          </p:cNvPr>
          <p:cNvSpPr txBox="1"/>
          <p:nvPr/>
        </p:nvSpPr>
        <p:spPr>
          <a:xfrm>
            <a:off x="1994552" y="5312098"/>
            <a:ext cx="3745514" cy="523220"/>
          </a:xfrm>
          <a:prstGeom prst="rect">
            <a:avLst/>
          </a:prstGeom>
          <a:noFill/>
        </p:spPr>
        <p:txBody>
          <a:bodyPr wrap="square" rtlCol="0">
            <a:spAutoFit/>
          </a:bodyPr>
          <a:lstStyle/>
          <a:p>
            <a:r>
              <a:rPr lang="zh-CN" altLang="en-US" sz="1400" dirty="0"/>
              <a:t>直接释放该信号量即可</a:t>
            </a:r>
            <a:r>
              <a:rPr lang="en-US" altLang="zh-CN" sz="1400" dirty="0"/>
              <a:t>, </a:t>
            </a:r>
            <a:r>
              <a:rPr lang="zh-CN" altLang="en-US" sz="1400" dirty="0"/>
              <a:t>实现方式与</a:t>
            </a:r>
            <a:r>
              <a:rPr lang="en-US" altLang="zh-CN" sz="1400" dirty="0" err="1"/>
              <a:t>sem_destroy</a:t>
            </a:r>
            <a:r>
              <a:rPr lang="zh-CN" altLang="en-US" sz="1400" dirty="0"/>
              <a:t>一致</a:t>
            </a:r>
            <a:r>
              <a:rPr lang="en-US" altLang="zh-CN" sz="1400" dirty="0"/>
              <a:t>.</a:t>
            </a:r>
            <a:endParaRPr lang="zh-CN" altLang="en-US" sz="1400" dirty="0"/>
          </a:p>
        </p:txBody>
      </p:sp>
    </p:spTree>
    <p:extLst>
      <p:ext uri="{BB962C8B-B14F-4D97-AF65-F5344CB8AC3E}">
        <p14:creationId xmlns:p14="http://schemas.microsoft.com/office/powerpoint/2010/main" val="4121025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2B68A1E-3F4E-8C43-172C-638B3952ACF9}"/>
              </a:ext>
            </a:extLst>
          </p:cNvPr>
          <p:cNvSpPr/>
          <p:nvPr/>
        </p:nvSpPr>
        <p:spPr>
          <a:xfrm>
            <a:off x="4344855" y="2505670"/>
            <a:ext cx="3647153" cy="923330"/>
          </a:xfrm>
          <a:prstGeom prst="rect">
            <a:avLst/>
          </a:prstGeom>
          <a:noFill/>
        </p:spPr>
        <p:txBody>
          <a:bodyPr wrap="none" lIns="91440" tIns="45720" rIns="91440" bIns="45720">
            <a:spAutoFit/>
          </a:bodyPr>
          <a:lstStyle/>
          <a:p>
            <a:pPr algn="ctr"/>
            <a:r>
              <a:rPr lang="zh-CN" alt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谢谢观看！</a:t>
            </a:r>
            <a:endParaRPr lang="zh-CN" alt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418356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EB1CA9-86F5-7BC6-FC26-618338E2EECB}"/>
              </a:ext>
            </a:extLst>
          </p:cNvPr>
          <p:cNvSpPr>
            <a:spLocks noGrp="1"/>
          </p:cNvSpPr>
          <p:nvPr>
            <p:ph type="title"/>
          </p:nvPr>
        </p:nvSpPr>
        <p:spPr>
          <a:xfrm>
            <a:off x="622170" y="459181"/>
            <a:ext cx="11287812" cy="1325563"/>
          </a:xfrm>
        </p:spPr>
        <p:txBody>
          <a:bodyPr/>
          <a:lstStyle/>
          <a:p>
            <a:r>
              <a:rPr lang="zh-CN" altLang="en-US" dirty="0">
                <a:solidFill>
                  <a:schemeClr val="tx1"/>
                </a:solidFill>
              </a:rPr>
              <a:t>目录</a:t>
            </a:r>
          </a:p>
        </p:txBody>
      </p:sp>
      <p:sp>
        <p:nvSpPr>
          <p:cNvPr id="3" name="内容占位符 2">
            <a:extLst>
              <a:ext uri="{FF2B5EF4-FFF2-40B4-BE49-F238E27FC236}">
                <a16:creationId xmlns:a16="http://schemas.microsoft.com/office/drawing/2014/main" id="{230F7BBD-DFA0-884A-138B-0B38A69D81ED}"/>
              </a:ext>
            </a:extLst>
          </p:cNvPr>
          <p:cNvSpPr>
            <a:spLocks noGrp="1"/>
          </p:cNvSpPr>
          <p:nvPr>
            <p:ph idx="1"/>
          </p:nvPr>
        </p:nvSpPr>
        <p:spPr>
          <a:xfrm>
            <a:off x="622170" y="1545047"/>
            <a:ext cx="10515600" cy="4351338"/>
          </a:xfrm>
        </p:spPr>
        <p:txBody>
          <a:bodyPr/>
          <a:lstStyle/>
          <a:p>
            <a:r>
              <a:rPr lang="zh-CN" altLang="en-US" dirty="0"/>
              <a:t>基于</a:t>
            </a:r>
            <a:r>
              <a:rPr lang="en-US" altLang="zh-CN" dirty="0"/>
              <a:t>POSIX</a:t>
            </a:r>
            <a:r>
              <a:rPr lang="zh-CN" altLang="en-US" dirty="0"/>
              <a:t>标准的线程机制实现 </a:t>
            </a:r>
            <a:r>
              <a:rPr lang="en-US" altLang="zh-CN" dirty="0"/>
              <a:t>– </a:t>
            </a:r>
            <a:r>
              <a:rPr lang="zh-CN" altLang="en-US" dirty="0">
                <a:solidFill>
                  <a:srgbClr val="FF0000"/>
                </a:solidFill>
              </a:rPr>
              <a:t>内核级线程</a:t>
            </a:r>
            <a:endParaRPr lang="en-US" altLang="zh-CN" dirty="0">
              <a:solidFill>
                <a:srgbClr val="FF0000"/>
              </a:solidFill>
            </a:endParaRPr>
          </a:p>
          <a:p>
            <a:pPr lvl="1"/>
            <a:r>
              <a:rPr lang="zh-CN" altLang="en-US" dirty="0"/>
              <a:t>引入线程机制后的进程机制的改动</a:t>
            </a:r>
            <a:endParaRPr lang="en-US" altLang="zh-CN" dirty="0"/>
          </a:p>
          <a:p>
            <a:pPr lvl="1"/>
            <a:r>
              <a:rPr lang="zh-CN" altLang="en-US" dirty="0"/>
              <a:t>线程机制的底层实现</a:t>
            </a:r>
            <a:endParaRPr lang="en-US" altLang="zh-CN" dirty="0"/>
          </a:p>
          <a:p>
            <a:pPr lvl="1"/>
            <a:r>
              <a:rPr lang="zh-CN" altLang="en-US" dirty="0"/>
              <a:t>基于</a:t>
            </a:r>
            <a:r>
              <a:rPr lang="en-US" altLang="zh-CN" dirty="0"/>
              <a:t>POSIX</a:t>
            </a:r>
            <a:r>
              <a:rPr lang="zh-CN" altLang="en-US" dirty="0"/>
              <a:t>标准的</a:t>
            </a:r>
            <a:r>
              <a:rPr lang="en-US" altLang="zh-CN" dirty="0" err="1"/>
              <a:t>pthread</a:t>
            </a:r>
            <a:r>
              <a:rPr lang="zh-CN" altLang="en-US" dirty="0"/>
              <a:t>接口函数实现</a:t>
            </a:r>
            <a:endParaRPr lang="en-US" altLang="zh-CN" dirty="0"/>
          </a:p>
          <a:p>
            <a:pPr lvl="2"/>
            <a:r>
              <a:rPr lang="en-US" altLang="zh-CN" dirty="0"/>
              <a:t>Basic</a:t>
            </a:r>
          </a:p>
          <a:p>
            <a:pPr lvl="2"/>
            <a:r>
              <a:rPr lang="en-US" altLang="zh-CN" dirty="0"/>
              <a:t>Extra</a:t>
            </a:r>
            <a:endParaRPr lang="en-US" altLang="zh-CN" dirty="0">
              <a:solidFill>
                <a:srgbClr val="FF0000"/>
              </a:solidFill>
            </a:endParaRPr>
          </a:p>
          <a:p>
            <a:r>
              <a:rPr lang="zh-CN" altLang="en-US" dirty="0">
                <a:solidFill>
                  <a:schemeClr val="tx1"/>
                </a:solidFill>
              </a:rPr>
              <a:t>无名信号量机制实现</a:t>
            </a:r>
            <a:endParaRPr lang="en-US" altLang="zh-CN" dirty="0">
              <a:solidFill>
                <a:schemeClr val="tx1"/>
              </a:solidFill>
            </a:endParaRPr>
          </a:p>
          <a:p>
            <a:pPr lvl="1"/>
            <a:r>
              <a:rPr lang="zh-CN" altLang="en-US" dirty="0">
                <a:solidFill>
                  <a:schemeClr val="tx1"/>
                </a:solidFill>
              </a:rPr>
              <a:t>无名信号量集存放空间设计</a:t>
            </a:r>
            <a:endParaRPr lang="en-US" altLang="zh-CN" dirty="0">
              <a:solidFill>
                <a:schemeClr val="tx1"/>
              </a:solidFill>
            </a:endParaRPr>
          </a:p>
          <a:p>
            <a:pPr lvl="1"/>
            <a:r>
              <a:rPr lang="zh-CN" altLang="en-US" dirty="0">
                <a:solidFill>
                  <a:schemeClr val="tx1"/>
                </a:solidFill>
              </a:rPr>
              <a:t>无名信号量接口函数实现</a:t>
            </a:r>
            <a:endParaRPr lang="en-US" altLang="zh-CN" dirty="0">
              <a:solidFill>
                <a:schemeClr val="tx1"/>
              </a:solidFill>
            </a:endParaRPr>
          </a:p>
          <a:p>
            <a:r>
              <a:rPr lang="zh-CN" altLang="en-US" dirty="0">
                <a:solidFill>
                  <a:schemeClr val="tx1"/>
                </a:solidFill>
              </a:rPr>
              <a:t>有名信号量机制实现</a:t>
            </a:r>
            <a:endParaRPr lang="en-US" altLang="zh-CN" dirty="0">
              <a:solidFill>
                <a:schemeClr val="tx1"/>
              </a:solidFill>
            </a:endParaRPr>
          </a:p>
        </p:txBody>
      </p:sp>
    </p:spTree>
    <p:extLst>
      <p:ext uri="{BB962C8B-B14F-4D97-AF65-F5344CB8AC3E}">
        <p14:creationId xmlns:p14="http://schemas.microsoft.com/office/powerpoint/2010/main" val="2369094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4EC513-76B1-2B2B-25F9-D3FC9FA61F91}"/>
              </a:ext>
            </a:extLst>
          </p:cNvPr>
          <p:cNvSpPr>
            <a:spLocks noGrp="1"/>
          </p:cNvSpPr>
          <p:nvPr>
            <p:ph type="title"/>
          </p:nvPr>
        </p:nvSpPr>
        <p:spPr>
          <a:xfrm>
            <a:off x="443060" y="75414"/>
            <a:ext cx="10515600" cy="1325563"/>
          </a:xfrm>
        </p:spPr>
        <p:txBody>
          <a:bodyPr/>
          <a:lstStyle/>
          <a:p>
            <a:r>
              <a:rPr lang="zh-CN" altLang="en-US" dirty="0"/>
              <a:t>引入线程机制后的进程机制</a:t>
            </a:r>
          </a:p>
        </p:txBody>
      </p:sp>
      <p:sp>
        <p:nvSpPr>
          <p:cNvPr id="3" name="内容占位符 2">
            <a:extLst>
              <a:ext uri="{FF2B5EF4-FFF2-40B4-BE49-F238E27FC236}">
                <a16:creationId xmlns:a16="http://schemas.microsoft.com/office/drawing/2014/main" id="{C398C284-C743-D675-E58A-A950999EC494}"/>
              </a:ext>
            </a:extLst>
          </p:cNvPr>
          <p:cNvSpPr>
            <a:spLocks noGrp="1"/>
          </p:cNvSpPr>
          <p:nvPr>
            <p:ph idx="1"/>
          </p:nvPr>
        </p:nvSpPr>
        <p:spPr>
          <a:xfrm>
            <a:off x="517690" y="1253331"/>
            <a:ext cx="10515600" cy="490628"/>
          </a:xfrm>
        </p:spPr>
        <p:txBody>
          <a:bodyPr/>
          <a:lstStyle/>
          <a:p>
            <a:r>
              <a:rPr lang="zh-CN" altLang="en-US" dirty="0"/>
              <a:t>进程不再是调度单位</a:t>
            </a:r>
            <a:endParaRPr lang="en-US" altLang="zh-CN" dirty="0"/>
          </a:p>
          <a:p>
            <a:pPr marL="0" indent="0">
              <a:buNone/>
            </a:pPr>
            <a:endParaRPr lang="en-US" altLang="zh-CN" sz="1800" dirty="0"/>
          </a:p>
        </p:txBody>
      </p:sp>
      <p:pic>
        <p:nvPicPr>
          <p:cNvPr id="9" name="图片 8">
            <a:extLst>
              <a:ext uri="{FF2B5EF4-FFF2-40B4-BE49-F238E27FC236}">
                <a16:creationId xmlns:a16="http://schemas.microsoft.com/office/drawing/2014/main" id="{13757C3C-5CFF-BB0F-0DF1-171ECA0AEFDB}"/>
              </a:ext>
            </a:extLst>
          </p:cNvPr>
          <p:cNvPicPr>
            <a:picLocks noChangeAspect="1"/>
          </p:cNvPicPr>
          <p:nvPr/>
        </p:nvPicPr>
        <p:blipFill>
          <a:blip r:embed="rId2"/>
          <a:stretch>
            <a:fillRect/>
          </a:stretch>
        </p:blipFill>
        <p:spPr>
          <a:xfrm>
            <a:off x="5298092" y="1085841"/>
            <a:ext cx="6573167" cy="5696745"/>
          </a:xfrm>
          <a:prstGeom prst="rect">
            <a:avLst/>
          </a:prstGeom>
        </p:spPr>
      </p:pic>
      <p:sp>
        <p:nvSpPr>
          <p:cNvPr id="14" name="文本框 13">
            <a:extLst>
              <a:ext uri="{FF2B5EF4-FFF2-40B4-BE49-F238E27FC236}">
                <a16:creationId xmlns:a16="http://schemas.microsoft.com/office/drawing/2014/main" id="{7C7DEC68-63F5-12E1-82EC-BE7C23C8D864}"/>
              </a:ext>
            </a:extLst>
          </p:cNvPr>
          <p:cNvSpPr txBox="1"/>
          <p:nvPr/>
        </p:nvSpPr>
        <p:spPr>
          <a:xfrm>
            <a:off x="517690" y="1743959"/>
            <a:ext cx="3978896" cy="2585323"/>
          </a:xfrm>
          <a:prstGeom prst="rect">
            <a:avLst/>
          </a:prstGeom>
          <a:noFill/>
        </p:spPr>
        <p:txBody>
          <a:bodyPr wrap="square" rtlCol="0">
            <a:spAutoFit/>
          </a:bodyPr>
          <a:lstStyle/>
          <a:p>
            <a:r>
              <a:rPr lang="zh-CN" altLang="en-US" dirty="0"/>
              <a:t>根据</a:t>
            </a:r>
            <a:r>
              <a:rPr lang="en-US" altLang="zh-CN" dirty="0"/>
              <a:t>OS</a:t>
            </a:r>
            <a:r>
              <a:rPr lang="zh-CN" altLang="en-US" dirty="0"/>
              <a:t>理论</a:t>
            </a:r>
            <a:r>
              <a:rPr lang="en-US" altLang="zh-CN" dirty="0"/>
              <a:t>, </a:t>
            </a:r>
            <a:r>
              <a:rPr lang="zh-CN" altLang="en-US" dirty="0"/>
              <a:t>当引入内核级线程后</a:t>
            </a:r>
            <a:r>
              <a:rPr lang="en-US" altLang="zh-CN" dirty="0"/>
              <a:t>, </a:t>
            </a:r>
            <a:r>
              <a:rPr lang="zh-CN" altLang="en-US" dirty="0"/>
              <a:t>进程不再是处理器调度单位</a:t>
            </a:r>
            <a:r>
              <a:rPr lang="en-US" altLang="zh-CN" dirty="0"/>
              <a:t>, </a:t>
            </a:r>
            <a:r>
              <a:rPr lang="zh-CN" altLang="en-US" dirty="0"/>
              <a:t>而是资源分配单位</a:t>
            </a:r>
            <a:r>
              <a:rPr lang="en-US" altLang="zh-CN" dirty="0"/>
              <a:t>. </a:t>
            </a:r>
            <a:r>
              <a:rPr lang="zh-CN" altLang="en-US" dirty="0"/>
              <a:t>首先需要修改的就是进程控制块</a:t>
            </a:r>
            <a:r>
              <a:rPr lang="en-US" altLang="zh-CN" dirty="0"/>
              <a:t>Env</a:t>
            </a:r>
            <a:r>
              <a:rPr lang="zh-CN" altLang="en-US" dirty="0"/>
              <a:t>内的内容</a:t>
            </a:r>
            <a:r>
              <a:rPr lang="en-US" altLang="zh-CN" dirty="0"/>
              <a:t>, </a:t>
            </a:r>
            <a:r>
              <a:rPr lang="zh-CN" altLang="en-US" dirty="0">
                <a:solidFill>
                  <a:schemeClr val="accent2"/>
                </a:solidFill>
              </a:rPr>
              <a:t>有些字段已不再需要</a:t>
            </a:r>
            <a:r>
              <a:rPr lang="en-US" altLang="zh-CN" dirty="0"/>
              <a:t>: </a:t>
            </a:r>
          </a:p>
          <a:p>
            <a:r>
              <a:rPr lang="en-US" altLang="zh-CN" dirty="0"/>
              <a:t>- </a:t>
            </a:r>
            <a:r>
              <a:rPr lang="en-US" altLang="zh-CN" dirty="0" err="1">
                <a:solidFill>
                  <a:schemeClr val="accent2"/>
                </a:solidFill>
              </a:rPr>
              <a:t>env_tf</a:t>
            </a:r>
            <a:r>
              <a:rPr lang="en-US" altLang="zh-CN" dirty="0"/>
              <a:t>: </a:t>
            </a:r>
            <a:r>
              <a:rPr lang="zh-CN" altLang="en-US" dirty="0"/>
              <a:t>由于进程不再是调度单位</a:t>
            </a:r>
            <a:r>
              <a:rPr lang="en-US" altLang="zh-CN" dirty="0"/>
              <a:t>, </a:t>
            </a:r>
            <a:r>
              <a:rPr lang="zh-CN" altLang="en-US" dirty="0"/>
              <a:t>故而其并不是执行实体</a:t>
            </a:r>
            <a:r>
              <a:rPr lang="en-US" altLang="zh-CN" dirty="0"/>
              <a:t>, </a:t>
            </a:r>
            <a:r>
              <a:rPr lang="zh-CN" altLang="en-US" dirty="0"/>
              <a:t>不需要单独保存现场</a:t>
            </a:r>
            <a:r>
              <a:rPr lang="en-US" altLang="zh-CN" dirty="0"/>
              <a:t>, </a:t>
            </a:r>
            <a:r>
              <a:rPr lang="zh-CN" altLang="en-US" dirty="0"/>
              <a:t>因而该字段不再需要</a:t>
            </a:r>
            <a:r>
              <a:rPr lang="en-US" altLang="zh-CN" dirty="0"/>
              <a:t>. </a:t>
            </a:r>
          </a:p>
          <a:p>
            <a:r>
              <a:rPr lang="en-US" altLang="zh-CN" dirty="0"/>
              <a:t>- </a:t>
            </a:r>
            <a:r>
              <a:rPr lang="en-US" altLang="zh-CN" dirty="0" err="1">
                <a:solidFill>
                  <a:schemeClr val="accent2"/>
                </a:solidFill>
              </a:rPr>
              <a:t>env_status</a:t>
            </a:r>
            <a:r>
              <a:rPr lang="en-US" altLang="zh-CN" dirty="0"/>
              <a:t>: </a:t>
            </a:r>
            <a:r>
              <a:rPr lang="zh-CN" altLang="en-US" dirty="0"/>
              <a:t>与上述原因类似</a:t>
            </a:r>
            <a:r>
              <a:rPr lang="en-US" altLang="zh-CN" dirty="0"/>
              <a:t>. </a:t>
            </a:r>
          </a:p>
          <a:p>
            <a:r>
              <a:rPr lang="en-US" altLang="zh-CN" dirty="0"/>
              <a:t>- </a:t>
            </a:r>
            <a:r>
              <a:rPr lang="en-US" altLang="zh-CN" dirty="0" err="1">
                <a:solidFill>
                  <a:schemeClr val="accent2"/>
                </a:solidFill>
              </a:rPr>
              <a:t>env_sched_link</a:t>
            </a:r>
            <a:r>
              <a:rPr lang="en-US" altLang="zh-CN" dirty="0"/>
              <a:t>: </a:t>
            </a:r>
            <a:r>
              <a:rPr lang="zh-CN" altLang="en-US" dirty="0"/>
              <a:t>进程不再是调度单位</a:t>
            </a:r>
            <a:r>
              <a:rPr lang="en-US" altLang="zh-CN" dirty="0"/>
              <a:t>. </a:t>
            </a:r>
          </a:p>
        </p:txBody>
      </p:sp>
      <p:sp>
        <p:nvSpPr>
          <p:cNvPr id="15" name="文本框 14">
            <a:extLst>
              <a:ext uri="{FF2B5EF4-FFF2-40B4-BE49-F238E27FC236}">
                <a16:creationId xmlns:a16="http://schemas.microsoft.com/office/drawing/2014/main" id="{EFB1F81E-FBCB-ACDC-8831-DB19745E85CF}"/>
              </a:ext>
            </a:extLst>
          </p:cNvPr>
          <p:cNvSpPr txBox="1"/>
          <p:nvPr/>
        </p:nvSpPr>
        <p:spPr>
          <a:xfrm>
            <a:off x="443058" y="4446771"/>
            <a:ext cx="4609707" cy="1754326"/>
          </a:xfrm>
          <a:prstGeom prst="rect">
            <a:avLst/>
          </a:prstGeom>
          <a:noFill/>
        </p:spPr>
        <p:txBody>
          <a:bodyPr wrap="square" rtlCol="0">
            <a:spAutoFit/>
          </a:bodyPr>
          <a:lstStyle/>
          <a:p>
            <a:r>
              <a:rPr lang="zh-CN" altLang="en-US" dirty="0"/>
              <a:t>值得一提的是</a:t>
            </a:r>
            <a:r>
              <a:rPr lang="en-US" altLang="zh-CN" dirty="0"/>
              <a:t>, </a:t>
            </a:r>
            <a:r>
              <a:rPr lang="zh-CN" altLang="en-US" dirty="0"/>
              <a:t>将</a:t>
            </a:r>
            <a:r>
              <a:rPr lang="en-US" altLang="zh-CN" dirty="0"/>
              <a:t>Env</a:t>
            </a:r>
            <a:r>
              <a:rPr lang="zh-CN" altLang="en-US" dirty="0"/>
              <a:t>结构体大小严格控制在</a:t>
            </a:r>
            <a:r>
              <a:rPr lang="en-US" altLang="zh-CN" dirty="0"/>
              <a:t>4KB, </a:t>
            </a:r>
            <a:r>
              <a:rPr lang="zh-CN" altLang="en-US" dirty="0"/>
              <a:t>并且规定进程内部最多</a:t>
            </a:r>
            <a:r>
              <a:rPr lang="en-US" altLang="zh-CN" dirty="0"/>
              <a:t>8</a:t>
            </a:r>
            <a:r>
              <a:rPr lang="zh-CN" altLang="en-US" dirty="0"/>
              <a:t>个线程。并且，</a:t>
            </a:r>
            <a:r>
              <a:rPr lang="zh-CN" altLang="en-US" dirty="0">
                <a:solidFill>
                  <a:schemeClr val="accent2"/>
                </a:solidFill>
              </a:rPr>
              <a:t>有意将线程控制块数组放在</a:t>
            </a:r>
            <a:r>
              <a:rPr lang="en-US" altLang="zh-CN" dirty="0">
                <a:solidFill>
                  <a:schemeClr val="accent2"/>
                </a:solidFill>
              </a:rPr>
              <a:t>Env</a:t>
            </a:r>
            <a:r>
              <a:rPr lang="zh-CN" altLang="en-US" dirty="0">
                <a:solidFill>
                  <a:schemeClr val="accent2"/>
                </a:solidFill>
              </a:rPr>
              <a:t>结构体的后</a:t>
            </a:r>
            <a:r>
              <a:rPr lang="en-US" altLang="zh-CN" dirty="0">
                <a:solidFill>
                  <a:schemeClr val="accent2"/>
                </a:solidFill>
              </a:rPr>
              <a:t>256*8=2048bytes</a:t>
            </a:r>
            <a:r>
              <a:rPr lang="zh-CN" altLang="en-US" dirty="0">
                <a:solidFill>
                  <a:schemeClr val="accent2"/>
                </a:solidFill>
              </a:rPr>
              <a:t>部分</a:t>
            </a:r>
            <a:r>
              <a:rPr lang="en-US" altLang="zh-CN" dirty="0"/>
              <a:t>,</a:t>
            </a:r>
            <a:r>
              <a:rPr lang="zh-CN" altLang="en-US" dirty="0"/>
              <a:t> 这样即可通过下以下公式完成</a:t>
            </a:r>
            <a:r>
              <a:rPr lang="zh-CN" altLang="en-US" dirty="0">
                <a:solidFill>
                  <a:schemeClr val="accent2"/>
                </a:solidFill>
              </a:rPr>
              <a:t>线程控制块指针到进程控制块指针的切换</a:t>
            </a:r>
            <a:r>
              <a:rPr lang="en-US" altLang="zh-CN" dirty="0"/>
              <a:t>:</a:t>
            </a:r>
          </a:p>
        </p:txBody>
      </p:sp>
      <p:pic>
        <p:nvPicPr>
          <p:cNvPr id="17" name="图片 16">
            <a:extLst>
              <a:ext uri="{FF2B5EF4-FFF2-40B4-BE49-F238E27FC236}">
                <a16:creationId xmlns:a16="http://schemas.microsoft.com/office/drawing/2014/main" id="{BF1B27EF-A84D-E732-33AD-1074F75F18F3}"/>
              </a:ext>
            </a:extLst>
          </p:cNvPr>
          <p:cNvPicPr>
            <a:picLocks noChangeAspect="1"/>
          </p:cNvPicPr>
          <p:nvPr/>
        </p:nvPicPr>
        <p:blipFill>
          <a:blip r:embed="rId3"/>
          <a:stretch>
            <a:fillRect/>
          </a:stretch>
        </p:blipFill>
        <p:spPr>
          <a:xfrm>
            <a:off x="281126" y="6318587"/>
            <a:ext cx="4933573" cy="336735"/>
          </a:xfrm>
          <a:prstGeom prst="rect">
            <a:avLst/>
          </a:prstGeom>
        </p:spPr>
      </p:pic>
    </p:spTree>
    <p:extLst>
      <p:ext uri="{BB962C8B-B14F-4D97-AF65-F5344CB8AC3E}">
        <p14:creationId xmlns:p14="http://schemas.microsoft.com/office/powerpoint/2010/main" val="1118025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299268-2C83-8564-FC4E-9DFB886F5978}"/>
              </a:ext>
            </a:extLst>
          </p:cNvPr>
          <p:cNvSpPr>
            <a:spLocks noGrp="1"/>
          </p:cNvSpPr>
          <p:nvPr>
            <p:ph type="title"/>
          </p:nvPr>
        </p:nvSpPr>
        <p:spPr>
          <a:xfrm>
            <a:off x="423421" y="45719"/>
            <a:ext cx="10515600" cy="1325563"/>
          </a:xfrm>
        </p:spPr>
        <p:txBody>
          <a:bodyPr/>
          <a:lstStyle/>
          <a:p>
            <a:r>
              <a:rPr lang="zh-CN" altLang="en-US" dirty="0"/>
              <a:t>引入线程机制后的进程机制</a:t>
            </a:r>
          </a:p>
        </p:txBody>
      </p:sp>
      <p:sp>
        <p:nvSpPr>
          <p:cNvPr id="3" name="内容占位符 2">
            <a:extLst>
              <a:ext uri="{FF2B5EF4-FFF2-40B4-BE49-F238E27FC236}">
                <a16:creationId xmlns:a16="http://schemas.microsoft.com/office/drawing/2014/main" id="{D07F6DD2-2265-F3D5-D37E-4D90FD098650}"/>
              </a:ext>
            </a:extLst>
          </p:cNvPr>
          <p:cNvSpPr>
            <a:spLocks noGrp="1"/>
          </p:cNvSpPr>
          <p:nvPr>
            <p:ph idx="1"/>
          </p:nvPr>
        </p:nvSpPr>
        <p:spPr>
          <a:xfrm>
            <a:off x="649664" y="1197427"/>
            <a:ext cx="10515600" cy="515183"/>
          </a:xfrm>
        </p:spPr>
        <p:txBody>
          <a:bodyPr/>
          <a:lstStyle/>
          <a:p>
            <a:r>
              <a:rPr lang="zh-CN" altLang="en-US" dirty="0"/>
              <a:t>进程相关函数的改变 </a:t>
            </a:r>
            <a:r>
              <a:rPr lang="en-US" altLang="zh-CN" dirty="0"/>
              <a:t>– </a:t>
            </a:r>
            <a:r>
              <a:rPr lang="zh-CN" altLang="en-US" dirty="0"/>
              <a:t>资源分配单位与调度单位的分离</a:t>
            </a:r>
          </a:p>
        </p:txBody>
      </p:sp>
      <p:pic>
        <p:nvPicPr>
          <p:cNvPr id="5" name="图片 4">
            <a:extLst>
              <a:ext uri="{FF2B5EF4-FFF2-40B4-BE49-F238E27FC236}">
                <a16:creationId xmlns:a16="http://schemas.microsoft.com/office/drawing/2014/main" id="{F0DE26D1-6768-AC46-0FDB-AB5D5760E7DC}"/>
              </a:ext>
            </a:extLst>
          </p:cNvPr>
          <p:cNvPicPr>
            <a:picLocks noChangeAspect="1"/>
          </p:cNvPicPr>
          <p:nvPr/>
        </p:nvPicPr>
        <p:blipFill>
          <a:blip r:embed="rId2"/>
          <a:stretch>
            <a:fillRect/>
          </a:stretch>
        </p:blipFill>
        <p:spPr>
          <a:xfrm>
            <a:off x="5681221" y="1847654"/>
            <a:ext cx="5963482" cy="4711208"/>
          </a:xfrm>
          <a:prstGeom prst="rect">
            <a:avLst/>
          </a:prstGeom>
        </p:spPr>
      </p:pic>
      <p:sp>
        <p:nvSpPr>
          <p:cNvPr id="7" name="文本框 6">
            <a:extLst>
              <a:ext uri="{FF2B5EF4-FFF2-40B4-BE49-F238E27FC236}">
                <a16:creationId xmlns:a16="http://schemas.microsoft.com/office/drawing/2014/main" id="{5AC7111A-DC0A-AAFB-0272-F8D9DDCE4D69}"/>
              </a:ext>
            </a:extLst>
          </p:cNvPr>
          <p:cNvSpPr txBox="1"/>
          <p:nvPr/>
        </p:nvSpPr>
        <p:spPr>
          <a:xfrm>
            <a:off x="383356" y="3859956"/>
            <a:ext cx="5297865" cy="2308324"/>
          </a:xfrm>
          <a:prstGeom prst="rect">
            <a:avLst/>
          </a:prstGeom>
          <a:noFill/>
        </p:spPr>
        <p:txBody>
          <a:bodyPr wrap="square" rtlCol="0">
            <a:spAutoFit/>
          </a:bodyPr>
          <a:lstStyle/>
          <a:p>
            <a:r>
              <a:rPr lang="zh-CN" altLang="en-US" dirty="0"/>
              <a:t>创建主线程的步骤</a:t>
            </a:r>
            <a:r>
              <a:rPr lang="en-US" altLang="zh-CN" dirty="0"/>
              <a:t>: </a:t>
            </a:r>
            <a:r>
              <a:rPr lang="zh-CN" altLang="en-US" dirty="0"/>
              <a:t>复用数</a:t>
            </a:r>
            <a:r>
              <a:rPr lang="en-US" altLang="zh-CN" dirty="0" err="1"/>
              <a:t>env_create_priority</a:t>
            </a:r>
            <a:r>
              <a:rPr lang="zh-CN" altLang="en-US" dirty="0"/>
              <a:t>函数：</a:t>
            </a:r>
            <a:endParaRPr lang="en-US" altLang="zh-CN" dirty="0"/>
          </a:p>
          <a:p>
            <a:r>
              <a:rPr lang="en-US" altLang="zh-CN" dirty="0"/>
              <a:t>Step1.</a:t>
            </a:r>
            <a:r>
              <a:rPr lang="zh-CN" altLang="en-US" dirty="0"/>
              <a:t> 资源分配的单位 </a:t>
            </a:r>
            <a:r>
              <a:rPr lang="en-US" altLang="zh-CN" dirty="0"/>
              <a:t>– </a:t>
            </a:r>
            <a:r>
              <a:rPr lang="zh-CN" altLang="en-US" dirty="0">
                <a:solidFill>
                  <a:srgbClr val="FF0000"/>
                </a:solidFill>
              </a:rPr>
              <a:t>分配进程控制块</a:t>
            </a:r>
            <a:r>
              <a:rPr lang="zh-CN" altLang="en-US" dirty="0"/>
              <a:t>。</a:t>
            </a:r>
            <a:endParaRPr lang="en-US" altLang="zh-CN" dirty="0"/>
          </a:p>
          <a:p>
            <a:r>
              <a:rPr lang="en-US" altLang="zh-CN" dirty="0"/>
              <a:t>Step2. </a:t>
            </a:r>
            <a:r>
              <a:rPr lang="zh-CN" altLang="en-US" dirty="0"/>
              <a:t>调度分配的单位 </a:t>
            </a:r>
            <a:r>
              <a:rPr lang="en-US" altLang="zh-CN" dirty="0"/>
              <a:t>– </a:t>
            </a:r>
            <a:r>
              <a:rPr lang="zh-CN" altLang="en-US" dirty="0">
                <a:solidFill>
                  <a:srgbClr val="FF0000"/>
                </a:solidFill>
              </a:rPr>
              <a:t>分配线程控制块</a:t>
            </a:r>
            <a:r>
              <a:rPr lang="zh-CN" altLang="en-US" dirty="0"/>
              <a:t>。</a:t>
            </a:r>
            <a:endParaRPr lang="en-US" altLang="zh-CN" dirty="0"/>
          </a:p>
          <a:p>
            <a:r>
              <a:rPr lang="en-US" altLang="zh-CN" dirty="0"/>
              <a:t>Step3. </a:t>
            </a:r>
            <a:r>
              <a:rPr lang="zh-CN" altLang="en-US" dirty="0">
                <a:solidFill>
                  <a:srgbClr val="FF0000"/>
                </a:solidFill>
              </a:rPr>
              <a:t>为进程分配资源</a:t>
            </a:r>
            <a:r>
              <a:rPr lang="en-US" altLang="zh-CN" dirty="0"/>
              <a:t>(</a:t>
            </a:r>
            <a:r>
              <a:rPr lang="zh-CN" altLang="en-US" dirty="0"/>
              <a:t>载入二进制镜像并分配内存</a:t>
            </a:r>
            <a:r>
              <a:rPr lang="en-US" altLang="zh-CN" dirty="0"/>
              <a:t>)</a:t>
            </a:r>
            <a:r>
              <a:rPr lang="zh-CN" altLang="en-US" dirty="0"/>
              <a:t>。</a:t>
            </a:r>
            <a:endParaRPr lang="en-US" altLang="zh-CN" dirty="0"/>
          </a:p>
          <a:p>
            <a:r>
              <a:rPr lang="en-US" altLang="zh-CN" dirty="0"/>
              <a:t>Step4. </a:t>
            </a:r>
            <a:r>
              <a:rPr lang="zh-CN" altLang="en-US" dirty="0">
                <a:solidFill>
                  <a:srgbClr val="FF0000"/>
                </a:solidFill>
              </a:rPr>
              <a:t>使线程控制块可被调度 </a:t>
            </a:r>
            <a:r>
              <a:rPr lang="en-US" altLang="zh-CN" dirty="0"/>
              <a:t>– </a:t>
            </a:r>
            <a:r>
              <a:rPr lang="zh-CN" altLang="en-US" dirty="0"/>
              <a:t>将线程控制块加入线程就绪队列中，等待调度分配处理器资源。</a:t>
            </a:r>
          </a:p>
        </p:txBody>
      </p:sp>
      <p:sp>
        <p:nvSpPr>
          <p:cNvPr id="8" name="箭头: 下 7">
            <a:extLst>
              <a:ext uri="{FF2B5EF4-FFF2-40B4-BE49-F238E27FC236}">
                <a16:creationId xmlns:a16="http://schemas.microsoft.com/office/drawing/2014/main" id="{54EB6C00-32DF-2E9D-844C-021A4676EF89}"/>
              </a:ext>
            </a:extLst>
          </p:cNvPr>
          <p:cNvSpPr/>
          <p:nvPr/>
        </p:nvSpPr>
        <p:spPr>
          <a:xfrm>
            <a:off x="2268715" y="2799155"/>
            <a:ext cx="904973" cy="76357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267EA497-7E0E-C1A8-08E7-10898FB5A4DD}"/>
              </a:ext>
            </a:extLst>
          </p:cNvPr>
          <p:cNvSpPr/>
          <p:nvPr/>
        </p:nvSpPr>
        <p:spPr>
          <a:xfrm>
            <a:off x="1102810" y="1911797"/>
            <a:ext cx="3236784" cy="584775"/>
          </a:xfrm>
          <a:prstGeom prst="rect">
            <a:avLst/>
          </a:prstGeom>
          <a:noFill/>
        </p:spPr>
        <p:txBody>
          <a:bodyPr wrap="none" lIns="91440" tIns="45720" rIns="91440" bIns="45720">
            <a:spAutoFit/>
          </a:bodyPr>
          <a:lstStyle/>
          <a:p>
            <a:pPr algn="ctr"/>
            <a:r>
              <a:rPr lang="zh-CN" altLang="en-US" sz="3200" b="0" cap="none" spc="0" dirty="0">
                <a:ln w="0"/>
                <a:solidFill>
                  <a:schemeClr val="accent1"/>
                </a:solidFill>
                <a:effectLst>
                  <a:outerShdw blurRad="38100" dist="25400" dir="5400000" algn="ctr" rotWithShape="0">
                    <a:srgbClr val="6E747A">
                      <a:alpha val="43000"/>
                    </a:srgbClr>
                  </a:outerShdw>
                </a:effectLst>
              </a:rPr>
              <a:t>如何创建主线程</a:t>
            </a:r>
            <a:r>
              <a:rPr lang="en-US" altLang="zh-CN" sz="3200" b="0" cap="none" spc="0" dirty="0">
                <a:ln w="0"/>
                <a:solidFill>
                  <a:schemeClr val="accent1"/>
                </a:solidFill>
                <a:effectLst>
                  <a:outerShdw blurRad="38100" dist="25400" dir="5400000" algn="ctr" rotWithShape="0">
                    <a:srgbClr val="6E747A">
                      <a:alpha val="43000"/>
                    </a:srgbClr>
                  </a:outerShdw>
                </a:effectLst>
              </a:rPr>
              <a:t>?</a:t>
            </a:r>
            <a:endParaRPr lang="zh-CN" altLang="en-US" sz="32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236755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4A95D57E-B06A-F21B-51B1-EB75A02C4207}"/>
              </a:ext>
            </a:extLst>
          </p:cNvPr>
          <p:cNvSpPr>
            <a:spLocks noGrp="1"/>
          </p:cNvSpPr>
          <p:nvPr>
            <p:ph type="title"/>
          </p:nvPr>
        </p:nvSpPr>
        <p:spPr>
          <a:xfrm>
            <a:off x="447867" y="-18854"/>
            <a:ext cx="10515600" cy="1325563"/>
          </a:xfrm>
        </p:spPr>
        <p:txBody>
          <a:bodyPr/>
          <a:lstStyle/>
          <a:p>
            <a:r>
              <a:rPr lang="zh-CN" altLang="en-US" dirty="0"/>
              <a:t>引入线程机制后的进程机制</a:t>
            </a:r>
          </a:p>
        </p:txBody>
      </p:sp>
      <p:sp>
        <p:nvSpPr>
          <p:cNvPr id="3" name="内容占位符 2">
            <a:extLst>
              <a:ext uri="{FF2B5EF4-FFF2-40B4-BE49-F238E27FC236}">
                <a16:creationId xmlns:a16="http://schemas.microsoft.com/office/drawing/2014/main" id="{4909B964-9E6E-2533-B776-09A836678128}"/>
              </a:ext>
            </a:extLst>
          </p:cNvPr>
          <p:cNvSpPr>
            <a:spLocks noGrp="1"/>
          </p:cNvSpPr>
          <p:nvPr>
            <p:ph idx="1"/>
          </p:nvPr>
        </p:nvSpPr>
        <p:spPr>
          <a:xfrm>
            <a:off x="649664" y="1108861"/>
            <a:ext cx="10515600" cy="490628"/>
          </a:xfrm>
        </p:spPr>
        <p:txBody>
          <a:bodyPr/>
          <a:lstStyle/>
          <a:p>
            <a:r>
              <a:rPr lang="zh-CN" altLang="en-US" dirty="0"/>
              <a:t>调度实体的改变 </a:t>
            </a:r>
            <a:r>
              <a:rPr lang="en-US" altLang="zh-CN" dirty="0"/>
              <a:t>– </a:t>
            </a:r>
            <a:r>
              <a:rPr lang="zh-CN" altLang="en-US" dirty="0"/>
              <a:t>调度实体从进程变为线程</a:t>
            </a:r>
          </a:p>
        </p:txBody>
      </p:sp>
      <p:pic>
        <p:nvPicPr>
          <p:cNvPr id="8" name="图片 7">
            <a:extLst>
              <a:ext uri="{FF2B5EF4-FFF2-40B4-BE49-F238E27FC236}">
                <a16:creationId xmlns:a16="http://schemas.microsoft.com/office/drawing/2014/main" id="{82D1B455-96DD-C018-26B6-695764CB6149}"/>
              </a:ext>
            </a:extLst>
          </p:cNvPr>
          <p:cNvPicPr>
            <a:picLocks noChangeAspect="1"/>
          </p:cNvPicPr>
          <p:nvPr/>
        </p:nvPicPr>
        <p:blipFill>
          <a:blip r:embed="rId2"/>
          <a:stretch>
            <a:fillRect/>
          </a:stretch>
        </p:blipFill>
        <p:spPr>
          <a:xfrm>
            <a:off x="5398417" y="1599489"/>
            <a:ext cx="5968644" cy="5072254"/>
          </a:xfrm>
          <a:prstGeom prst="rect">
            <a:avLst/>
          </a:prstGeom>
        </p:spPr>
      </p:pic>
      <p:sp>
        <p:nvSpPr>
          <p:cNvPr id="9" name="文本框 8">
            <a:extLst>
              <a:ext uri="{FF2B5EF4-FFF2-40B4-BE49-F238E27FC236}">
                <a16:creationId xmlns:a16="http://schemas.microsoft.com/office/drawing/2014/main" id="{5E88540A-3B1D-52BC-657E-8D49A7F0FD98}"/>
              </a:ext>
            </a:extLst>
          </p:cNvPr>
          <p:cNvSpPr txBox="1"/>
          <p:nvPr/>
        </p:nvSpPr>
        <p:spPr>
          <a:xfrm>
            <a:off x="649664" y="2001460"/>
            <a:ext cx="4355184" cy="2585323"/>
          </a:xfrm>
          <a:prstGeom prst="rect">
            <a:avLst/>
          </a:prstGeom>
          <a:noFill/>
        </p:spPr>
        <p:txBody>
          <a:bodyPr wrap="square" rtlCol="0">
            <a:spAutoFit/>
          </a:bodyPr>
          <a:lstStyle/>
          <a:p>
            <a:r>
              <a:rPr lang="zh-CN" altLang="en-US" dirty="0"/>
              <a:t>       可见该函数中改动的工作量并不大</a:t>
            </a:r>
            <a:r>
              <a:rPr lang="en-US" altLang="zh-CN" dirty="0"/>
              <a:t>, </a:t>
            </a:r>
            <a:r>
              <a:rPr lang="zh-CN" altLang="en-US" dirty="0"/>
              <a:t>值得一提的是</a:t>
            </a:r>
            <a:r>
              <a:rPr lang="en-US" altLang="zh-CN" dirty="0"/>
              <a:t>, 655</a:t>
            </a:r>
            <a:r>
              <a:rPr lang="zh-CN" altLang="en-US" dirty="0"/>
              <a:t>行中</a:t>
            </a:r>
            <a:r>
              <a:rPr lang="en-US" altLang="zh-CN" dirty="0" err="1"/>
              <a:t>curenv</a:t>
            </a:r>
            <a:r>
              <a:rPr lang="en-US" altLang="zh-CN" dirty="0"/>
              <a:t> = (struct Env *)ROUNDDOWN((</a:t>
            </a:r>
            <a:r>
              <a:rPr lang="en-US" altLang="zh-CN" dirty="0" err="1"/>
              <a:t>u_int</a:t>
            </a:r>
            <a:r>
              <a:rPr lang="en-US" altLang="zh-CN" dirty="0"/>
              <a:t>)t, BY2PG)</a:t>
            </a:r>
            <a:r>
              <a:rPr lang="zh-CN" altLang="en-US" dirty="0"/>
              <a:t>的作用即是可以通过给定线程的</a:t>
            </a:r>
            <a:r>
              <a:rPr lang="en-US" altLang="zh-CN" dirty="0"/>
              <a:t>TCB</a:t>
            </a:r>
            <a:r>
              <a:rPr lang="zh-CN" altLang="en-US" dirty="0"/>
              <a:t>指针即可得到其所隶属进程的</a:t>
            </a:r>
            <a:r>
              <a:rPr lang="en-US" altLang="zh-CN" dirty="0"/>
              <a:t>PCB</a:t>
            </a:r>
            <a:r>
              <a:rPr lang="zh-CN" altLang="en-US" dirty="0"/>
              <a:t>指针</a:t>
            </a:r>
            <a:r>
              <a:rPr lang="en-US" altLang="zh-CN" dirty="0"/>
              <a:t>. </a:t>
            </a:r>
            <a:r>
              <a:rPr lang="zh-CN" altLang="en-US" dirty="0">
                <a:solidFill>
                  <a:srgbClr val="FF0000"/>
                </a:solidFill>
              </a:rPr>
              <a:t>这一点也就是我们将</a:t>
            </a:r>
            <a:r>
              <a:rPr lang="en-US" altLang="zh-CN" dirty="0">
                <a:solidFill>
                  <a:srgbClr val="FF0000"/>
                </a:solidFill>
              </a:rPr>
              <a:t>Env</a:t>
            </a:r>
            <a:r>
              <a:rPr lang="zh-CN" altLang="en-US" dirty="0">
                <a:solidFill>
                  <a:srgbClr val="FF0000"/>
                </a:solidFill>
              </a:rPr>
              <a:t>结构体大小设置为页大小的原因之一</a:t>
            </a:r>
            <a:r>
              <a:rPr lang="en-US" altLang="zh-CN" dirty="0">
                <a:solidFill>
                  <a:srgbClr val="FF0000"/>
                </a:solidFill>
              </a:rPr>
              <a:t>, </a:t>
            </a:r>
            <a:r>
              <a:rPr lang="zh-CN" altLang="en-US" dirty="0">
                <a:solidFill>
                  <a:srgbClr val="FF0000"/>
                </a:solidFill>
              </a:rPr>
              <a:t>即可方便地通过该对齐手段获取到给定线程所隶属进程的进程控制块指针</a:t>
            </a:r>
            <a:r>
              <a:rPr lang="en-US" altLang="zh-CN" dirty="0"/>
              <a:t>. </a:t>
            </a:r>
            <a:endParaRPr lang="zh-CN" altLang="en-US" dirty="0"/>
          </a:p>
        </p:txBody>
      </p:sp>
      <p:sp>
        <p:nvSpPr>
          <p:cNvPr id="10" name="文本框 9">
            <a:extLst>
              <a:ext uri="{FF2B5EF4-FFF2-40B4-BE49-F238E27FC236}">
                <a16:creationId xmlns:a16="http://schemas.microsoft.com/office/drawing/2014/main" id="{24FFCE3B-EA02-D448-5FEE-9A65C9B3D87D}"/>
              </a:ext>
            </a:extLst>
          </p:cNvPr>
          <p:cNvSpPr txBox="1"/>
          <p:nvPr/>
        </p:nvSpPr>
        <p:spPr>
          <a:xfrm>
            <a:off x="696013" y="4988754"/>
            <a:ext cx="4308835" cy="923330"/>
          </a:xfrm>
          <a:prstGeom prst="rect">
            <a:avLst/>
          </a:prstGeom>
          <a:noFill/>
        </p:spPr>
        <p:txBody>
          <a:bodyPr wrap="square" rtlCol="0">
            <a:spAutoFit/>
          </a:bodyPr>
          <a:lstStyle/>
          <a:p>
            <a:r>
              <a:rPr lang="en-US" altLang="zh-CN" dirty="0"/>
              <a:t>      </a:t>
            </a:r>
            <a:r>
              <a:rPr lang="zh-CN" altLang="en-US" dirty="0"/>
              <a:t>当然</a:t>
            </a:r>
            <a:r>
              <a:rPr lang="en-US" altLang="zh-CN" dirty="0"/>
              <a:t>, </a:t>
            </a:r>
            <a:r>
              <a:rPr lang="zh-CN" altLang="en-US" dirty="0"/>
              <a:t>由于调度单位的变化</a:t>
            </a:r>
            <a:r>
              <a:rPr lang="en-US" altLang="zh-CN" dirty="0"/>
              <a:t>, </a:t>
            </a:r>
            <a:r>
              <a:rPr lang="zh-CN" altLang="en-US" dirty="0"/>
              <a:t>调度函数</a:t>
            </a:r>
            <a:r>
              <a:rPr lang="en-US" altLang="zh-CN" dirty="0" err="1"/>
              <a:t>sched_yield</a:t>
            </a:r>
            <a:r>
              <a:rPr lang="zh-CN" altLang="en-US" dirty="0"/>
              <a:t>函数也需要作相应改变</a:t>
            </a:r>
            <a:r>
              <a:rPr lang="en-US" altLang="zh-CN" dirty="0"/>
              <a:t>, </a:t>
            </a:r>
            <a:r>
              <a:rPr lang="zh-CN" altLang="en-US" dirty="0"/>
              <a:t>不过改变内容不大</a:t>
            </a:r>
            <a:r>
              <a:rPr lang="en-US" altLang="zh-CN" dirty="0"/>
              <a:t>, </a:t>
            </a:r>
            <a:r>
              <a:rPr lang="zh-CN" altLang="en-US" dirty="0"/>
              <a:t>因此不在此贴出代码。</a:t>
            </a:r>
          </a:p>
        </p:txBody>
      </p:sp>
    </p:spTree>
    <p:extLst>
      <p:ext uri="{BB962C8B-B14F-4D97-AF65-F5344CB8AC3E}">
        <p14:creationId xmlns:p14="http://schemas.microsoft.com/office/powerpoint/2010/main" val="688680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879E535-CFDF-CFF6-DC13-7FAAA87BFBDD}"/>
              </a:ext>
            </a:extLst>
          </p:cNvPr>
          <p:cNvSpPr>
            <a:spLocks noGrp="1"/>
          </p:cNvSpPr>
          <p:nvPr>
            <p:ph type="title"/>
          </p:nvPr>
        </p:nvSpPr>
        <p:spPr>
          <a:xfrm>
            <a:off x="329153" y="53002"/>
            <a:ext cx="10515600" cy="1325563"/>
          </a:xfrm>
        </p:spPr>
        <p:txBody>
          <a:bodyPr/>
          <a:lstStyle/>
          <a:p>
            <a:r>
              <a:rPr lang="zh-CN" altLang="en-US" dirty="0"/>
              <a:t>引入线程机制后的进程机制</a:t>
            </a:r>
          </a:p>
        </p:txBody>
      </p:sp>
      <p:sp>
        <p:nvSpPr>
          <p:cNvPr id="3" name="内容占位符 2">
            <a:extLst>
              <a:ext uri="{FF2B5EF4-FFF2-40B4-BE49-F238E27FC236}">
                <a16:creationId xmlns:a16="http://schemas.microsoft.com/office/drawing/2014/main" id="{33C047F4-1E57-BCE0-16EF-9A18832E84FD}"/>
              </a:ext>
            </a:extLst>
          </p:cNvPr>
          <p:cNvSpPr>
            <a:spLocks noGrp="1"/>
          </p:cNvSpPr>
          <p:nvPr>
            <p:ph idx="1"/>
          </p:nvPr>
        </p:nvSpPr>
        <p:spPr>
          <a:xfrm>
            <a:off x="444369" y="1253331"/>
            <a:ext cx="10515600" cy="518908"/>
          </a:xfrm>
        </p:spPr>
        <p:txBody>
          <a:bodyPr/>
          <a:lstStyle/>
          <a:p>
            <a:r>
              <a:rPr lang="en-US" altLang="zh-CN" dirty="0"/>
              <a:t>Fork</a:t>
            </a:r>
            <a:r>
              <a:rPr lang="zh-CN" altLang="en-US" dirty="0"/>
              <a:t>的改变</a:t>
            </a:r>
          </a:p>
        </p:txBody>
      </p:sp>
      <p:sp>
        <p:nvSpPr>
          <p:cNvPr id="6" name="文本框 5">
            <a:extLst>
              <a:ext uri="{FF2B5EF4-FFF2-40B4-BE49-F238E27FC236}">
                <a16:creationId xmlns:a16="http://schemas.microsoft.com/office/drawing/2014/main" id="{4BF05908-B9EE-C11F-2601-89283AA6C3FA}"/>
              </a:ext>
            </a:extLst>
          </p:cNvPr>
          <p:cNvSpPr txBox="1"/>
          <p:nvPr/>
        </p:nvSpPr>
        <p:spPr>
          <a:xfrm>
            <a:off x="545969" y="1800519"/>
            <a:ext cx="9550138" cy="923330"/>
          </a:xfrm>
          <a:prstGeom prst="rect">
            <a:avLst/>
          </a:prstGeom>
          <a:noFill/>
        </p:spPr>
        <p:txBody>
          <a:bodyPr wrap="square" rtlCol="0">
            <a:spAutoFit/>
          </a:bodyPr>
          <a:lstStyle/>
          <a:p>
            <a:r>
              <a:rPr lang="en-US" altLang="zh-CN" dirty="0"/>
              <a:t>      </a:t>
            </a:r>
            <a:r>
              <a:rPr lang="zh-CN" altLang="en-US" dirty="0"/>
              <a:t>根据官方文档的说明</a:t>
            </a:r>
            <a:r>
              <a:rPr lang="en-US" altLang="zh-CN" dirty="0"/>
              <a:t>, </a:t>
            </a:r>
            <a:r>
              <a:rPr lang="zh-CN" altLang="en-US" dirty="0"/>
              <a:t>在引入内核级线程后</a:t>
            </a:r>
            <a:r>
              <a:rPr lang="en-US" altLang="zh-CN" dirty="0"/>
              <a:t>, fork</a:t>
            </a:r>
            <a:r>
              <a:rPr lang="zh-CN" altLang="en-US" dirty="0"/>
              <a:t>函数的行为应当是同样申请并拷贝一个子进程</a:t>
            </a:r>
            <a:r>
              <a:rPr lang="en-US" altLang="zh-CN" dirty="0"/>
              <a:t>, </a:t>
            </a:r>
            <a:r>
              <a:rPr lang="zh-CN" altLang="en-US" dirty="0"/>
              <a:t>但只拷贝</a:t>
            </a:r>
            <a:r>
              <a:rPr lang="zh-CN" altLang="en-US" dirty="0">
                <a:solidFill>
                  <a:srgbClr val="FF0000"/>
                </a:solidFill>
              </a:rPr>
              <a:t>调用方线程的栈空间到新进程</a:t>
            </a:r>
            <a:r>
              <a:rPr lang="en-US" altLang="zh-CN" dirty="0"/>
              <a:t>(</a:t>
            </a:r>
            <a:r>
              <a:rPr lang="zh-CN" altLang="en-US" dirty="0"/>
              <a:t>新的进程中的主线程</a:t>
            </a:r>
            <a:r>
              <a:rPr lang="en-US" altLang="zh-CN" dirty="0"/>
              <a:t>)</a:t>
            </a:r>
            <a:r>
              <a:rPr lang="zh-CN" altLang="en-US" dirty="0"/>
              <a:t>之中</a:t>
            </a:r>
            <a:r>
              <a:rPr lang="en-US" altLang="zh-CN" dirty="0"/>
              <a:t>, </a:t>
            </a:r>
            <a:r>
              <a:rPr lang="zh-CN" altLang="en-US" dirty="0"/>
              <a:t>也就是说</a:t>
            </a:r>
            <a:r>
              <a:rPr lang="en-US" altLang="zh-CN" dirty="0"/>
              <a:t>, </a:t>
            </a:r>
            <a:r>
              <a:rPr lang="zh-CN" altLang="en-US" dirty="0"/>
              <a:t>父进程中</a:t>
            </a:r>
            <a:r>
              <a:rPr lang="zh-CN" altLang="en-US" dirty="0">
                <a:solidFill>
                  <a:srgbClr val="FF0000"/>
                </a:solidFill>
              </a:rPr>
              <a:t>其它线程的数据在子进程中是不可见</a:t>
            </a:r>
            <a:r>
              <a:rPr lang="zh-CN" altLang="en-US" dirty="0"/>
              <a:t>的</a:t>
            </a:r>
            <a:r>
              <a:rPr lang="en-US" altLang="zh-CN" dirty="0"/>
              <a:t>(</a:t>
            </a:r>
            <a:r>
              <a:rPr lang="zh-CN" altLang="en-US" dirty="0"/>
              <a:t>我们将子进程中关于调用方线程的拷贝称为主线程</a:t>
            </a:r>
            <a:r>
              <a:rPr lang="en-US" altLang="zh-CN" dirty="0"/>
              <a:t>). </a:t>
            </a:r>
          </a:p>
        </p:txBody>
      </p:sp>
      <p:pic>
        <p:nvPicPr>
          <p:cNvPr id="10" name="图片 9">
            <a:extLst>
              <a:ext uri="{FF2B5EF4-FFF2-40B4-BE49-F238E27FC236}">
                <a16:creationId xmlns:a16="http://schemas.microsoft.com/office/drawing/2014/main" id="{BD1DEA28-5FFE-9441-FD17-027D8D8A5F83}"/>
              </a:ext>
            </a:extLst>
          </p:cNvPr>
          <p:cNvPicPr>
            <a:picLocks noChangeAspect="1"/>
          </p:cNvPicPr>
          <p:nvPr/>
        </p:nvPicPr>
        <p:blipFill>
          <a:blip r:embed="rId2"/>
          <a:stretch>
            <a:fillRect/>
          </a:stretch>
        </p:blipFill>
        <p:spPr>
          <a:xfrm>
            <a:off x="545969" y="2972568"/>
            <a:ext cx="6658904" cy="2314898"/>
          </a:xfrm>
          <a:prstGeom prst="rect">
            <a:avLst/>
          </a:prstGeom>
        </p:spPr>
      </p:pic>
      <p:sp>
        <p:nvSpPr>
          <p:cNvPr id="11" name="文本框 10">
            <a:extLst>
              <a:ext uri="{FF2B5EF4-FFF2-40B4-BE49-F238E27FC236}">
                <a16:creationId xmlns:a16="http://schemas.microsoft.com/office/drawing/2014/main" id="{9724F458-40C5-7354-71C8-D5EE886CDE2D}"/>
              </a:ext>
            </a:extLst>
          </p:cNvPr>
          <p:cNvSpPr txBox="1"/>
          <p:nvPr/>
        </p:nvSpPr>
        <p:spPr>
          <a:xfrm>
            <a:off x="7560297" y="2978870"/>
            <a:ext cx="3101418" cy="646331"/>
          </a:xfrm>
          <a:prstGeom prst="rect">
            <a:avLst/>
          </a:prstGeom>
          <a:noFill/>
        </p:spPr>
        <p:txBody>
          <a:bodyPr wrap="square" rtlCol="0">
            <a:spAutoFit/>
          </a:bodyPr>
          <a:lstStyle/>
          <a:p>
            <a:r>
              <a:rPr lang="en-US" altLang="zh-CN" dirty="0"/>
              <a:t>#define STACKSIZE 16 //</a:t>
            </a:r>
            <a:r>
              <a:rPr lang="zh-CN" altLang="en-US" dirty="0"/>
              <a:t>每个线程中栈空间的页数</a:t>
            </a:r>
          </a:p>
        </p:txBody>
      </p:sp>
      <p:sp>
        <p:nvSpPr>
          <p:cNvPr id="12" name="文本框 11">
            <a:extLst>
              <a:ext uri="{FF2B5EF4-FFF2-40B4-BE49-F238E27FC236}">
                <a16:creationId xmlns:a16="http://schemas.microsoft.com/office/drawing/2014/main" id="{CA9703B8-B8C2-96FE-2877-07DF55E03236}"/>
              </a:ext>
            </a:extLst>
          </p:cNvPr>
          <p:cNvSpPr txBox="1"/>
          <p:nvPr/>
        </p:nvSpPr>
        <p:spPr>
          <a:xfrm>
            <a:off x="7560297" y="4033696"/>
            <a:ext cx="3101418" cy="646331"/>
          </a:xfrm>
          <a:prstGeom prst="rect">
            <a:avLst/>
          </a:prstGeom>
          <a:noFill/>
        </p:spPr>
        <p:txBody>
          <a:bodyPr wrap="square" rtlCol="0">
            <a:spAutoFit/>
          </a:bodyPr>
          <a:lstStyle/>
          <a:p>
            <a:r>
              <a:rPr lang="en-US" altLang="zh-CN" dirty="0"/>
              <a:t>#define THREAD_MAX 8 //</a:t>
            </a:r>
            <a:r>
              <a:rPr lang="zh-CN" altLang="en-US" dirty="0"/>
              <a:t>每个进程中最多线程个数</a:t>
            </a:r>
          </a:p>
        </p:txBody>
      </p:sp>
    </p:spTree>
    <p:extLst>
      <p:ext uri="{BB962C8B-B14F-4D97-AF65-F5344CB8AC3E}">
        <p14:creationId xmlns:p14="http://schemas.microsoft.com/office/powerpoint/2010/main" val="2101582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5F2F29-34C4-07F0-3554-F1DB00DD0D78}"/>
              </a:ext>
            </a:extLst>
          </p:cNvPr>
          <p:cNvSpPr>
            <a:spLocks noGrp="1"/>
          </p:cNvSpPr>
          <p:nvPr>
            <p:ph type="title"/>
          </p:nvPr>
        </p:nvSpPr>
        <p:spPr>
          <a:xfrm>
            <a:off x="263165" y="839"/>
            <a:ext cx="10515600" cy="1328340"/>
          </a:xfrm>
        </p:spPr>
        <p:txBody>
          <a:bodyPr/>
          <a:lstStyle/>
          <a:p>
            <a:r>
              <a:rPr lang="zh-CN" altLang="en-US" dirty="0"/>
              <a:t>线程机制的底层实现</a:t>
            </a:r>
          </a:p>
        </p:txBody>
      </p:sp>
      <p:sp>
        <p:nvSpPr>
          <p:cNvPr id="3" name="内容占位符 2">
            <a:extLst>
              <a:ext uri="{FF2B5EF4-FFF2-40B4-BE49-F238E27FC236}">
                <a16:creationId xmlns:a16="http://schemas.microsoft.com/office/drawing/2014/main" id="{85FF552B-27AE-7F97-F3A9-77DAFA6AB339}"/>
              </a:ext>
            </a:extLst>
          </p:cNvPr>
          <p:cNvSpPr>
            <a:spLocks noGrp="1"/>
          </p:cNvSpPr>
          <p:nvPr>
            <p:ph idx="1"/>
          </p:nvPr>
        </p:nvSpPr>
        <p:spPr>
          <a:xfrm>
            <a:off x="75414" y="1032584"/>
            <a:ext cx="10515600" cy="587637"/>
          </a:xfrm>
        </p:spPr>
        <p:txBody>
          <a:bodyPr/>
          <a:lstStyle/>
          <a:p>
            <a:r>
              <a:rPr lang="zh-CN" altLang="en-US" dirty="0"/>
              <a:t>如何控制线程</a:t>
            </a:r>
            <a:r>
              <a:rPr lang="en-US" altLang="zh-CN" dirty="0"/>
              <a:t>? - </a:t>
            </a:r>
            <a:r>
              <a:rPr lang="zh-CN" altLang="en-US" dirty="0">
                <a:solidFill>
                  <a:srgbClr val="FF0000"/>
                </a:solidFill>
              </a:rPr>
              <a:t>线程控制块</a:t>
            </a:r>
            <a:endParaRPr lang="en-US" altLang="zh-CN" dirty="0">
              <a:solidFill>
                <a:srgbClr val="FF0000"/>
              </a:solidFill>
            </a:endParaRPr>
          </a:p>
        </p:txBody>
      </p:sp>
      <p:pic>
        <p:nvPicPr>
          <p:cNvPr id="5" name="图片 4">
            <a:extLst>
              <a:ext uri="{FF2B5EF4-FFF2-40B4-BE49-F238E27FC236}">
                <a16:creationId xmlns:a16="http://schemas.microsoft.com/office/drawing/2014/main" id="{A15353E7-FD64-EE66-973C-7D751036E011}"/>
              </a:ext>
            </a:extLst>
          </p:cNvPr>
          <p:cNvPicPr>
            <a:picLocks noChangeAspect="1"/>
          </p:cNvPicPr>
          <p:nvPr/>
        </p:nvPicPr>
        <p:blipFill>
          <a:blip r:embed="rId2"/>
          <a:stretch>
            <a:fillRect/>
          </a:stretch>
        </p:blipFill>
        <p:spPr>
          <a:xfrm>
            <a:off x="178159" y="1676383"/>
            <a:ext cx="4629346" cy="4913302"/>
          </a:xfrm>
          <a:prstGeom prst="rect">
            <a:avLst/>
          </a:prstGeom>
        </p:spPr>
      </p:pic>
      <p:pic>
        <p:nvPicPr>
          <p:cNvPr id="7" name="图片 6">
            <a:extLst>
              <a:ext uri="{FF2B5EF4-FFF2-40B4-BE49-F238E27FC236}">
                <a16:creationId xmlns:a16="http://schemas.microsoft.com/office/drawing/2014/main" id="{34C57841-2338-5774-3E48-572579ED868B}"/>
              </a:ext>
            </a:extLst>
          </p:cNvPr>
          <p:cNvPicPr>
            <a:picLocks noChangeAspect="1"/>
          </p:cNvPicPr>
          <p:nvPr/>
        </p:nvPicPr>
        <p:blipFill>
          <a:blip r:embed="rId3"/>
          <a:stretch>
            <a:fillRect/>
          </a:stretch>
        </p:blipFill>
        <p:spPr>
          <a:xfrm>
            <a:off x="4910249" y="1032584"/>
            <a:ext cx="7281751" cy="5557101"/>
          </a:xfrm>
          <a:prstGeom prst="rect">
            <a:avLst/>
          </a:prstGeom>
        </p:spPr>
      </p:pic>
    </p:spTree>
    <p:extLst>
      <p:ext uri="{BB962C8B-B14F-4D97-AF65-F5344CB8AC3E}">
        <p14:creationId xmlns:p14="http://schemas.microsoft.com/office/powerpoint/2010/main" val="111893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3095B97-44AE-73B1-AEBE-76C01EF69DE2}"/>
              </a:ext>
            </a:extLst>
          </p:cNvPr>
          <p:cNvSpPr>
            <a:spLocks noGrp="1"/>
          </p:cNvSpPr>
          <p:nvPr>
            <p:ph type="title"/>
          </p:nvPr>
        </p:nvSpPr>
        <p:spPr>
          <a:xfrm>
            <a:off x="263165" y="0"/>
            <a:ext cx="10515600" cy="1325563"/>
          </a:xfrm>
        </p:spPr>
        <p:txBody>
          <a:bodyPr/>
          <a:lstStyle/>
          <a:p>
            <a:r>
              <a:rPr lang="zh-CN" altLang="en-US" dirty="0"/>
              <a:t>线程机制的底层实现</a:t>
            </a:r>
          </a:p>
        </p:txBody>
      </p:sp>
      <p:sp>
        <p:nvSpPr>
          <p:cNvPr id="3" name="内容占位符 2">
            <a:extLst>
              <a:ext uri="{FF2B5EF4-FFF2-40B4-BE49-F238E27FC236}">
                <a16:creationId xmlns:a16="http://schemas.microsoft.com/office/drawing/2014/main" id="{8475EA8F-692D-039F-FBF3-78CDB4256506}"/>
              </a:ext>
            </a:extLst>
          </p:cNvPr>
          <p:cNvSpPr>
            <a:spLocks noGrp="1"/>
          </p:cNvSpPr>
          <p:nvPr>
            <p:ph idx="1"/>
          </p:nvPr>
        </p:nvSpPr>
        <p:spPr>
          <a:xfrm>
            <a:off x="263165" y="1187344"/>
            <a:ext cx="10515600" cy="895980"/>
          </a:xfrm>
        </p:spPr>
        <p:txBody>
          <a:bodyPr/>
          <a:lstStyle/>
          <a:p>
            <a:r>
              <a:rPr lang="zh-CN" altLang="en-US" dirty="0">
                <a:solidFill>
                  <a:srgbClr val="FF0000"/>
                </a:solidFill>
              </a:rPr>
              <a:t>线程</a:t>
            </a:r>
            <a:r>
              <a:rPr lang="en-US" altLang="zh-CN" dirty="0">
                <a:solidFill>
                  <a:srgbClr val="FF0000"/>
                </a:solidFill>
              </a:rPr>
              <a:t>ID</a:t>
            </a:r>
            <a:r>
              <a:rPr lang="zh-CN" altLang="en-US" dirty="0">
                <a:solidFill>
                  <a:srgbClr val="FF0000"/>
                </a:solidFill>
              </a:rPr>
              <a:t>的设计</a:t>
            </a:r>
            <a:r>
              <a:rPr lang="en-US" altLang="zh-CN" dirty="0">
                <a:solidFill>
                  <a:srgbClr val="FF0000"/>
                </a:solidFill>
              </a:rPr>
              <a:t> </a:t>
            </a:r>
            <a:r>
              <a:rPr lang="en-US" altLang="zh-CN" dirty="0"/>
              <a:t>– </a:t>
            </a:r>
            <a:r>
              <a:rPr lang="zh-CN" altLang="en-US" dirty="0"/>
              <a:t>独一无二的标识符</a:t>
            </a:r>
          </a:p>
        </p:txBody>
      </p:sp>
      <p:pic>
        <p:nvPicPr>
          <p:cNvPr id="10" name="图片 9">
            <a:extLst>
              <a:ext uri="{FF2B5EF4-FFF2-40B4-BE49-F238E27FC236}">
                <a16:creationId xmlns:a16="http://schemas.microsoft.com/office/drawing/2014/main" id="{4412DD6A-E2EC-C36C-10E5-B280A3AAE5FA}"/>
              </a:ext>
            </a:extLst>
          </p:cNvPr>
          <p:cNvPicPr>
            <a:picLocks noChangeAspect="1"/>
          </p:cNvPicPr>
          <p:nvPr/>
        </p:nvPicPr>
        <p:blipFill>
          <a:blip r:embed="rId2"/>
          <a:stretch>
            <a:fillRect/>
          </a:stretch>
        </p:blipFill>
        <p:spPr>
          <a:xfrm>
            <a:off x="0" y="1635334"/>
            <a:ext cx="6716062" cy="3492847"/>
          </a:xfrm>
          <a:prstGeom prst="rect">
            <a:avLst/>
          </a:prstGeom>
        </p:spPr>
      </p:pic>
      <p:pic>
        <p:nvPicPr>
          <p:cNvPr id="12" name="图片 11">
            <a:extLst>
              <a:ext uri="{FF2B5EF4-FFF2-40B4-BE49-F238E27FC236}">
                <a16:creationId xmlns:a16="http://schemas.microsoft.com/office/drawing/2014/main" id="{B7C8A192-7596-04C0-89A9-82F68DFFBAC8}"/>
              </a:ext>
            </a:extLst>
          </p:cNvPr>
          <p:cNvPicPr>
            <a:picLocks noChangeAspect="1"/>
          </p:cNvPicPr>
          <p:nvPr/>
        </p:nvPicPr>
        <p:blipFill>
          <a:blip r:embed="rId3"/>
          <a:stretch>
            <a:fillRect/>
          </a:stretch>
        </p:blipFill>
        <p:spPr>
          <a:xfrm>
            <a:off x="6336880" y="603863"/>
            <a:ext cx="5591955" cy="1169689"/>
          </a:xfrm>
          <a:prstGeom prst="rect">
            <a:avLst/>
          </a:prstGeom>
        </p:spPr>
      </p:pic>
      <p:pic>
        <p:nvPicPr>
          <p:cNvPr id="14" name="图片 13">
            <a:extLst>
              <a:ext uri="{FF2B5EF4-FFF2-40B4-BE49-F238E27FC236}">
                <a16:creationId xmlns:a16="http://schemas.microsoft.com/office/drawing/2014/main" id="{0EF991C4-8D93-FA46-8D9E-86FB1F95F5EC}"/>
              </a:ext>
            </a:extLst>
          </p:cNvPr>
          <p:cNvPicPr>
            <a:picLocks noChangeAspect="1"/>
          </p:cNvPicPr>
          <p:nvPr/>
        </p:nvPicPr>
        <p:blipFill>
          <a:blip r:embed="rId4"/>
          <a:stretch>
            <a:fillRect/>
          </a:stretch>
        </p:blipFill>
        <p:spPr>
          <a:xfrm>
            <a:off x="6336880" y="3751868"/>
            <a:ext cx="5071130" cy="2765895"/>
          </a:xfrm>
          <a:prstGeom prst="rect">
            <a:avLst/>
          </a:prstGeom>
        </p:spPr>
      </p:pic>
      <p:sp>
        <p:nvSpPr>
          <p:cNvPr id="15" name="箭头: 上 14">
            <a:extLst>
              <a:ext uri="{FF2B5EF4-FFF2-40B4-BE49-F238E27FC236}">
                <a16:creationId xmlns:a16="http://schemas.microsoft.com/office/drawing/2014/main" id="{57A1D7D0-DA40-0E57-0A27-C45F11F8E50B}"/>
              </a:ext>
            </a:extLst>
          </p:cNvPr>
          <p:cNvSpPr/>
          <p:nvPr/>
        </p:nvSpPr>
        <p:spPr>
          <a:xfrm>
            <a:off x="8241905" y="1954310"/>
            <a:ext cx="546754" cy="87757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21A0D962-4404-03E2-4E73-04185E8761AF}"/>
              </a:ext>
            </a:extLst>
          </p:cNvPr>
          <p:cNvSpPr/>
          <p:nvPr/>
        </p:nvSpPr>
        <p:spPr>
          <a:xfrm>
            <a:off x="6957804" y="3080775"/>
            <a:ext cx="3114955" cy="461665"/>
          </a:xfrm>
          <a:prstGeom prst="rect">
            <a:avLst/>
          </a:prstGeom>
          <a:noFill/>
        </p:spPr>
        <p:txBody>
          <a:bodyPr wrap="none" lIns="91440" tIns="45720" rIns="91440" bIns="45720">
            <a:spAutoFit/>
          </a:bodyPr>
          <a:lstStyle/>
          <a:p>
            <a:pPr algn="ctr"/>
            <a:r>
              <a:rPr lang="zh-CN" altLang="en-US" sz="2400" dirty="0">
                <a:ln w="0"/>
                <a:solidFill>
                  <a:schemeClr val="accent1"/>
                </a:solidFill>
                <a:effectLst>
                  <a:outerShdw blurRad="38100" dist="25400" dir="5400000" algn="ctr" rotWithShape="0">
                    <a:srgbClr val="6E747A">
                      <a:alpha val="43000"/>
                    </a:srgbClr>
                  </a:outerShdw>
                </a:effectLst>
              </a:rPr>
              <a:t>基于</a:t>
            </a:r>
            <a:r>
              <a:rPr lang="en-US" altLang="zh-CN" sz="2400" dirty="0">
                <a:ln w="0"/>
                <a:solidFill>
                  <a:schemeClr val="accent1"/>
                </a:solidFill>
                <a:effectLst>
                  <a:outerShdw blurRad="38100" dist="25400" dir="5400000" algn="ctr" rotWithShape="0">
                    <a:srgbClr val="6E747A">
                      <a:alpha val="43000"/>
                    </a:srgbClr>
                  </a:outerShdw>
                </a:effectLst>
              </a:rPr>
              <a:t>Env</a:t>
            </a:r>
            <a:r>
              <a:rPr lang="zh-CN" altLang="en-US" sz="2400" dirty="0">
                <a:ln w="0"/>
                <a:solidFill>
                  <a:schemeClr val="accent1"/>
                </a:solidFill>
                <a:effectLst>
                  <a:outerShdw blurRad="38100" dist="25400" dir="5400000" algn="ctr" rotWithShape="0">
                    <a:srgbClr val="6E747A">
                      <a:alpha val="43000"/>
                    </a:srgbClr>
                  </a:outerShdw>
                </a:effectLst>
              </a:rPr>
              <a:t>结构体的设计</a:t>
            </a:r>
            <a:endParaRPr lang="zh-CN" altLang="en-US" sz="2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234467767"/>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1146</TotalTime>
  <Words>2232</Words>
  <Application>Microsoft Office PowerPoint</Application>
  <PresentationFormat>宽屏</PresentationFormat>
  <Paragraphs>205</Paragraphs>
  <Slides>27</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27</vt:i4>
      </vt:variant>
    </vt:vector>
  </HeadingPairs>
  <TitlesOfParts>
    <vt:vector size="32" baseType="lpstr">
      <vt:lpstr>等线</vt:lpstr>
      <vt:lpstr>Arial</vt:lpstr>
      <vt:lpstr>Trebuchet MS</vt:lpstr>
      <vt:lpstr>Wingdings 3</vt:lpstr>
      <vt:lpstr>平面</vt:lpstr>
      <vt:lpstr>Lab4-challenge</vt:lpstr>
      <vt:lpstr>实现内容</vt:lpstr>
      <vt:lpstr>目录</vt:lpstr>
      <vt:lpstr>引入线程机制后的进程机制</vt:lpstr>
      <vt:lpstr>引入线程机制后的进程机制</vt:lpstr>
      <vt:lpstr>引入线程机制后的进程机制</vt:lpstr>
      <vt:lpstr>引入线程机制后的进程机制</vt:lpstr>
      <vt:lpstr>线程机制的底层实现</vt:lpstr>
      <vt:lpstr>线程机制的底层实现</vt:lpstr>
      <vt:lpstr>线程机制的底层实现</vt:lpstr>
      <vt:lpstr>线程机制的底层实现</vt:lpstr>
      <vt:lpstr>线程机制的底层实现</vt:lpstr>
      <vt:lpstr>线程机制的底层实现</vt:lpstr>
      <vt:lpstr>线程用户接口实现</vt:lpstr>
      <vt:lpstr>线程用户接口实现</vt:lpstr>
      <vt:lpstr>线程用户接口实现</vt:lpstr>
      <vt:lpstr>线程用户接口实现</vt:lpstr>
      <vt:lpstr>线程用户接口实现</vt:lpstr>
      <vt:lpstr>线程用户接口实现</vt:lpstr>
      <vt:lpstr>线程用户接口实现</vt:lpstr>
      <vt:lpstr>线程用户接口实现</vt:lpstr>
      <vt:lpstr>线程用户接口实现</vt:lpstr>
      <vt:lpstr>无名信号量机制实现</vt:lpstr>
      <vt:lpstr>无名信号量机制实现</vt:lpstr>
      <vt:lpstr>无名信号量机制实现</vt:lpstr>
      <vt:lpstr>有名信号量机制实现</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Lab4-challenge</dc:title>
  <dc:creator>2574411340@qq.com</dc:creator>
  <cp:lastModifiedBy>2574411340@qq.com</cp:lastModifiedBy>
  <cp:revision>14</cp:revision>
  <dcterms:created xsi:type="dcterms:W3CDTF">2022-07-02T09:17:40Z</dcterms:created>
  <dcterms:modified xsi:type="dcterms:W3CDTF">2022-07-04T02:14:10Z</dcterms:modified>
</cp:coreProperties>
</file>