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7" r:id="rId2"/>
    <p:sldId id="280" r:id="rId3"/>
    <p:sldId id="278" r:id="rId4"/>
    <p:sldId id="270" r:id="rId5"/>
    <p:sldId id="279"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7/31/2024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7/31/2024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7/31/2024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7/31/2024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7/31/2024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7/31/2024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7/31/2024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7/31/2024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7/31/2024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7/31/2024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7/31/2024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7/31/2024</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10157460" cy="3083767"/>
          </a:xfrm>
        </p:spPr>
        <p:txBody>
          <a:bodyPr/>
          <a:lstStyle/>
          <a:p>
            <a:r>
              <a:rPr lang="en-GB" dirty="0"/>
              <a:t>Threat Feed Aggregator</a:t>
            </a:r>
            <a:br>
              <a:rPr lang="en-US" dirty="0"/>
            </a:br>
            <a:endParaRPr lang="en-US" dirty="0"/>
          </a:p>
        </p:txBody>
      </p:sp>
      <p:sp>
        <p:nvSpPr>
          <p:cNvPr id="3" name="Subtitle 2"/>
          <p:cNvSpPr>
            <a:spLocks noGrp="1"/>
          </p:cNvSpPr>
          <p:nvPr>
            <p:ph type="subTitle" idx="1"/>
          </p:nvPr>
        </p:nvSpPr>
        <p:spPr>
          <a:xfrm>
            <a:off x="1573530" y="3535840"/>
            <a:ext cx="8229600" cy="1371600"/>
          </a:xfrm>
        </p:spPr>
        <p:txBody>
          <a:bodyPr/>
          <a:lstStyle/>
          <a:p>
            <a:r>
              <a:rPr lang="en-GB" dirty="0"/>
              <a:t>Empowering Cybersecurity Professionals with Real-Time Threat Feeds</a:t>
            </a:r>
            <a:endParaRPr lang="en-US"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2894030"/>
            <a:ext cx="9601200" cy="1069940"/>
          </a:xfrm>
        </p:spPr>
        <p:txBody>
          <a:bodyPr anchor="ctr"/>
          <a:lstStyle/>
          <a:p>
            <a:pPr algn="ctr"/>
            <a:r>
              <a:rPr lang="en-US" dirty="0"/>
              <a:t>THE END</a:t>
            </a:r>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CD5E-DFC0-4BD5-A89A-B6DEF0453F94}"/>
              </a:ext>
            </a:extLst>
          </p:cNvPr>
          <p:cNvSpPr>
            <a:spLocks noGrp="1"/>
          </p:cNvSpPr>
          <p:nvPr>
            <p:ph type="title"/>
          </p:nvPr>
        </p:nvSpPr>
        <p:spPr/>
        <p:txBody>
          <a:bodyPr/>
          <a:lstStyle/>
          <a:p>
            <a:r>
              <a:rPr lang="en-GB" dirty="0"/>
              <a:t>Background </a:t>
            </a:r>
            <a:endParaRPr lang="en-KE" dirty="0"/>
          </a:p>
        </p:txBody>
      </p:sp>
      <p:sp>
        <p:nvSpPr>
          <p:cNvPr id="3" name="Content Placeholder 2">
            <a:extLst>
              <a:ext uri="{FF2B5EF4-FFF2-40B4-BE49-F238E27FC236}">
                <a16:creationId xmlns:a16="http://schemas.microsoft.com/office/drawing/2014/main" id="{B76A6E50-1FDF-4770-AA9A-937ACCE0D3BA}"/>
              </a:ext>
            </a:extLst>
          </p:cNvPr>
          <p:cNvSpPr>
            <a:spLocks noGrp="1"/>
          </p:cNvSpPr>
          <p:nvPr>
            <p:ph idx="1"/>
          </p:nvPr>
        </p:nvSpPr>
        <p:spPr/>
        <p:txBody>
          <a:bodyPr/>
          <a:lstStyle/>
          <a:p>
            <a:pPr marL="0" indent="0">
              <a:lnSpc>
                <a:spcPct val="150000"/>
              </a:lnSpc>
              <a:buNone/>
            </a:pPr>
            <a:r>
              <a:rPr lang="en-US" dirty="0"/>
              <a:t>The cybersecurity landscape is constantly evolving, with new threats and vulnerabilities emerging daily. Security professionals and enthusiasts need to stay informed, but the sheer volume of information can be overwhelming. RSS feeds from reputable sources like IBM X-Force Exchange, The Hacker News, and CISA (Cybersecurity and Infrastructure Security Agency) offer valuable insights, but manually checking multiple sources is time-consuming and inefficient.</a:t>
            </a:r>
            <a:endParaRPr lang="en-KE" dirty="0"/>
          </a:p>
          <a:p>
            <a:endParaRPr lang="en-KE" dirty="0"/>
          </a:p>
        </p:txBody>
      </p:sp>
    </p:spTree>
    <p:extLst>
      <p:ext uri="{BB962C8B-B14F-4D97-AF65-F5344CB8AC3E}">
        <p14:creationId xmlns:p14="http://schemas.microsoft.com/office/powerpoint/2010/main" val="378403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3B9-F6F4-4C9C-9F6B-4252B791ED43}"/>
              </a:ext>
            </a:extLst>
          </p:cNvPr>
          <p:cNvSpPr>
            <a:spLocks noGrp="1"/>
          </p:cNvSpPr>
          <p:nvPr>
            <p:ph type="title"/>
          </p:nvPr>
        </p:nvSpPr>
        <p:spPr/>
        <p:txBody>
          <a:bodyPr/>
          <a:lstStyle/>
          <a:p>
            <a:r>
              <a:rPr lang="en-GB" dirty="0"/>
              <a:t>Problem Statement</a:t>
            </a:r>
            <a:endParaRPr lang="en-KE" dirty="0"/>
          </a:p>
        </p:txBody>
      </p:sp>
      <p:sp>
        <p:nvSpPr>
          <p:cNvPr id="3" name="Content Placeholder 2">
            <a:extLst>
              <a:ext uri="{FF2B5EF4-FFF2-40B4-BE49-F238E27FC236}">
                <a16:creationId xmlns:a16="http://schemas.microsoft.com/office/drawing/2014/main" id="{DC2C927F-52CE-48D5-8DFC-D0981EA67539}"/>
              </a:ext>
            </a:extLst>
          </p:cNvPr>
          <p:cNvSpPr>
            <a:spLocks noGrp="1"/>
          </p:cNvSpPr>
          <p:nvPr>
            <p:ph idx="1"/>
          </p:nvPr>
        </p:nvSpPr>
        <p:spPr/>
        <p:txBody>
          <a:bodyPr>
            <a:normAutofit/>
          </a:bodyPr>
          <a:lstStyle/>
          <a:p>
            <a:pPr>
              <a:lnSpc>
                <a:spcPct val="150000"/>
              </a:lnSpc>
            </a:pPr>
            <a:r>
              <a:rPr lang="en-GB" sz="2400" dirty="0"/>
              <a:t>Information overload in cybersecurity</a:t>
            </a:r>
          </a:p>
          <a:p>
            <a:pPr>
              <a:lnSpc>
                <a:spcPct val="150000"/>
              </a:lnSpc>
            </a:pPr>
            <a:r>
              <a:rPr lang="en-GB" sz="2400" dirty="0"/>
              <a:t>Time Constraints for checking multiple sources.</a:t>
            </a:r>
          </a:p>
          <a:p>
            <a:pPr>
              <a:lnSpc>
                <a:spcPct val="150000"/>
              </a:lnSpc>
            </a:pPr>
            <a:r>
              <a:rPr lang="en-GB" sz="2400" dirty="0"/>
              <a:t>Lack of centralized, mobile-friendly platform.</a:t>
            </a:r>
            <a:endParaRPr lang="en-KE" sz="2400" dirty="0"/>
          </a:p>
        </p:txBody>
      </p:sp>
    </p:spTree>
    <p:extLst>
      <p:ext uri="{BB962C8B-B14F-4D97-AF65-F5344CB8AC3E}">
        <p14:creationId xmlns:p14="http://schemas.microsoft.com/office/powerpoint/2010/main" val="62392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2"/>
            <a:ext cx="9601200" cy="1077877"/>
          </a:xfrm>
        </p:spPr>
        <p:txBody>
          <a:bodyPr/>
          <a:lstStyle/>
          <a:p>
            <a:r>
              <a:rPr lang="en-GB" dirty="0"/>
              <a:t>Project Objectives</a:t>
            </a:r>
            <a:endParaRPr lang="en-US" dirty="0"/>
          </a:p>
        </p:txBody>
      </p:sp>
      <p:sp>
        <p:nvSpPr>
          <p:cNvPr id="3" name="Content Placeholder 2"/>
          <p:cNvSpPr>
            <a:spLocks noGrp="1"/>
          </p:cNvSpPr>
          <p:nvPr>
            <p:ph sz="half" idx="1"/>
          </p:nvPr>
        </p:nvSpPr>
        <p:spPr>
          <a:xfrm>
            <a:off x="1295399" y="1828800"/>
            <a:ext cx="9047205" cy="4348163"/>
          </a:xfrm>
        </p:spPr>
        <p:txBody>
          <a:bodyPr>
            <a:normAutofit/>
          </a:bodyPr>
          <a:lstStyle/>
          <a:p>
            <a:r>
              <a:rPr lang="en-US" dirty="0"/>
              <a:t>To develop an Android application that efficiently aggregates and presents RSS feeds from IBM X-Force Exchange, The Hacker News, and CISA, providing users with a centralized platform for accessing cybersecurity news and threat intelligence.</a:t>
            </a:r>
          </a:p>
          <a:p>
            <a:r>
              <a:rPr lang="en-US" dirty="0"/>
              <a:t>To create a user-friendly interface for browsing aggregated cybersecurity RSS feeds on Android devices.</a:t>
            </a:r>
            <a:endParaRPr lang="en-KE" dirty="0"/>
          </a:p>
          <a:p>
            <a:r>
              <a:rPr lang="en-US" dirty="0"/>
              <a:t>To implement efficient RSS parsing and storage mechanisms to ensure quick access to the latest information.</a:t>
            </a:r>
            <a:endParaRPr lang="en-KE" dirty="0"/>
          </a:p>
          <a:p>
            <a:r>
              <a:rPr lang="en-US" dirty="0"/>
              <a:t>To provide customization options, allowing users to prioritize feeds and filter content based on their specific interests or needs.</a:t>
            </a:r>
          </a:p>
          <a:p>
            <a:r>
              <a:rPr lang="en-US" dirty="0"/>
              <a:t>To enhance the overall user experience through features such as offline reading, push notifications for critical updates, and easy sharing capabilities.</a:t>
            </a:r>
            <a:endParaRPr lang="en-KE" dirty="0"/>
          </a:p>
          <a:p>
            <a:endParaRPr lang="en-KE" dirty="0"/>
          </a:p>
          <a:p>
            <a:endParaRPr lang="en-KE" dirty="0"/>
          </a:p>
        </p:txBody>
      </p:sp>
    </p:spTree>
    <p:extLst>
      <p:ext uri="{BB962C8B-B14F-4D97-AF65-F5344CB8AC3E}">
        <p14:creationId xmlns:p14="http://schemas.microsoft.com/office/powerpoint/2010/main" val="7620810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477-F475-4A51-A4A1-603071C5D292}"/>
              </a:ext>
            </a:extLst>
          </p:cNvPr>
          <p:cNvSpPr>
            <a:spLocks noGrp="1"/>
          </p:cNvSpPr>
          <p:nvPr>
            <p:ph type="title"/>
          </p:nvPr>
        </p:nvSpPr>
        <p:spPr/>
        <p:txBody>
          <a:bodyPr/>
          <a:lstStyle/>
          <a:p>
            <a:r>
              <a:rPr lang="en-GB" dirty="0"/>
              <a:t>Agile Methodology</a:t>
            </a:r>
            <a:endParaRPr lang="en-KE" dirty="0"/>
          </a:p>
        </p:txBody>
      </p:sp>
      <p:sp>
        <p:nvSpPr>
          <p:cNvPr id="3" name="Content Placeholder 2">
            <a:extLst>
              <a:ext uri="{FF2B5EF4-FFF2-40B4-BE49-F238E27FC236}">
                <a16:creationId xmlns:a16="http://schemas.microsoft.com/office/drawing/2014/main" id="{B90456AF-53D2-4C69-9554-F39DAF07EC74}"/>
              </a:ext>
            </a:extLst>
          </p:cNvPr>
          <p:cNvSpPr>
            <a:spLocks noGrp="1"/>
          </p:cNvSpPr>
          <p:nvPr>
            <p:ph sz="half" idx="1"/>
          </p:nvPr>
        </p:nvSpPr>
        <p:spPr>
          <a:xfrm>
            <a:off x="1295401" y="1828800"/>
            <a:ext cx="4572000" cy="4348163"/>
          </a:xfrm>
        </p:spPr>
        <p:txBody>
          <a:bodyPr/>
          <a:lstStyle/>
          <a:p>
            <a:r>
              <a:rPr lang="en-GB" b="1" dirty="0"/>
              <a:t>Flexibility:</a:t>
            </a:r>
            <a:r>
              <a:rPr lang="en-GB" dirty="0"/>
              <a:t> Adapts to changing requirements and continuous user feedback.</a:t>
            </a:r>
          </a:p>
          <a:p>
            <a:r>
              <a:rPr lang="en-GB" b="1" dirty="0"/>
              <a:t>Incremental Delivery:</a:t>
            </a:r>
            <a:r>
              <a:rPr lang="en-GB" dirty="0"/>
              <a:t> Regularly delivers small, functional segments for testing and improvement.</a:t>
            </a:r>
          </a:p>
          <a:p>
            <a:r>
              <a:rPr lang="en-GB" b="1" dirty="0"/>
              <a:t>Efficiency:</a:t>
            </a:r>
            <a:r>
              <a:rPr lang="en-GB" dirty="0"/>
              <a:t> Enhances productivity with iterative cycles and frequent reassessments.</a:t>
            </a:r>
          </a:p>
        </p:txBody>
      </p:sp>
      <p:pic>
        <p:nvPicPr>
          <p:cNvPr id="6" name="Content Placeholder 5">
            <a:extLst>
              <a:ext uri="{FF2B5EF4-FFF2-40B4-BE49-F238E27FC236}">
                <a16:creationId xmlns:a16="http://schemas.microsoft.com/office/drawing/2014/main" id="{0F515433-2A0C-4E35-BD6A-848561070AC1}"/>
              </a:ext>
            </a:extLst>
          </p:cNvPr>
          <p:cNvPicPr>
            <a:picLocks noGrp="1" noChangeAspect="1"/>
          </p:cNvPicPr>
          <p:nvPr>
            <p:ph sz="half" idx="2"/>
          </p:nvPr>
        </p:nvPicPr>
        <p:blipFill>
          <a:blip r:embed="rId2"/>
          <a:stretch>
            <a:fillRect/>
          </a:stretch>
        </p:blipFill>
        <p:spPr>
          <a:xfrm>
            <a:off x="6324600" y="2089508"/>
            <a:ext cx="4572000" cy="3826747"/>
          </a:xfrm>
        </p:spPr>
      </p:pic>
    </p:spTree>
    <p:extLst>
      <p:ext uri="{BB962C8B-B14F-4D97-AF65-F5344CB8AC3E}">
        <p14:creationId xmlns:p14="http://schemas.microsoft.com/office/powerpoint/2010/main" val="4227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System Architecture</a:t>
            </a:r>
          </a:p>
        </p:txBody>
      </p:sp>
      <p:sp>
        <p:nvSpPr>
          <p:cNvPr id="13" name="Text Placeholder 12"/>
          <p:cNvSpPr>
            <a:spLocks noGrp="1"/>
          </p:cNvSpPr>
          <p:nvPr>
            <p:ph type="body" idx="1"/>
          </p:nvPr>
        </p:nvSpPr>
        <p:spPr/>
        <p:txBody>
          <a:bodyPr>
            <a:normAutofit/>
          </a:bodyPr>
          <a:lstStyle/>
          <a:p>
            <a:r>
              <a:rPr lang="en-US" sz="2400" dirty="0"/>
              <a:t>High-Level Design</a:t>
            </a:r>
          </a:p>
        </p:txBody>
      </p:sp>
      <p:sp>
        <p:nvSpPr>
          <p:cNvPr id="14" name="Content Placeholder 13"/>
          <p:cNvSpPr>
            <a:spLocks noGrp="1"/>
          </p:cNvSpPr>
          <p:nvPr>
            <p:ph sz="half" idx="2"/>
          </p:nvPr>
        </p:nvSpPr>
        <p:spPr/>
        <p:txBody>
          <a:bodyPr/>
          <a:lstStyle/>
          <a:p>
            <a:pPr>
              <a:lnSpc>
                <a:spcPct val="150000"/>
              </a:lnSpc>
              <a:defRPr sz="2400">
                <a:solidFill>
                  <a:srgbClr val="FFFFFF"/>
                </a:solidFill>
              </a:defRPr>
            </a:pPr>
            <a:r>
              <a:rPr lang="en-GB" dirty="0"/>
              <a:t>Data Ingestion Layer</a:t>
            </a:r>
          </a:p>
          <a:p>
            <a:pPr>
              <a:lnSpc>
                <a:spcPct val="150000"/>
              </a:lnSpc>
              <a:defRPr sz="2400">
                <a:solidFill>
                  <a:srgbClr val="FFFFFF"/>
                </a:solidFill>
              </a:defRPr>
            </a:pPr>
            <a:r>
              <a:rPr lang="en-GB" dirty="0"/>
              <a:t>Data Processing Layer</a:t>
            </a:r>
          </a:p>
          <a:p>
            <a:pPr>
              <a:lnSpc>
                <a:spcPct val="150000"/>
              </a:lnSpc>
              <a:defRPr sz="2400">
                <a:solidFill>
                  <a:srgbClr val="FFFFFF"/>
                </a:solidFill>
              </a:defRPr>
            </a:pPr>
            <a:r>
              <a:rPr lang="en-GB" dirty="0"/>
              <a:t>User Interface Layer</a:t>
            </a:r>
          </a:p>
          <a:p>
            <a:endParaRPr lang="en-US" dirty="0"/>
          </a:p>
        </p:txBody>
      </p:sp>
      <p:sp>
        <p:nvSpPr>
          <p:cNvPr id="15" name="Text Placeholder 14"/>
          <p:cNvSpPr>
            <a:spLocks noGrp="1"/>
          </p:cNvSpPr>
          <p:nvPr>
            <p:ph type="body" sz="quarter" idx="3"/>
          </p:nvPr>
        </p:nvSpPr>
        <p:spPr>
          <a:xfrm>
            <a:off x="6321554" y="1627258"/>
            <a:ext cx="4904644" cy="685800"/>
          </a:xfrm>
        </p:spPr>
        <p:txBody>
          <a:bodyPr>
            <a:normAutofit/>
          </a:bodyPr>
          <a:lstStyle/>
          <a:p>
            <a:r>
              <a:rPr lang="en-GB" sz="2400" dirty="0"/>
              <a:t>Components and Their Functions:</a:t>
            </a:r>
          </a:p>
          <a:p>
            <a:endParaRPr lang="en-US" dirty="0"/>
          </a:p>
        </p:txBody>
      </p:sp>
      <p:sp>
        <p:nvSpPr>
          <p:cNvPr id="16" name="Content Placeholder 15"/>
          <p:cNvSpPr>
            <a:spLocks noGrp="1"/>
          </p:cNvSpPr>
          <p:nvPr>
            <p:ph sz="quarter" idx="4"/>
          </p:nvPr>
        </p:nvSpPr>
        <p:spPr>
          <a:xfrm>
            <a:off x="6327647" y="2373284"/>
            <a:ext cx="5670763" cy="3840480"/>
          </a:xfrm>
        </p:spPr>
        <p:txBody>
          <a:bodyPr/>
          <a:lstStyle/>
          <a:p>
            <a:pPr>
              <a:lnSpc>
                <a:spcPct val="150000"/>
              </a:lnSpc>
              <a:defRPr sz="2400">
                <a:solidFill>
                  <a:srgbClr val="FFFFFF"/>
                </a:solidFill>
              </a:defRPr>
            </a:pPr>
            <a:r>
              <a:rPr lang="en-GB" dirty="0"/>
              <a:t>Ingestion Engine: Collects and pre-processes data</a:t>
            </a:r>
          </a:p>
          <a:p>
            <a:pPr>
              <a:lnSpc>
                <a:spcPct val="150000"/>
              </a:lnSpc>
              <a:defRPr sz="2400">
                <a:solidFill>
                  <a:srgbClr val="FFFFFF"/>
                </a:solidFill>
              </a:defRPr>
            </a:pPr>
            <a:r>
              <a:rPr lang="en-GB" dirty="0"/>
              <a:t>Analysis Engine: Analyses data and generates insights</a:t>
            </a:r>
          </a:p>
          <a:p>
            <a:pPr>
              <a:lnSpc>
                <a:spcPct val="150000"/>
              </a:lnSpc>
              <a:defRPr sz="2400">
                <a:solidFill>
                  <a:srgbClr val="FFFFFF"/>
                </a:solidFill>
              </a:defRPr>
            </a:pPr>
            <a:r>
              <a:rPr lang="en-GB" dirty="0"/>
              <a:t>Dashboard: Displays real-time information and alerts</a:t>
            </a:r>
          </a:p>
          <a:p>
            <a:endParaRPr lang="en-US" dirty="0"/>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the Application</a:t>
            </a:r>
          </a:p>
        </p:txBody>
      </p:sp>
      <p:sp>
        <p:nvSpPr>
          <p:cNvPr id="2" name="Rectangle 1">
            <a:extLst>
              <a:ext uri="{FF2B5EF4-FFF2-40B4-BE49-F238E27FC236}">
                <a16:creationId xmlns:a16="http://schemas.microsoft.com/office/drawing/2014/main" id="{F064C5F8-3F99-41DD-A40A-647F93F401FC}"/>
              </a:ext>
            </a:extLst>
          </p:cNvPr>
          <p:cNvSpPr/>
          <p:nvPr/>
        </p:nvSpPr>
        <p:spPr>
          <a:xfrm>
            <a:off x="1295399" y="1905506"/>
            <a:ext cx="7539681" cy="3600986"/>
          </a:xfrm>
          <a:prstGeom prst="rect">
            <a:avLst/>
          </a:prstGeom>
        </p:spPr>
        <p:txBody>
          <a:bodyPr wrap="square">
            <a:spAutoFit/>
          </a:bodyPr>
          <a:lstStyle/>
          <a:p>
            <a:pPr>
              <a:defRPr sz="2400">
                <a:solidFill>
                  <a:srgbClr val="FFFFFF"/>
                </a:solidFill>
              </a:defRPr>
            </a:pPr>
            <a:r>
              <a:rPr lang="en-GB" dirty="0">
                <a:solidFill>
                  <a:schemeClr val="accent1"/>
                </a:solidFill>
              </a:rPr>
              <a:t>Key Functionalities:</a:t>
            </a:r>
          </a:p>
          <a:p>
            <a:pPr marL="342900" indent="-342900">
              <a:lnSpc>
                <a:spcPct val="150000"/>
              </a:lnSpc>
              <a:buClr>
                <a:schemeClr val="accent1"/>
              </a:buClr>
              <a:buFont typeface="Arial" panose="020B0604020202020204" pitchFamily="34" charset="0"/>
              <a:buChar char="•"/>
              <a:defRPr sz="2400">
                <a:solidFill>
                  <a:srgbClr val="FFFFFF"/>
                </a:solidFill>
              </a:defRPr>
            </a:pPr>
            <a:r>
              <a:rPr lang="en-GB" sz="2400" dirty="0"/>
              <a:t>Aggregation of feeds from IBM X-Force Exchange, The Hacker News, and CISA</a:t>
            </a:r>
          </a:p>
          <a:p>
            <a:pPr marL="342900" indent="-342900">
              <a:lnSpc>
                <a:spcPct val="150000"/>
              </a:lnSpc>
              <a:buClr>
                <a:schemeClr val="accent1"/>
              </a:buClr>
              <a:buFont typeface="Arial" panose="020B0604020202020204" pitchFamily="34" charset="0"/>
              <a:buChar char="•"/>
              <a:defRPr sz="2400">
                <a:solidFill>
                  <a:srgbClr val="FFFFFF"/>
                </a:solidFill>
              </a:defRPr>
            </a:pPr>
            <a:r>
              <a:rPr lang="en-GB" sz="2400" dirty="0"/>
              <a:t>User-friendly interface with Material Design</a:t>
            </a:r>
          </a:p>
          <a:p>
            <a:pPr marL="342900" indent="-342900">
              <a:lnSpc>
                <a:spcPct val="150000"/>
              </a:lnSpc>
              <a:buClr>
                <a:schemeClr val="accent1"/>
              </a:buClr>
              <a:buFont typeface="Arial" panose="020B0604020202020204" pitchFamily="34" charset="0"/>
              <a:buChar char="•"/>
              <a:defRPr sz="2400">
                <a:solidFill>
                  <a:srgbClr val="FFFFFF"/>
                </a:solidFill>
              </a:defRPr>
            </a:pPr>
            <a:r>
              <a:rPr lang="en-GB" sz="2400" dirty="0"/>
              <a:t>Offline access to threat data</a:t>
            </a:r>
          </a:p>
          <a:p>
            <a:pPr marL="342900" indent="-342900">
              <a:lnSpc>
                <a:spcPct val="150000"/>
              </a:lnSpc>
              <a:buClr>
                <a:schemeClr val="accent1"/>
              </a:buClr>
              <a:buFont typeface="Arial" panose="020B0604020202020204" pitchFamily="34" charset="0"/>
              <a:buChar char="•"/>
              <a:defRPr sz="2400">
                <a:solidFill>
                  <a:srgbClr val="FFFFFF"/>
                </a:solidFill>
              </a:defRPr>
            </a:pPr>
            <a:r>
              <a:rPr lang="en-GB" sz="2400" dirty="0"/>
              <a:t>Push notifications for critical updates</a:t>
            </a:r>
          </a:p>
          <a:p>
            <a:pPr marL="342900" indent="-342900">
              <a:buClr>
                <a:schemeClr val="accent1"/>
              </a:buClr>
              <a:buFont typeface="Arial" panose="020B0604020202020204" pitchFamily="34" charset="0"/>
              <a:buChar char="•"/>
              <a:defRPr sz="2400">
                <a:solidFill>
                  <a:srgbClr val="FFFFFF"/>
                </a:solidFill>
              </a:defRPr>
            </a:pPr>
            <a:endParaRPr lang="en-GB" dirty="0"/>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01518E-4A73-49D0-AA2C-5094EA7388E9}"/>
              </a:ext>
            </a:extLst>
          </p:cNvPr>
          <p:cNvSpPr>
            <a:spLocks noGrp="1"/>
          </p:cNvSpPr>
          <p:nvPr>
            <p:ph type="title"/>
          </p:nvPr>
        </p:nvSpPr>
        <p:spPr/>
        <p:txBody>
          <a:bodyPr/>
          <a:lstStyle/>
          <a:p>
            <a:r>
              <a:rPr lang="en-GB" dirty="0"/>
              <a:t>Challenges and Solutions</a:t>
            </a:r>
            <a:endParaRPr lang="en-KE" dirty="0"/>
          </a:p>
        </p:txBody>
      </p:sp>
      <p:sp>
        <p:nvSpPr>
          <p:cNvPr id="5" name="Text Placeholder 4">
            <a:extLst>
              <a:ext uri="{FF2B5EF4-FFF2-40B4-BE49-F238E27FC236}">
                <a16:creationId xmlns:a16="http://schemas.microsoft.com/office/drawing/2014/main" id="{E5E71579-0137-450E-B564-6B66CA2AD866}"/>
              </a:ext>
            </a:extLst>
          </p:cNvPr>
          <p:cNvSpPr>
            <a:spLocks noGrp="1"/>
          </p:cNvSpPr>
          <p:nvPr>
            <p:ph type="body" idx="1"/>
          </p:nvPr>
        </p:nvSpPr>
        <p:spPr/>
        <p:txBody>
          <a:bodyPr/>
          <a:lstStyle/>
          <a:p>
            <a:r>
              <a:rPr lang="en-GB" sz="2400" dirty="0"/>
              <a:t>Problems Faced:</a:t>
            </a:r>
          </a:p>
          <a:p>
            <a:endParaRPr lang="en-KE" dirty="0"/>
          </a:p>
        </p:txBody>
      </p:sp>
      <p:sp>
        <p:nvSpPr>
          <p:cNvPr id="6" name="Content Placeholder 5">
            <a:extLst>
              <a:ext uri="{FF2B5EF4-FFF2-40B4-BE49-F238E27FC236}">
                <a16:creationId xmlns:a16="http://schemas.microsoft.com/office/drawing/2014/main" id="{4C223A60-5DAB-4E48-8E42-B88CC21D38AB}"/>
              </a:ext>
            </a:extLst>
          </p:cNvPr>
          <p:cNvSpPr>
            <a:spLocks noGrp="1"/>
          </p:cNvSpPr>
          <p:nvPr>
            <p:ph sz="half" idx="2"/>
          </p:nvPr>
        </p:nvSpPr>
        <p:spPr/>
        <p:txBody>
          <a:bodyPr/>
          <a:lstStyle/>
          <a:p>
            <a:pPr>
              <a:lnSpc>
                <a:spcPct val="150000"/>
              </a:lnSpc>
              <a:defRPr sz="2400">
                <a:solidFill>
                  <a:srgbClr val="FFFFFF"/>
                </a:solidFill>
              </a:defRPr>
            </a:pPr>
            <a:r>
              <a:rPr lang="en-GB" dirty="0"/>
              <a:t>Data inconsistency from different sources</a:t>
            </a:r>
          </a:p>
          <a:p>
            <a:pPr>
              <a:lnSpc>
                <a:spcPct val="150000"/>
              </a:lnSpc>
              <a:defRPr sz="2400">
                <a:solidFill>
                  <a:srgbClr val="FFFFFF"/>
                </a:solidFill>
              </a:defRPr>
            </a:pPr>
            <a:r>
              <a:rPr lang="en-GB" dirty="0"/>
              <a:t>High volume of data processing</a:t>
            </a:r>
          </a:p>
          <a:p>
            <a:endParaRPr lang="en-KE" dirty="0"/>
          </a:p>
        </p:txBody>
      </p:sp>
      <p:sp>
        <p:nvSpPr>
          <p:cNvPr id="7" name="Text Placeholder 6">
            <a:extLst>
              <a:ext uri="{FF2B5EF4-FFF2-40B4-BE49-F238E27FC236}">
                <a16:creationId xmlns:a16="http://schemas.microsoft.com/office/drawing/2014/main" id="{09E62FE3-9F38-490E-8DDB-7AB677B98710}"/>
              </a:ext>
            </a:extLst>
          </p:cNvPr>
          <p:cNvSpPr>
            <a:spLocks noGrp="1"/>
          </p:cNvSpPr>
          <p:nvPr>
            <p:ph type="body" sz="quarter" idx="3"/>
          </p:nvPr>
        </p:nvSpPr>
        <p:spPr/>
        <p:txBody>
          <a:bodyPr/>
          <a:lstStyle/>
          <a:p>
            <a:r>
              <a:rPr lang="en-GB" sz="2400" dirty="0"/>
              <a:t>How They Were Overcome:</a:t>
            </a:r>
          </a:p>
          <a:p>
            <a:endParaRPr lang="en-KE" dirty="0"/>
          </a:p>
        </p:txBody>
      </p:sp>
      <p:sp>
        <p:nvSpPr>
          <p:cNvPr id="8" name="Content Placeholder 7">
            <a:extLst>
              <a:ext uri="{FF2B5EF4-FFF2-40B4-BE49-F238E27FC236}">
                <a16:creationId xmlns:a16="http://schemas.microsoft.com/office/drawing/2014/main" id="{ECFFAEEF-6696-4123-A24D-F533377296D7}"/>
              </a:ext>
            </a:extLst>
          </p:cNvPr>
          <p:cNvSpPr>
            <a:spLocks noGrp="1"/>
          </p:cNvSpPr>
          <p:nvPr>
            <p:ph sz="quarter" idx="4"/>
          </p:nvPr>
        </p:nvSpPr>
        <p:spPr/>
        <p:txBody>
          <a:bodyPr/>
          <a:lstStyle/>
          <a:p>
            <a:pPr>
              <a:lnSpc>
                <a:spcPct val="150000"/>
              </a:lnSpc>
              <a:defRPr sz="2400">
                <a:solidFill>
                  <a:srgbClr val="FFFFFF"/>
                </a:solidFill>
              </a:defRPr>
            </a:pPr>
            <a:r>
              <a:rPr lang="en-GB" dirty="0"/>
              <a:t>Implemented data normalization techniques</a:t>
            </a:r>
          </a:p>
          <a:p>
            <a:pPr>
              <a:lnSpc>
                <a:spcPct val="150000"/>
              </a:lnSpc>
              <a:defRPr sz="2400">
                <a:solidFill>
                  <a:srgbClr val="FFFFFF"/>
                </a:solidFill>
              </a:defRPr>
            </a:pPr>
            <a:r>
              <a:rPr lang="en-GB" dirty="0"/>
              <a:t>Optimized data processing algorithms</a:t>
            </a:r>
          </a:p>
          <a:p>
            <a:endParaRPr lang="en-KE" dirty="0"/>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Conclusion and Future Work</a:t>
            </a:r>
            <a:endParaRPr lang="en-US" dirty="0"/>
          </a:p>
        </p:txBody>
      </p:sp>
      <p:sp>
        <p:nvSpPr>
          <p:cNvPr id="4" name="Text Placeholder 3">
            <a:extLst>
              <a:ext uri="{FF2B5EF4-FFF2-40B4-BE49-F238E27FC236}">
                <a16:creationId xmlns:a16="http://schemas.microsoft.com/office/drawing/2014/main" id="{C7999674-DCDF-403B-BAA7-B5C64251896D}"/>
              </a:ext>
            </a:extLst>
          </p:cNvPr>
          <p:cNvSpPr>
            <a:spLocks noGrp="1"/>
          </p:cNvSpPr>
          <p:nvPr>
            <p:ph type="body" sz="quarter" idx="3"/>
          </p:nvPr>
        </p:nvSpPr>
        <p:spPr>
          <a:xfrm>
            <a:off x="1292352" y="1687484"/>
            <a:ext cx="4572000" cy="685800"/>
          </a:xfrm>
        </p:spPr>
        <p:txBody>
          <a:bodyPr/>
          <a:lstStyle/>
          <a:p>
            <a:r>
              <a:rPr lang="en-GB" sz="2400" dirty="0"/>
              <a:t>Future Enhancements</a:t>
            </a:r>
            <a:endParaRPr lang="en-KE" sz="2400" dirty="0"/>
          </a:p>
        </p:txBody>
      </p:sp>
      <p:sp>
        <p:nvSpPr>
          <p:cNvPr id="5" name="Content Placeholder 4">
            <a:extLst>
              <a:ext uri="{FF2B5EF4-FFF2-40B4-BE49-F238E27FC236}">
                <a16:creationId xmlns:a16="http://schemas.microsoft.com/office/drawing/2014/main" id="{4F6AEE65-3A66-4727-809D-1605A78698EC}"/>
              </a:ext>
            </a:extLst>
          </p:cNvPr>
          <p:cNvSpPr>
            <a:spLocks noGrp="1"/>
          </p:cNvSpPr>
          <p:nvPr>
            <p:ph sz="quarter" idx="4"/>
          </p:nvPr>
        </p:nvSpPr>
        <p:spPr>
          <a:xfrm>
            <a:off x="1292352" y="2529148"/>
            <a:ext cx="7142988" cy="3840480"/>
          </a:xfrm>
        </p:spPr>
        <p:txBody>
          <a:bodyPr/>
          <a:lstStyle/>
          <a:p>
            <a:pPr>
              <a:lnSpc>
                <a:spcPct val="150000"/>
              </a:lnSpc>
              <a:defRPr sz="2400">
                <a:solidFill>
                  <a:srgbClr val="FFFFFF"/>
                </a:solidFill>
              </a:defRPr>
            </a:pPr>
            <a:r>
              <a:rPr lang="en-GB" dirty="0"/>
              <a:t>Expand data sources for more comprehensive coverage</a:t>
            </a:r>
          </a:p>
          <a:p>
            <a:pPr>
              <a:lnSpc>
                <a:spcPct val="150000"/>
              </a:lnSpc>
              <a:defRPr sz="2400">
                <a:solidFill>
                  <a:srgbClr val="FFFFFF"/>
                </a:solidFill>
              </a:defRPr>
            </a:pPr>
            <a:r>
              <a:rPr lang="en-GB" dirty="0"/>
              <a:t>Integrate advanced machine learning models for predictive analysis</a:t>
            </a:r>
          </a:p>
          <a:p>
            <a:pPr>
              <a:lnSpc>
                <a:spcPct val="150000"/>
              </a:lnSpc>
              <a:defRPr sz="2400">
                <a:solidFill>
                  <a:srgbClr val="FFFFFF"/>
                </a:solidFill>
              </a:defRPr>
            </a:pPr>
            <a:r>
              <a:rPr lang="en-GB" dirty="0"/>
              <a:t>Develop mobile applications for on-the-go monitoring</a:t>
            </a:r>
          </a:p>
          <a:p>
            <a:endParaRPr lang="en-KE" dirty="0"/>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453</TotalTime>
  <Words>392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Georgia</vt:lpstr>
      <vt:lpstr>Brushed Metal 16x9</vt:lpstr>
      <vt:lpstr>Threat Feed Aggregator </vt:lpstr>
      <vt:lpstr>Background </vt:lpstr>
      <vt:lpstr>Problem Statement</vt:lpstr>
      <vt:lpstr>Project Objectives</vt:lpstr>
      <vt:lpstr>Agile Methodology</vt:lpstr>
      <vt:lpstr>System Architecture</vt:lpstr>
      <vt:lpstr>Features of the Application</vt:lpstr>
      <vt:lpstr>Challenges and Solutions</vt:lpstr>
      <vt:lpstr>Conclusion and Future Work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Nostazac</dc:creator>
  <cp:lastModifiedBy>Nostazac</cp:lastModifiedBy>
  <cp:revision>18</cp:revision>
  <dcterms:created xsi:type="dcterms:W3CDTF">2024-07-30T17:52:26Z</dcterms:created>
  <dcterms:modified xsi:type="dcterms:W3CDTF">2024-07-31T08:47:39Z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