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32.svg" ContentType="image/sv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7" autoAdjust="0"/>
    <p:restoredTop sz="94660"/>
  </p:normalViewPr>
  <p:slideViewPr>
    <p:cSldViewPr snapToGrid="0">
      <p:cViewPr varScale="1">
        <p:scale>
          <a:sx n="121" d="100"/>
          <a:sy n="121" d="100"/>
        </p:scale>
        <p:origin x="132"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5508-7133-ADB6-6A0E-6B74D9E8BF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03B9018E-D1FC-7317-9A63-4F26F214EA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60CE97F4-5B4F-F00B-FE53-107997FF35B2}"/>
              </a:ext>
            </a:extLst>
          </p:cNvPr>
          <p:cNvSpPr>
            <a:spLocks noGrp="1"/>
          </p:cNvSpPr>
          <p:nvPr>
            <p:ph type="dt" sz="half" idx="10"/>
          </p:nvPr>
        </p:nvSpPr>
        <p:spPr/>
        <p:txBody>
          <a:bodyPr/>
          <a:lstStyle/>
          <a:p>
            <a:fld id="{D4ACDACF-CEDB-4137-9738-8F96BEE6B6BA}" type="datetimeFigureOut">
              <a:rPr lang="nb-NO" smtClean="0"/>
              <a:t>07.05.2025</a:t>
            </a:fld>
            <a:endParaRPr lang="nb-NO"/>
          </a:p>
        </p:txBody>
      </p:sp>
      <p:sp>
        <p:nvSpPr>
          <p:cNvPr id="5" name="Footer Placeholder 4">
            <a:extLst>
              <a:ext uri="{FF2B5EF4-FFF2-40B4-BE49-F238E27FC236}">
                <a16:creationId xmlns:a16="http://schemas.microsoft.com/office/drawing/2014/main" id="{FAF998CD-0BD7-E33C-1E7B-4E5DFB0D1889}"/>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FDA7332B-782D-EF30-1756-E6665F21D6E4}"/>
              </a:ext>
            </a:extLst>
          </p:cNvPr>
          <p:cNvSpPr>
            <a:spLocks noGrp="1"/>
          </p:cNvSpPr>
          <p:nvPr>
            <p:ph type="sldNum" sz="quarter" idx="12"/>
          </p:nvPr>
        </p:nvSpPr>
        <p:spPr/>
        <p:txBody>
          <a:bodyPr/>
          <a:lstStyle/>
          <a:p>
            <a:fld id="{9EF8929E-E8C5-455E-8F1F-C3E4D888CB9B}" type="slidenum">
              <a:rPr lang="nb-NO" smtClean="0"/>
              <a:t>‹#›</a:t>
            </a:fld>
            <a:endParaRPr lang="nb-NO"/>
          </a:p>
        </p:txBody>
      </p:sp>
    </p:spTree>
    <p:extLst>
      <p:ext uri="{BB962C8B-B14F-4D97-AF65-F5344CB8AC3E}">
        <p14:creationId xmlns:p14="http://schemas.microsoft.com/office/powerpoint/2010/main" val="847694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2E0FF-62FC-0DEC-BE9F-4F5271032E45}"/>
              </a:ext>
            </a:extLst>
          </p:cNvPr>
          <p:cNvSpPr>
            <a:spLocks noGrp="1"/>
          </p:cNvSpPr>
          <p:nvPr>
            <p:ph type="title"/>
          </p:nvPr>
        </p:nvSpPr>
        <p:spPr/>
        <p:txBody>
          <a:bodyPr/>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80E6548C-CD8D-58BB-D977-247871D38A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D0B27639-9693-70A0-A599-C8917B2BDF16}"/>
              </a:ext>
            </a:extLst>
          </p:cNvPr>
          <p:cNvSpPr>
            <a:spLocks noGrp="1"/>
          </p:cNvSpPr>
          <p:nvPr>
            <p:ph type="dt" sz="half" idx="10"/>
          </p:nvPr>
        </p:nvSpPr>
        <p:spPr/>
        <p:txBody>
          <a:bodyPr/>
          <a:lstStyle/>
          <a:p>
            <a:fld id="{D4ACDACF-CEDB-4137-9738-8F96BEE6B6BA}" type="datetimeFigureOut">
              <a:rPr lang="nb-NO" smtClean="0"/>
              <a:t>07.05.2025</a:t>
            </a:fld>
            <a:endParaRPr lang="nb-NO"/>
          </a:p>
        </p:txBody>
      </p:sp>
      <p:sp>
        <p:nvSpPr>
          <p:cNvPr id="5" name="Footer Placeholder 4">
            <a:extLst>
              <a:ext uri="{FF2B5EF4-FFF2-40B4-BE49-F238E27FC236}">
                <a16:creationId xmlns:a16="http://schemas.microsoft.com/office/drawing/2014/main" id="{1CC6D3F6-E619-5F36-E02D-189526A8A244}"/>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9CD61352-C049-21E7-F3D1-1EB0BEBA3358}"/>
              </a:ext>
            </a:extLst>
          </p:cNvPr>
          <p:cNvSpPr>
            <a:spLocks noGrp="1"/>
          </p:cNvSpPr>
          <p:nvPr>
            <p:ph type="sldNum" sz="quarter" idx="12"/>
          </p:nvPr>
        </p:nvSpPr>
        <p:spPr/>
        <p:txBody>
          <a:bodyPr/>
          <a:lstStyle/>
          <a:p>
            <a:fld id="{9EF8929E-E8C5-455E-8F1F-C3E4D888CB9B}" type="slidenum">
              <a:rPr lang="nb-NO" smtClean="0"/>
              <a:t>‹#›</a:t>
            </a:fld>
            <a:endParaRPr lang="nb-NO"/>
          </a:p>
        </p:txBody>
      </p:sp>
    </p:spTree>
    <p:extLst>
      <p:ext uri="{BB962C8B-B14F-4D97-AF65-F5344CB8AC3E}">
        <p14:creationId xmlns:p14="http://schemas.microsoft.com/office/powerpoint/2010/main" val="2957467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3FB224-FEC9-3393-F2C4-335A8FD579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5C7AB5A3-2C67-B72C-D741-854CC40ED3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6E7B5722-9F81-E5CF-C5B7-81B32F5503B3}"/>
              </a:ext>
            </a:extLst>
          </p:cNvPr>
          <p:cNvSpPr>
            <a:spLocks noGrp="1"/>
          </p:cNvSpPr>
          <p:nvPr>
            <p:ph type="dt" sz="half" idx="10"/>
          </p:nvPr>
        </p:nvSpPr>
        <p:spPr/>
        <p:txBody>
          <a:bodyPr/>
          <a:lstStyle/>
          <a:p>
            <a:fld id="{D4ACDACF-CEDB-4137-9738-8F96BEE6B6BA}" type="datetimeFigureOut">
              <a:rPr lang="nb-NO" smtClean="0"/>
              <a:t>07.05.2025</a:t>
            </a:fld>
            <a:endParaRPr lang="nb-NO"/>
          </a:p>
        </p:txBody>
      </p:sp>
      <p:sp>
        <p:nvSpPr>
          <p:cNvPr id="5" name="Footer Placeholder 4">
            <a:extLst>
              <a:ext uri="{FF2B5EF4-FFF2-40B4-BE49-F238E27FC236}">
                <a16:creationId xmlns:a16="http://schemas.microsoft.com/office/drawing/2014/main" id="{E6A7A52B-40A2-0F0B-2072-847726AF85C3}"/>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575C882C-3C20-711B-2B4A-6616665ADBE1}"/>
              </a:ext>
            </a:extLst>
          </p:cNvPr>
          <p:cNvSpPr>
            <a:spLocks noGrp="1"/>
          </p:cNvSpPr>
          <p:nvPr>
            <p:ph type="sldNum" sz="quarter" idx="12"/>
          </p:nvPr>
        </p:nvSpPr>
        <p:spPr/>
        <p:txBody>
          <a:bodyPr/>
          <a:lstStyle/>
          <a:p>
            <a:fld id="{9EF8929E-E8C5-455E-8F1F-C3E4D888CB9B}" type="slidenum">
              <a:rPr lang="nb-NO" smtClean="0"/>
              <a:t>‹#›</a:t>
            </a:fld>
            <a:endParaRPr lang="nb-NO"/>
          </a:p>
        </p:txBody>
      </p:sp>
    </p:spTree>
    <p:extLst>
      <p:ext uri="{BB962C8B-B14F-4D97-AF65-F5344CB8AC3E}">
        <p14:creationId xmlns:p14="http://schemas.microsoft.com/office/powerpoint/2010/main" val="2535727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5465F-8FDC-3A02-5ED3-A2906FD870A8}"/>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57BF7664-ABC0-FD6E-698B-5D8A0B3EB8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4AE91761-9696-ED26-D7B1-ABD307D2D20E}"/>
              </a:ext>
            </a:extLst>
          </p:cNvPr>
          <p:cNvSpPr>
            <a:spLocks noGrp="1"/>
          </p:cNvSpPr>
          <p:nvPr>
            <p:ph type="dt" sz="half" idx="10"/>
          </p:nvPr>
        </p:nvSpPr>
        <p:spPr/>
        <p:txBody>
          <a:bodyPr/>
          <a:lstStyle/>
          <a:p>
            <a:fld id="{D4ACDACF-CEDB-4137-9738-8F96BEE6B6BA}" type="datetimeFigureOut">
              <a:rPr lang="nb-NO" smtClean="0"/>
              <a:t>07.05.2025</a:t>
            </a:fld>
            <a:endParaRPr lang="nb-NO"/>
          </a:p>
        </p:txBody>
      </p:sp>
      <p:sp>
        <p:nvSpPr>
          <p:cNvPr id="5" name="Footer Placeholder 4">
            <a:extLst>
              <a:ext uri="{FF2B5EF4-FFF2-40B4-BE49-F238E27FC236}">
                <a16:creationId xmlns:a16="http://schemas.microsoft.com/office/drawing/2014/main" id="{82AD4DC6-62C0-C664-B513-11348F6430F8}"/>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D7310C7F-AD44-5BED-2BC3-3A262348EA8A}"/>
              </a:ext>
            </a:extLst>
          </p:cNvPr>
          <p:cNvSpPr>
            <a:spLocks noGrp="1"/>
          </p:cNvSpPr>
          <p:nvPr>
            <p:ph type="sldNum" sz="quarter" idx="12"/>
          </p:nvPr>
        </p:nvSpPr>
        <p:spPr/>
        <p:txBody>
          <a:bodyPr/>
          <a:lstStyle/>
          <a:p>
            <a:fld id="{9EF8929E-E8C5-455E-8F1F-C3E4D888CB9B}" type="slidenum">
              <a:rPr lang="nb-NO" smtClean="0"/>
              <a:t>‹#›</a:t>
            </a:fld>
            <a:endParaRPr lang="nb-NO"/>
          </a:p>
        </p:txBody>
      </p:sp>
    </p:spTree>
    <p:extLst>
      <p:ext uri="{BB962C8B-B14F-4D97-AF65-F5344CB8AC3E}">
        <p14:creationId xmlns:p14="http://schemas.microsoft.com/office/powerpoint/2010/main" val="305761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92A8F-5075-A9FC-6872-735F3105AA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0F6E299E-7C48-DCCC-EF57-A4F581BDF6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33D64F-7B45-2A3D-A53B-C2A064386F0C}"/>
              </a:ext>
            </a:extLst>
          </p:cNvPr>
          <p:cNvSpPr>
            <a:spLocks noGrp="1"/>
          </p:cNvSpPr>
          <p:nvPr>
            <p:ph type="dt" sz="half" idx="10"/>
          </p:nvPr>
        </p:nvSpPr>
        <p:spPr/>
        <p:txBody>
          <a:bodyPr/>
          <a:lstStyle/>
          <a:p>
            <a:fld id="{D4ACDACF-CEDB-4137-9738-8F96BEE6B6BA}" type="datetimeFigureOut">
              <a:rPr lang="nb-NO" smtClean="0"/>
              <a:t>07.05.2025</a:t>
            </a:fld>
            <a:endParaRPr lang="nb-NO"/>
          </a:p>
        </p:txBody>
      </p:sp>
      <p:sp>
        <p:nvSpPr>
          <p:cNvPr id="5" name="Footer Placeholder 4">
            <a:extLst>
              <a:ext uri="{FF2B5EF4-FFF2-40B4-BE49-F238E27FC236}">
                <a16:creationId xmlns:a16="http://schemas.microsoft.com/office/drawing/2014/main" id="{DE176992-75A9-D6AF-6057-B09B8A4931D4}"/>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460F061F-FB50-735C-ACE0-97AF329A0524}"/>
              </a:ext>
            </a:extLst>
          </p:cNvPr>
          <p:cNvSpPr>
            <a:spLocks noGrp="1"/>
          </p:cNvSpPr>
          <p:nvPr>
            <p:ph type="sldNum" sz="quarter" idx="12"/>
          </p:nvPr>
        </p:nvSpPr>
        <p:spPr/>
        <p:txBody>
          <a:bodyPr/>
          <a:lstStyle/>
          <a:p>
            <a:fld id="{9EF8929E-E8C5-455E-8F1F-C3E4D888CB9B}" type="slidenum">
              <a:rPr lang="nb-NO" smtClean="0"/>
              <a:t>‹#›</a:t>
            </a:fld>
            <a:endParaRPr lang="nb-NO"/>
          </a:p>
        </p:txBody>
      </p:sp>
    </p:spTree>
    <p:extLst>
      <p:ext uri="{BB962C8B-B14F-4D97-AF65-F5344CB8AC3E}">
        <p14:creationId xmlns:p14="http://schemas.microsoft.com/office/powerpoint/2010/main" val="888413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D5CED-4E40-0318-7713-F4C6329D3B90}"/>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5BDF79B3-54D5-E93D-DAEA-B1AF3A8044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379C582F-A0A8-EC0C-31C0-9A5F9A124B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BA4A68CC-EB04-D338-FA2B-5894FE0D299C}"/>
              </a:ext>
            </a:extLst>
          </p:cNvPr>
          <p:cNvSpPr>
            <a:spLocks noGrp="1"/>
          </p:cNvSpPr>
          <p:nvPr>
            <p:ph type="dt" sz="half" idx="10"/>
          </p:nvPr>
        </p:nvSpPr>
        <p:spPr/>
        <p:txBody>
          <a:bodyPr/>
          <a:lstStyle/>
          <a:p>
            <a:fld id="{D4ACDACF-CEDB-4137-9738-8F96BEE6B6BA}" type="datetimeFigureOut">
              <a:rPr lang="nb-NO" smtClean="0"/>
              <a:t>07.05.2025</a:t>
            </a:fld>
            <a:endParaRPr lang="nb-NO"/>
          </a:p>
        </p:txBody>
      </p:sp>
      <p:sp>
        <p:nvSpPr>
          <p:cNvPr id="6" name="Footer Placeholder 5">
            <a:extLst>
              <a:ext uri="{FF2B5EF4-FFF2-40B4-BE49-F238E27FC236}">
                <a16:creationId xmlns:a16="http://schemas.microsoft.com/office/drawing/2014/main" id="{D308201D-8C5E-730F-3392-657B481EAC88}"/>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D9404AD4-9D36-EE4E-DAA2-6805F43BC199}"/>
              </a:ext>
            </a:extLst>
          </p:cNvPr>
          <p:cNvSpPr>
            <a:spLocks noGrp="1"/>
          </p:cNvSpPr>
          <p:nvPr>
            <p:ph type="sldNum" sz="quarter" idx="12"/>
          </p:nvPr>
        </p:nvSpPr>
        <p:spPr/>
        <p:txBody>
          <a:bodyPr/>
          <a:lstStyle/>
          <a:p>
            <a:fld id="{9EF8929E-E8C5-455E-8F1F-C3E4D888CB9B}" type="slidenum">
              <a:rPr lang="nb-NO" smtClean="0"/>
              <a:t>‹#›</a:t>
            </a:fld>
            <a:endParaRPr lang="nb-NO"/>
          </a:p>
        </p:txBody>
      </p:sp>
    </p:spTree>
    <p:extLst>
      <p:ext uri="{BB962C8B-B14F-4D97-AF65-F5344CB8AC3E}">
        <p14:creationId xmlns:p14="http://schemas.microsoft.com/office/powerpoint/2010/main" val="2373083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1C82-1CA8-6E6C-92B8-3A3B03469E8A}"/>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075FF33F-940D-08D8-AACD-A609A24122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79F1C9-F590-BC64-90E5-6665D04A1A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DB24A5A8-03B1-D3FF-7CA2-B378C958D2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9DE933-1B7A-A8E9-9FCD-326D1CA4F7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id="{20DC4129-D43F-8FE8-D25D-0CD41D9B0DA6}"/>
              </a:ext>
            </a:extLst>
          </p:cNvPr>
          <p:cNvSpPr>
            <a:spLocks noGrp="1"/>
          </p:cNvSpPr>
          <p:nvPr>
            <p:ph type="dt" sz="half" idx="10"/>
          </p:nvPr>
        </p:nvSpPr>
        <p:spPr/>
        <p:txBody>
          <a:bodyPr/>
          <a:lstStyle/>
          <a:p>
            <a:fld id="{D4ACDACF-CEDB-4137-9738-8F96BEE6B6BA}" type="datetimeFigureOut">
              <a:rPr lang="nb-NO" smtClean="0"/>
              <a:t>07.05.2025</a:t>
            </a:fld>
            <a:endParaRPr lang="nb-NO"/>
          </a:p>
        </p:txBody>
      </p:sp>
      <p:sp>
        <p:nvSpPr>
          <p:cNvPr id="8" name="Footer Placeholder 7">
            <a:extLst>
              <a:ext uri="{FF2B5EF4-FFF2-40B4-BE49-F238E27FC236}">
                <a16:creationId xmlns:a16="http://schemas.microsoft.com/office/drawing/2014/main" id="{C8F2E431-7B1B-6617-BB44-0E791C421391}"/>
              </a:ext>
            </a:extLst>
          </p:cNvPr>
          <p:cNvSpPr>
            <a:spLocks noGrp="1"/>
          </p:cNvSpPr>
          <p:nvPr>
            <p:ph type="ftr" sz="quarter" idx="11"/>
          </p:nvPr>
        </p:nvSpPr>
        <p:spPr/>
        <p:txBody>
          <a:bodyPr/>
          <a:lstStyle/>
          <a:p>
            <a:endParaRPr lang="nb-NO"/>
          </a:p>
        </p:txBody>
      </p:sp>
      <p:sp>
        <p:nvSpPr>
          <p:cNvPr id="9" name="Slide Number Placeholder 8">
            <a:extLst>
              <a:ext uri="{FF2B5EF4-FFF2-40B4-BE49-F238E27FC236}">
                <a16:creationId xmlns:a16="http://schemas.microsoft.com/office/drawing/2014/main" id="{C8CB8473-36AD-31B8-BBDA-D6D7F1D07A10}"/>
              </a:ext>
            </a:extLst>
          </p:cNvPr>
          <p:cNvSpPr>
            <a:spLocks noGrp="1"/>
          </p:cNvSpPr>
          <p:nvPr>
            <p:ph type="sldNum" sz="quarter" idx="12"/>
          </p:nvPr>
        </p:nvSpPr>
        <p:spPr/>
        <p:txBody>
          <a:bodyPr/>
          <a:lstStyle/>
          <a:p>
            <a:fld id="{9EF8929E-E8C5-455E-8F1F-C3E4D888CB9B}" type="slidenum">
              <a:rPr lang="nb-NO" smtClean="0"/>
              <a:t>‹#›</a:t>
            </a:fld>
            <a:endParaRPr lang="nb-NO"/>
          </a:p>
        </p:txBody>
      </p:sp>
    </p:spTree>
    <p:extLst>
      <p:ext uri="{BB962C8B-B14F-4D97-AF65-F5344CB8AC3E}">
        <p14:creationId xmlns:p14="http://schemas.microsoft.com/office/powerpoint/2010/main" val="408438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9FC62-4858-452D-B7B6-B4196CA4C632}"/>
              </a:ext>
            </a:extLst>
          </p:cNvPr>
          <p:cNvSpPr>
            <a:spLocks noGrp="1"/>
          </p:cNvSpPr>
          <p:nvPr>
            <p:ph type="title"/>
          </p:nvPr>
        </p:nvSpPr>
        <p:spPr/>
        <p:txBody>
          <a:bodyPr/>
          <a:lstStyle/>
          <a:p>
            <a:r>
              <a:rPr lang="en-US"/>
              <a:t>Click to edit Master title style</a:t>
            </a:r>
            <a:endParaRPr lang="nb-NO"/>
          </a:p>
        </p:txBody>
      </p:sp>
      <p:sp>
        <p:nvSpPr>
          <p:cNvPr id="3" name="Date Placeholder 2">
            <a:extLst>
              <a:ext uri="{FF2B5EF4-FFF2-40B4-BE49-F238E27FC236}">
                <a16:creationId xmlns:a16="http://schemas.microsoft.com/office/drawing/2014/main" id="{75FC7EEA-0935-4A71-DC3C-40EEC4231349}"/>
              </a:ext>
            </a:extLst>
          </p:cNvPr>
          <p:cNvSpPr>
            <a:spLocks noGrp="1"/>
          </p:cNvSpPr>
          <p:nvPr>
            <p:ph type="dt" sz="half" idx="10"/>
          </p:nvPr>
        </p:nvSpPr>
        <p:spPr/>
        <p:txBody>
          <a:bodyPr/>
          <a:lstStyle/>
          <a:p>
            <a:fld id="{D4ACDACF-CEDB-4137-9738-8F96BEE6B6BA}" type="datetimeFigureOut">
              <a:rPr lang="nb-NO" smtClean="0"/>
              <a:t>07.05.2025</a:t>
            </a:fld>
            <a:endParaRPr lang="nb-NO"/>
          </a:p>
        </p:txBody>
      </p:sp>
      <p:sp>
        <p:nvSpPr>
          <p:cNvPr id="4" name="Footer Placeholder 3">
            <a:extLst>
              <a:ext uri="{FF2B5EF4-FFF2-40B4-BE49-F238E27FC236}">
                <a16:creationId xmlns:a16="http://schemas.microsoft.com/office/drawing/2014/main" id="{654D2FA7-D5B2-67E1-B084-C2FAC5909871}"/>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32BFBEBE-DC73-EFF1-2EE9-261C4C2BE354}"/>
              </a:ext>
            </a:extLst>
          </p:cNvPr>
          <p:cNvSpPr>
            <a:spLocks noGrp="1"/>
          </p:cNvSpPr>
          <p:nvPr>
            <p:ph type="sldNum" sz="quarter" idx="12"/>
          </p:nvPr>
        </p:nvSpPr>
        <p:spPr/>
        <p:txBody>
          <a:bodyPr/>
          <a:lstStyle/>
          <a:p>
            <a:fld id="{9EF8929E-E8C5-455E-8F1F-C3E4D888CB9B}" type="slidenum">
              <a:rPr lang="nb-NO" smtClean="0"/>
              <a:t>‹#›</a:t>
            </a:fld>
            <a:endParaRPr lang="nb-NO"/>
          </a:p>
        </p:txBody>
      </p:sp>
    </p:spTree>
    <p:extLst>
      <p:ext uri="{BB962C8B-B14F-4D97-AF65-F5344CB8AC3E}">
        <p14:creationId xmlns:p14="http://schemas.microsoft.com/office/powerpoint/2010/main" val="1571339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E977B0-095F-42E5-7001-0909E90310A1}"/>
              </a:ext>
            </a:extLst>
          </p:cNvPr>
          <p:cNvSpPr>
            <a:spLocks noGrp="1"/>
          </p:cNvSpPr>
          <p:nvPr>
            <p:ph type="dt" sz="half" idx="10"/>
          </p:nvPr>
        </p:nvSpPr>
        <p:spPr/>
        <p:txBody>
          <a:bodyPr/>
          <a:lstStyle/>
          <a:p>
            <a:fld id="{D4ACDACF-CEDB-4137-9738-8F96BEE6B6BA}" type="datetimeFigureOut">
              <a:rPr lang="nb-NO" smtClean="0"/>
              <a:t>07.05.2025</a:t>
            </a:fld>
            <a:endParaRPr lang="nb-NO"/>
          </a:p>
        </p:txBody>
      </p:sp>
      <p:sp>
        <p:nvSpPr>
          <p:cNvPr id="3" name="Footer Placeholder 2">
            <a:extLst>
              <a:ext uri="{FF2B5EF4-FFF2-40B4-BE49-F238E27FC236}">
                <a16:creationId xmlns:a16="http://schemas.microsoft.com/office/drawing/2014/main" id="{B99412E0-715F-82D8-AED8-210975FA0AD8}"/>
              </a:ext>
            </a:extLst>
          </p:cNvPr>
          <p:cNvSpPr>
            <a:spLocks noGrp="1"/>
          </p:cNvSpPr>
          <p:nvPr>
            <p:ph type="ftr" sz="quarter" idx="11"/>
          </p:nvPr>
        </p:nvSpPr>
        <p:spPr/>
        <p:txBody>
          <a:bodyPr/>
          <a:lstStyle/>
          <a:p>
            <a:endParaRPr lang="nb-NO"/>
          </a:p>
        </p:txBody>
      </p:sp>
      <p:sp>
        <p:nvSpPr>
          <p:cNvPr id="4" name="Slide Number Placeholder 3">
            <a:extLst>
              <a:ext uri="{FF2B5EF4-FFF2-40B4-BE49-F238E27FC236}">
                <a16:creationId xmlns:a16="http://schemas.microsoft.com/office/drawing/2014/main" id="{02FAEE7A-0B8F-C9F5-EB17-933AE922368F}"/>
              </a:ext>
            </a:extLst>
          </p:cNvPr>
          <p:cNvSpPr>
            <a:spLocks noGrp="1"/>
          </p:cNvSpPr>
          <p:nvPr>
            <p:ph type="sldNum" sz="quarter" idx="12"/>
          </p:nvPr>
        </p:nvSpPr>
        <p:spPr/>
        <p:txBody>
          <a:bodyPr/>
          <a:lstStyle/>
          <a:p>
            <a:fld id="{9EF8929E-E8C5-455E-8F1F-C3E4D888CB9B}" type="slidenum">
              <a:rPr lang="nb-NO" smtClean="0"/>
              <a:t>‹#›</a:t>
            </a:fld>
            <a:endParaRPr lang="nb-NO"/>
          </a:p>
        </p:txBody>
      </p:sp>
    </p:spTree>
    <p:extLst>
      <p:ext uri="{BB962C8B-B14F-4D97-AF65-F5344CB8AC3E}">
        <p14:creationId xmlns:p14="http://schemas.microsoft.com/office/powerpoint/2010/main" val="3346760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EA18B-F26E-5E86-63C0-6D881FB614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a:extLst>
              <a:ext uri="{FF2B5EF4-FFF2-40B4-BE49-F238E27FC236}">
                <a16:creationId xmlns:a16="http://schemas.microsoft.com/office/drawing/2014/main" id="{6F0DF392-E37D-486D-CE15-A323480A23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a:extLst>
              <a:ext uri="{FF2B5EF4-FFF2-40B4-BE49-F238E27FC236}">
                <a16:creationId xmlns:a16="http://schemas.microsoft.com/office/drawing/2014/main" id="{60B6E7E7-A25B-94DA-A8E8-4C5EFD3F09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8702A6-DCA5-35CF-A19C-45F45DD9FA8D}"/>
              </a:ext>
            </a:extLst>
          </p:cNvPr>
          <p:cNvSpPr>
            <a:spLocks noGrp="1"/>
          </p:cNvSpPr>
          <p:nvPr>
            <p:ph type="dt" sz="half" idx="10"/>
          </p:nvPr>
        </p:nvSpPr>
        <p:spPr/>
        <p:txBody>
          <a:bodyPr/>
          <a:lstStyle/>
          <a:p>
            <a:fld id="{D4ACDACF-CEDB-4137-9738-8F96BEE6B6BA}" type="datetimeFigureOut">
              <a:rPr lang="nb-NO" smtClean="0"/>
              <a:t>07.05.2025</a:t>
            </a:fld>
            <a:endParaRPr lang="nb-NO"/>
          </a:p>
        </p:txBody>
      </p:sp>
      <p:sp>
        <p:nvSpPr>
          <p:cNvPr id="6" name="Footer Placeholder 5">
            <a:extLst>
              <a:ext uri="{FF2B5EF4-FFF2-40B4-BE49-F238E27FC236}">
                <a16:creationId xmlns:a16="http://schemas.microsoft.com/office/drawing/2014/main" id="{56A10C9A-7E17-1BB0-CB6B-3AAC7B4BC313}"/>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84CFEA8C-FB8F-6B71-FF9E-A943F6908E9D}"/>
              </a:ext>
            </a:extLst>
          </p:cNvPr>
          <p:cNvSpPr>
            <a:spLocks noGrp="1"/>
          </p:cNvSpPr>
          <p:nvPr>
            <p:ph type="sldNum" sz="quarter" idx="12"/>
          </p:nvPr>
        </p:nvSpPr>
        <p:spPr/>
        <p:txBody>
          <a:bodyPr/>
          <a:lstStyle/>
          <a:p>
            <a:fld id="{9EF8929E-E8C5-455E-8F1F-C3E4D888CB9B}" type="slidenum">
              <a:rPr lang="nb-NO" smtClean="0"/>
              <a:t>‹#›</a:t>
            </a:fld>
            <a:endParaRPr lang="nb-NO"/>
          </a:p>
        </p:txBody>
      </p:sp>
    </p:spTree>
    <p:extLst>
      <p:ext uri="{BB962C8B-B14F-4D97-AF65-F5344CB8AC3E}">
        <p14:creationId xmlns:p14="http://schemas.microsoft.com/office/powerpoint/2010/main" val="2752504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4925A-946A-F8EE-70D0-A3F79E4B40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a:extLst>
              <a:ext uri="{FF2B5EF4-FFF2-40B4-BE49-F238E27FC236}">
                <a16:creationId xmlns:a16="http://schemas.microsoft.com/office/drawing/2014/main" id="{6329D3EE-F7EB-7CDD-5379-3D499A0D48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ACFE5E04-05CE-F248-3219-4953BE8394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018D52-5FB6-A1A9-C7B1-79F8D202F95E}"/>
              </a:ext>
            </a:extLst>
          </p:cNvPr>
          <p:cNvSpPr>
            <a:spLocks noGrp="1"/>
          </p:cNvSpPr>
          <p:nvPr>
            <p:ph type="dt" sz="half" idx="10"/>
          </p:nvPr>
        </p:nvSpPr>
        <p:spPr/>
        <p:txBody>
          <a:bodyPr/>
          <a:lstStyle/>
          <a:p>
            <a:fld id="{D4ACDACF-CEDB-4137-9738-8F96BEE6B6BA}" type="datetimeFigureOut">
              <a:rPr lang="nb-NO" smtClean="0"/>
              <a:t>07.05.2025</a:t>
            </a:fld>
            <a:endParaRPr lang="nb-NO"/>
          </a:p>
        </p:txBody>
      </p:sp>
      <p:sp>
        <p:nvSpPr>
          <p:cNvPr id="6" name="Footer Placeholder 5">
            <a:extLst>
              <a:ext uri="{FF2B5EF4-FFF2-40B4-BE49-F238E27FC236}">
                <a16:creationId xmlns:a16="http://schemas.microsoft.com/office/drawing/2014/main" id="{F8DA39AF-AE08-CF94-EDE9-A40CF9C00485}"/>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6D19A383-240F-7629-2E70-31A6C3B6A700}"/>
              </a:ext>
            </a:extLst>
          </p:cNvPr>
          <p:cNvSpPr>
            <a:spLocks noGrp="1"/>
          </p:cNvSpPr>
          <p:nvPr>
            <p:ph type="sldNum" sz="quarter" idx="12"/>
          </p:nvPr>
        </p:nvSpPr>
        <p:spPr/>
        <p:txBody>
          <a:bodyPr/>
          <a:lstStyle/>
          <a:p>
            <a:fld id="{9EF8929E-E8C5-455E-8F1F-C3E4D888CB9B}" type="slidenum">
              <a:rPr lang="nb-NO" smtClean="0"/>
              <a:t>‹#›</a:t>
            </a:fld>
            <a:endParaRPr lang="nb-NO"/>
          </a:p>
        </p:txBody>
      </p:sp>
    </p:spTree>
    <p:extLst>
      <p:ext uri="{BB962C8B-B14F-4D97-AF65-F5344CB8AC3E}">
        <p14:creationId xmlns:p14="http://schemas.microsoft.com/office/powerpoint/2010/main" val="4199135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C3A1AC-E1A9-8646-3BB2-6F7D83EEC0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a16="http://schemas.microsoft.com/office/drawing/2014/main" id="{A78BB88B-FB08-A286-54F7-0E50AA2D8C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FD623D0C-765C-9278-A220-8E871E3A20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ACDACF-CEDB-4137-9738-8F96BEE6B6BA}" type="datetimeFigureOut">
              <a:rPr lang="nb-NO" smtClean="0"/>
              <a:t>07.05.2025</a:t>
            </a:fld>
            <a:endParaRPr lang="nb-NO"/>
          </a:p>
        </p:txBody>
      </p:sp>
      <p:sp>
        <p:nvSpPr>
          <p:cNvPr id="5" name="Footer Placeholder 4">
            <a:extLst>
              <a:ext uri="{FF2B5EF4-FFF2-40B4-BE49-F238E27FC236}">
                <a16:creationId xmlns:a16="http://schemas.microsoft.com/office/drawing/2014/main" id="{21D7387F-37DD-44BC-D873-FCC050AF4F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Slide Number Placeholder 5">
            <a:extLst>
              <a:ext uri="{FF2B5EF4-FFF2-40B4-BE49-F238E27FC236}">
                <a16:creationId xmlns:a16="http://schemas.microsoft.com/office/drawing/2014/main" id="{BB085036-49E2-85C6-F8D0-D52D8B5601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F8929E-E8C5-455E-8F1F-C3E4D888CB9B}" type="slidenum">
              <a:rPr lang="nb-NO" smtClean="0"/>
              <a:t>‹#›</a:t>
            </a:fld>
            <a:endParaRPr lang="nb-NO"/>
          </a:p>
        </p:txBody>
      </p:sp>
    </p:spTree>
    <p:extLst>
      <p:ext uri="{BB962C8B-B14F-4D97-AF65-F5344CB8AC3E}">
        <p14:creationId xmlns:p14="http://schemas.microsoft.com/office/powerpoint/2010/main" val="4092193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2.sv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image" Target="../media/image24.svg"/><Relationship Id="rId33" Type="http://schemas.openxmlformats.org/officeDocument/2006/relationships/image" Target="../media/image32.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sv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png"/><Relationship Id="rId32" Type="http://schemas.openxmlformats.org/officeDocument/2006/relationships/image" Target="../media/image31.pn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svg"/><Relationship Id="rId31" Type="http://schemas.openxmlformats.org/officeDocument/2006/relationships/image" Target="../media/image30.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svg"/><Relationship Id="rId30" Type="http://schemas.openxmlformats.org/officeDocument/2006/relationships/image" Target="../media/image29.png"/><Relationship Id="rId8"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4.svg"/><Relationship Id="rId7" Type="http://schemas.openxmlformats.org/officeDocument/2006/relationships/image" Target="../media/image1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32.sv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2.svg"/><Relationship Id="rId7" Type="http://schemas.openxmlformats.org/officeDocument/2006/relationships/image" Target="../media/image4.sv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4597DC42-DD3A-16C0-BBC5-2DCE6E900F75}"/>
              </a:ext>
            </a:extLst>
          </p:cNvPr>
          <p:cNvSpPr/>
          <p:nvPr/>
        </p:nvSpPr>
        <p:spPr>
          <a:xfrm>
            <a:off x="10348717" y="1696295"/>
            <a:ext cx="555890" cy="522056"/>
          </a:xfrm>
          <a:prstGeom prst="round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nb-NO" dirty="0"/>
          </a:p>
        </p:txBody>
      </p:sp>
      <p:pic>
        <p:nvPicPr>
          <p:cNvPr id="4" name="Graphic 3">
            <a:extLst>
              <a:ext uri="{FF2B5EF4-FFF2-40B4-BE49-F238E27FC236}">
                <a16:creationId xmlns:a16="http://schemas.microsoft.com/office/drawing/2014/main" id="{A002D336-8832-0DCB-35B3-93847C802B84}"/>
              </a:ext>
            </a:extLst>
          </p:cNvPr>
          <p:cNvPicPr>
            <a:picLocks noChangeAspect="1"/>
          </p:cNvPicPr>
          <p:nvPr/>
        </p:nvPicPr>
        <p:blipFill>
          <a:blip r:embed="rId2">
            <a:lum/>
            <a:extLst>
              <a:ext uri="{96DAC541-7B7A-43D3-8B79-37D633B846F1}">
                <asvg:svgBlip xmlns:asvg="http://schemas.microsoft.com/office/drawing/2016/SVG/main" r:embed="rId3"/>
              </a:ext>
            </a:extLst>
          </a:blip>
          <a:srcRect/>
          <a:stretch>
            <a:fillRect/>
          </a:stretch>
        </p:blipFill>
        <p:spPr bwMode="white">
          <a:xfrm>
            <a:off x="10744662" y="1636623"/>
            <a:ext cx="280055" cy="280055"/>
          </a:xfrm>
          <a:prstGeom prst="rect">
            <a:avLst/>
          </a:prstGeom>
          <a:ln>
            <a:headEnd type="none"/>
            <a:tailEnd type="none"/>
          </a:ln>
        </p:spPr>
      </p:pic>
      <p:sp>
        <p:nvSpPr>
          <p:cNvPr id="5" name="TextBox 4">
            <a:extLst>
              <a:ext uri="{FF2B5EF4-FFF2-40B4-BE49-F238E27FC236}">
                <a16:creationId xmlns:a16="http://schemas.microsoft.com/office/drawing/2014/main" id="{0600DDD4-C3FE-6D03-6172-5120A6FE5F54}"/>
              </a:ext>
            </a:extLst>
          </p:cNvPr>
          <p:cNvSpPr txBox="1"/>
          <p:nvPr/>
        </p:nvSpPr>
        <p:spPr>
          <a:xfrm>
            <a:off x="10450520" y="2187010"/>
            <a:ext cx="410690" cy="338554"/>
          </a:xfrm>
          <a:prstGeom prst="rect">
            <a:avLst/>
          </a:prstGeom>
          <a:noFill/>
        </p:spPr>
        <p:txBody>
          <a:bodyPr wrap="none" rtlCol="0">
            <a:spAutoFit/>
          </a:bodyPr>
          <a:lstStyle/>
          <a:p>
            <a:r>
              <a:rPr lang="nb-NO" sz="1600" dirty="0"/>
              <a:t>US</a:t>
            </a:r>
          </a:p>
        </p:txBody>
      </p:sp>
      <p:sp>
        <p:nvSpPr>
          <p:cNvPr id="6" name="Rectangle: Rounded Corners 5">
            <a:extLst>
              <a:ext uri="{FF2B5EF4-FFF2-40B4-BE49-F238E27FC236}">
                <a16:creationId xmlns:a16="http://schemas.microsoft.com/office/drawing/2014/main" id="{0CC22EC6-9517-F482-E65E-953D3BD295AB}"/>
              </a:ext>
            </a:extLst>
          </p:cNvPr>
          <p:cNvSpPr/>
          <p:nvPr/>
        </p:nvSpPr>
        <p:spPr>
          <a:xfrm>
            <a:off x="226339" y="2640875"/>
            <a:ext cx="11543163" cy="3393536"/>
          </a:xfrm>
          <a:prstGeom prst="round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nb-NO" dirty="0"/>
          </a:p>
        </p:txBody>
      </p:sp>
      <p:pic>
        <p:nvPicPr>
          <p:cNvPr id="7" name="Graphic 6">
            <a:extLst>
              <a:ext uri="{FF2B5EF4-FFF2-40B4-BE49-F238E27FC236}">
                <a16:creationId xmlns:a16="http://schemas.microsoft.com/office/drawing/2014/main" id="{9963F85E-9E4C-842E-FE83-A14195BEA373}"/>
              </a:ext>
            </a:extLst>
          </p:cNvPr>
          <p:cNvPicPr>
            <a:picLocks noChangeAspect="1"/>
          </p:cNvPicPr>
          <p:nvPr/>
        </p:nvPicPr>
        <p:blipFill>
          <a:blip r:embed="rId2">
            <a:lum/>
            <a:extLst>
              <a:ext uri="{96DAC541-7B7A-43D3-8B79-37D633B846F1}">
                <asvg:svgBlip xmlns:asvg="http://schemas.microsoft.com/office/drawing/2016/SVG/main" r:embed="rId3"/>
              </a:ext>
            </a:extLst>
          </a:blip>
          <a:srcRect/>
          <a:stretch>
            <a:fillRect/>
          </a:stretch>
        </p:blipFill>
        <p:spPr bwMode="white">
          <a:xfrm>
            <a:off x="11372301" y="2635940"/>
            <a:ext cx="463990" cy="463990"/>
          </a:xfrm>
          <a:prstGeom prst="rect">
            <a:avLst/>
          </a:prstGeom>
          <a:ln>
            <a:headEnd type="none"/>
            <a:tailEnd type="none"/>
          </a:ln>
        </p:spPr>
      </p:pic>
      <p:sp>
        <p:nvSpPr>
          <p:cNvPr id="8" name="TextBox 7">
            <a:extLst>
              <a:ext uri="{FF2B5EF4-FFF2-40B4-BE49-F238E27FC236}">
                <a16:creationId xmlns:a16="http://schemas.microsoft.com/office/drawing/2014/main" id="{D1EF68AC-42A9-5F97-FD8E-186DB777DA03}"/>
              </a:ext>
            </a:extLst>
          </p:cNvPr>
          <p:cNvSpPr txBox="1"/>
          <p:nvPr/>
        </p:nvSpPr>
        <p:spPr>
          <a:xfrm>
            <a:off x="5603919" y="6034411"/>
            <a:ext cx="1033873" cy="338554"/>
          </a:xfrm>
          <a:prstGeom prst="rect">
            <a:avLst/>
          </a:prstGeom>
          <a:noFill/>
        </p:spPr>
        <p:txBody>
          <a:bodyPr wrap="none" rtlCol="0">
            <a:spAutoFit/>
          </a:bodyPr>
          <a:lstStyle/>
          <a:p>
            <a:r>
              <a:rPr lang="nb-NO" sz="1600" dirty="0"/>
              <a:t>EU Region</a:t>
            </a:r>
          </a:p>
        </p:txBody>
      </p:sp>
      <p:sp>
        <p:nvSpPr>
          <p:cNvPr id="12" name="Rectangle: Rounded Corners 11">
            <a:extLst>
              <a:ext uri="{FF2B5EF4-FFF2-40B4-BE49-F238E27FC236}">
                <a16:creationId xmlns:a16="http://schemas.microsoft.com/office/drawing/2014/main" id="{8DBEAB67-9921-9757-5209-B212D59ED02E}"/>
              </a:ext>
            </a:extLst>
          </p:cNvPr>
          <p:cNvSpPr/>
          <p:nvPr/>
        </p:nvSpPr>
        <p:spPr>
          <a:xfrm>
            <a:off x="11228503" y="1701235"/>
            <a:ext cx="555891" cy="522056"/>
          </a:xfrm>
          <a:prstGeom prst="round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nb-NO" dirty="0"/>
          </a:p>
        </p:txBody>
      </p:sp>
      <p:sp>
        <p:nvSpPr>
          <p:cNvPr id="14" name="TextBox 13">
            <a:extLst>
              <a:ext uri="{FF2B5EF4-FFF2-40B4-BE49-F238E27FC236}">
                <a16:creationId xmlns:a16="http://schemas.microsoft.com/office/drawing/2014/main" id="{6A4A19C0-DF2B-8E34-3BB1-2320A0031390}"/>
              </a:ext>
            </a:extLst>
          </p:cNvPr>
          <p:cNvSpPr txBox="1"/>
          <p:nvPr/>
        </p:nvSpPr>
        <p:spPr>
          <a:xfrm>
            <a:off x="11268507" y="2216034"/>
            <a:ext cx="567784" cy="338554"/>
          </a:xfrm>
          <a:prstGeom prst="rect">
            <a:avLst/>
          </a:prstGeom>
          <a:noFill/>
        </p:spPr>
        <p:txBody>
          <a:bodyPr wrap="none" rtlCol="0">
            <a:spAutoFit/>
          </a:bodyPr>
          <a:lstStyle/>
          <a:p>
            <a:r>
              <a:rPr lang="nb-NO" sz="1600" dirty="0"/>
              <a:t>ASIA</a:t>
            </a:r>
          </a:p>
        </p:txBody>
      </p:sp>
      <p:pic>
        <p:nvPicPr>
          <p:cNvPr id="15" name="Graphic 14">
            <a:extLst>
              <a:ext uri="{FF2B5EF4-FFF2-40B4-BE49-F238E27FC236}">
                <a16:creationId xmlns:a16="http://schemas.microsoft.com/office/drawing/2014/main" id="{A760BDA4-90E8-1C63-EE18-5D1689801060}"/>
              </a:ext>
            </a:extLst>
          </p:cNvPr>
          <p:cNvPicPr>
            <a:picLocks noChangeAspect="1"/>
          </p:cNvPicPr>
          <p:nvPr/>
        </p:nvPicPr>
        <p:blipFill>
          <a:blip r:embed="rId4">
            <a:lum/>
            <a:extLst>
              <a:ext uri="{96DAC541-7B7A-43D3-8B79-37D633B846F1}">
                <asvg:svgBlip xmlns:asvg="http://schemas.microsoft.com/office/drawing/2016/SVG/main" r:embed="rId5"/>
              </a:ext>
            </a:extLst>
          </a:blip>
          <a:srcRect/>
          <a:stretch>
            <a:fillRect/>
          </a:stretch>
        </p:blipFill>
        <p:spPr bwMode="white">
          <a:xfrm>
            <a:off x="711610" y="2942632"/>
            <a:ext cx="635000" cy="635000"/>
          </a:xfrm>
          <a:prstGeom prst="rect">
            <a:avLst/>
          </a:prstGeom>
          <a:ln>
            <a:headEnd type="none"/>
            <a:tailEnd type="none"/>
          </a:ln>
        </p:spPr>
      </p:pic>
      <p:sp>
        <p:nvSpPr>
          <p:cNvPr id="16" name="TextBox 15">
            <a:extLst>
              <a:ext uri="{FF2B5EF4-FFF2-40B4-BE49-F238E27FC236}">
                <a16:creationId xmlns:a16="http://schemas.microsoft.com/office/drawing/2014/main" id="{1A94B4EF-0BA6-043C-B654-EC46F74180F4}"/>
              </a:ext>
            </a:extLst>
          </p:cNvPr>
          <p:cNvSpPr txBox="1"/>
          <p:nvPr/>
        </p:nvSpPr>
        <p:spPr>
          <a:xfrm>
            <a:off x="324430" y="3559525"/>
            <a:ext cx="1409360" cy="430887"/>
          </a:xfrm>
          <a:prstGeom prst="rect">
            <a:avLst/>
          </a:prstGeom>
          <a:noFill/>
        </p:spPr>
        <p:txBody>
          <a:bodyPr wrap="none" rtlCol="0">
            <a:spAutoFit/>
          </a:bodyPr>
          <a:lstStyle/>
          <a:p>
            <a:pPr algn="ctr"/>
            <a:r>
              <a:rPr lang="nb-NO" sz="1100" dirty="0"/>
              <a:t>Discovery Relay</a:t>
            </a:r>
          </a:p>
          <a:p>
            <a:pPr algn="ctr"/>
            <a:r>
              <a:rPr lang="nb-NO" sz="1100" dirty="0">
                <a:solidFill>
                  <a:schemeClr val="bg2">
                    <a:lumMod val="50000"/>
                  </a:schemeClr>
                </a:solidFill>
              </a:rPr>
              <a:t>discovery.nostria.app</a:t>
            </a:r>
          </a:p>
        </p:txBody>
      </p:sp>
      <p:pic>
        <p:nvPicPr>
          <p:cNvPr id="17" name="Graphic 16">
            <a:extLst>
              <a:ext uri="{FF2B5EF4-FFF2-40B4-BE49-F238E27FC236}">
                <a16:creationId xmlns:a16="http://schemas.microsoft.com/office/drawing/2014/main" id="{68710805-EA2A-A986-9CA3-5FBCD29D0664}"/>
              </a:ext>
            </a:extLst>
          </p:cNvPr>
          <p:cNvPicPr>
            <a:picLocks noChangeAspect="1"/>
          </p:cNvPicPr>
          <p:nvPr/>
        </p:nvPicPr>
        <p:blipFill>
          <a:blip r:embed="rId6">
            <a:lum/>
            <a:extLst>
              <a:ext uri="{96DAC541-7B7A-43D3-8B79-37D633B846F1}">
                <asvg:svgBlip xmlns:asvg="http://schemas.microsoft.com/office/drawing/2016/SVG/main" r:embed="rId7"/>
              </a:ext>
            </a:extLst>
          </a:blip>
          <a:srcRect/>
          <a:stretch>
            <a:fillRect/>
          </a:stretch>
        </p:blipFill>
        <p:spPr bwMode="white">
          <a:xfrm>
            <a:off x="6072539" y="2950631"/>
            <a:ext cx="558769" cy="558769"/>
          </a:xfrm>
          <a:prstGeom prst="rect">
            <a:avLst/>
          </a:prstGeom>
          <a:ln>
            <a:headEnd type="none"/>
            <a:tailEnd type="none"/>
          </a:ln>
        </p:spPr>
      </p:pic>
      <p:sp>
        <p:nvSpPr>
          <p:cNvPr id="18" name="TextBox 17">
            <a:extLst>
              <a:ext uri="{FF2B5EF4-FFF2-40B4-BE49-F238E27FC236}">
                <a16:creationId xmlns:a16="http://schemas.microsoft.com/office/drawing/2014/main" id="{00897569-BE63-4868-A3BC-4ABF8FB0D256}"/>
              </a:ext>
            </a:extLst>
          </p:cNvPr>
          <p:cNvSpPr txBox="1"/>
          <p:nvPr/>
        </p:nvSpPr>
        <p:spPr>
          <a:xfrm>
            <a:off x="5735709" y="3514510"/>
            <a:ext cx="1236236" cy="430887"/>
          </a:xfrm>
          <a:prstGeom prst="rect">
            <a:avLst/>
          </a:prstGeom>
          <a:noFill/>
        </p:spPr>
        <p:txBody>
          <a:bodyPr wrap="none" rtlCol="0">
            <a:spAutoFit/>
          </a:bodyPr>
          <a:lstStyle/>
          <a:p>
            <a:pPr algn="ctr"/>
            <a:r>
              <a:rPr lang="nb-NO" sz="1100" dirty="0"/>
              <a:t>Health Monitoring</a:t>
            </a:r>
          </a:p>
          <a:p>
            <a:pPr algn="ctr"/>
            <a:r>
              <a:rPr lang="nb-NO" sz="1100" dirty="0">
                <a:solidFill>
                  <a:schemeClr val="bg2">
                    <a:lumMod val="50000"/>
                  </a:schemeClr>
                </a:solidFill>
              </a:rPr>
              <a:t>status.nostria.app</a:t>
            </a:r>
          </a:p>
        </p:txBody>
      </p:sp>
      <p:pic>
        <p:nvPicPr>
          <p:cNvPr id="20" name="Graphic 19">
            <a:extLst>
              <a:ext uri="{FF2B5EF4-FFF2-40B4-BE49-F238E27FC236}">
                <a16:creationId xmlns:a16="http://schemas.microsoft.com/office/drawing/2014/main" id="{5D4B4EEB-EC72-8192-A1A8-79266A1A3CF8}"/>
              </a:ext>
            </a:extLst>
          </p:cNvPr>
          <p:cNvPicPr>
            <a:picLocks noChangeAspect="1"/>
          </p:cNvPicPr>
          <p:nvPr/>
        </p:nvPicPr>
        <p:blipFill>
          <a:blip r:embed="rId8">
            <a:lum/>
            <a:extLst>
              <a:ext uri="{96DAC541-7B7A-43D3-8B79-37D633B846F1}">
                <asvg:svgBlip xmlns:asvg="http://schemas.microsoft.com/office/drawing/2016/SVG/main" r:embed="rId9"/>
              </a:ext>
            </a:extLst>
          </a:blip>
          <a:srcRect/>
          <a:stretch>
            <a:fillRect/>
          </a:stretch>
        </p:blipFill>
        <p:spPr bwMode="white">
          <a:xfrm>
            <a:off x="7441935" y="4117637"/>
            <a:ext cx="635000" cy="635000"/>
          </a:xfrm>
          <a:prstGeom prst="rect">
            <a:avLst/>
          </a:prstGeom>
          <a:ln>
            <a:headEnd type="none"/>
            <a:tailEnd type="none"/>
          </a:ln>
        </p:spPr>
      </p:pic>
      <p:sp>
        <p:nvSpPr>
          <p:cNvPr id="21" name="TextBox 20">
            <a:extLst>
              <a:ext uri="{FF2B5EF4-FFF2-40B4-BE49-F238E27FC236}">
                <a16:creationId xmlns:a16="http://schemas.microsoft.com/office/drawing/2014/main" id="{69C56F5C-66E1-E31B-6104-288AA33597D2}"/>
              </a:ext>
            </a:extLst>
          </p:cNvPr>
          <p:cNvSpPr txBox="1"/>
          <p:nvPr/>
        </p:nvSpPr>
        <p:spPr>
          <a:xfrm>
            <a:off x="7110060" y="4714379"/>
            <a:ext cx="1298752" cy="600164"/>
          </a:xfrm>
          <a:prstGeom prst="rect">
            <a:avLst/>
          </a:prstGeom>
          <a:noFill/>
        </p:spPr>
        <p:txBody>
          <a:bodyPr wrap="none" rtlCol="0">
            <a:spAutoFit/>
          </a:bodyPr>
          <a:lstStyle/>
          <a:p>
            <a:pPr algn="ctr"/>
            <a:r>
              <a:rPr lang="nb-NO" sz="1100" dirty="0"/>
              <a:t>Notification Service</a:t>
            </a:r>
          </a:p>
          <a:p>
            <a:pPr algn="ctr"/>
            <a:r>
              <a:rPr lang="nb-NO" sz="1100" dirty="0">
                <a:solidFill>
                  <a:schemeClr val="bg2">
                    <a:lumMod val="50000"/>
                  </a:schemeClr>
                </a:solidFill>
              </a:rPr>
              <a:t>Push notifications</a:t>
            </a:r>
          </a:p>
          <a:p>
            <a:pPr algn="ctr"/>
            <a:r>
              <a:rPr lang="nb-NO" sz="1100" dirty="0">
                <a:solidFill>
                  <a:schemeClr val="bg2">
                    <a:lumMod val="50000"/>
                  </a:schemeClr>
                </a:solidFill>
              </a:rPr>
              <a:t>for Premium Users</a:t>
            </a:r>
          </a:p>
        </p:txBody>
      </p:sp>
      <p:pic>
        <p:nvPicPr>
          <p:cNvPr id="22" name="Graphic 21">
            <a:extLst>
              <a:ext uri="{FF2B5EF4-FFF2-40B4-BE49-F238E27FC236}">
                <a16:creationId xmlns:a16="http://schemas.microsoft.com/office/drawing/2014/main" id="{901481CC-29FD-14C9-5836-4B4E5D245B31}"/>
              </a:ext>
            </a:extLst>
          </p:cNvPr>
          <p:cNvPicPr>
            <a:picLocks noChangeAspect="1"/>
          </p:cNvPicPr>
          <p:nvPr/>
        </p:nvPicPr>
        <p:blipFill>
          <a:blip r:embed="rId10">
            <a:lum/>
            <a:extLst>
              <a:ext uri="{96DAC541-7B7A-43D3-8B79-37D633B846F1}">
                <asvg:svgBlip xmlns:asvg="http://schemas.microsoft.com/office/drawing/2016/SVG/main" r:embed="rId11"/>
              </a:ext>
            </a:extLst>
          </a:blip>
          <a:srcRect/>
          <a:stretch>
            <a:fillRect/>
          </a:stretch>
        </p:blipFill>
        <p:spPr bwMode="white">
          <a:xfrm>
            <a:off x="4504944" y="1661396"/>
            <a:ext cx="635000" cy="635000"/>
          </a:xfrm>
          <a:prstGeom prst="rect">
            <a:avLst/>
          </a:prstGeom>
          <a:ln>
            <a:headEnd type="none"/>
            <a:tailEnd type="none"/>
          </a:ln>
        </p:spPr>
      </p:pic>
      <p:sp>
        <p:nvSpPr>
          <p:cNvPr id="23" name="TextBox 22">
            <a:extLst>
              <a:ext uri="{FF2B5EF4-FFF2-40B4-BE49-F238E27FC236}">
                <a16:creationId xmlns:a16="http://schemas.microsoft.com/office/drawing/2014/main" id="{2541AEC1-53F5-2D0C-452D-D6ADD7C66699}"/>
              </a:ext>
            </a:extLst>
          </p:cNvPr>
          <p:cNvSpPr txBox="1"/>
          <p:nvPr/>
        </p:nvSpPr>
        <p:spPr>
          <a:xfrm>
            <a:off x="3127780" y="1529916"/>
            <a:ext cx="1316386" cy="938719"/>
          </a:xfrm>
          <a:prstGeom prst="rect">
            <a:avLst/>
          </a:prstGeom>
          <a:noFill/>
        </p:spPr>
        <p:txBody>
          <a:bodyPr wrap="none" rtlCol="0">
            <a:spAutoFit/>
          </a:bodyPr>
          <a:lstStyle/>
          <a:p>
            <a:pPr algn="ctr"/>
            <a:r>
              <a:rPr lang="nb-NO" sz="1100" b="1" dirty="0"/>
              <a:t>Users</a:t>
            </a:r>
          </a:p>
          <a:p>
            <a:pPr algn="ctr"/>
            <a:r>
              <a:rPr lang="nb-NO" sz="1100" dirty="0">
                <a:solidFill>
                  <a:schemeClr val="bg2">
                    <a:lumMod val="50000"/>
                  </a:schemeClr>
                </a:solidFill>
              </a:rPr>
              <a:t>Nostria supports </a:t>
            </a:r>
          </a:p>
          <a:p>
            <a:pPr algn="ctr"/>
            <a:r>
              <a:rPr lang="nb-NO" sz="1100" dirty="0">
                <a:solidFill>
                  <a:schemeClr val="bg2">
                    <a:lumMod val="50000"/>
                  </a:schemeClr>
                </a:solidFill>
              </a:rPr>
              <a:t>local keys, </a:t>
            </a:r>
          </a:p>
          <a:p>
            <a:pPr algn="ctr"/>
            <a:r>
              <a:rPr lang="nb-NO" sz="1100" dirty="0">
                <a:solidFill>
                  <a:schemeClr val="bg2">
                    <a:lumMod val="50000"/>
                  </a:schemeClr>
                </a:solidFill>
              </a:rPr>
              <a:t>extension keys</a:t>
            </a:r>
          </a:p>
          <a:p>
            <a:pPr algn="ctr"/>
            <a:r>
              <a:rPr lang="nb-NO" sz="1100" dirty="0">
                <a:solidFill>
                  <a:schemeClr val="bg2">
                    <a:lumMod val="50000"/>
                  </a:schemeClr>
                </a:solidFill>
              </a:rPr>
              <a:t> and remote signing</a:t>
            </a:r>
          </a:p>
        </p:txBody>
      </p:sp>
      <p:sp>
        <p:nvSpPr>
          <p:cNvPr id="29" name="TextBox 28">
            <a:extLst>
              <a:ext uri="{FF2B5EF4-FFF2-40B4-BE49-F238E27FC236}">
                <a16:creationId xmlns:a16="http://schemas.microsoft.com/office/drawing/2014/main" id="{E76659D1-142B-4285-F98F-F368545BFFF6}"/>
              </a:ext>
            </a:extLst>
          </p:cNvPr>
          <p:cNvSpPr txBox="1"/>
          <p:nvPr/>
        </p:nvSpPr>
        <p:spPr>
          <a:xfrm>
            <a:off x="1765028" y="3517873"/>
            <a:ext cx="1096774" cy="938719"/>
          </a:xfrm>
          <a:prstGeom prst="rect">
            <a:avLst/>
          </a:prstGeom>
          <a:noFill/>
        </p:spPr>
        <p:txBody>
          <a:bodyPr wrap="none" rtlCol="0">
            <a:spAutoFit/>
          </a:bodyPr>
          <a:lstStyle/>
          <a:p>
            <a:pPr algn="ctr"/>
            <a:r>
              <a:rPr lang="nb-NO" sz="1100" dirty="0"/>
              <a:t>User Relays</a:t>
            </a:r>
          </a:p>
          <a:p>
            <a:pPr algn="ctr"/>
            <a:r>
              <a:rPr lang="nb-NO" sz="1100" dirty="0">
                <a:solidFill>
                  <a:schemeClr val="bg2">
                    <a:lumMod val="50000"/>
                  </a:schemeClr>
                </a:solidFill>
              </a:rPr>
              <a:t>ribo.nostria.app</a:t>
            </a:r>
          </a:p>
          <a:p>
            <a:pPr algn="ctr"/>
            <a:r>
              <a:rPr lang="nb-NO" sz="1100" dirty="0">
                <a:solidFill>
                  <a:schemeClr val="bg2">
                    <a:lumMod val="50000"/>
                  </a:schemeClr>
                </a:solidFill>
              </a:rPr>
              <a:t>rilo.nostria.app</a:t>
            </a:r>
          </a:p>
          <a:p>
            <a:pPr algn="ctr"/>
            <a:r>
              <a:rPr lang="nb-NO" sz="1100" dirty="0">
                <a:solidFill>
                  <a:schemeClr val="bg2">
                    <a:lumMod val="50000"/>
                  </a:schemeClr>
                </a:solidFill>
              </a:rPr>
              <a:t>rifu.nostria.app</a:t>
            </a:r>
          </a:p>
          <a:p>
            <a:pPr algn="ctr"/>
            <a:r>
              <a:rPr lang="nb-NO" sz="1100" dirty="0">
                <a:solidFill>
                  <a:schemeClr val="bg2">
                    <a:lumMod val="50000"/>
                  </a:schemeClr>
                </a:solidFill>
              </a:rPr>
              <a:t>...</a:t>
            </a:r>
          </a:p>
        </p:txBody>
      </p:sp>
      <p:pic>
        <p:nvPicPr>
          <p:cNvPr id="30" name="Graphic 29">
            <a:extLst>
              <a:ext uri="{FF2B5EF4-FFF2-40B4-BE49-F238E27FC236}">
                <a16:creationId xmlns:a16="http://schemas.microsoft.com/office/drawing/2014/main" id="{94DA7BC4-333A-AFC4-E489-372BDDB12EA8}"/>
              </a:ext>
            </a:extLst>
          </p:cNvPr>
          <p:cNvPicPr>
            <a:picLocks noChangeAspect="1"/>
          </p:cNvPicPr>
          <p:nvPr/>
        </p:nvPicPr>
        <p:blipFill>
          <a:blip r:embed="rId12">
            <a:lum/>
            <a:extLst>
              <a:ext uri="{96DAC541-7B7A-43D3-8B79-37D633B846F1}">
                <asvg:svgBlip xmlns:asvg="http://schemas.microsoft.com/office/drawing/2016/SVG/main" r:embed="rId13"/>
              </a:ext>
            </a:extLst>
          </a:blip>
          <a:srcRect/>
          <a:stretch>
            <a:fillRect/>
          </a:stretch>
        </p:blipFill>
        <p:spPr bwMode="white">
          <a:xfrm>
            <a:off x="1932430" y="2950632"/>
            <a:ext cx="635000" cy="635000"/>
          </a:xfrm>
          <a:prstGeom prst="rect">
            <a:avLst/>
          </a:prstGeom>
          <a:ln>
            <a:headEnd type="none"/>
            <a:tailEnd type="none"/>
          </a:ln>
        </p:spPr>
      </p:pic>
      <p:sp>
        <p:nvSpPr>
          <p:cNvPr id="32" name="TextBox 31">
            <a:extLst>
              <a:ext uri="{FF2B5EF4-FFF2-40B4-BE49-F238E27FC236}">
                <a16:creationId xmlns:a16="http://schemas.microsoft.com/office/drawing/2014/main" id="{C7C86879-55C0-B62D-9AAD-B94798875806}"/>
              </a:ext>
            </a:extLst>
          </p:cNvPr>
          <p:cNvSpPr txBox="1"/>
          <p:nvPr/>
        </p:nvSpPr>
        <p:spPr>
          <a:xfrm>
            <a:off x="3190614" y="3517873"/>
            <a:ext cx="1159292" cy="938719"/>
          </a:xfrm>
          <a:prstGeom prst="rect">
            <a:avLst/>
          </a:prstGeom>
          <a:noFill/>
        </p:spPr>
        <p:txBody>
          <a:bodyPr wrap="none" rtlCol="0">
            <a:spAutoFit/>
          </a:bodyPr>
          <a:lstStyle/>
          <a:p>
            <a:pPr algn="ctr"/>
            <a:r>
              <a:rPr lang="nb-NO" sz="1100" dirty="0"/>
              <a:t>Media Servers</a:t>
            </a:r>
          </a:p>
          <a:p>
            <a:pPr algn="ctr"/>
            <a:r>
              <a:rPr lang="nb-NO" sz="1100" dirty="0">
                <a:solidFill>
                  <a:schemeClr val="bg2">
                    <a:lumMod val="50000"/>
                  </a:schemeClr>
                </a:solidFill>
              </a:rPr>
              <a:t>mibo.nostria.app</a:t>
            </a:r>
          </a:p>
          <a:p>
            <a:pPr algn="ctr"/>
            <a:r>
              <a:rPr lang="nb-NO" sz="1100" dirty="0">
                <a:solidFill>
                  <a:schemeClr val="bg2">
                    <a:lumMod val="50000"/>
                  </a:schemeClr>
                </a:solidFill>
              </a:rPr>
              <a:t>milo.nostria.app</a:t>
            </a:r>
          </a:p>
          <a:p>
            <a:pPr algn="ctr"/>
            <a:r>
              <a:rPr lang="nb-NO" sz="1100" dirty="0">
                <a:solidFill>
                  <a:schemeClr val="bg2">
                    <a:lumMod val="50000"/>
                  </a:schemeClr>
                </a:solidFill>
              </a:rPr>
              <a:t>mifu.nostria.app</a:t>
            </a:r>
          </a:p>
          <a:p>
            <a:pPr algn="ctr"/>
            <a:r>
              <a:rPr lang="nb-NO" sz="1100" dirty="0">
                <a:solidFill>
                  <a:schemeClr val="bg2">
                    <a:lumMod val="50000"/>
                  </a:schemeClr>
                </a:solidFill>
              </a:rPr>
              <a:t>...</a:t>
            </a:r>
          </a:p>
        </p:txBody>
      </p:sp>
      <p:pic>
        <p:nvPicPr>
          <p:cNvPr id="33" name="Graphic 32">
            <a:extLst>
              <a:ext uri="{FF2B5EF4-FFF2-40B4-BE49-F238E27FC236}">
                <a16:creationId xmlns:a16="http://schemas.microsoft.com/office/drawing/2014/main" id="{5207FE1E-1C77-1DBD-8524-12B587661979}"/>
              </a:ext>
            </a:extLst>
          </p:cNvPr>
          <p:cNvPicPr>
            <a:picLocks noChangeAspect="1"/>
          </p:cNvPicPr>
          <p:nvPr/>
        </p:nvPicPr>
        <p:blipFill>
          <a:blip r:embed="rId12">
            <a:lum/>
            <a:extLst>
              <a:ext uri="{96DAC541-7B7A-43D3-8B79-37D633B846F1}">
                <asvg:svgBlip xmlns:asvg="http://schemas.microsoft.com/office/drawing/2016/SVG/main" r:embed="rId13"/>
              </a:ext>
            </a:extLst>
          </a:blip>
          <a:srcRect/>
          <a:stretch>
            <a:fillRect/>
          </a:stretch>
        </p:blipFill>
        <p:spPr bwMode="white">
          <a:xfrm>
            <a:off x="3389275" y="2950632"/>
            <a:ext cx="635000" cy="635000"/>
          </a:xfrm>
          <a:prstGeom prst="rect">
            <a:avLst/>
          </a:prstGeom>
          <a:ln>
            <a:headEnd type="none"/>
            <a:tailEnd type="none"/>
          </a:ln>
        </p:spPr>
      </p:pic>
      <p:pic>
        <p:nvPicPr>
          <p:cNvPr id="34" name="Graphic 33">
            <a:extLst>
              <a:ext uri="{FF2B5EF4-FFF2-40B4-BE49-F238E27FC236}">
                <a16:creationId xmlns:a16="http://schemas.microsoft.com/office/drawing/2014/main" id="{640CF553-7E58-AC84-DDC3-99F530913B72}"/>
              </a:ext>
            </a:extLst>
          </p:cNvPr>
          <p:cNvPicPr>
            <a:picLocks noChangeAspect="1"/>
          </p:cNvPicPr>
          <p:nvPr/>
        </p:nvPicPr>
        <p:blipFill>
          <a:blip r:embed="rId12">
            <a:lum/>
            <a:extLst>
              <a:ext uri="{96DAC541-7B7A-43D3-8B79-37D633B846F1}">
                <asvg:svgBlip xmlns:asvg="http://schemas.microsoft.com/office/drawing/2016/SVG/main" r:embed="rId13"/>
              </a:ext>
            </a:extLst>
          </a:blip>
          <a:srcRect/>
          <a:stretch>
            <a:fillRect/>
          </a:stretch>
        </p:blipFill>
        <p:spPr bwMode="white">
          <a:xfrm>
            <a:off x="4020595" y="2974854"/>
            <a:ext cx="317500" cy="317500"/>
          </a:xfrm>
          <a:prstGeom prst="rect">
            <a:avLst/>
          </a:prstGeom>
          <a:ln>
            <a:headEnd type="none"/>
            <a:tailEnd type="none"/>
          </a:ln>
        </p:spPr>
      </p:pic>
      <p:pic>
        <p:nvPicPr>
          <p:cNvPr id="35" name="Graphic 34">
            <a:extLst>
              <a:ext uri="{FF2B5EF4-FFF2-40B4-BE49-F238E27FC236}">
                <a16:creationId xmlns:a16="http://schemas.microsoft.com/office/drawing/2014/main" id="{2C8AAFE0-61F8-C09D-00C9-8038E44CC7C0}"/>
              </a:ext>
            </a:extLst>
          </p:cNvPr>
          <p:cNvPicPr>
            <a:picLocks noChangeAspect="1"/>
          </p:cNvPicPr>
          <p:nvPr/>
        </p:nvPicPr>
        <p:blipFill>
          <a:blip r:embed="rId12">
            <a:lum/>
            <a:extLst>
              <a:ext uri="{96DAC541-7B7A-43D3-8B79-37D633B846F1}">
                <asvg:svgBlip xmlns:asvg="http://schemas.microsoft.com/office/drawing/2016/SVG/main" r:embed="rId13"/>
              </a:ext>
            </a:extLst>
          </a:blip>
          <a:srcRect/>
          <a:stretch>
            <a:fillRect/>
          </a:stretch>
        </p:blipFill>
        <p:spPr bwMode="white">
          <a:xfrm>
            <a:off x="4020595" y="3245059"/>
            <a:ext cx="317500" cy="317500"/>
          </a:xfrm>
          <a:prstGeom prst="rect">
            <a:avLst/>
          </a:prstGeom>
          <a:ln>
            <a:headEnd type="none"/>
            <a:tailEnd type="none"/>
          </a:ln>
        </p:spPr>
      </p:pic>
      <p:pic>
        <p:nvPicPr>
          <p:cNvPr id="36" name="Graphic 35">
            <a:extLst>
              <a:ext uri="{FF2B5EF4-FFF2-40B4-BE49-F238E27FC236}">
                <a16:creationId xmlns:a16="http://schemas.microsoft.com/office/drawing/2014/main" id="{653ABE11-E8D5-CAAF-11CB-412964253B0B}"/>
              </a:ext>
            </a:extLst>
          </p:cNvPr>
          <p:cNvPicPr>
            <a:picLocks noChangeAspect="1"/>
          </p:cNvPicPr>
          <p:nvPr/>
        </p:nvPicPr>
        <p:blipFill>
          <a:blip r:embed="rId12">
            <a:lum/>
            <a:extLst>
              <a:ext uri="{96DAC541-7B7A-43D3-8B79-37D633B846F1}">
                <asvg:svgBlip xmlns:asvg="http://schemas.microsoft.com/office/drawing/2016/SVG/main" r:embed="rId13"/>
              </a:ext>
            </a:extLst>
          </a:blip>
          <a:srcRect/>
          <a:stretch>
            <a:fillRect/>
          </a:stretch>
        </p:blipFill>
        <p:spPr bwMode="white">
          <a:xfrm>
            <a:off x="2588312" y="2942632"/>
            <a:ext cx="317500" cy="317500"/>
          </a:xfrm>
          <a:prstGeom prst="rect">
            <a:avLst/>
          </a:prstGeom>
          <a:ln>
            <a:headEnd type="none"/>
            <a:tailEnd type="none"/>
          </a:ln>
        </p:spPr>
      </p:pic>
      <p:pic>
        <p:nvPicPr>
          <p:cNvPr id="37" name="Graphic 36">
            <a:extLst>
              <a:ext uri="{FF2B5EF4-FFF2-40B4-BE49-F238E27FC236}">
                <a16:creationId xmlns:a16="http://schemas.microsoft.com/office/drawing/2014/main" id="{FDCA9DED-E129-A566-60E6-4C3149201297}"/>
              </a:ext>
            </a:extLst>
          </p:cNvPr>
          <p:cNvPicPr>
            <a:picLocks noChangeAspect="1"/>
          </p:cNvPicPr>
          <p:nvPr/>
        </p:nvPicPr>
        <p:blipFill>
          <a:blip r:embed="rId12">
            <a:lum/>
            <a:extLst>
              <a:ext uri="{96DAC541-7B7A-43D3-8B79-37D633B846F1}">
                <asvg:svgBlip xmlns:asvg="http://schemas.microsoft.com/office/drawing/2016/SVG/main" r:embed="rId13"/>
              </a:ext>
            </a:extLst>
          </a:blip>
          <a:srcRect/>
          <a:stretch>
            <a:fillRect/>
          </a:stretch>
        </p:blipFill>
        <p:spPr bwMode="white">
          <a:xfrm>
            <a:off x="2588312" y="3212837"/>
            <a:ext cx="317500" cy="317500"/>
          </a:xfrm>
          <a:prstGeom prst="rect">
            <a:avLst/>
          </a:prstGeom>
          <a:ln>
            <a:headEnd type="none"/>
            <a:tailEnd type="none"/>
          </a:ln>
        </p:spPr>
      </p:pic>
      <p:pic>
        <p:nvPicPr>
          <p:cNvPr id="38" name="Graphic 37">
            <a:extLst>
              <a:ext uri="{FF2B5EF4-FFF2-40B4-BE49-F238E27FC236}">
                <a16:creationId xmlns:a16="http://schemas.microsoft.com/office/drawing/2014/main" id="{78EF19B5-48FB-1170-8981-30BF2C5CDFA6}"/>
              </a:ext>
            </a:extLst>
          </p:cNvPr>
          <p:cNvPicPr>
            <a:picLocks noChangeAspect="1"/>
          </p:cNvPicPr>
          <p:nvPr/>
        </p:nvPicPr>
        <p:blipFill>
          <a:blip r:embed="rId14">
            <a:lum/>
            <a:extLst>
              <a:ext uri="{96DAC541-7B7A-43D3-8B79-37D633B846F1}">
                <asvg:svgBlip xmlns:asvg="http://schemas.microsoft.com/office/drawing/2016/SVG/main" r:embed="rId15"/>
              </a:ext>
            </a:extLst>
          </a:blip>
          <a:srcRect/>
          <a:stretch>
            <a:fillRect/>
          </a:stretch>
        </p:blipFill>
        <p:spPr bwMode="white">
          <a:xfrm>
            <a:off x="4881437" y="2950632"/>
            <a:ext cx="558769" cy="558769"/>
          </a:xfrm>
          <a:prstGeom prst="rect">
            <a:avLst/>
          </a:prstGeom>
          <a:ln>
            <a:headEnd type="none"/>
            <a:tailEnd type="none"/>
          </a:ln>
        </p:spPr>
      </p:pic>
      <p:sp>
        <p:nvSpPr>
          <p:cNvPr id="39" name="TextBox 38">
            <a:extLst>
              <a:ext uri="{FF2B5EF4-FFF2-40B4-BE49-F238E27FC236}">
                <a16:creationId xmlns:a16="http://schemas.microsoft.com/office/drawing/2014/main" id="{12156B04-C4C1-EA9C-F275-0E5D06FD2725}"/>
              </a:ext>
            </a:extLst>
          </p:cNvPr>
          <p:cNvSpPr txBox="1"/>
          <p:nvPr/>
        </p:nvSpPr>
        <p:spPr>
          <a:xfrm>
            <a:off x="4549129" y="3517873"/>
            <a:ext cx="1107996" cy="430887"/>
          </a:xfrm>
          <a:prstGeom prst="rect">
            <a:avLst/>
          </a:prstGeom>
          <a:noFill/>
        </p:spPr>
        <p:txBody>
          <a:bodyPr wrap="none" rtlCol="0">
            <a:spAutoFit/>
          </a:bodyPr>
          <a:lstStyle/>
          <a:p>
            <a:pPr algn="ctr"/>
            <a:r>
              <a:rPr lang="nb-NO" sz="1100" dirty="0"/>
              <a:t>Lightning Server</a:t>
            </a:r>
          </a:p>
          <a:p>
            <a:pPr algn="ctr"/>
            <a:r>
              <a:rPr lang="nb-NO" sz="1100" dirty="0">
                <a:solidFill>
                  <a:schemeClr val="bg2">
                    <a:lumMod val="50000"/>
                  </a:schemeClr>
                </a:solidFill>
              </a:rPr>
              <a:t>pay.nostria.app</a:t>
            </a:r>
          </a:p>
        </p:txBody>
      </p:sp>
      <p:pic>
        <p:nvPicPr>
          <p:cNvPr id="40" name="Graphic 39">
            <a:extLst>
              <a:ext uri="{FF2B5EF4-FFF2-40B4-BE49-F238E27FC236}">
                <a16:creationId xmlns:a16="http://schemas.microsoft.com/office/drawing/2014/main" id="{9CC38F05-D60B-3848-6194-C4564F257698}"/>
              </a:ext>
            </a:extLst>
          </p:cNvPr>
          <p:cNvPicPr>
            <a:picLocks noChangeAspect="1"/>
          </p:cNvPicPr>
          <p:nvPr/>
        </p:nvPicPr>
        <p:blipFill>
          <a:blip r:embed="rId16">
            <a:lum/>
            <a:extLst>
              <a:ext uri="{96DAC541-7B7A-43D3-8B79-37D633B846F1}">
                <asvg:svgBlip xmlns:asvg="http://schemas.microsoft.com/office/drawing/2016/SVG/main" r:embed="rId17"/>
              </a:ext>
            </a:extLst>
          </a:blip>
          <a:srcRect/>
          <a:stretch>
            <a:fillRect/>
          </a:stretch>
        </p:blipFill>
        <p:spPr bwMode="white">
          <a:xfrm>
            <a:off x="711610" y="4194525"/>
            <a:ext cx="635000" cy="635000"/>
          </a:xfrm>
          <a:prstGeom prst="rect">
            <a:avLst/>
          </a:prstGeom>
          <a:ln>
            <a:headEnd type="none"/>
            <a:tailEnd type="none"/>
          </a:ln>
        </p:spPr>
      </p:pic>
      <p:sp>
        <p:nvSpPr>
          <p:cNvPr id="41" name="TextBox 40">
            <a:extLst>
              <a:ext uri="{FF2B5EF4-FFF2-40B4-BE49-F238E27FC236}">
                <a16:creationId xmlns:a16="http://schemas.microsoft.com/office/drawing/2014/main" id="{BC19E39F-522E-87C2-D508-1F94D25373CA}"/>
              </a:ext>
            </a:extLst>
          </p:cNvPr>
          <p:cNvSpPr txBox="1"/>
          <p:nvPr/>
        </p:nvSpPr>
        <p:spPr>
          <a:xfrm>
            <a:off x="630625" y="4793311"/>
            <a:ext cx="774571" cy="430887"/>
          </a:xfrm>
          <a:prstGeom prst="rect">
            <a:avLst/>
          </a:prstGeom>
          <a:noFill/>
        </p:spPr>
        <p:txBody>
          <a:bodyPr wrap="none" rtlCol="0">
            <a:spAutoFit/>
          </a:bodyPr>
          <a:lstStyle/>
          <a:p>
            <a:pPr algn="ctr"/>
            <a:r>
              <a:rPr lang="nb-NO" sz="1100" dirty="0"/>
              <a:t>LMDB</a:t>
            </a:r>
          </a:p>
          <a:p>
            <a:pPr algn="ctr"/>
            <a:r>
              <a:rPr lang="nb-NO" sz="1100" dirty="0">
                <a:solidFill>
                  <a:schemeClr val="bg2">
                    <a:lumMod val="50000"/>
                  </a:schemeClr>
                </a:solidFill>
              </a:rPr>
              <a:t>Relay Lists</a:t>
            </a:r>
          </a:p>
        </p:txBody>
      </p:sp>
      <p:cxnSp>
        <p:nvCxnSpPr>
          <p:cNvPr id="45" name="Straight Arrow Connector 44">
            <a:extLst>
              <a:ext uri="{FF2B5EF4-FFF2-40B4-BE49-F238E27FC236}">
                <a16:creationId xmlns:a16="http://schemas.microsoft.com/office/drawing/2014/main" id="{E074B655-4FB5-8C0B-0760-8FE99B4A6822}"/>
              </a:ext>
            </a:extLst>
          </p:cNvPr>
          <p:cNvCxnSpPr>
            <a:cxnSpLocks/>
            <a:endCxn id="40" idx="0"/>
          </p:cNvCxnSpPr>
          <p:nvPr/>
        </p:nvCxnSpPr>
        <p:spPr>
          <a:xfrm>
            <a:off x="1029110" y="3963253"/>
            <a:ext cx="0" cy="2312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9" name="Graphic 48">
            <a:extLst>
              <a:ext uri="{FF2B5EF4-FFF2-40B4-BE49-F238E27FC236}">
                <a16:creationId xmlns:a16="http://schemas.microsoft.com/office/drawing/2014/main" id="{CB1E8244-66BD-F805-8CA2-F40C15A51211}"/>
              </a:ext>
            </a:extLst>
          </p:cNvPr>
          <p:cNvPicPr>
            <a:picLocks noChangeAspect="1"/>
          </p:cNvPicPr>
          <p:nvPr/>
        </p:nvPicPr>
        <p:blipFill>
          <a:blip r:embed="rId18">
            <a:lum/>
            <a:extLst>
              <a:ext uri="{96DAC541-7B7A-43D3-8B79-37D633B846F1}">
                <asvg:svgBlip xmlns:asvg="http://schemas.microsoft.com/office/drawing/2016/SVG/main" r:embed="rId19"/>
              </a:ext>
            </a:extLst>
          </a:blip>
          <a:srcRect/>
          <a:stretch>
            <a:fillRect/>
          </a:stretch>
        </p:blipFill>
        <p:spPr bwMode="white">
          <a:xfrm>
            <a:off x="8817047" y="4050518"/>
            <a:ext cx="635000" cy="635000"/>
          </a:xfrm>
          <a:prstGeom prst="rect">
            <a:avLst/>
          </a:prstGeom>
          <a:ln>
            <a:headEnd type="none"/>
            <a:tailEnd type="none"/>
          </a:ln>
        </p:spPr>
      </p:pic>
      <p:sp>
        <p:nvSpPr>
          <p:cNvPr id="50" name="TextBox 49">
            <a:extLst>
              <a:ext uri="{FF2B5EF4-FFF2-40B4-BE49-F238E27FC236}">
                <a16:creationId xmlns:a16="http://schemas.microsoft.com/office/drawing/2014/main" id="{534AECB2-D918-66AE-8A4F-D351083A1032}"/>
              </a:ext>
            </a:extLst>
          </p:cNvPr>
          <p:cNvSpPr txBox="1"/>
          <p:nvPr/>
        </p:nvSpPr>
        <p:spPr>
          <a:xfrm>
            <a:off x="8570569" y="4696678"/>
            <a:ext cx="1107996" cy="430887"/>
          </a:xfrm>
          <a:prstGeom prst="rect">
            <a:avLst/>
          </a:prstGeom>
          <a:noFill/>
        </p:spPr>
        <p:txBody>
          <a:bodyPr wrap="none" rtlCol="0">
            <a:spAutoFit/>
          </a:bodyPr>
          <a:lstStyle/>
          <a:p>
            <a:pPr algn="ctr"/>
            <a:r>
              <a:rPr lang="nb-NO" sz="1100" dirty="0"/>
              <a:t>Server Analytics</a:t>
            </a:r>
          </a:p>
          <a:p>
            <a:pPr algn="ctr"/>
            <a:r>
              <a:rPr lang="nb-NO" sz="1100" dirty="0">
                <a:solidFill>
                  <a:schemeClr val="bg2">
                    <a:lumMod val="50000"/>
                  </a:schemeClr>
                </a:solidFill>
              </a:rPr>
              <a:t>Monitoring</a:t>
            </a:r>
          </a:p>
        </p:txBody>
      </p:sp>
      <p:pic>
        <p:nvPicPr>
          <p:cNvPr id="51" name="Graphic 50">
            <a:extLst>
              <a:ext uri="{FF2B5EF4-FFF2-40B4-BE49-F238E27FC236}">
                <a16:creationId xmlns:a16="http://schemas.microsoft.com/office/drawing/2014/main" id="{D2746C0A-7D8A-FEFE-2133-971C92C2BFF1}"/>
              </a:ext>
            </a:extLst>
          </p:cNvPr>
          <p:cNvPicPr>
            <a:picLocks noChangeAspect="1"/>
          </p:cNvPicPr>
          <p:nvPr/>
        </p:nvPicPr>
        <p:blipFill>
          <a:blip r:embed="rId20">
            <a:lum/>
            <a:extLst>
              <a:ext uri="{96DAC541-7B7A-43D3-8B79-37D633B846F1}">
                <asvg:svgBlip xmlns:asvg="http://schemas.microsoft.com/office/drawing/2016/SVG/main" r:embed="rId21"/>
              </a:ext>
            </a:extLst>
          </a:blip>
          <a:srcRect/>
          <a:stretch>
            <a:fillRect/>
          </a:stretch>
        </p:blipFill>
        <p:spPr bwMode="white">
          <a:xfrm>
            <a:off x="7467441" y="2942632"/>
            <a:ext cx="505836" cy="505836"/>
          </a:xfrm>
          <a:prstGeom prst="rect">
            <a:avLst/>
          </a:prstGeom>
          <a:ln>
            <a:headEnd type="none"/>
            <a:tailEnd type="none"/>
          </a:ln>
        </p:spPr>
      </p:pic>
      <p:sp>
        <p:nvSpPr>
          <p:cNvPr id="53" name="TextBox 52">
            <a:extLst>
              <a:ext uri="{FF2B5EF4-FFF2-40B4-BE49-F238E27FC236}">
                <a16:creationId xmlns:a16="http://schemas.microsoft.com/office/drawing/2014/main" id="{3699913A-9D56-C250-2C59-376F365A4D1F}"/>
              </a:ext>
            </a:extLst>
          </p:cNvPr>
          <p:cNvSpPr txBox="1"/>
          <p:nvPr/>
        </p:nvSpPr>
        <p:spPr>
          <a:xfrm>
            <a:off x="7074838" y="3507960"/>
            <a:ext cx="1313181" cy="430887"/>
          </a:xfrm>
          <a:prstGeom prst="rect">
            <a:avLst/>
          </a:prstGeom>
          <a:noFill/>
        </p:spPr>
        <p:txBody>
          <a:bodyPr wrap="none" rtlCol="0">
            <a:spAutoFit/>
          </a:bodyPr>
          <a:lstStyle/>
          <a:p>
            <a:pPr algn="ctr"/>
            <a:r>
              <a:rPr lang="nb-NO" sz="1100" dirty="0"/>
              <a:t>Premium Support</a:t>
            </a:r>
          </a:p>
          <a:p>
            <a:pPr algn="ctr"/>
            <a:r>
              <a:rPr lang="nb-NO" sz="1100" dirty="0">
                <a:solidFill>
                  <a:schemeClr val="bg2">
                    <a:lumMod val="50000"/>
                  </a:schemeClr>
                </a:solidFill>
              </a:rPr>
              <a:t>support.nostria.app</a:t>
            </a:r>
          </a:p>
        </p:txBody>
      </p:sp>
      <p:cxnSp>
        <p:nvCxnSpPr>
          <p:cNvPr id="58" name="Straight Arrow Connector 57">
            <a:extLst>
              <a:ext uri="{FF2B5EF4-FFF2-40B4-BE49-F238E27FC236}">
                <a16:creationId xmlns:a16="http://schemas.microsoft.com/office/drawing/2014/main" id="{E0B83FE0-55FA-D2C3-01DC-660C2D70E95E}"/>
              </a:ext>
            </a:extLst>
          </p:cNvPr>
          <p:cNvCxnSpPr>
            <a:cxnSpLocks/>
          </p:cNvCxnSpPr>
          <p:nvPr/>
        </p:nvCxnSpPr>
        <p:spPr>
          <a:xfrm>
            <a:off x="4833267" y="2318545"/>
            <a:ext cx="0" cy="3253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9" name="Graphic 58">
            <a:extLst>
              <a:ext uri="{FF2B5EF4-FFF2-40B4-BE49-F238E27FC236}">
                <a16:creationId xmlns:a16="http://schemas.microsoft.com/office/drawing/2014/main" id="{D9C8E1E8-DC3D-C091-65C4-F2E99FB7EB40}"/>
              </a:ext>
            </a:extLst>
          </p:cNvPr>
          <p:cNvPicPr>
            <a:picLocks noChangeAspect="1"/>
          </p:cNvPicPr>
          <p:nvPr/>
        </p:nvPicPr>
        <p:blipFill>
          <a:blip r:embed="rId22">
            <a:lum/>
            <a:extLst>
              <a:ext uri="{96DAC541-7B7A-43D3-8B79-37D633B846F1}">
                <asvg:svgBlip xmlns:asvg="http://schemas.microsoft.com/office/drawing/2016/SVG/main" r:embed="rId23"/>
              </a:ext>
            </a:extLst>
          </a:blip>
          <a:srcRect/>
          <a:stretch>
            <a:fillRect/>
          </a:stretch>
        </p:blipFill>
        <p:spPr bwMode="white">
          <a:xfrm>
            <a:off x="2764485" y="4821495"/>
            <a:ext cx="635000" cy="635000"/>
          </a:xfrm>
          <a:prstGeom prst="rect">
            <a:avLst/>
          </a:prstGeom>
          <a:ln>
            <a:headEnd type="none"/>
            <a:tailEnd type="none"/>
          </a:ln>
        </p:spPr>
      </p:pic>
      <p:sp>
        <p:nvSpPr>
          <p:cNvPr id="60" name="TextBox 59">
            <a:extLst>
              <a:ext uri="{FF2B5EF4-FFF2-40B4-BE49-F238E27FC236}">
                <a16:creationId xmlns:a16="http://schemas.microsoft.com/office/drawing/2014/main" id="{6E92F21A-E03F-57FD-8236-EEB5B33D1B08}"/>
              </a:ext>
            </a:extLst>
          </p:cNvPr>
          <p:cNvSpPr txBox="1"/>
          <p:nvPr/>
        </p:nvSpPr>
        <p:spPr>
          <a:xfrm>
            <a:off x="2421389" y="5413291"/>
            <a:ext cx="1321196" cy="430887"/>
          </a:xfrm>
          <a:prstGeom prst="rect">
            <a:avLst/>
          </a:prstGeom>
          <a:noFill/>
        </p:spPr>
        <p:txBody>
          <a:bodyPr wrap="none" rtlCol="0">
            <a:spAutoFit/>
          </a:bodyPr>
          <a:lstStyle/>
          <a:p>
            <a:pPr algn="ctr"/>
            <a:r>
              <a:rPr lang="nb-NO" sz="1100" dirty="0"/>
              <a:t>Backup Storage</a:t>
            </a:r>
          </a:p>
          <a:p>
            <a:pPr algn="ctr"/>
            <a:r>
              <a:rPr lang="nb-NO" sz="1100" dirty="0">
                <a:solidFill>
                  <a:schemeClr val="bg2">
                    <a:lumMod val="50000"/>
                  </a:schemeClr>
                </a:solidFill>
              </a:rPr>
              <a:t>Backup and Restore</a:t>
            </a:r>
          </a:p>
        </p:txBody>
      </p:sp>
      <p:cxnSp>
        <p:nvCxnSpPr>
          <p:cNvPr id="62" name="Connector: Elbow 61">
            <a:extLst>
              <a:ext uri="{FF2B5EF4-FFF2-40B4-BE49-F238E27FC236}">
                <a16:creationId xmlns:a16="http://schemas.microsoft.com/office/drawing/2014/main" id="{F0521F06-64B6-83D9-1F3D-822921F4C969}"/>
              </a:ext>
            </a:extLst>
          </p:cNvPr>
          <p:cNvCxnSpPr>
            <a:cxnSpLocks/>
            <a:stCxn id="41" idx="2"/>
            <a:endCxn id="59" idx="1"/>
          </p:cNvCxnSpPr>
          <p:nvPr/>
        </p:nvCxnSpPr>
        <p:spPr>
          <a:xfrm rot="5400000" flipH="1" flipV="1">
            <a:off x="1848596" y="4308310"/>
            <a:ext cx="85203" cy="1746574"/>
          </a:xfrm>
          <a:prstGeom prst="bentConnector4">
            <a:avLst>
              <a:gd name="adj1" fmla="val -268300"/>
              <a:gd name="adj2" fmla="val 6108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1FB115B7-1F10-2F92-0501-4D1C0CAB20EE}"/>
              </a:ext>
            </a:extLst>
          </p:cNvPr>
          <p:cNvCxnSpPr>
            <a:stCxn id="29" idx="2"/>
            <a:endCxn id="59" idx="0"/>
          </p:cNvCxnSpPr>
          <p:nvPr/>
        </p:nvCxnSpPr>
        <p:spPr>
          <a:xfrm rot="16200000" flipH="1">
            <a:off x="2515249" y="4254758"/>
            <a:ext cx="364903" cy="7685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45C4EF45-837A-BAC0-558E-633314C2549B}"/>
              </a:ext>
            </a:extLst>
          </p:cNvPr>
          <p:cNvCxnSpPr>
            <a:cxnSpLocks/>
            <a:stCxn id="32" idx="2"/>
            <a:endCxn id="59" idx="0"/>
          </p:cNvCxnSpPr>
          <p:nvPr/>
        </p:nvCxnSpPr>
        <p:spPr>
          <a:xfrm rot="5400000">
            <a:off x="3243672" y="4294906"/>
            <a:ext cx="364903" cy="6882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390ACE42-16C3-8533-8882-52D6604871D2}"/>
              </a:ext>
            </a:extLst>
          </p:cNvPr>
          <p:cNvCxnSpPr>
            <a:stCxn id="39" idx="2"/>
            <a:endCxn id="59" idx="3"/>
          </p:cNvCxnSpPr>
          <p:nvPr/>
        </p:nvCxnSpPr>
        <p:spPr>
          <a:xfrm rot="5400000">
            <a:off x="3656189" y="3692056"/>
            <a:ext cx="1190235" cy="17036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80" name="Graphic 79">
            <a:extLst>
              <a:ext uri="{FF2B5EF4-FFF2-40B4-BE49-F238E27FC236}">
                <a16:creationId xmlns:a16="http://schemas.microsoft.com/office/drawing/2014/main" id="{15E2D355-7907-D070-3C88-FD21B1FC6ED1}"/>
              </a:ext>
            </a:extLst>
          </p:cNvPr>
          <p:cNvPicPr>
            <a:picLocks noChangeAspect="1"/>
          </p:cNvPicPr>
          <p:nvPr/>
        </p:nvPicPr>
        <p:blipFill>
          <a:blip r:embed="rId24">
            <a:lum/>
            <a:extLst>
              <a:ext uri="{96DAC541-7B7A-43D3-8B79-37D633B846F1}">
                <asvg:svgBlip xmlns:asvg="http://schemas.microsoft.com/office/drawing/2016/SVG/main" r:embed="rId25"/>
              </a:ext>
            </a:extLst>
          </a:blip>
          <a:srcRect/>
          <a:stretch>
            <a:fillRect/>
          </a:stretch>
        </p:blipFill>
        <p:spPr bwMode="white">
          <a:xfrm>
            <a:off x="5221423" y="1699261"/>
            <a:ext cx="635000" cy="635000"/>
          </a:xfrm>
          <a:prstGeom prst="rect">
            <a:avLst/>
          </a:prstGeom>
          <a:ln>
            <a:headEnd type="none"/>
            <a:tailEnd type="none"/>
          </a:ln>
        </p:spPr>
      </p:pic>
      <p:pic>
        <p:nvPicPr>
          <p:cNvPr id="81" name="Graphic 80">
            <a:extLst>
              <a:ext uri="{FF2B5EF4-FFF2-40B4-BE49-F238E27FC236}">
                <a16:creationId xmlns:a16="http://schemas.microsoft.com/office/drawing/2014/main" id="{669BAF14-510E-FE03-EFF5-DB1457F4E159}"/>
              </a:ext>
            </a:extLst>
          </p:cNvPr>
          <p:cNvPicPr>
            <a:picLocks noChangeAspect="1"/>
          </p:cNvPicPr>
          <p:nvPr/>
        </p:nvPicPr>
        <p:blipFill>
          <a:blip r:embed="rId26">
            <a:lum/>
            <a:extLst>
              <a:ext uri="{96DAC541-7B7A-43D3-8B79-37D633B846F1}">
                <asvg:svgBlip xmlns:asvg="http://schemas.microsoft.com/office/drawing/2016/SVG/main" r:embed="rId27"/>
              </a:ext>
            </a:extLst>
          </a:blip>
          <a:srcRect/>
          <a:stretch>
            <a:fillRect/>
          </a:stretch>
        </p:blipFill>
        <p:spPr bwMode="white">
          <a:xfrm>
            <a:off x="6004709" y="4126131"/>
            <a:ext cx="626506" cy="626506"/>
          </a:xfrm>
          <a:prstGeom prst="rect">
            <a:avLst/>
          </a:prstGeom>
          <a:ln>
            <a:headEnd type="none"/>
            <a:tailEnd type="none"/>
          </a:ln>
        </p:spPr>
      </p:pic>
      <p:sp>
        <p:nvSpPr>
          <p:cNvPr id="82" name="TextBox 81">
            <a:extLst>
              <a:ext uri="{FF2B5EF4-FFF2-40B4-BE49-F238E27FC236}">
                <a16:creationId xmlns:a16="http://schemas.microsoft.com/office/drawing/2014/main" id="{6756A98A-9B56-BC0A-AB99-8E48D054F90E}"/>
              </a:ext>
            </a:extLst>
          </p:cNvPr>
          <p:cNvSpPr txBox="1"/>
          <p:nvPr/>
        </p:nvSpPr>
        <p:spPr>
          <a:xfrm>
            <a:off x="5603919" y="4718332"/>
            <a:ext cx="1452642" cy="600164"/>
          </a:xfrm>
          <a:prstGeom prst="rect">
            <a:avLst/>
          </a:prstGeom>
          <a:noFill/>
        </p:spPr>
        <p:txBody>
          <a:bodyPr wrap="none" rtlCol="0">
            <a:spAutoFit/>
          </a:bodyPr>
          <a:lstStyle/>
          <a:p>
            <a:pPr algn="ctr"/>
            <a:r>
              <a:rPr lang="nb-NO" sz="1100" dirty="0"/>
              <a:t>Accounting</a:t>
            </a:r>
          </a:p>
          <a:p>
            <a:pPr algn="ctr"/>
            <a:r>
              <a:rPr lang="nb-NO" sz="1100" dirty="0">
                <a:solidFill>
                  <a:schemeClr val="bg2">
                    <a:lumMod val="50000"/>
                  </a:schemeClr>
                </a:solidFill>
              </a:rPr>
              <a:t>Internal App for </a:t>
            </a:r>
          </a:p>
          <a:p>
            <a:pPr algn="ctr"/>
            <a:r>
              <a:rPr lang="nb-NO" sz="1100" dirty="0">
                <a:solidFill>
                  <a:schemeClr val="bg2">
                    <a:lumMod val="50000"/>
                  </a:schemeClr>
                </a:solidFill>
              </a:rPr>
              <a:t>Account Management</a:t>
            </a:r>
          </a:p>
        </p:txBody>
      </p:sp>
      <p:pic>
        <p:nvPicPr>
          <p:cNvPr id="83" name="Graphic 82">
            <a:extLst>
              <a:ext uri="{FF2B5EF4-FFF2-40B4-BE49-F238E27FC236}">
                <a16:creationId xmlns:a16="http://schemas.microsoft.com/office/drawing/2014/main" id="{E144A114-1417-F4FA-CDF4-372BC187F751}"/>
              </a:ext>
            </a:extLst>
          </p:cNvPr>
          <p:cNvPicPr>
            <a:picLocks noChangeAspect="1"/>
          </p:cNvPicPr>
          <p:nvPr/>
        </p:nvPicPr>
        <p:blipFill>
          <a:blip r:embed="rId28">
            <a:lum/>
            <a:extLst>
              <a:ext uri="{96DAC541-7B7A-43D3-8B79-37D633B846F1}">
                <asvg:svgBlip xmlns:asvg="http://schemas.microsoft.com/office/drawing/2016/SVG/main" r:embed="rId29"/>
              </a:ext>
            </a:extLst>
          </a:blip>
          <a:srcRect/>
          <a:stretch>
            <a:fillRect/>
          </a:stretch>
        </p:blipFill>
        <p:spPr bwMode="white">
          <a:xfrm>
            <a:off x="8808005" y="2867935"/>
            <a:ext cx="635000" cy="635000"/>
          </a:xfrm>
          <a:prstGeom prst="rect">
            <a:avLst/>
          </a:prstGeom>
          <a:ln>
            <a:headEnd type="none"/>
            <a:tailEnd type="none"/>
          </a:ln>
        </p:spPr>
      </p:pic>
      <p:sp>
        <p:nvSpPr>
          <p:cNvPr id="84" name="TextBox 83">
            <a:extLst>
              <a:ext uri="{FF2B5EF4-FFF2-40B4-BE49-F238E27FC236}">
                <a16:creationId xmlns:a16="http://schemas.microsoft.com/office/drawing/2014/main" id="{563B5C29-10AC-A1E2-5444-15D26AC8EBA2}"/>
              </a:ext>
            </a:extLst>
          </p:cNvPr>
          <p:cNvSpPr txBox="1"/>
          <p:nvPr/>
        </p:nvSpPr>
        <p:spPr>
          <a:xfrm>
            <a:off x="8379275" y="3505958"/>
            <a:ext cx="1364477" cy="430887"/>
          </a:xfrm>
          <a:prstGeom prst="rect">
            <a:avLst/>
          </a:prstGeom>
          <a:noFill/>
        </p:spPr>
        <p:txBody>
          <a:bodyPr wrap="none" rtlCol="0">
            <a:spAutoFit/>
          </a:bodyPr>
          <a:lstStyle/>
          <a:p>
            <a:pPr algn="ctr"/>
            <a:r>
              <a:rPr lang="nb-NO" sz="1100" dirty="0"/>
              <a:t>User Analytics</a:t>
            </a:r>
          </a:p>
          <a:p>
            <a:pPr algn="ctr"/>
            <a:r>
              <a:rPr lang="nb-NO" sz="1100" dirty="0">
                <a:solidFill>
                  <a:schemeClr val="bg2">
                    <a:lumMod val="50000"/>
                  </a:schemeClr>
                </a:solidFill>
              </a:rPr>
              <a:t>analytics.nostria.app</a:t>
            </a:r>
          </a:p>
        </p:txBody>
      </p:sp>
      <p:pic>
        <p:nvPicPr>
          <p:cNvPr id="93" name="Graphic 92">
            <a:extLst>
              <a:ext uri="{FF2B5EF4-FFF2-40B4-BE49-F238E27FC236}">
                <a16:creationId xmlns:a16="http://schemas.microsoft.com/office/drawing/2014/main" id="{38F7EE68-65DB-534C-DB80-C49C9F62FF1F}"/>
              </a:ext>
            </a:extLst>
          </p:cNvPr>
          <p:cNvPicPr>
            <a:picLocks noChangeAspect="1"/>
          </p:cNvPicPr>
          <p:nvPr/>
        </p:nvPicPr>
        <p:blipFill>
          <a:blip r:embed="rId2">
            <a:lum/>
            <a:extLst>
              <a:ext uri="{96DAC541-7B7A-43D3-8B79-37D633B846F1}">
                <asvg:svgBlip xmlns:asvg="http://schemas.microsoft.com/office/drawing/2016/SVG/main" r:embed="rId3"/>
              </a:ext>
            </a:extLst>
          </a:blip>
          <a:srcRect/>
          <a:stretch>
            <a:fillRect/>
          </a:stretch>
        </p:blipFill>
        <p:spPr bwMode="white">
          <a:xfrm>
            <a:off x="11646494" y="1636622"/>
            <a:ext cx="280055" cy="280055"/>
          </a:xfrm>
          <a:prstGeom prst="rect">
            <a:avLst/>
          </a:prstGeom>
          <a:ln>
            <a:headEnd type="none"/>
            <a:tailEnd type="none"/>
          </a:ln>
        </p:spPr>
      </p:pic>
      <p:pic>
        <p:nvPicPr>
          <p:cNvPr id="94" name="Graphic 93">
            <a:extLst>
              <a:ext uri="{FF2B5EF4-FFF2-40B4-BE49-F238E27FC236}">
                <a16:creationId xmlns:a16="http://schemas.microsoft.com/office/drawing/2014/main" id="{75587B54-D66B-5C0B-D5DC-40B8B6F5A5B6}"/>
              </a:ext>
            </a:extLst>
          </p:cNvPr>
          <p:cNvPicPr>
            <a:picLocks noChangeAspect="1"/>
          </p:cNvPicPr>
          <p:nvPr/>
        </p:nvPicPr>
        <p:blipFill>
          <a:blip r:embed="rId30">
            <a:lum/>
            <a:extLst>
              <a:ext uri="{96DAC541-7B7A-43D3-8B79-37D633B846F1}">
                <asvg:svgBlip xmlns:asvg="http://schemas.microsoft.com/office/drawing/2016/SVG/main" r:embed="rId31"/>
              </a:ext>
            </a:extLst>
          </a:blip>
          <a:srcRect/>
          <a:stretch>
            <a:fillRect/>
          </a:stretch>
        </p:blipFill>
        <p:spPr bwMode="white">
          <a:xfrm>
            <a:off x="2492780" y="1750311"/>
            <a:ext cx="635000" cy="635000"/>
          </a:xfrm>
          <a:prstGeom prst="rect">
            <a:avLst/>
          </a:prstGeom>
          <a:ln>
            <a:headEnd type="none"/>
            <a:tailEnd type="none"/>
          </a:ln>
        </p:spPr>
      </p:pic>
      <p:sp>
        <p:nvSpPr>
          <p:cNvPr id="99" name="TextBox 98">
            <a:extLst>
              <a:ext uri="{FF2B5EF4-FFF2-40B4-BE49-F238E27FC236}">
                <a16:creationId xmlns:a16="http://schemas.microsoft.com/office/drawing/2014/main" id="{9463F254-7A5D-F8C4-0A08-0F196049518F}"/>
              </a:ext>
            </a:extLst>
          </p:cNvPr>
          <p:cNvSpPr txBox="1"/>
          <p:nvPr/>
        </p:nvSpPr>
        <p:spPr>
          <a:xfrm>
            <a:off x="10030311" y="3493248"/>
            <a:ext cx="867545" cy="430887"/>
          </a:xfrm>
          <a:prstGeom prst="rect">
            <a:avLst/>
          </a:prstGeom>
          <a:noFill/>
        </p:spPr>
        <p:txBody>
          <a:bodyPr wrap="none" rtlCol="0">
            <a:spAutoFit/>
          </a:bodyPr>
          <a:lstStyle/>
          <a:p>
            <a:pPr algn="ctr"/>
            <a:r>
              <a:rPr lang="nb-NO" sz="1100" dirty="0"/>
              <a:t>Nostria App</a:t>
            </a:r>
          </a:p>
          <a:p>
            <a:pPr algn="ctr"/>
            <a:r>
              <a:rPr lang="nb-NO" sz="1100" dirty="0">
                <a:solidFill>
                  <a:schemeClr val="bg2">
                    <a:lumMod val="50000"/>
                  </a:schemeClr>
                </a:solidFill>
              </a:rPr>
              <a:t>nostria.app</a:t>
            </a:r>
          </a:p>
        </p:txBody>
      </p:sp>
      <p:pic>
        <p:nvPicPr>
          <p:cNvPr id="100" name="Graphic 99">
            <a:extLst>
              <a:ext uri="{FF2B5EF4-FFF2-40B4-BE49-F238E27FC236}">
                <a16:creationId xmlns:a16="http://schemas.microsoft.com/office/drawing/2014/main" id="{CFBCCBFB-4C28-8105-EC3E-57872974CBA0}"/>
              </a:ext>
            </a:extLst>
          </p:cNvPr>
          <p:cNvPicPr>
            <a:picLocks noChangeAspect="1"/>
          </p:cNvPicPr>
          <p:nvPr/>
        </p:nvPicPr>
        <p:blipFill>
          <a:blip r:embed="rId12">
            <a:lum/>
            <a:extLst>
              <a:ext uri="{96DAC541-7B7A-43D3-8B79-37D633B846F1}">
                <asvg:svgBlip xmlns:asvg="http://schemas.microsoft.com/office/drawing/2016/SVG/main" r:embed="rId13"/>
              </a:ext>
            </a:extLst>
          </a:blip>
          <a:srcRect/>
          <a:stretch>
            <a:fillRect/>
          </a:stretch>
        </p:blipFill>
        <p:spPr bwMode="white">
          <a:xfrm>
            <a:off x="10134641" y="2912515"/>
            <a:ext cx="635000" cy="635000"/>
          </a:xfrm>
          <a:prstGeom prst="rect">
            <a:avLst/>
          </a:prstGeom>
          <a:ln>
            <a:headEnd type="none"/>
            <a:tailEnd type="none"/>
          </a:ln>
        </p:spPr>
      </p:pic>
      <p:sp>
        <p:nvSpPr>
          <p:cNvPr id="103" name="TextBox 102">
            <a:extLst>
              <a:ext uri="{FF2B5EF4-FFF2-40B4-BE49-F238E27FC236}">
                <a16:creationId xmlns:a16="http://schemas.microsoft.com/office/drawing/2014/main" id="{33DB3626-56C2-8028-18E6-2B17CAA4FCF7}"/>
              </a:ext>
            </a:extLst>
          </p:cNvPr>
          <p:cNvSpPr txBox="1"/>
          <p:nvPr/>
        </p:nvSpPr>
        <p:spPr>
          <a:xfrm>
            <a:off x="9878138" y="4696983"/>
            <a:ext cx="1170513" cy="430887"/>
          </a:xfrm>
          <a:prstGeom prst="rect">
            <a:avLst/>
          </a:prstGeom>
          <a:noFill/>
        </p:spPr>
        <p:txBody>
          <a:bodyPr wrap="none" rtlCol="0">
            <a:spAutoFit/>
          </a:bodyPr>
          <a:lstStyle/>
          <a:p>
            <a:pPr algn="ctr"/>
            <a:r>
              <a:rPr lang="nb-NO" sz="1100" dirty="0"/>
              <a:t>Nostria Website</a:t>
            </a:r>
          </a:p>
          <a:p>
            <a:pPr algn="ctr"/>
            <a:r>
              <a:rPr lang="nb-NO" sz="1100" dirty="0">
                <a:solidFill>
                  <a:schemeClr val="bg2">
                    <a:lumMod val="50000"/>
                  </a:schemeClr>
                </a:solidFill>
              </a:rPr>
              <a:t>www.nostria.app</a:t>
            </a:r>
          </a:p>
        </p:txBody>
      </p:sp>
      <p:pic>
        <p:nvPicPr>
          <p:cNvPr id="104" name="Graphic 103">
            <a:extLst>
              <a:ext uri="{FF2B5EF4-FFF2-40B4-BE49-F238E27FC236}">
                <a16:creationId xmlns:a16="http://schemas.microsoft.com/office/drawing/2014/main" id="{9E8E2618-6BE2-1313-21D0-11C884F76EAE}"/>
              </a:ext>
            </a:extLst>
          </p:cNvPr>
          <p:cNvPicPr>
            <a:picLocks noChangeAspect="1"/>
          </p:cNvPicPr>
          <p:nvPr/>
        </p:nvPicPr>
        <p:blipFill>
          <a:blip r:embed="rId12">
            <a:lum/>
            <a:extLst>
              <a:ext uri="{96DAC541-7B7A-43D3-8B79-37D633B846F1}">
                <asvg:svgBlip xmlns:asvg="http://schemas.microsoft.com/office/drawing/2016/SVG/main" r:embed="rId13"/>
              </a:ext>
            </a:extLst>
          </a:blip>
          <a:srcRect/>
          <a:stretch>
            <a:fillRect/>
          </a:stretch>
        </p:blipFill>
        <p:spPr bwMode="white">
          <a:xfrm>
            <a:off x="10133952" y="4116250"/>
            <a:ext cx="635000" cy="635000"/>
          </a:xfrm>
          <a:prstGeom prst="rect">
            <a:avLst/>
          </a:prstGeom>
          <a:ln>
            <a:headEnd type="none"/>
            <a:tailEnd type="none"/>
          </a:ln>
        </p:spPr>
      </p:pic>
      <p:pic>
        <p:nvPicPr>
          <p:cNvPr id="110" name="Graphic 109">
            <a:extLst>
              <a:ext uri="{FF2B5EF4-FFF2-40B4-BE49-F238E27FC236}">
                <a16:creationId xmlns:a16="http://schemas.microsoft.com/office/drawing/2014/main" id="{37703208-5F96-A4AC-0B1C-FA88272288E0}"/>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3399485" y="215239"/>
            <a:ext cx="631843" cy="631843"/>
          </a:xfrm>
          <a:prstGeom prst="rect">
            <a:avLst/>
          </a:prstGeom>
        </p:spPr>
      </p:pic>
      <p:sp>
        <p:nvSpPr>
          <p:cNvPr id="111" name="TextBox 110">
            <a:extLst>
              <a:ext uri="{FF2B5EF4-FFF2-40B4-BE49-F238E27FC236}">
                <a16:creationId xmlns:a16="http://schemas.microsoft.com/office/drawing/2014/main" id="{A75FECCD-FA0A-7A7F-5CE6-C24FC88D0CE5}"/>
              </a:ext>
            </a:extLst>
          </p:cNvPr>
          <p:cNvSpPr txBox="1"/>
          <p:nvPr/>
        </p:nvSpPr>
        <p:spPr>
          <a:xfrm>
            <a:off x="4134938" y="269550"/>
            <a:ext cx="4123758" cy="523220"/>
          </a:xfrm>
          <a:prstGeom prst="rect">
            <a:avLst/>
          </a:prstGeom>
          <a:noFill/>
        </p:spPr>
        <p:txBody>
          <a:bodyPr wrap="none" rtlCol="0">
            <a:spAutoFit/>
          </a:bodyPr>
          <a:lstStyle/>
          <a:p>
            <a:r>
              <a:rPr lang="nb-NO" sz="2800" b="1" dirty="0"/>
              <a:t>Nostria Infrastructure v1.0</a:t>
            </a:r>
          </a:p>
        </p:txBody>
      </p:sp>
    </p:spTree>
    <p:extLst>
      <p:ext uri="{BB962C8B-B14F-4D97-AF65-F5344CB8AC3E}">
        <p14:creationId xmlns:p14="http://schemas.microsoft.com/office/powerpoint/2010/main" val="3737241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C047F6-12B7-6C79-08DE-C42F4FF5ED4A}"/>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E5A185D2-3F1A-2927-1B61-99FEAEEF9AE2}"/>
              </a:ext>
            </a:extLst>
          </p:cNvPr>
          <p:cNvSpPr/>
          <p:nvPr/>
        </p:nvSpPr>
        <p:spPr>
          <a:xfrm>
            <a:off x="1915910" y="1385180"/>
            <a:ext cx="2326928" cy="3195873"/>
          </a:xfrm>
          <a:prstGeom prst="round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nb-NO" dirty="0"/>
          </a:p>
        </p:txBody>
      </p:sp>
      <p:sp>
        <p:nvSpPr>
          <p:cNvPr id="6" name="Rectangle: Rounded Corners 5">
            <a:extLst>
              <a:ext uri="{FF2B5EF4-FFF2-40B4-BE49-F238E27FC236}">
                <a16:creationId xmlns:a16="http://schemas.microsoft.com/office/drawing/2014/main" id="{2F4ECC7D-1DD1-4D16-4F3F-95E1D1DA9E77}"/>
              </a:ext>
            </a:extLst>
          </p:cNvPr>
          <p:cNvSpPr/>
          <p:nvPr/>
        </p:nvSpPr>
        <p:spPr>
          <a:xfrm>
            <a:off x="6151633" y="4710183"/>
            <a:ext cx="1563028" cy="742347"/>
          </a:xfrm>
          <a:prstGeom prst="round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nb-NO" dirty="0"/>
          </a:p>
        </p:txBody>
      </p:sp>
      <p:pic>
        <p:nvPicPr>
          <p:cNvPr id="15" name="Graphic 14">
            <a:extLst>
              <a:ext uri="{FF2B5EF4-FFF2-40B4-BE49-F238E27FC236}">
                <a16:creationId xmlns:a16="http://schemas.microsoft.com/office/drawing/2014/main" id="{8E740773-C6FC-C109-FC4C-547DCCA93C0D}"/>
              </a:ext>
            </a:extLst>
          </p:cNvPr>
          <p:cNvPicPr>
            <a:picLocks noChangeAspect="1"/>
          </p:cNvPicPr>
          <p:nvPr/>
        </p:nvPicPr>
        <p:blipFill>
          <a:blip r:embed="rId2">
            <a:lum/>
            <a:extLst>
              <a:ext uri="{96DAC541-7B7A-43D3-8B79-37D633B846F1}">
                <asvg:svgBlip xmlns:asvg="http://schemas.microsoft.com/office/drawing/2016/SVG/main" r:embed="rId3"/>
              </a:ext>
            </a:extLst>
          </a:blip>
          <a:srcRect/>
          <a:stretch>
            <a:fillRect/>
          </a:stretch>
        </p:blipFill>
        <p:spPr bwMode="white">
          <a:xfrm>
            <a:off x="5133693" y="1467513"/>
            <a:ext cx="635000" cy="635000"/>
          </a:xfrm>
          <a:prstGeom prst="rect">
            <a:avLst/>
          </a:prstGeom>
          <a:ln>
            <a:headEnd type="none"/>
            <a:tailEnd type="none"/>
          </a:ln>
        </p:spPr>
      </p:pic>
      <p:sp>
        <p:nvSpPr>
          <p:cNvPr id="16" name="TextBox 15">
            <a:extLst>
              <a:ext uri="{FF2B5EF4-FFF2-40B4-BE49-F238E27FC236}">
                <a16:creationId xmlns:a16="http://schemas.microsoft.com/office/drawing/2014/main" id="{EA9523D6-358D-D4C0-2114-04DF99A108CE}"/>
              </a:ext>
            </a:extLst>
          </p:cNvPr>
          <p:cNvSpPr txBox="1"/>
          <p:nvPr/>
        </p:nvSpPr>
        <p:spPr>
          <a:xfrm>
            <a:off x="4746513" y="2027516"/>
            <a:ext cx="1409360" cy="430887"/>
          </a:xfrm>
          <a:prstGeom prst="rect">
            <a:avLst/>
          </a:prstGeom>
          <a:noFill/>
        </p:spPr>
        <p:txBody>
          <a:bodyPr wrap="none" rtlCol="0">
            <a:spAutoFit/>
          </a:bodyPr>
          <a:lstStyle/>
          <a:p>
            <a:pPr algn="ctr"/>
            <a:r>
              <a:rPr lang="nb-NO" sz="1100" dirty="0"/>
              <a:t>Discovery Relay</a:t>
            </a:r>
          </a:p>
          <a:p>
            <a:pPr algn="ctr"/>
            <a:r>
              <a:rPr lang="nb-NO" sz="1100" dirty="0">
                <a:solidFill>
                  <a:schemeClr val="bg2">
                    <a:lumMod val="50000"/>
                  </a:schemeClr>
                </a:solidFill>
              </a:rPr>
              <a:t>discovery.nostria.app</a:t>
            </a:r>
          </a:p>
        </p:txBody>
      </p:sp>
      <p:pic>
        <p:nvPicPr>
          <p:cNvPr id="22" name="Graphic 21">
            <a:extLst>
              <a:ext uri="{FF2B5EF4-FFF2-40B4-BE49-F238E27FC236}">
                <a16:creationId xmlns:a16="http://schemas.microsoft.com/office/drawing/2014/main" id="{7DA475A8-A735-60DB-DCCC-89FDDB8E789F}"/>
              </a:ext>
            </a:extLst>
          </p:cNvPr>
          <p:cNvPicPr>
            <a:picLocks noChangeAspect="1"/>
          </p:cNvPicPr>
          <p:nvPr/>
        </p:nvPicPr>
        <p:blipFill>
          <a:blip r:embed="rId4">
            <a:lum/>
            <a:extLst>
              <a:ext uri="{96DAC541-7B7A-43D3-8B79-37D633B846F1}">
                <asvg:svgBlip xmlns:asvg="http://schemas.microsoft.com/office/drawing/2016/SVG/main" r:embed="rId5"/>
              </a:ext>
            </a:extLst>
          </a:blip>
          <a:srcRect/>
          <a:stretch>
            <a:fillRect/>
          </a:stretch>
        </p:blipFill>
        <p:spPr bwMode="white">
          <a:xfrm>
            <a:off x="2764485" y="1518298"/>
            <a:ext cx="635000" cy="635000"/>
          </a:xfrm>
          <a:prstGeom prst="rect">
            <a:avLst/>
          </a:prstGeom>
          <a:ln>
            <a:headEnd type="none"/>
            <a:tailEnd type="none"/>
          </a:ln>
        </p:spPr>
      </p:pic>
      <p:sp>
        <p:nvSpPr>
          <p:cNvPr id="29" name="TextBox 28">
            <a:extLst>
              <a:ext uri="{FF2B5EF4-FFF2-40B4-BE49-F238E27FC236}">
                <a16:creationId xmlns:a16="http://schemas.microsoft.com/office/drawing/2014/main" id="{0FD4DF38-E43B-D2AA-41CE-95F6FF7E34B4}"/>
              </a:ext>
            </a:extLst>
          </p:cNvPr>
          <p:cNvSpPr txBox="1"/>
          <p:nvPr/>
        </p:nvSpPr>
        <p:spPr>
          <a:xfrm>
            <a:off x="3092162" y="3524182"/>
            <a:ext cx="1096774" cy="938719"/>
          </a:xfrm>
          <a:prstGeom prst="rect">
            <a:avLst/>
          </a:prstGeom>
          <a:noFill/>
        </p:spPr>
        <p:txBody>
          <a:bodyPr wrap="none" rtlCol="0">
            <a:spAutoFit/>
          </a:bodyPr>
          <a:lstStyle/>
          <a:p>
            <a:pPr algn="ctr"/>
            <a:r>
              <a:rPr lang="nb-NO" sz="1100" dirty="0"/>
              <a:t>User Relays</a:t>
            </a:r>
          </a:p>
          <a:p>
            <a:pPr algn="ctr"/>
            <a:r>
              <a:rPr lang="nb-NO" sz="1100" dirty="0">
                <a:solidFill>
                  <a:schemeClr val="bg2">
                    <a:lumMod val="50000"/>
                  </a:schemeClr>
                </a:solidFill>
              </a:rPr>
              <a:t>ribo.nostria.app</a:t>
            </a:r>
          </a:p>
          <a:p>
            <a:pPr algn="ctr"/>
            <a:r>
              <a:rPr lang="nb-NO" sz="1100" dirty="0">
                <a:solidFill>
                  <a:schemeClr val="bg2">
                    <a:lumMod val="50000"/>
                  </a:schemeClr>
                </a:solidFill>
              </a:rPr>
              <a:t>rilo.nostria.app</a:t>
            </a:r>
          </a:p>
          <a:p>
            <a:pPr algn="ctr"/>
            <a:r>
              <a:rPr lang="nb-NO" sz="1100" dirty="0">
                <a:solidFill>
                  <a:schemeClr val="bg2">
                    <a:lumMod val="50000"/>
                  </a:schemeClr>
                </a:solidFill>
              </a:rPr>
              <a:t>rifu.nostria.app</a:t>
            </a:r>
          </a:p>
          <a:p>
            <a:pPr algn="ctr"/>
            <a:r>
              <a:rPr lang="nb-NO" sz="1100" dirty="0">
                <a:solidFill>
                  <a:schemeClr val="bg2">
                    <a:lumMod val="50000"/>
                  </a:schemeClr>
                </a:solidFill>
              </a:rPr>
              <a:t>...</a:t>
            </a:r>
          </a:p>
        </p:txBody>
      </p:sp>
      <p:pic>
        <p:nvPicPr>
          <p:cNvPr id="30" name="Graphic 29">
            <a:extLst>
              <a:ext uri="{FF2B5EF4-FFF2-40B4-BE49-F238E27FC236}">
                <a16:creationId xmlns:a16="http://schemas.microsoft.com/office/drawing/2014/main" id="{6D6F7EFA-F708-134F-79F3-91C6A03292AB}"/>
              </a:ext>
            </a:extLst>
          </p:cNvPr>
          <p:cNvPicPr>
            <a:picLocks noChangeAspect="1"/>
          </p:cNvPicPr>
          <p:nvPr/>
        </p:nvPicPr>
        <p:blipFill>
          <a:blip r:embed="rId6">
            <a:lum/>
            <a:extLst>
              <a:ext uri="{96DAC541-7B7A-43D3-8B79-37D633B846F1}">
                <asvg:svgBlip xmlns:asvg="http://schemas.microsoft.com/office/drawing/2016/SVG/main" r:embed="rId7"/>
              </a:ext>
            </a:extLst>
          </a:blip>
          <a:srcRect/>
          <a:stretch>
            <a:fillRect/>
          </a:stretch>
        </p:blipFill>
        <p:spPr bwMode="white">
          <a:xfrm>
            <a:off x="2223589" y="2963350"/>
            <a:ext cx="635000" cy="635000"/>
          </a:xfrm>
          <a:prstGeom prst="rect">
            <a:avLst/>
          </a:prstGeom>
          <a:ln>
            <a:headEnd type="none"/>
            <a:tailEnd type="none"/>
          </a:ln>
        </p:spPr>
      </p:pic>
      <p:sp>
        <p:nvSpPr>
          <p:cNvPr id="32" name="TextBox 31">
            <a:extLst>
              <a:ext uri="{FF2B5EF4-FFF2-40B4-BE49-F238E27FC236}">
                <a16:creationId xmlns:a16="http://schemas.microsoft.com/office/drawing/2014/main" id="{71946816-5BA9-471E-D7A8-C19705837435}"/>
              </a:ext>
            </a:extLst>
          </p:cNvPr>
          <p:cNvSpPr txBox="1"/>
          <p:nvPr/>
        </p:nvSpPr>
        <p:spPr>
          <a:xfrm>
            <a:off x="1961443" y="3503397"/>
            <a:ext cx="1159292" cy="938719"/>
          </a:xfrm>
          <a:prstGeom prst="rect">
            <a:avLst/>
          </a:prstGeom>
          <a:noFill/>
        </p:spPr>
        <p:txBody>
          <a:bodyPr wrap="none" rtlCol="0">
            <a:spAutoFit/>
          </a:bodyPr>
          <a:lstStyle/>
          <a:p>
            <a:pPr algn="ctr"/>
            <a:r>
              <a:rPr lang="nb-NO" sz="1100" dirty="0"/>
              <a:t>Media Servers</a:t>
            </a:r>
          </a:p>
          <a:p>
            <a:pPr algn="ctr"/>
            <a:r>
              <a:rPr lang="nb-NO" sz="1100" dirty="0">
                <a:solidFill>
                  <a:schemeClr val="bg2">
                    <a:lumMod val="50000"/>
                  </a:schemeClr>
                </a:solidFill>
              </a:rPr>
              <a:t>mibo.nostria.app</a:t>
            </a:r>
          </a:p>
          <a:p>
            <a:pPr algn="ctr"/>
            <a:r>
              <a:rPr lang="nb-NO" sz="1100" dirty="0">
                <a:solidFill>
                  <a:schemeClr val="bg2">
                    <a:lumMod val="50000"/>
                  </a:schemeClr>
                </a:solidFill>
              </a:rPr>
              <a:t>milo.nostria.app</a:t>
            </a:r>
          </a:p>
          <a:p>
            <a:pPr algn="ctr"/>
            <a:r>
              <a:rPr lang="nb-NO" sz="1100" dirty="0">
                <a:solidFill>
                  <a:schemeClr val="bg2">
                    <a:lumMod val="50000"/>
                  </a:schemeClr>
                </a:solidFill>
              </a:rPr>
              <a:t>mifu.nostria.app</a:t>
            </a:r>
          </a:p>
          <a:p>
            <a:pPr algn="ctr"/>
            <a:r>
              <a:rPr lang="nb-NO" sz="1100" dirty="0">
                <a:solidFill>
                  <a:schemeClr val="bg2">
                    <a:lumMod val="50000"/>
                  </a:schemeClr>
                </a:solidFill>
              </a:rPr>
              <a:t>...</a:t>
            </a:r>
          </a:p>
        </p:txBody>
      </p:sp>
      <p:pic>
        <p:nvPicPr>
          <p:cNvPr id="33" name="Graphic 32">
            <a:extLst>
              <a:ext uri="{FF2B5EF4-FFF2-40B4-BE49-F238E27FC236}">
                <a16:creationId xmlns:a16="http://schemas.microsoft.com/office/drawing/2014/main" id="{119D3701-4BBB-9698-00C5-3DD030D18089}"/>
              </a:ext>
            </a:extLst>
          </p:cNvPr>
          <p:cNvPicPr>
            <a:picLocks noChangeAspect="1"/>
          </p:cNvPicPr>
          <p:nvPr/>
        </p:nvPicPr>
        <p:blipFill>
          <a:blip r:embed="rId6">
            <a:lum/>
            <a:extLst>
              <a:ext uri="{96DAC541-7B7A-43D3-8B79-37D633B846F1}">
                <asvg:svgBlip xmlns:asvg="http://schemas.microsoft.com/office/drawing/2016/SVG/main" r:embed="rId7"/>
              </a:ext>
            </a:extLst>
          </a:blip>
          <a:srcRect/>
          <a:stretch>
            <a:fillRect/>
          </a:stretch>
        </p:blipFill>
        <p:spPr bwMode="white">
          <a:xfrm>
            <a:off x="3338372" y="2993176"/>
            <a:ext cx="635000" cy="635000"/>
          </a:xfrm>
          <a:prstGeom prst="rect">
            <a:avLst/>
          </a:prstGeom>
          <a:ln>
            <a:headEnd type="none"/>
            <a:tailEnd type="none"/>
          </a:ln>
        </p:spPr>
      </p:pic>
      <p:pic>
        <p:nvPicPr>
          <p:cNvPr id="34" name="Graphic 33">
            <a:extLst>
              <a:ext uri="{FF2B5EF4-FFF2-40B4-BE49-F238E27FC236}">
                <a16:creationId xmlns:a16="http://schemas.microsoft.com/office/drawing/2014/main" id="{79F89F3A-C95B-E2DB-D0FA-7F1ADB0F5798}"/>
              </a:ext>
            </a:extLst>
          </p:cNvPr>
          <p:cNvPicPr>
            <a:picLocks noChangeAspect="1"/>
          </p:cNvPicPr>
          <p:nvPr/>
        </p:nvPicPr>
        <p:blipFill>
          <a:blip r:embed="rId6">
            <a:lum/>
            <a:extLst>
              <a:ext uri="{96DAC541-7B7A-43D3-8B79-37D633B846F1}">
                <asvg:svgBlip xmlns:asvg="http://schemas.microsoft.com/office/drawing/2016/SVG/main" r:embed="rId7"/>
              </a:ext>
            </a:extLst>
          </a:blip>
          <a:srcRect/>
          <a:stretch>
            <a:fillRect/>
          </a:stretch>
        </p:blipFill>
        <p:spPr bwMode="white">
          <a:xfrm>
            <a:off x="7259651" y="4771092"/>
            <a:ext cx="317500" cy="317500"/>
          </a:xfrm>
          <a:prstGeom prst="rect">
            <a:avLst/>
          </a:prstGeom>
          <a:ln>
            <a:headEnd type="none"/>
            <a:tailEnd type="none"/>
          </a:ln>
        </p:spPr>
      </p:pic>
      <p:pic>
        <p:nvPicPr>
          <p:cNvPr id="35" name="Graphic 34">
            <a:extLst>
              <a:ext uri="{FF2B5EF4-FFF2-40B4-BE49-F238E27FC236}">
                <a16:creationId xmlns:a16="http://schemas.microsoft.com/office/drawing/2014/main" id="{778DE81E-AE59-404E-C0D4-F632941CD2A7}"/>
              </a:ext>
            </a:extLst>
          </p:cNvPr>
          <p:cNvPicPr>
            <a:picLocks noChangeAspect="1"/>
          </p:cNvPicPr>
          <p:nvPr/>
        </p:nvPicPr>
        <p:blipFill>
          <a:blip r:embed="rId6">
            <a:lum/>
            <a:extLst>
              <a:ext uri="{96DAC541-7B7A-43D3-8B79-37D633B846F1}">
                <asvg:svgBlip xmlns:asvg="http://schemas.microsoft.com/office/drawing/2016/SVG/main" r:embed="rId7"/>
              </a:ext>
            </a:extLst>
          </a:blip>
          <a:srcRect/>
          <a:stretch>
            <a:fillRect/>
          </a:stretch>
        </p:blipFill>
        <p:spPr bwMode="white">
          <a:xfrm>
            <a:off x="7259578" y="5080574"/>
            <a:ext cx="317500" cy="317500"/>
          </a:xfrm>
          <a:prstGeom prst="rect">
            <a:avLst/>
          </a:prstGeom>
          <a:ln>
            <a:headEnd type="none"/>
            <a:tailEnd type="none"/>
          </a:ln>
        </p:spPr>
      </p:pic>
      <p:pic>
        <p:nvPicPr>
          <p:cNvPr id="36" name="Graphic 35">
            <a:extLst>
              <a:ext uri="{FF2B5EF4-FFF2-40B4-BE49-F238E27FC236}">
                <a16:creationId xmlns:a16="http://schemas.microsoft.com/office/drawing/2014/main" id="{17381ED4-7749-4A0D-3DB5-6B18EA9EA62A}"/>
              </a:ext>
            </a:extLst>
          </p:cNvPr>
          <p:cNvPicPr>
            <a:picLocks noChangeAspect="1"/>
          </p:cNvPicPr>
          <p:nvPr/>
        </p:nvPicPr>
        <p:blipFill>
          <a:blip r:embed="rId6">
            <a:lum/>
            <a:extLst>
              <a:ext uri="{96DAC541-7B7A-43D3-8B79-37D633B846F1}">
                <asvg:svgBlip xmlns:asvg="http://schemas.microsoft.com/office/drawing/2016/SVG/main" r:embed="rId7"/>
              </a:ext>
            </a:extLst>
          </a:blip>
          <a:srcRect/>
          <a:stretch>
            <a:fillRect/>
          </a:stretch>
        </p:blipFill>
        <p:spPr bwMode="white">
          <a:xfrm>
            <a:off x="6812090" y="4753007"/>
            <a:ext cx="317500" cy="317500"/>
          </a:xfrm>
          <a:prstGeom prst="rect">
            <a:avLst/>
          </a:prstGeom>
          <a:ln>
            <a:headEnd type="none"/>
            <a:tailEnd type="none"/>
          </a:ln>
        </p:spPr>
      </p:pic>
      <p:pic>
        <p:nvPicPr>
          <p:cNvPr id="37" name="Graphic 36">
            <a:extLst>
              <a:ext uri="{FF2B5EF4-FFF2-40B4-BE49-F238E27FC236}">
                <a16:creationId xmlns:a16="http://schemas.microsoft.com/office/drawing/2014/main" id="{1744093A-6E5E-77A4-E4F6-923184A613CC}"/>
              </a:ext>
            </a:extLst>
          </p:cNvPr>
          <p:cNvPicPr>
            <a:picLocks noChangeAspect="1"/>
          </p:cNvPicPr>
          <p:nvPr/>
        </p:nvPicPr>
        <p:blipFill>
          <a:blip r:embed="rId6">
            <a:lum/>
            <a:extLst>
              <a:ext uri="{96DAC541-7B7A-43D3-8B79-37D633B846F1}">
                <asvg:svgBlip xmlns:asvg="http://schemas.microsoft.com/office/drawing/2016/SVG/main" r:embed="rId7"/>
              </a:ext>
            </a:extLst>
          </a:blip>
          <a:srcRect/>
          <a:stretch>
            <a:fillRect/>
          </a:stretch>
        </p:blipFill>
        <p:spPr bwMode="white">
          <a:xfrm>
            <a:off x="6830990" y="5056370"/>
            <a:ext cx="317500" cy="317500"/>
          </a:xfrm>
          <a:prstGeom prst="rect">
            <a:avLst/>
          </a:prstGeom>
          <a:ln>
            <a:headEnd type="none"/>
            <a:tailEnd type="none"/>
          </a:ln>
        </p:spPr>
      </p:pic>
      <p:pic>
        <p:nvPicPr>
          <p:cNvPr id="110" name="Graphic 109">
            <a:extLst>
              <a:ext uri="{FF2B5EF4-FFF2-40B4-BE49-F238E27FC236}">
                <a16:creationId xmlns:a16="http://schemas.microsoft.com/office/drawing/2014/main" id="{9215E189-B434-2E09-1B73-7E8CF7F885A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399485" y="215239"/>
            <a:ext cx="631843" cy="631843"/>
          </a:xfrm>
          <a:prstGeom prst="rect">
            <a:avLst/>
          </a:prstGeom>
        </p:spPr>
      </p:pic>
      <p:sp>
        <p:nvSpPr>
          <p:cNvPr id="111" name="TextBox 110">
            <a:extLst>
              <a:ext uri="{FF2B5EF4-FFF2-40B4-BE49-F238E27FC236}">
                <a16:creationId xmlns:a16="http://schemas.microsoft.com/office/drawing/2014/main" id="{5BF055A7-8A45-E95C-3695-C0A8FC23AECD}"/>
              </a:ext>
            </a:extLst>
          </p:cNvPr>
          <p:cNvSpPr txBox="1"/>
          <p:nvPr/>
        </p:nvSpPr>
        <p:spPr>
          <a:xfrm>
            <a:off x="4134938" y="269550"/>
            <a:ext cx="3914983" cy="523220"/>
          </a:xfrm>
          <a:prstGeom prst="rect">
            <a:avLst/>
          </a:prstGeom>
          <a:noFill/>
        </p:spPr>
        <p:txBody>
          <a:bodyPr wrap="none" rtlCol="0">
            <a:spAutoFit/>
          </a:bodyPr>
          <a:lstStyle/>
          <a:p>
            <a:r>
              <a:rPr lang="nb-NO" sz="2800" b="1" dirty="0"/>
              <a:t>Nostria Architecture v1.0</a:t>
            </a:r>
          </a:p>
        </p:txBody>
      </p:sp>
      <p:sp>
        <p:nvSpPr>
          <p:cNvPr id="9" name="TextBox 8">
            <a:extLst>
              <a:ext uri="{FF2B5EF4-FFF2-40B4-BE49-F238E27FC236}">
                <a16:creationId xmlns:a16="http://schemas.microsoft.com/office/drawing/2014/main" id="{DBE24D3C-D9F0-7686-FCA4-96F302F070AD}"/>
              </a:ext>
            </a:extLst>
          </p:cNvPr>
          <p:cNvSpPr txBox="1"/>
          <p:nvPr/>
        </p:nvSpPr>
        <p:spPr>
          <a:xfrm>
            <a:off x="2269104" y="2175236"/>
            <a:ext cx="1625766" cy="769441"/>
          </a:xfrm>
          <a:prstGeom prst="rect">
            <a:avLst/>
          </a:prstGeom>
          <a:noFill/>
        </p:spPr>
        <p:txBody>
          <a:bodyPr wrap="none" rtlCol="0">
            <a:spAutoFit/>
          </a:bodyPr>
          <a:lstStyle/>
          <a:p>
            <a:pPr algn="ctr"/>
            <a:r>
              <a:rPr lang="nb-NO" sz="1100" dirty="0"/>
              <a:t>Nostria User</a:t>
            </a:r>
          </a:p>
          <a:p>
            <a:pPr algn="ctr"/>
            <a:r>
              <a:rPr lang="nb-NO" sz="1100" dirty="0">
                <a:solidFill>
                  <a:schemeClr val="bg2">
                    <a:lumMod val="50000"/>
                  </a:schemeClr>
                </a:solidFill>
              </a:rPr>
              <a:t>When signing up, users is</a:t>
            </a:r>
          </a:p>
          <a:p>
            <a:pPr algn="ctr"/>
            <a:r>
              <a:rPr lang="nb-NO" sz="1100" dirty="0">
                <a:solidFill>
                  <a:schemeClr val="bg2">
                    <a:lumMod val="50000"/>
                  </a:schemeClr>
                </a:solidFill>
              </a:rPr>
              <a:t>assigned user relay</a:t>
            </a:r>
          </a:p>
          <a:p>
            <a:pPr algn="ctr"/>
            <a:r>
              <a:rPr lang="nb-NO" sz="1100" dirty="0">
                <a:solidFill>
                  <a:schemeClr val="bg2">
                    <a:lumMod val="50000"/>
                  </a:schemeClr>
                </a:solidFill>
              </a:rPr>
              <a:t>and media server</a:t>
            </a:r>
          </a:p>
        </p:txBody>
      </p:sp>
      <p:sp>
        <p:nvSpPr>
          <p:cNvPr id="19" name="TextBox 18">
            <a:extLst>
              <a:ext uri="{FF2B5EF4-FFF2-40B4-BE49-F238E27FC236}">
                <a16:creationId xmlns:a16="http://schemas.microsoft.com/office/drawing/2014/main" id="{1092C501-C086-E0A6-E052-B4CA94B22934}"/>
              </a:ext>
            </a:extLst>
          </p:cNvPr>
          <p:cNvSpPr txBox="1"/>
          <p:nvPr/>
        </p:nvSpPr>
        <p:spPr>
          <a:xfrm>
            <a:off x="6155873" y="1579105"/>
            <a:ext cx="4007094" cy="769441"/>
          </a:xfrm>
          <a:prstGeom prst="rect">
            <a:avLst/>
          </a:prstGeom>
          <a:noFill/>
        </p:spPr>
        <p:txBody>
          <a:bodyPr wrap="square" rtlCol="0">
            <a:spAutoFit/>
          </a:bodyPr>
          <a:lstStyle/>
          <a:p>
            <a:r>
              <a:rPr lang="nb-NO" sz="1100" dirty="0"/>
              <a:t>1. Discovery of users</a:t>
            </a:r>
          </a:p>
          <a:p>
            <a:r>
              <a:rPr lang="nb-NO" sz="1100" dirty="0">
                <a:solidFill>
                  <a:schemeClr val="bg2">
                    <a:lumMod val="50000"/>
                  </a:schemeClr>
                </a:solidFill>
              </a:rPr>
              <a:t>When looking up a user on Nostria, a request is sent to the Discovery Relay to find the User Relays. The Discovery relay holds a global list of all Nostr users, not just Nostria users.</a:t>
            </a:r>
          </a:p>
        </p:txBody>
      </p:sp>
      <p:sp>
        <p:nvSpPr>
          <p:cNvPr id="24" name="TextBox 23">
            <a:extLst>
              <a:ext uri="{FF2B5EF4-FFF2-40B4-BE49-F238E27FC236}">
                <a16:creationId xmlns:a16="http://schemas.microsoft.com/office/drawing/2014/main" id="{0079A2CC-6BC4-D707-FDA8-D43841660DE7}"/>
              </a:ext>
            </a:extLst>
          </p:cNvPr>
          <p:cNvSpPr txBox="1"/>
          <p:nvPr/>
        </p:nvSpPr>
        <p:spPr>
          <a:xfrm>
            <a:off x="6151633" y="3511232"/>
            <a:ext cx="4007094" cy="1107996"/>
          </a:xfrm>
          <a:prstGeom prst="rect">
            <a:avLst/>
          </a:prstGeom>
          <a:noFill/>
        </p:spPr>
        <p:txBody>
          <a:bodyPr wrap="square" rtlCol="0">
            <a:spAutoFit/>
          </a:bodyPr>
          <a:lstStyle/>
          <a:p>
            <a:r>
              <a:rPr lang="nb-NO" sz="1100" dirty="0"/>
              <a:t>3. Interacting with users</a:t>
            </a:r>
          </a:p>
          <a:p>
            <a:r>
              <a:rPr lang="nb-NO" sz="1100" dirty="0">
                <a:solidFill>
                  <a:schemeClr val="bg2">
                    <a:lumMod val="50000"/>
                  </a:schemeClr>
                </a:solidFill>
              </a:rPr>
              <a:t>When Nostria user’s interact with other users, commenting on their posts, send direct messages or join group chats, Nostria will publish events both to the receivers and the the current user’s relays. This ensures the user always has a full set of their data, accessible on their user relays.</a:t>
            </a:r>
          </a:p>
        </p:txBody>
      </p:sp>
      <p:pic>
        <p:nvPicPr>
          <p:cNvPr id="25" name="Graphic 24">
            <a:extLst>
              <a:ext uri="{FF2B5EF4-FFF2-40B4-BE49-F238E27FC236}">
                <a16:creationId xmlns:a16="http://schemas.microsoft.com/office/drawing/2014/main" id="{47C98919-C330-D750-AAD0-FA67DF084A13}"/>
              </a:ext>
            </a:extLst>
          </p:cNvPr>
          <p:cNvPicPr>
            <a:picLocks noChangeAspect="1"/>
          </p:cNvPicPr>
          <p:nvPr/>
        </p:nvPicPr>
        <p:blipFill>
          <a:blip r:embed="rId4">
            <a:lum/>
            <a:extLst>
              <a:ext uri="{96DAC541-7B7A-43D3-8B79-37D633B846F1}">
                <asvg:svgBlip xmlns:asvg="http://schemas.microsoft.com/office/drawing/2016/SVG/main" r:embed="rId5"/>
              </a:ext>
            </a:extLst>
          </a:blip>
          <a:srcRect/>
          <a:stretch>
            <a:fillRect/>
          </a:stretch>
        </p:blipFill>
        <p:spPr bwMode="white">
          <a:xfrm>
            <a:off x="6254322" y="4784737"/>
            <a:ext cx="542004" cy="542004"/>
          </a:xfrm>
          <a:prstGeom prst="rect">
            <a:avLst/>
          </a:prstGeom>
          <a:ln>
            <a:headEnd type="none"/>
            <a:tailEnd type="none"/>
          </a:ln>
        </p:spPr>
      </p:pic>
      <p:sp>
        <p:nvSpPr>
          <p:cNvPr id="26" name="Rectangle: Rounded Corners 25">
            <a:extLst>
              <a:ext uri="{FF2B5EF4-FFF2-40B4-BE49-F238E27FC236}">
                <a16:creationId xmlns:a16="http://schemas.microsoft.com/office/drawing/2014/main" id="{4B121327-1D1B-04EF-AE85-74F50D923001}"/>
              </a:ext>
            </a:extLst>
          </p:cNvPr>
          <p:cNvSpPr/>
          <p:nvPr/>
        </p:nvSpPr>
        <p:spPr>
          <a:xfrm>
            <a:off x="6167397" y="5562224"/>
            <a:ext cx="1563028" cy="742347"/>
          </a:xfrm>
          <a:prstGeom prst="round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nb-NO" dirty="0"/>
          </a:p>
        </p:txBody>
      </p:sp>
      <p:pic>
        <p:nvPicPr>
          <p:cNvPr id="27" name="Graphic 26">
            <a:extLst>
              <a:ext uri="{FF2B5EF4-FFF2-40B4-BE49-F238E27FC236}">
                <a16:creationId xmlns:a16="http://schemas.microsoft.com/office/drawing/2014/main" id="{B7292FE3-4613-160E-4C22-314525B45B44}"/>
              </a:ext>
            </a:extLst>
          </p:cNvPr>
          <p:cNvPicPr>
            <a:picLocks noChangeAspect="1"/>
          </p:cNvPicPr>
          <p:nvPr/>
        </p:nvPicPr>
        <p:blipFill>
          <a:blip r:embed="rId6">
            <a:lum/>
            <a:extLst>
              <a:ext uri="{96DAC541-7B7A-43D3-8B79-37D633B846F1}">
                <asvg:svgBlip xmlns:asvg="http://schemas.microsoft.com/office/drawing/2016/SVG/main" r:embed="rId7"/>
              </a:ext>
            </a:extLst>
          </a:blip>
          <a:srcRect/>
          <a:stretch>
            <a:fillRect/>
          </a:stretch>
        </p:blipFill>
        <p:spPr bwMode="white">
          <a:xfrm>
            <a:off x="7275415" y="5623133"/>
            <a:ext cx="317500" cy="317500"/>
          </a:xfrm>
          <a:prstGeom prst="rect">
            <a:avLst/>
          </a:prstGeom>
          <a:ln>
            <a:headEnd type="none"/>
            <a:tailEnd type="none"/>
          </a:ln>
        </p:spPr>
      </p:pic>
      <p:pic>
        <p:nvPicPr>
          <p:cNvPr id="28" name="Graphic 27">
            <a:extLst>
              <a:ext uri="{FF2B5EF4-FFF2-40B4-BE49-F238E27FC236}">
                <a16:creationId xmlns:a16="http://schemas.microsoft.com/office/drawing/2014/main" id="{E44A8033-3F22-57E7-BC26-A5FC65026D50}"/>
              </a:ext>
            </a:extLst>
          </p:cNvPr>
          <p:cNvPicPr>
            <a:picLocks noChangeAspect="1"/>
          </p:cNvPicPr>
          <p:nvPr/>
        </p:nvPicPr>
        <p:blipFill>
          <a:blip r:embed="rId6">
            <a:lum/>
            <a:extLst>
              <a:ext uri="{96DAC541-7B7A-43D3-8B79-37D633B846F1}">
                <asvg:svgBlip xmlns:asvg="http://schemas.microsoft.com/office/drawing/2016/SVG/main" r:embed="rId7"/>
              </a:ext>
            </a:extLst>
          </a:blip>
          <a:srcRect/>
          <a:stretch>
            <a:fillRect/>
          </a:stretch>
        </p:blipFill>
        <p:spPr bwMode="white">
          <a:xfrm>
            <a:off x="7275342" y="5932615"/>
            <a:ext cx="317500" cy="317500"/>
          </a:xfrm>
          <a:prstGeom prst="rect">
            <a:avLst/>
          </a:prstGeom>
          <a:ln>
            <a:headEnd type="none"/>
            <a:tailEnd type="none"/>
          </a:ln>
        </p:spPr>
      </p:pic>
      <p:pic>
        <p:nvPicPr>
          <p:cNvPr id="31" name="Graphic 30">
            <a:extLst>
              <a:ext uri="{FF2B5EF4-FFF2-40B4-BE49-F238E27FC236}">
                <a16:creationId xmlns:a16="http://schemas.microsoft.com/office/drawing/2014/main" id="{E736218D-3632-AA3D-EF9F-5D02BBE87BE7}"/>
              </a:ext>
            </a:extLst>
          </p:cNvPr>
          <p:cNvPicPr>
            <a:picLocks noChangeAspect="1"/>
          </p:cNvPicPr>
          <p:nvPr/>
        </p:nvPicPr>
        <p:blipFill>
          <a:blip r:embed="rId6">
            <a:lum/>
            <a:extLst>
              <a:ext uri="{96DAC541-7B7A-43D3-8B79-37D633B846F1}">
                <asvg:svgBlip xmlns:asvg="http://schemas.microsoft.com/office/drawing/2016/SVG/main" r:embed="rId7"/>
              </a:ext>
            </a:extLst>
          </a:blip>
          <a:srcRect/>
          <a:stretch>
            <a:fillRect/>
          </a:stretch>
        </p:blipFill>
        <p:spPr bwMode="white">
          <a:xfrm>
            <a:off x="6827854" y="5605048"/>
            <a:ext cx="317500" cy="317500"/>
          </a:xfrm>
          <a:prstGeom prst="rect">
            <a:avLst/>
          </a:prstGeom>
          <a:ln>
            <a:headEnd type="none"/>
            <a:tailEnd type="none"/>
          </a:ln>
        </p:spPr>
      </p:pic>
      <p:pic>
        <p:nvPicPr>
          <p:cNvPr id="42" name="Graphic 41">
            <a:extLst>
              <a:ext uri="{FF2B5EF4-FFF2-40B4-BE49-F238E27FC236}">
                <a16:creationId xmlns:a16="http://schemas.microsoft.com/office/drawing/2014/main" id="{7A6EBEAD-1088-9402-35BE-5BA8F3236B71}"/>
              </a:ext>
            </a:extLst>
          </p:cNvPr>
          <p:cNvPicPr>
            <a:picLocks noChangeAspect="1"/>
          </p:cNvPicPr>
          <p:nvPr/>
        </p:nvPicPr>
        <p:blipFill>
          <a:blip r:embed="rId6">
            <a:lum/>
            <a:extLst>
              <a:ext uri="{96DAC541-7B7A-43D3-8B79-37D633B846F1}">
                <asvg:svgBlip xmlns:asvg="http://schemas.microsoft.com/office/drawing/2016/SVG/main" r:embed="rId7"/>
              </a:ext>
            </a:extLst>
          </a:blip>
          <a:srcRect/>
          <a:stretch>
            <a:fillRect/>
          </a:stretch>
        </p:blipFill>
        <p:spPr bwMode="white">
          <a:xfrm>
            <a:off x="6846754" y="5908411"/>
            <a:ext cx="317500" cy="317500"/>
          </a:xfrm>
          <a:prstGeom prst="rect">
            <a:avLst/>
          </a:prstGeom>
          <a:ln>
            <a:headEnd type="none"/>
            <a:tailEnd type="none"/>
          </a:ln>
        </p:spPr>
      </p:pic>
      <p:pic>
        <p:nvPicPr>
          <p:cNvPr id="43" name="Graphic 42">
            <a:extLst>
              <a:ext uri="{FF2B5EF4-FFF2-40B4-BE49-F238E27FC236}">
                <a16:creationId xmlns:a16="http://schemas.microsoft.com/office/drawing/2014/main" id="{2793CB11-4222-2C57-E701-BEE5A64B84B8}"/>
              </a:ext>
            </a:extLst>
          </p:cNvPr>
          <p:cNvPicPr>
            <a:picLocks noChangeAspect="1"/>
          </p:cNvPicPr>
          <p:nvPr/>
        </p:nvPicPr>
        <p:blipFill>
          <a:blip r:embed="rId4">
            <a:lum/>
            <a:extLst>
              <a:ext uri="{96DAC541-7B7A-43D3-8B79-37D633B846F1}">
                <asvg:svgBlip xmlns:asvg="http://schemas.microsoft.com/office/drawing/2016/SVG/main" r:embed="rId5"/>
              </a:ext>
            </a:extLst>
          </a:blip>
          <a:srcRect/>
          <a:stretch>
            <a:fillRect/>
          </a:stretch>
        </p:blipFill>
        <p:spPr bwMode="white">
          <a:xfrm>
            <a:off x="6270086" y="5636778"/>
            <a:ext cx="542004" cy="542004"/>
          </a:xfrm>
          <a:prstGeom prst="rect">
            <a:avLst/>
          </a:prstGeom>
          <a:ln>
            <a:headEnd type="none"/>
            <a:tailEnd type="none"/>
          </a:ln>
        </p:spPr>
      </p:pic>
      <p:cxnSp>
        <p:nvCxnSpPr>
          <p:cNvPr id="46" name="Connector: Elbow 45">
            <a:extLst>
              <a:ext uri="{FF2B5EF4-FFF2-40B4-BE49-F238E27FC236}">
                <a16:creationId xmlns:a16="http://schemas.microsoft.com/office/drawing/2014/main" id="{31371E35-E488-F0A1-1649-7F4EF09E0EF2}"/>
              </a:ext>
            </a:extLst>
          </p:cNvPr>
          <p:cNvCxnSpPr>
            <a:cxnSpLocks/>
            <a:stCxn id="6" idx="1"/>
            <a:endCxn id="11" idx="2"/>
          </p:cNvCxnSpPr>
          <p:nvPr/>
        </p:nvCxnSpPr>
        <p:spPr>
          <a:xfrm rot="10800000">
            <a:off x="3079375" y="4581053"/>
            <a:ext cx="3072259" cy="500304"/>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BB524125-4753-F78F-7872-5393E3659D8D}"/>
              </a:ext>
            </a:extLst>
          </p:cNvPr>
          <p:cNvCxnSpPr>
            <a:cxnSpLocks/>
            <a:stCxn id="26" idx="1"/>
            <a:endCxn id="11" idx="2"/>
          </p:cNvCxnSpPr>
          <p:nvPr/>
        </p:nvCxnSpPr>
        <p:spPr>
          <a:xfrm rot="10800000">
            <a:off x="3079375" y="4581054"/>
            <a:ext cx="3088023" cy="1352345"/>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43060D9E-3396-9FE0-CACD-7065B28D6BE7}"/>
              </a:ext>
            </a:extLst>
          </p:cNvPr>
          <p:cNvCxnSpPr>
            <a:stCxn id="11" idx="3"/>
            <a:endCxn id="15" idx="1"/>
          </p:cNvCxnSpPr>
          <p:nvPr/>
        </p:nvCxnSpPr>
        <p:spPr>
          <a:xfrm flipV="1">
            <a:off x="4242838" y="1785013"/>
            <a:ext cx="890855" cy="1198104"/>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013D1133-F64E-AC0D-22CD-308962275B73}"/>
              </a:ext>
            </a:extLst>
          </p:cNvPr>
          <p:cNvSpPr txBox="1"/>
          <p:nvPr/>
        </p:nvSpPr>
        <p:spPr>
          <a:xfrm>
            <a:off x="6153703" y="2372664"/>
            <a:ext cx="4007094" cy="1107996"/>
          </a:xfrm>
          <a:prstGeom prst="rect">
            <a:avLst/>
          </a:prstGeom>
          <a:noFill/>
        </p:spPr>
        <p:txBody>
          <a:bodyPr wrap="square" rtlCol="0">
            <a:spAutoFit/>
          </a:bodyPr>
          <a:lstStyle/>
          <a:p>
            <a:r>
              <a:rPr lang="nb-NO" sz="1100" dirty="0"/>
              <a:t>2. User Profiles</a:t>
            </a:r>
          </a:p>
          <a:p>
            <a:r>
              <a:rPr lang="nb-NO" sz="1100" dirty="0">
                <a:solidFill>
                  <a:schemeClr val="bg2">
                    <a:lumMod val="50000"/>
                  </a:schemeClr>
                </a:solidFill>
              </a:rPr>
              <a:t>After discovery of a user’s relays on the Discovery Relay, Nostria will connect to that user’s relays to retrieve their updated profile and other information that is relevant. User’s does not need to utilize a large centralized relay to be discovered, they only need a small set of reliable relays and media servers.</a:t>
            </a:r>
          </a:p>
        </p:txBody>
      </p:sp>
    </p:spTree>
    <p:extLst>
      <p:ext uri="{BB962C8B-B14F-4D97-AF65-F5344CB8AC3E}">
        <p14:creationId xmlns:p14="http://schemas.microsoft.com/office/powerpoint/2010/main" val="1107573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94CEF-CDF8-568F-7D61-C9C9DC3BEC43}"/>
            </a:ext>
          </a:extLst>
        </p:cNvPr>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A307D0C6-7659-F4E3-A2D0-B0CFB477065D}"/>
              </a:ext>
            </a:extLst>
          </p:cNvPr>
          <p:cNvSpPr/>
          <p:nvPr/>
        </p:nvSpPr>
        <p:spPr>
          <a:xfrm>
            <a:off x="9047298" y="2961824"/>
            <a:ext cx="1772806" cy="3195873"/>
          </a:xfrm>
          <a:prstGeom prst="round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nb-NO" dirty="0"/>
          </a:p>
        </p:txBody>
      </p:sp>
      <p:sp>
        <p:nvSpPr>
          <p:cNvPr id="16" name="TextBox 15">
            <a:extLst>
              <a:ext uri="{FF2B5EF4-FFF2-40B4-BE49-F238E27FC236}">
                <a16:creationId xmlns:a16="http://schemas.microsoft.com/office/drawing/2014/main" id="{F973C679-95C4-DF51-B730-084CE8884A52}"/>
              </a:ext>
            </a:extLst>
          </p:cNvPr>
          <p:cNvSpPr txBox="1"/>
          <p:nvPr/>
        </p:nvSpPr>
        <p:spPr>
          <a:xfrm>
            <a:off x="9152373" y="3578806"/>
            <a:ext cx="1511952" cy="415498"/>
          </a:xfrm>
          <a:prstGeom prst="rect">
            <a:avLst/>
          </a:prstGeom>
          <a:noFill/>
        </p:spPr>
        <p:txBody>
          <a:bodyPr wrap="none" rtlCol="0">
            <a:spAutoFit/>
          </a:bodyPr>
          <a:lstStyle/>
          <a:p>
            <a:pPr algn="ctr"/>
            <a:r>
              <a:rPr lang="nb-NO" sz="1050" dirty="0"/>
              <a:t>Discovery Relay</a:t>
            </a:r>
          </a:p>
          <a:p>
            <a:pPr algn="ctr"/>
            <a:r>
              <a:rPr lang="nb-NO" sz="1050" dirty="0">
                <a:solidFill>
                  <a:schemeClr val="bg2">
                    <a:lumMod val="50000"/>
                  </a:schemeClr>
                </a:solidFill>
              </a:rPr>
              <a:t>Discovery-jp.nostria.app</a:t>
            </a:r>
          </a:p>
        </p:txBody>
      </p:sp>
      <p:pic>
        <p:nvPicPr>
          <p:cNvPr id="110" name="Graphic 109">
            <a:extLst>
              <a:ext uri="{FF2B5EF4-FFF2-40B4-BE49-F238E27FC236}">
                <a16:creationId xmlns:a16="http://schemas.microsoft.com/office/drawing/2014/main" id="{CC8A21C3-BA82-47AE-5423-42CD7A9490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99485" y="215239"/>
            <a:ext cx="631843" cy="631843"/>
          </a:xfrm>
          <a:prstGeom prst="rect">
            <a:avLst/>
          </a:prstGeom>
        </p:spPr>
      </p:pic>
      <p:sp>
        <p:nvSpPr>
          <p:cNvPr id="111" name="TextBox 110">
            <a:extLst>
              <a:ext uri="{FF2B5EF4-FFF2-40B4-BE49-F238E27FC236}">
                <a16:creationId xmlns:a16="http://schemas.microsoft.com/office/drawing/2014/main" id="{4B7EE733-F783-8D91-E3DB-4437A979FDB4}"/>
              </a:ext>
            </a:extLst>
          </p:cNvPr>
          <p:cNvSpPr txBox="1"/>
          <p:nvPr/>
        </p:nvSpPr>
        <p:spPr>
          <a:xfrm>
            <a:off x="4134938" y="269550"/>
            <a:ext cx="3914983" cy="523220"/>
          </a:xfrm>
          <a:prstGeom prst="rect">
            <a:avLst/>
          </a:prstGeom>
          <a:noFill/>
        </p:spPr>
        <p:txBody>
          <a:bodyPr wrap="none" rtlCol="0">
            <a:spAutoFit/>
          </a:bodyPr>
          <a:lstStyle/>
          <a:p>
            <a:r>
              <a:rPr lang="nb-NO" sz="2800" b="1" dirty="0"/>
              <a:t>Nostria Architecture v1.0</a:t>
            </a:r>
          </a:p>
        </p:txBody>
      </p:sp>
      <p:sp>
        <p:nvSpPr>
          <p:cNvPr id="19" name="TextBox 18">
            <a:extLst>
              <a:ext uri="{FF2B5EF4-FFF2-40B4-BE49-F238E27FC236}">
                <a16:creationId xmlns:a16="http://schemas.microsoft.com/office/drawing/2014/main" id="{B5C36431-F84D-7701-8BB4-3782DCD57B99}"/>
              </a:ext>
            </a:extLst>
          </p:cNvPr>
          <p:cNvSpPr txBox="1"/>
          <p:nvPr/>
        </p:nvSpPr>
        <p:spPr>
          <a:xfrm>
            <a:off x="4042827" y="1456359"/>
            <a:ext cx="4007094" cy="769441"/>
          </a:xfrm>
          <a:prstGeom prst="rect">
            <a:avLst/>
          </a:prstGeom>
          <a:noFill/>
        </p:spPr>
        <p:txBody>
          <a:bodyPr wrap="square" rtlCol="0">
            <a:spAutoFit/>
          </a:bodyPr>
          <a:lstStyle/>
          <a:p>
            <a:r>
              <a:rPr lang="nb-NO" sz="1100" dirty="0"/>
              <a:t>1. Discovery of users</a:t>
            </a:r>
          </a:p>
          <a:p>
            <a:r>
              <a:rPr lang="nb-NO" sz="1100" dirty="0">
                <a:solidFill>
                  <a:schemeClr val="bg2">
                    <a:lumMod val="50000"/>
                  </a:schemeClr>
                </a:solidFill>
              </a:rPr>
              <a:t>When looking up a user on Nostria, a request is sent to the closests Discovery Relay to find the User Relays. The Discovery relay holds a global list of all Nostr user’s Relay Lists, not just Nostria users.</a:t>
            </a:r>
          </a:p>
        </p:txBody>
      </p:sp>
      <p:sp>
        <p:nvSpPr>
          <p:cNvPr id="24" name="TextBox 23">
            <a:extLst>
              <a:ext uri="{FF2B5EF4-FFF2-40B4-BE49-F238E27FC236}">
                <a16:creationId xmlns:a16="http://schemas.microsoft.com/office/drawing/2014/main" id="{B9D8C9D5-5297-914B-4107-CF5E04B97D99}"/>
              </a:ext>
            </a:extLst>
          </p:cNvPr>
          <p:cNvSpPr txBox="1"/>
          <p:nvPr/>
        </p:nvSpPr>
        <p:spPr>
          <a:xfrm>
            <a:off x="4025367" y="3306012"/>
            <a:ext cx="4007094" cy="1107996"/>
          </a:xfrm>
          <a:prstGeom prst="rect">
            <a:avLst/>
          </a:prstGeom>
          <a:noFill/>
        </p:spPr>
        <p:txBody>
          <a:bodyPr wrap="square" rtlCol="0">
            <a:spAutoFit/>
          </a:bodyPr>
          <a:lstStyle/>
          <a:p>
            <a:r>
              <a:rPr lang="nb-NO" sz="1100" dirty="0"/>
              <a:t>3. Interacting with users</a:t>
            </a:r>
          </a:p>
          <a:p>
            <a:r>
              <a:rPr lang="nb-NO" sz="1100" dirty="0">
                <a:solidFill>
                  <a:schemeClr val="bg2">
                    <a:lumMod val="50000"/>
                  </a:schemeClr>
                </a:solidFill>
              </a:rPr>
              <a:t>When Nostria user’s interact with other users, commenting on their posts, send direct messages or join group chats, Nostria will publish events both to the receivers and the the current user’s relays. This ensures the user always has a full set of their data, accessible on their user relays.</a:t>
            </a:r>
          </a:p>
        </p:txBody>
      </p:sp>
      <p:sp>
        <p:nvSpPr>
          <p:cNvPr id="76" name="TextBox 75">
            <a:extLst>
              <a:ext uri="{FF2B5EF4-FFF2-40B4-BE49-F238E27FC236}">
                <a16:creationId xmlns:a16="http://schemas.microsoft.com/office/drawing/2014/main" id="{D48796DC-4AA1-6339-9E52-0C01FEDB2A55}"/>
              </a:ext>
            </a:extLst>
          </p:cNvPr>
          <p:cNvSpPr txBox="1"/>
          <p:nvPr/>
        </p:nvSpPr>
        <p:spPr>
          <a:xfrm>
            <a:off x="4026957" y="2224297"/>
            <a:ext cx="4007094" cy="1107996"/>
          </a:xfrm>
          <a:prstGeom prst="rect">
            <a:avLst/>
          </a:prstGeom>
          <a:noFill/>
        </p:spPr>
        <p:txBody>
          <a:bodyPr wrap="square" rtlCol="0">
            <a:spAutoFit/>
          </a:bodyPr>
          <a:lstStyle/>
          <a:p>
            <a:r>
              <a:rPr lang="nb-NO" sz="1100" dirty="0"/>
              <a:t>2. User Profiles</a:t>
            </a:r>
          </a:p>
          <a:p>
            <a:r>
              <a:rPr lang="nb-NO" sz="1100" dirty="0">
                <a:solidFill>
                  <a:schemeClr val="bg2">
                    <a:lumMod val="50000"/>
                  </a:schemeClr>
                </a:solidFill>
              </a:rPr>
              <a:t>After discovery of a user’s relays on the Discovery Relay, Nostria will connect to that user’s relays to retrieve their updated profile and other information that is relevant. User’s does not need to utilize a large centralized relay to be discovered, they only need a small set of reliable relays and media servers.</a:t>
            </a:r>
          </a:p>
        </p:txBody>
      </p:sp>
      <p:pic>
        <p:nvPicPr>
          <p:cNvPr id="13" name="Graphic 12">
            <a:extLst>
              <a:ext uri="{FF2B5EF4-FFF2-40B4-BE49-F238E27FC236}">
                <a16:creationId xmlns:a16="http://schemas.microsoft.com/office/drawing/2014/main" id="{D2B2550B-BA51-1FDA-5FCA-606D8AFB9E93}"/>
              </a:ext>
            </a:extLst>
          </p:cNvPr>
          <p:cNvPicPr>
            <a:picLocks noChangeAspect="1"/>
          </p:cNvPicPr>
          <p:nvPr/>
        </p:nvPicPr>
        <p:blipFill>
          <a:blip r:embed="rId4">
            <a:lum/>
            <a:extLst>
              <a:ext uri="{96DAC541-7B7A-43D3-8B79-37D633B846F1}">
                <asvg:svgBlip xmlns:asvg="http://schemas.microsoft.com/office/drawing/2016/SVG/main" r:embed="rId5"/>
              </a:ext>
            </a:extLst>
          </a:blip>
          <a:srcRect/>
          <a:stretch>
            <a:fillRect/>
          </a:stretch>
        </p:blipFill>
        <p:spPr bwMode="white">
          <a:xfrm>
            <a:off x="9710593" y="1454449"/>
            <a:ext cx="439387" cy="439387"/>
          </a:xfrm>
          <a:prstGeom prst="rect">
            <a:avLst/>
          </a:prstGeom>
          <a:ln>
            <a:headEnd type="none"/>
            <a:tailEnd type="none"/>
          </a:ln>
        </p:spPr>
      </p:pic>
      <p:sp>
        <p:nvSpPr>
          <p:cNvPr id="14" name="TextBox 13">
            <a:extLst>
              <a:ext uri="{FF2B5EF4-FFF2-40B4-BE49-F238E27FC236}">
                <a16:creationId xmlns:a16="http://schemas.microsoft.com/office/drawing/2014/main" id="{EB47314B-2DAA-42BC-BA51-A5FB1955F7AC}"/>
              </a:ext>
            </a:extLst>
          </p:cNvPr>
          <p:cNvSpPr txBox="1"/>
          <p:nvPr/>
        </p:nvSpPr>
        <p:spPr>
          <a:xfrm>
            <a:off x="9150275" y="1918931"/>
            <a:ext cx="1566454" cy="738664"/>
          </a:xfrm>
          <a:prstGeom prst="rect">
            <a:avLst/>
          </a:prstGeom>
          <a:noFill/>
        </p:spPr>
        <p:txBody>
          <a:bodyPr wrap="none" rtlCol="0">
            <a:spAutoFit/>
          </a:bodyPr>
          <a:lstStyle/>
          <a:p>
            <a:pPr algn="ctr"/>
            <a:r>
              <a:rPr lang="nb-NO" sz="1050" dirty="0"/>
              <a:t>Nostria in Tokyo</a:t>
            </a:r>
          </a:p>
          <a:p>
            <a:pPr algn="ctr"/>
            <a:r>
              <a:rPr lang="nb-NO" sz="1050" dirty="0">
                <a:solidFill>
                  <a:schemeClr val="bg2">
                    <a:lumMod val="50000"/>
                  </a:schemeClr>
                </a:solidFill>
              </a:rPr>
              <a:t>When signing up, users is</a:t>
            </a:r>
          </a:p>
          <a:p>
            <a:pPr algn="ctr"/>
            <a:r>
              <a:rPr lang="nb-NO" sz="1050" dirty="0">
                <a:solidFill>
                  <a:schemeClr val="bg2">
                    <a:lumMod val="50000"/>
                  </a:schemeClr>
                </a:solidFill>
              </a:rPr>
              <a:t>assigned user relay</a:t>
            </a:r>
          </a:p>
          <a:p>
            <a:pPr algn="ctr"/>
            <a:r>
              <a:rPr lang="nb-NO" sz="1050" dirty="0">
                <a:solidFill>
                  <a:schemeClr val="bg2">
                    <a:lumMod val="50000"/>
                  </a:schemeClr>
                </a:solidFill>
              </a:rPr>
              <a:t>and media server</a:t>
            </a:r>
          </a:p>
        </p:txBody>
      </p:sp>
      <p:pic>
        <p:nvPicPr>
          <p:cNvPr id="18" name="Graphic 17">
            <a:extLst>
              <a:ext uri="{FF2B5EF4-FFF2-40B4-BE49-F238E27FC236}">
                <a16:creationId xmlns:a16="http://schemas.microsoft.com/office/drawing/2014/main" id="{7E3EB2BC-79B8-7D7D-B7A5-F96B46020896}"/>
              </a:ext>
            </a:extLst>
          </p:cNvPr>
          <p:cNvPicPr>
            <a:picLocks noChangeAspect="1"/>
          </p:cNvPicPr>
          <p:nvPr/>
        </p:nvPicPr>
        <p:blipFill>
          <a:blip r:embed="rId6">
            <a:lum/>
            <a:extLst>
              <a:ext uri="{96DAC541-7B7A-43D3-8B79-37D633B846F1}">
                <asvg:svgBlip xmlns:asvg="http://schemas.microsoft.com/office/drawing/2016/SVG/main" r:embed="rId7"/>
              </a:ext>
            </a:extLst>
          </a:blip>
          <a:srcRect/>
          <a:stretch>
            <a:fillRect/>
          </a:stretch>
        </p:blipFill>
        <p:spPr bwMode="white">
          <a:xfrm>
            <a:off x="9590849" y="3004767"/>
            <a:ext cx="635000" cy="635000"/>
          </a:xfrm>
          <a:prstGeom prst="rect">
            <a:avLst/>
          </a:prstGeom>
          <a:ln>
            <a:headEnd type="none"/>
            <a:tailEnd type="none"/>
          </a:ln>
        </p:spPr>
      </p:pic>
      <p:sp>
        <p:nvSpPr>
          <p:cNvPr id="23" name="TextBox 22">
            <a:extLst>
              <a:ext uri="{FF2B5EF4-FFF2-40B4-BE49-F238E27FC236}">
                <a16:creationId xmlns:a16="http://schemas.microsoft.com/office/drawing/2014/main" id="{290B7332-A18C-55DF-9367-2B62374E7F8D}"/>
              </a:ext>
            </a:extLst>
          </p:cNvPr>
          <p:cNvSpPr txBox="1"/>
          <p:nvPr/>
        </p:nvSpPr>
        <p:spPr>
          <a:xfrm>
            <a:off x="9300719" y="4564407"/>
            <a:ext cx="1199366" cy="415498"/>
          </a:xfrm>
          <a:prstGeom prst="rect">
            <a:avLst/>
          </a:prstGeom>
          <a:noFill/>
        </p:spPr>
        <p:txBody>
          <a:bodyPr wrap="none" rtlCol="0">
            <a:spAutoFit/>
          </a:bodyPr>
          <a:lstStyle/>
          <a:p>
            <a:pPr algn="ctr"/>
            <a:r>
              <a:rPr lang="nb-NO" sz="1050" dirty="0"/>
              <a:t>User Relays</a:t>
            </a:r>
          </a:p>
          <a:p>
            <a:pPr algn="ctr"/>
            <a:r>
              <a:rPr lang="nb-NO" sz="1050" dirty="0">
                <a:solidFill>
                  <a:schemeClr val="bg2">
                    <a:lumMod val="50000"/>
                  </a:schemeClr>
                </a:solidFill>
              </a:rPr>
              <a:t>ribo-jp.nostria.app</a:t>
            </a:r>
          </a:p>
        </p:txBody>
      </p:sp>
      <p:pic>
        <p:nvPicPr>
          <p:cNvPr id="38" name="Graphic 37">
            <a:extLst>
              <a:ext uri="{FF2B5EF4-FFF2-40B4-BE49-F238E27FC236}">
                <a16:creationId xmlns:a16="http://schemas.microsoft.com/office/drawing/2014/main" id="{9572A3CB-48B3-E8E6-93DF-B227A813D61B}"/>
              </a:ext>
            </a:extLst>
          </p:cNvPr>
          <p:cNvPicPr>
            <a:picLocks noChangeAspect="1"/>
          </p:cNvPicPr>
          <p:nvPr/>
        </p:nvPicPr>
        <p:blipFill>
          <a:blip r:embed="rId8">
            <a:lum/>
            <a:extLst>
              <a:ext uri="{96DAC541-7B7A-43D3-8B79-37D633B846F1}">
                <asvg:svgBlip xmlns:asvg="http://schemas.microsoft.com/office/drawing/2016/SVG/main" r:embed="rId9"/>
              </a:ext>
            </a:extLst>
          </a:blip>
          <a:srcRect/>
          <a:stretch>
            <a:fillRect/>
          </a:stretch>
        </p:blipFill>
        <p:spPr bwMode="white">
          <a:xfrm>
            <a:off x="9613358" y="5037066"/>
            <a:ext cx="635000" cy="635000"/>
          </a:xfrm>
          <a:prstGeom prst="rect">
            <a:avLst/>
          </a:prstGeom>
          <a:ln>
            <a:headEnd type="none"/>
            <a:tailEnd type="none"/>
          </a:ln>
        </p:spPr>
      </p:pic>
      <p:sp>
        <p:nvSpPr>
          <p:cNvPr id="39" name="TextBox 38">
            <a:extLst>
              <a:ext uri="{FF2B5EF4-FFF2-40B4-BE49-F238E27FC236}">
                <a16:creationId xmlns:a16="http://schemas.microsoft.com/office/drawing/2014/main" id="{5F4798A7-A39E-BE13-D453-23A288A87540}"/>
              </a:ext>
            </a:extLst>
          </p:cNvPr>
          <p:cNvSpPr txBox="1"/>
          <p:nvPr/>
        </p:nvSpPr>
        <p:spPr>
          <a:xfrm>
            <a:off x="9300719" y="5577113"/>
            <a:ext cx="1260280" cy="415498"/>
          </a:xfrm>
          <a:prstGeom prst="rect">
            <a:avLst/>
          </a:prstGeom>
          <a:noFill/>
        </p:spPr>
        <p:txBody>
          <a:bodyPr wrap="none" rtlCol="0">
            <a:spAutoFit/>
          </a:bodyPr>
          <a:lstStyle/>
          <a:p>
            <a:pPr algn="ctr"/>
            <a:r>
              <a:rPr lang="nb-NO" sz="1050" dirty="0"/>
              <a:t>Media Servers</a:t>
            </a:r>
          </a:p>
          <a:p>
            <a:pPr algn="ctr"/>
            <a:r>
              <a:rPr lang="nb-NO" sz="1050" dirty="0">
                <a:solidFill>
                  <a:schemeClr val="bg2">
                    <a:lumMod val="50000"/>
                  </a:schemeClr>
                </a:solidFill>
              </a:rPr>
              <a:t>mibo-jp.nostria.app</a:t>
            </a:r>
          </a:p>
        </p:txBody>
      </p:sp>
      <p:pic>
        <p:nvPicPr>
          <p:cNvPr id="40" name="Graphic 39">
            <a:extLst>
              <a:ext uri="{FF2B5EF4-FFF2-40B4-BE49-F238E27FC236}">
                <a16:creationId xmlns:a16="http://schemas.microsoft.com/office/drawing/2014/main" id="{77D91B9C-A9FC-14AE-F7B2-847C012DB040}"/>
              </a:ext>
            </a:extLst>
          </p:cNvPr>
          <p:cNvPicPr>
            <a:picLocks noChangeAspect="1"/>
          </p:cNvPicPr>
          <p:nvPr/>
        </p:nvPicPr>
        <p:blipFill>
          <a:blip r:embed="rId8">
            <a:lum/>
            <a:extLst>
              <a:ext uri="{96DAC541-7B7A-43D3-8B79-37D633B846F1}">
                <asvg:svgBlip xmlns:asvg="http://schemas.microsoft.com/office/drawing/2016/SVG/main" r:embed="rId9"/>
              </a:ext>
            </a:extLst>
          </a:blip>
          <a:srcRect/>
          <a:stretch>
            <a:fillRect/>
          </a:stretch>
        </p:blipFill>
        <p:spPr bwMode="white">
          <a:xfrm>
            <a:off x="9598225" y="4033401"/>
            <a:ext cx="635000" cy="635000"/>
          </a:xfrm>
          <a:prstGeom prst="rect">
            <a:avLst/>
          </a:prstGeom>
          <a:ln>
            <a:headEnd type="none"/>
            <a:tailEnd type="none"/>
          </a:ln>
        </p:spPr>
      </p:pic>
      <p:cxnSp>
        <p:nvCxnSpPr>
          <p:cNvPr id="44" name="Connector: Elbow 43">
            <a:extLst>
              <a:ext uri="{FF2B5EF4-FFF2-40B4-BE49-F238E27FC236}">
                <a16:creationId xmlns:a16="http://schemas.microsoft.com/office/drawing/2014/main" id="{6D3E62F8-1BC9-0CBC-87F4-648104710087}"/>
              </a:ext>
            </a:extLst>
          </p:cNvPr>
          <p:cNvCxnSpPr>
            <a:stCxn id="14" idx="2"/>
            <a:endCxn id="21" idx="0"/>
          </p:cNvCxnSpPr>
          <p:nvPr/>
        </p:nvCxnSpPr>
        <p:spPr>
          <a:xfrm rot="16200000" flipH="1">
            <a:off x="9781487" y="2809609"/>
            <a:ext cx="304229" cy="199"/>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586B1E2A-4994-7F82-85E3-251F8DA8550C}"/>
              </a:ext>
            </a:extLst>
          </p:cNvPr>
          <p:cNvSpPr/>
          <p:nvPr/>
        </p:nvSpPr>
        <p:spPr>
          <a:xfrm>
            <a:off x="1237723" y="2961824"/>
            <a:ext cx="1772806" cy="3195873"/>
          </a:xfrm>
          <a:prstGeom prst="round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nb-NO" dirty="0"/>
          </a:p>
        </p:txBody>
      </p:sp>
      <p:sp>
        <p:nvSpPr>
          <p:cNvPr id="50" name="TextBox 49">
            <a:extLst>
              <a:ext uri="{FF2B5EF4-FFF2-40B4-BE49-F238E27FC236}">
                <a16:creationId xmlns:a16="http://schemas.microsoft.com/office/drawing/2014/main" id="{2667E1B9-C132-903E-555B-0A5051DB51AF}"/>
              </a:ext>
            </a:extLst>
          </p:cNvPr>
          <p:cNvSpPr txBox="1"/>
          <p:nvPr/>
        </p:nvSpPr>
        <p:spPr>
          <a:xfrm>
            <a:off x="1347607" y="3578806"/>
            <a:ext cx="1502335" cy="415498"/>
          </a:xfrm>
          <a:prstGeom prst="rect">
            <a:avLst/>
          </a:prstGeom>
          <a:noFill/>
        </p:spPr>
        <p:txBody>
          <a:bodyPr wrap="none" rtlCol="0">
            <a:spAutoFit/>
          </a:bodyPr>
          <a:lstStyle/>
          <a:p>
            <a:pPr algn="ctr"/>
            <a:r>
              <a:rPr lang="nb-NO" sz="1050" dirty="0"/>
              <a:t>Discovery Relay</a:t>
            </a:r>
          </a:p>
          <a:p>
            <a:pPr algn="ctr"/>
            <a:r>
              <a:rPr lang="nb-NO" sz="1050" dirty="0">
                <a:solidFill>
                  <a:schemeClr val="bg2">
                    <a:lumMod val="50000"/>
                  </a:schemeClr>
                </a:solidFill>
              </a:rPr>
              <a:t>discovery-af.nostria.app</a:t>
            </a:r>
          </a:p>
        </p:txBody>
      </p:sp>
      <p:pic>
        <p:nvPicPr>
          <p:cNvPr id="51" name="Graphic 50">
            <a:extLst>
              <a:ext uri="{FF2B5EF4-FFF2-40B4-BE49-F238E27FC236}">
                <a16:creationId xmlns:a16="http://schemas.microsoft.com/office/drawing/2014/main" id="{89193FB9-BE6A-8DE3-C426-126E00684340}"/>
              </a:ext>
            </a:extLst>
          </p:cNvPr>
          <p:cNvPicPr>
            <a:picLocks noChangeAspect="1"/>
          </p:cNvPicPr>
          <p:nvPr/>
        </p:nvPicPr>
        <p:blipFill>
          <a:blip r:embed="rId4">
            <a:lum/>
            <a:extLst>
              <a:ext uri="{96DAC541-7B7A-43D3-8B79-37D633B846F1}">
                <asvg:svgBlip xmlns:asvg="http://schemas.microsoft.com/office/drawing/2016/SVG/main" r:embed="rId5"/>
              </a:ext>
            </a:extLst>
          </a:blip>
          <a:srcRect/>
          <a:stretch>
            <a:fillRect/>
          </a:stretch>
        </p:blipFill>
        <p:spPr bwMode="white">
          <a:xfrm>
            <a:off x="1901018" y="1454449"/>
            <a:ext cx="439387" cy="439387"/>
          </a:xfrm>
          <a:prstGeom prst="rect">
            <a:avLst/>
          </a:prstGeom>
          <a:ln>
            <a:headEnd type="none"/>
            <a:tailEnd type="none"/>
          </a:ln>
        </p:spPr>
      </p:pic>
      <p:sp>
        <p:nvSpPr>
          <p:cNvPr id="52" name="TextBox 51">
            <a:extLst>
              <a:ext uri="{FF2B5EF4-FFF2-40B4-BE49-F238E27FC236}">
                <a16:creationId xmlns:a16="http://schemas.microsoft.com/office/drawing/2014/main" id="{DB9149E8-6064-D7B4-6F25-8E9468822B21}"/>
              </a:ext>
            </a:extLst>
          </p:cNvPr>
          <p:cNvSpPr txBox="1"/>
          <p:nvPr/>
        </p:nvSpPr>
        <p:spPr>
          <a:xfrm>
            <a:off x="1340700" y="1918931"/>
            <a:ext cx="1566454" cy="738664"/>
          </a:xfrm>
          <a:prstGeom prst="rect">
            <a:avLst/>
          </a:prstGeom>
          <a:noFill/>
        </p:spPr>
        <p:txBody>
          <a:bodyPr wrap="none" rtlCol="0">
            <a:spAutoFit/>
          </a:bodyPr>
          <a:lstStyle/>
          <a:p>
            <a:pPr algn="ctr"/>
            <a:r>
              <a:rPr lang="nb-NO" sz="1050" dirty="0"/>
              <a:t>Nostria in Cap Town</a:t>
            </a:r>
          </a:p>
          <a:p>
            <a:pPr algn="ctr"/>
            <a:r>
              <a:rPr lang="nb-NO" sz="1050" dirty="0">
                <a:solidFill>
                  <a:schemeClr val="bg2">
                    <a:lumMod val="50000"/>
                  </a:schemeClr>
                </a:solidFill>
              </a:rPr>
              <a:t>When signing up, users is</a:t>
            </a:r>
          </a:p>
          <a:p>
            <a:pPr algn="ctr"/>
            <a:r>
              <a:rPr lang="nb-NO" sz="1050" dirty="0">
                <a:solidFill>
                  <a:schemeClr val="bg2">
                    <a:lumMod val="50000"/>
                  </a:schemeClr>
                </a:solidFill>
              </a:rPr>
              <a:t>assigned user relay</a:t>
            </a:r>
          </a:p>
          <a:p>
            <a:pPr algn="ctr"/>
            <a:r>
              <a:rPr lang="nb-NO" sz="1050" dirty="0">
                <a:solidFill>
                  <a:schemeClr val="bg2">
                    <a:lumMod val="50000"/>
                  </a:schemeClr>
                </a:solidFill>
              </a:rPr>
              <a:t>and media server</a:t>
            </a:r>
          </a:p>
        </p:txBody>
      </p:sp>
      <p:pic>
        <p:nvPicPr>
          <p:cNvPr id="53" name="Graphic 52">
            <a:extLst>
              <a:ext uri="{FF2B5EF4-FFF2-40B4-BE49-F238E27FC236}">
                <a16:creationId xmlns:a16="http://schemas.microsoft.com/office/drawing/2014/main" id="{AFF40B65-3893-44AE-3772-6FF8AFD15FB7}"/>
              </a:ext>
            </a:extLst>
          </p:cNvPr>
          <p:cNvPicPr>
            <a:picLocks noChangeAspect="1"/>
          </p:cNvPicPr>
          <p:nvPr/>
        </p:nvPicPr>
        <p:blipFill>
          <a:blip r:embed="rId6">
            <a:lum/>
            <a:extLst>
              <a:ext uri="{96DAC541-7B7A-43D3-8B79-37D633B846F1}">
                <asvg:svgBlip xmlns:asvg="http://schemas.microsoft.com/office/drawing/2016/SVG/main" r:embed="rId7"/>
              </a:ext>
            </a:extLst>
          </a:blip>
          <a:srcRect/>
          <a:stretch>
            <a:fillRect/>
          </a:stretch>
        </p:blipFill>
        <p:spPr bwMode="white">
          <a:xfrm>
            <a:off x="1781274" y="3004767"/>
            <a:ext cx="635000" cy="635000"/>
          </a:xfrm>
          <a:prstGeom prst="rect">
            <a:avLst/>
          </a:prstGeom>
          <a:ln>
            <a:headEnd type="none"/>
            <a:tailEnd type="none"/>
          </a:ln>
        </p:spPr>
      </p:pic>
      <p:sp>
        <p:nvSpPr>
          <p:cNvPr id="54" name="TextBox 53">
            <a:extLst>
              <a:ext uri="{FF2B5EF4-FFF2-40B4-BE49-F238E27FC236}">
                <a16:creationId xmlns:a16="http://schemas.microsoft.com/office/drawing/2014/main" id="{70CA2C02-FD2F-7E44-6B02-B932308230CB}"/>
              </a:ext>
            </a:extLst>
          </p:cNvPr>
          <p:cNvSpPr txBox="1"/>
          <p:nvPr/>
        </p:nvSpPr>
        <p:spPr>
          <a:xfrm>
            <a:off x="1480725" y="4564407"/>
            <a:ext cx="1220206" cy="415498"/>
          </a:xfrm>
          <a:prstGeom prst="rect">
            <a:avLst/>
          </a:prstGeom>
          <a:noFill/>
        </p:spPr>
        <p:txBody>
          <a:bodyPr wrap="none" rtlCol="0">
            <a:spAutoFit/>
          </a:bodyPr>
          <a:lstStyle/>
          <a:p>
            <a:pPr algn="ctr"/>
            <a:r>
              <a:rPr lang="nb-NO" sz="1050" dirty="0"/>
              <a:t>User Relays</a:t>
            </a:r>
          </a:p>
          <a:p>
            <a:pPr algn="ctr"/>
            <a:r>
              <a:rPr lang="nb-NO" sz="1050" dirty="0">
                <a:solidFill>
                  <a:schemeClr val="bg2">
                    <a:lumMod val="50000"/>
                  </a:schemeClr>
                </a:solidFill>
              </a:rPr>
              <a:t>milo-af.nostria.app</a:t>
            </a:r>
          </a:p>
        </p:txBody>
      </p:sp>
      <p:pic>
        <p:nvPicPr>
          <p:cNvPr id="55" name="Graphic 54">
            <a:extLst>
              <a:ext uri="{FF2B5EF4-FFF2-40B4-BE49-F238E27FC236}">
                <a16:creationId xmlns:a16="http://schemas.microsoft.com/office/drawing/2014/main" id="{E1E9FCAA-84B2-1AD9-45A1-0BDD948A2E67}"/>
              </a:ext>
            </a:extLst>
          </p:cNvPr>
          <p:cNvPicPr>
            <a:picLocks noChangeAspect="1"/>
          </p:cNvPicPr>
          <p:nvPr/>
        </p:nvPicPr>
        <p:blipFill>
          <a:blip r:embed="rId8">
            <a:lum/>
            <a:extLst>
              <a:ext uri="{96DAC541-7B7A-43D3-8B79-37D633B846F1}">
                <asvg:svgBlip xmlns:asvg="http://schemas.microsoft.com/office/drawing/2016/SVG/main" r:embed="rId9"/>
              </a:ext>
            </a:extLst>
          </a:blip>
          <a:srcRect/>
          <a:stretch>
            <a:fillRect/>
          </a:stretch>
        </p:blipFill>
        <p:spPr bwMode="white">
          <a:xfrm>
            <a:off x="1803783" y="5037066"/>
            <a:ext cx="635000" cy="635000"/>
          </a:xfrm>
          <a:prstGeom prst="rect">
            <a:avLst/>
          </a:prstGeom>
          <a:ln>
            <a:headEnd type="none"/>
            <a:tailEnd type="none"/>
          </a:ln>
        </p:spPr>
      </p:pic>
      <p:sp>
        <p:nvSpPr>
          <p:cNvPr id="56" name="TextBox 55">
            <a:extLst>
              <a:ext uri="{FF2B5EF4-FFF2-40B4-BE49-F238E27FC236}">
                <a16:creationId xmlns:a16="http://schemas.microsoft.com/office/drawing/2014/main" id="{0DBF830F-E49F-366B-72EC-91AD0B7270F5}"/>
              </a:ext>
            </a:extLst>
          </p:cNvPr>
          <p:cNvSpPr txBox="1"/>
          <p:nvPr/>
        </p:nvSpPr>
        <p:spPr>
          <a:xfrm>
            <a:off x="1509579" y="5577113"/>
            <a:ext cx="1223413" cy="415498"/>
          </a:xfrm>
          <a:prstGeom prst="rect">
            <a:avLst/>
          </a:prstGeom>
          <a:noFill/>
        </p:spPr>
        <p:txBody>
          <a:bodyPr wrap="none" rtlCol="0">
            <a:spAutoFit/>
          </a:bodyPr>
          <a:lstStyle/>
          <a:p>
            <a:pPr algn="ctr"/>
            <a:r>
              <a:rPr lang="nb-NO" sz="1050" dirty="0"/>
              <a:t>Media Servers</a:t>
            </a:r>
          </a:p>
          <a:p>
            <a:pPr algn="ctr"/>
            <a:r>
              <a:rPr lang="nb-NO" sz="1050" dirty="0">
                <a:solidFill>
                  <a:schemeClr val="bg2">
                    <a:lumMod val="50000"/>
                  </a:schemeClr>
                </a:solidFill>
              </a:rPr>
              <a:t>milo-af.nostria.app</a:t>
            </a:r>
          </a:p>
        </p:txBody>
      </p:sp>
      <p:pic>
        <p:nvPicPr>
          <p:cNvPr id="57" name="Graphic 56">
            <a:extLst>
              <a:ext uri="{FF2B5EF4-FFF2-40B4-BE49-F238E27FC236}">
                <a16:creationId xmlns:a16="http://schemas.microsoft.com/office/drawing/2014/main" id="{ABF87F99-3CEA-11F9-347C-C091B0BC8BEA}"/>
              </a:ext>
            </a:extLst>
          </p:cNvPr>
          <p:cNvPicPr>
            <a:picLocks noChangeAspect="1"/>
          </p:cNvPicPr>
          <p:nvPr/>
        </p:nvPicPr>
        <p:blipFill>
          <a:blip r:embed="rId8">
            <a:lum/>
            <a:extLst>
              <a:ext uri="{96DAC541-7B7A-43D3-8B79-37D633B846F1}">
                <asvg:svgBlip xmlns:asvg="http://schemas.microsoft.com/office/drawing/2016/SVG/main" r:embed="rId9"/>
              </a:ext>
            </a:extLst>
          </a:blip>
          <a:srcRect/>
          <a:stretch>
            <a:fillRect/>
          </a:stretch>
        </p:blipFill>
        <p:spPr bwMode="white">
          <a:xfrm>
            <a:off x="1788650" y="4033401"/>
            <a:ext cx="635000" cy="635000"/>
          </a:xfrm>
          <a:prstGeom prst="rect">
            <a:avLst/>
          </a:prstGeom>
          <a:ln>
            <a:headEnd type="none"/>
            <a:tailEnd type="none"/>
          </a:ln>
        </p:spPr>
      </p:pic>
      <p:cxnSp>
        <p:nvCxnSpPr>
          <p:cNvPr id="58" name="Connector: Elbow 57">
            <a:extLst>
              <a:ext uri="{FF2B5EF4-FFF2-40B4-BE49-F238E27FC236}">
                <a16:creationId xmlns:a16="http://schemas.microsoft.com/office/drawing/2014/main" id="{26E64D29-C3B3-33DD-57BA-B2370ACD1473}"/>
              </a:ext>
            </a:extLst>
          </p:cNvPr>
          <p:cNvCxnSpPr>
            <a:stCxn id="52" idx="2"/>
            <a:endCxn id="49" idx="0"/>
          </p:cNvCxnSpPr>
          <p:nvPr/>
        </p:nvCxnSpPr>
        <p:spPr>
          <a:xfrm rot="16200000" flipH="1">
            <a:off x="1971912" y="2809609"/>
            <a:ext cx="304229" cy="199"/>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1ACE9B29-9325-3553-592A-AAE3DC769471}"/>
              </a:ext>
            </a:extLst>
          </p:cNvPr>
          <p:cNvCxnSpPr>
            <a:cxnSpLocks/>
            <a:stCxn id="13" idx="1"/>
            <a:endCxn id="49" idx="3"/>
          </p:cNvCxnSpPr>
          <p:nvPr/>
        </p:nvCxnSpPr>
        <p:spPr>
          <a:xfrm rot="10800000" flipV="1">
            <a:off x="3010529" y="1674143"/>
            <a:ext cx="6700064" cy="2885618"/>
          </a:xfrm>
          <a:prstGeom prst="bentConnector3">
            <a:avLst>
              <a:gd name="adj1" fmla="val 1882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BEC69795-19BE-8C4C-0D30-C1BEB7C48A62}"/>
              </a:ext>
            </a:extLst>
          </p:cNvPr>
          <p:cNvSpPr txBox="1"/>
          <p:nvPr/>
        </p:nvSpPr>
        <p:spPr>
          <a:xfrm>
            <a:off x="4025367" y="4619497"/>
            <a:ext cx="4007094" cy="938719"/>
          </a:xfrm>
          <a:prstGeom prst="rect">
            <a:avLst/>
          </a:prstGeom>
          <a:noFill/>
        </p:spPr>
        <p:txBody>
          <a:bodyPr wrap="square" rtlCol="0">
            <a:spAutoFit/>
          </a:bodyPr>
          <a:lstStyle/>
          <a:p>
            <a:r>
              <a:rPr lang="nb-NO" sz="1100" dirty="0"/>
              <a:t>4. </a:t>
            </a:r>
            <a:r>
              <a:rPr lang="en-US" sz="1100" b="0" i="0" dirty="0">
                <a:effectLst/>
                <a:latin typeface="gg sans"/>
              </a:rPr>
              <a:t>Global Relay Distribution</a:t>
            </a:r>
          </a:p>
          <a:p>
            <a:r>
              <a:rPr lang="nb-NO" sz="1100" dirty="0">
                <a:solidFill>
                  <a:schemeClr val="bg2">
                    <a:lumMod val="50000"/>
                  </a:schemeClr>
                </a:solidFill>
              </a:rPr>
              <a:t>Individuals with large amount of followers, can subscribe to global </a:t>
            </a:r>
            <a:r>
              <a:rPr lang="en-US" sz="1100" dirty="0">
                <a:solidFill>
                  <a:schemeClr val="bg2">
                    <a:lumMod val="50000"/>
                  </a:schemeClr>
                </a:solidFill>
              </a:rPr>
              <a:t>relay distribution</a:t>
            </a:r>
            <a:r>
              <a:rPr lang="nb-NO" sz="1100" dirty="0">
                <a:solidFill>
                  <a:schemeClr val="bg2">
                    <a:lumMod val="50000"/>
                  </a:schemeClr>
                </a:solidFill>
              </a:rPr>
              <a:t>, giving their followers the best possible experience by being able to retireve their posts and media from a geographically closer location.</a:t>
            </a:r>
          </a:p>
        </p:txBody>
      </p:sp>
    </p:spTree>
    <p:extLst>
      <p:ext uri="{BB962C8B-B14F-4D97-AF65-F5344CB8AC3E}">
        <p14:creationId xmlns:p14="http://schemas.microsoft.com/office/powerpoint/2010/main" val="3621950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636</Words>
  <Application>Microsoft Office PowerPoint</Application>
  <PresentationFormat>Widescreen</PresentationFormat>
  <Paragraphs>97</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gg sans</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Sondre Bjellås</dc:creator>
  <cp:lastModifiedBy>Sondre Bjellås</cp:lastModifiedBy>
  <cp:revision>7</cp:revision>
  <dcterms:created xsi:type="dcterms:W3CDTF">2025-05-05T10:25:57Z</dcterms:created>
  <dcterms:modified xsi:type="dcterms:W3CDTF">2025-05-07T08:32:48Z</dcterms:modified>
</cp:coreProperties>
</file>