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Century Gothic" panose="020B0502020202020204" pitchFamily="34" charset="0"/>
              </a:rPr>
              <a:t>Sprint Review and Retrospective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Century Gothic" panose="020B0502020202020204" pitchFamily="34" charset="0"/>
              </a:rPr>
              <a:t>CS 250 </a:t>
            </a:r>
            <a:r>
              <a:rPr lang="en-US" dirty="0">
                <a:latin typeface="Century Gothic" panose="020B0502020202020204" pitchFamily="34" charset="0"/>
              </a:rPr>
              <a:t>7-1 </a:t>
            </a:r>
          </a:p>
          <a:p>
            <a:r>
              <a:rPr lang="en-US" dirty="0">
                <a:latin typeface="Century Gothic" panose="020B0502020202020204" pitchFamily="34" charset="0"/>
              </a:rPr>
              <a:t>4/20/2025</a:t>
            </a:r>
            <a:endParaRPr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Agile Roles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sz="3000" b="1" dirty="0">
                <a:latin typeface="Century Gothic" panose="020B0502020202020204" pitchFamily="34" charset="0"/>
              </a:rPr>
              <a:t>Product Owner</a:t>
            </a:r>
            <a:endParaRPr lang="en-US" sz="3000" b="1" dirty="0">
              <a:latin typeface="Century Gothic" panose="020B0502020202020204" pitchFamily="34" charset="0"/>
            </a:endParaRP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Acts as the voice of the customer, keeping the team focused on the set priorities.</a:t>
            </a:r>
            <a:endParaRPr sz="2000" dirty="0">
              <a:latin typeface="Century Gothic" panose="020B0502020202020204" pitchFamily="34" charset="0"/>
            </a:endParaRPr>
          </a:p>
          <a:p>
            <a:r>
              <a:rPr sz="3000" b="1" dirty="0">
                <a:latin typeface="Century Gothic" panose="020B0502020202020204" pitchFamily="34" charset="0"/>
              </a:rPr>
              <a:t>Scrum Master </a:t>
            </a:r>
            <a:endParaRPr lang="en-US" sz="3000" b="1" dirty="0">
              <a:latin typeface="Century Gothic" panose="020B0502020202020204" pitchFamily="34" charset="0"/>
            </a:endParaRP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Keeps everything running Smoothly, clears roadblocks, and makes sure the team sticks to Agile values (Cobb, 2015)</a:t>
            </a:r>
            <a:endParaRPr sz="2000" dirty="0">
              <a:latin typeface="Century Gothic" panose="020B0502020202020204" pitchFamily="34" charset="0"/>
            </a:endParaRPr>
          </a:p>
          <a:p>
            <a:r>
              <a:rPr sz="3000" b="1" dirty="0">
                <a:latin typeface="Century Gothic" panose="020B0502020202020204" pitchFamily="34" charset="0"/>
              </a:rPr>
              <a:t>Developer</a:t>
            </a:r>
            <a:endParaRPr lang="en-US" sz="3000" b="1" dirty="0">
              <a:latin typeface="Century Gothic" panose="020B0502020202020204" pitchFamily="34" charset="0"/>
            </a:endParaRPr>
          </a:p>
          <a:p>
            <a:pPr lvl="1"/>
            <a:r>
              <a:rPr lang="en-US" sz="2200" dirty="0">
                <a:latin typeface="Century Gothic" panose="020B0502020202020204" pitchFamily="34" charset="0"/>
              </a:rPr>
              <a:t>Builds and improves the product each sprint, working closely with others to bring ideas to life.</a:t>
            </a:r>
            <a:endParaRPr sz="2200" dirty="0">
              <a:latin typeface="Century Gothic" panose="020B0502020202020204" pitchFamily="34" charset="0"/>
            </a:endParaRPr>
          </a:p>
          <a:p>
            <a:r>
              <a:rPr sz="3000" b="1" dirty="0">
                <a:latin typeface="Century Gothic" panose="020B0502020202020204" pitchFamily="34" charset="0"/>
              </a:rPr>
              <a:t>Tester</a:t>
            </a:r>
            <a:endParaRPr lang="en-US" sz="3000" b="1" dirty="0">
              <a:latin typeface="Century Gothic" panose="020B0502020202020204" pitchFamily="34" charset="0"/>
            </a:endParaRP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Catches bugs early, checks if things work as intended, and helps ensure shipping quality.</a:t>
            </a:r>
            <a:endParaRPr sz="20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Agile Phases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/>
          </a:p>
          <a:p>
            <a:r>
              <a:rPr lang="en-US" sz="3000" b="1" dirty="0">
                <a:latin typeface="Century Gothic" panose="020B0502020202020204" pitchFamily="34" charset="0"/>
              </a:rPr>
              <a:t>Planning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Goals are set just in time, imitating Kaizen, not just in the beginning. </a:t>
            </a:r>
          </a:p>
          <a:p>
            <a:r>
              <a:rPr lang="en-US" sz="3000" b="1" dirty="0">
                <a:latin typeface="Century Gothic" panose="020B0502020202020204" pitchFamily="34" charset="0"/>
              </a:rPr>
              <a:t>Requirements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Evolve with feedback, user stories replace upfront specs (Cobb, 2015)</a:t>
            </a:r>
            <a:endParaRPr sz="2000" dirty="0">
              <a:latin typeface="Century Gothic" panose="020B0502020202020204" pitchFamily="34" charset="0"/>
            </a:endParaRPr>
          </a:p>
          <a:p>
            <a:r>
              <a:rPr lang="en-US" sz="3000" b="1" dirty="0">
                <a:latin typeface="Century Gothic" panose="020B0502020202020204" pitchFamily="34" charset="0"/>
              </a:rPr>
              <a:t>Design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Refined as you go, not locked down early</a:t>
            </a:r>
            <a:endParaRPr sz="2000" dirty="0">
              <a:latin typeface="Century Gothic" panose="020B0502020202020204" pitchFamily="34" charset="0"/>
            </a:endParaRPr>
          </a:p>
          <a:p>
            <a:r>
              <a:rPr lang="en-US" sz="3000" b="1" dirty="0">
                <a:latin typeface="Century Gothic" panose="020B0502020202020204" pitchFamily="34" charset="0"/>
              </a:rPr>
              <a:t>Implementation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Development and testing happen together, so that quality is checked continuously</a:t>
            </a:r>
          </a:p>
          <a:p>
            <a:r>
              <a:rPr lang="en-US" sz="3000" b="1" dirty="0">
                <a:latin typeface="Century Gothic" panose="020B0502020202020204" pitchFamily="34" charset="0"/>
              </a:rPr>
              <a:t>Deployment/Maintenance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Maintenance starts early, bug fixes are addressed throughout</a:t>
            </a:r>
          </a:p>
          <a:p>
            <a:pPr lvl="1"/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Waterfall Phases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Planning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Everything would be decided upfront, eliminating much flexibility</a:t>
            </a:r>
            <a:r>
              <a:rPr lang="en-US" sz="2200" dirty="0">
                <a:latin typeface="Century Gothic" panose="020B0502020202020204" pitchFamily="34" charset="0"/>
              </a:rPr>
              <a:t>.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Requirements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Locked in early. Changes, like the wellness packages, would require rewriting the initial plan.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Design</a:t>
            </a:r>
          </a:p>
          <a:p>
            <a:pPr lvl="1"/>
            <a:r>
              <a:rPr lang="en-US" sz="2200" dirty="0">
                <a:latin typeface="Century Gothic" panose="020B0502020202020204" pitchFamily="34" charset="0"/>
              </a:rPr>
              <a:t>Full system architecture would be created before any code is written.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Implementation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The team would develop based strictly on the original documents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Testing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Would be a separate phase, occurring only after implementation.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Deployment/Maintenance</a:t>
            </a:r>
          </a:p>
          <a:p>
            <a:pPr lvl="1"/>
            <a:r>
              <a:rPr lang="en-US" sz="2400" dirty="0">
                <a:latin typeface="Century Gothic" panose="020B0502020202020204" pitchFamily="34" charset="0"/>
              </a:rPr>
              <a:t>Changes made after released would be slower to make.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Waterfall or Agile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>
              <a:latin typeface="Century Gothic" panose="020B0502020202020204" pitchFamily="34" charset="0"/>
            </a:endParaRPr>
          </a:p>
          <a:p>
            <a:r>
              <a:rPr lang="en-US" sz="2800" b="1" dirty="0">
                <a:latin typeface="Century Gothic" panose="020B0502020202020204" pitchFamily="34" charset="0"/>
              </a:rPr>
              <a:t>Project Scope and Flexibility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Agile is better when goals might change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Waterfall works better for fixed-scope projects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User Involvement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Agile requires frequent feedback and collaboration with the user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Waterfall assumes user input is upfront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Timeline and risk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Agile spreads risk out over sprints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Waterfall puts most risk at the end, during testing and feedback</a:t>
            </a:r>
          </a:p>
          <a:p>
            <a:r>
              <a:rPr lang="en-US" sz="2800" b="1" dirty="0">
                <a:latin typeface="Century Gothic" panose="020B0502020202020204" pitchFamily="34" charset="0"/>
              </a:rPr>
              <a:t>Takeaway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Agile helps adapt, prioritizing features over paperwork</a:t>
            </a:r>
          </a:p>
          <a:p>
            <a:pPr lvl="1"/>
            <a:r>
              <a:rPr lang="en-US" sz="2000" dirty="0">
                <a:latin typeface="Century Gothic" panose="020B0502020202020204" pitchFamily="34" charset="0"/>
              </a:rPr>
              <a:t>“Responding to change over following a plan” (beck et al., 2001) made the biggest difference in this project.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Century Gothic" panose="020B050202020202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Century Gothic" panose="020B0502020202020204" pitchFamily="34" charset="0"/>
            </a:endParaRPr>
          </a:p>
          <a:p>
            <a:r>
              <a:rPr dirty="0">
                <a:latin typeface="Century Gothic" panose="020B0502020202020204" pitchFamily="34" charset="0"/>
              </a:rPr>
              <a:t>Cobb, C. G. (2015). The </a:t>
            </a:r>
            <a:r>
              <a:rPr lang="en-US" dirty="0">
                <a:latin typeface="Century Gothic" panose="020B0502020202020204" pitchFamily="34" charset="0"/>
              </a:rPr>
              <a:t>P</a:t>
            </a:r>
            <a:r>
              <a:rPr dirty="0">
                <a:latin typeface="Century Gothic" panose="020B0502020202020204" pitchFamily="34" charset="0"/>
              </a:rPr>
              <a:t>roject </a:t>
            </a:r>
            <a:r>
              <a:rPr lang="en-US" dirty="0">
                <a:latin typeface="Century Gothic" panose="020B0502020202020204" pitchFamily="34" charset="0"/>
              </a:rPr>
              <a:t>M</a:t>
            </a:r>
            <a:r>
              <a:rPr dirty="0">
                <a:latin typeface="Century Gothic" panose="020B0502020202020204" pitchFamily="34" charset="0"/>
              </a:rPr>
              <a:t>anager’s </a:t>
            </a:r>
            <a:r>
              <a:rPr lang="en-US" dirty="0">
                <a:latin typeface="Century Gothic" panose="020B0502020202020204" pitchFamily="34" charset="0"/>
              </a:rPr>
              <a:t>G</a:t>
            </a:r>
            <a:r>
              <a:rPr dirty="0">
                <a:latin typeface="Century Gothic" panose="020B0502020202020204" pitchFamily="34" charset="0"/>
              </a:rPr>
              <a:t>uide to </a:t>
            </a:r>
            <a:r>
              <a:rPr lang="en-US" dirty="0">
                <a:latin typeface="Century Gothic" panose="020B0502020202020204" pitchFamily="34" charset="0"/>
              </a:rPr>
              <a:t>M</a:t>
            </a:r>
            <a:r>
              <a:rPr dirty="0">
                <a:latin typeface="Century Gothic" panose="020B0502020202020204" pitchFamily="34" charset="0"/>
              </a:rPr>
              <a:t>astering Agile.</a:t>
            </a:r>
          </a:p>
          <a:p>
            <a:r>
              <a:rPr dirty="0">
                <a:latin typeface="Century Gothic" panose="020B0502020202020204" pitchFamily="34" charset="0"/>
              </a:rPr>
              <a:t>Beck et al. (2001). Agile Manifesto. https://agilemanifesto.org/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369</Words>
  <Application>Microsoft Office PowerPoint</Application>
  <PresentationFormat>On-screen Show (4:3)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Office Theme</vt:lpstr>
      <vt:lpstr>Sprint Review and Retrospective</vt:lpstr>
      <vt:lpstr>Agile Roles</vt:lpstr>
      <vt:lpstr>Agile Phases</vt:lpstr>
      <vt:lpstr>Waterfall Phases</vt:lpstr>
      <vt:lpstr>Waterfall or Agile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Mitchell Flint</cp:lastModifiedBy>
  <cp:revision>4</cp:revision>
  <dcterms:created xsi:type="dcterms:W3CDTF">2013-01-27T09:14:16Z</dcterms:created>
  <dcterms:modified xsi:type="dcterms:W3CDTF">2025-04-21T01:01:54Z</dcterms:modified>
  <cp:category/>
</cp:coreProperties>
</file>