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1" r:id="rId3"/>
    <p:sldId id="302" r:id="rId4"/>
    <p:sldId id="314" r:id="rId5"/>
    <p:sldId id="303" r:id="rId6"/>
    <p:sldId id="304" r:id="rId7"/>
    <p:sldId id="311" r:id="rId8"/>
    <p:sldId id="312" r:id="rId9"/>
    <p:sldId id="305" r:id="rId10"/>
    <p:sldId id="306" r:id="rId11"/>
    <p:sldId id="307" r:id="rId12"/>
    <p:sldId id="308" r:id="rId13"/>
    <p:sldId id="309" r:id="rId14"/>
    <p:sldId id="313" r:id="rId15"/>
    <p:sldId id="329" r:id="rId16"/>
    <p:sldId id="310" r:id="rId17"/>
    <p:sldId id="316" r:id="rId18"/>
    <p:sldId id="315" r:id="rId19"/>
    <p:sldId id="317" r:id="rId20"/>
    <p:sldId id="323" r:id="rId21"/>
    <p:sldId id="322" r:id="rId22"/>
    <p:sldId id="321" r:id="rId23"/>
    <p:sldId id="320" r:id="rId24"/>
    <p:sldId id="319" r:id="rId25"/>
    <p:sldId id="318" r:id="rId26"/>
    <p:sldId id="326" r:id="rId27"/>
    <p:sldId id="325" r:id="rId28"/>
    <p:sldId id="328" r:id="rId29"/>
    <p:sldId id="324" r:id="rId30"/>
    <p:sldId id="327" r:id="rId31"/>
    <p:sldId id="30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E59827"/>
    <a:srgbClr val="C00000"/>
    <a:srgbClr val="F1E5E6"/>
    <a:srgbClr val="505050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7" autoAdjust="0"/>
    <p:restoredTop sz="94625" autoAdjust="0"/>
  </p:normalViewPr>
  <p:slideViewPr>
    <p:cSldViewPr>
      <p:cViewPr>
        <p:scale>
          <a:sx n="75" d="100"/>
          <a:sy n="75" d="100"/>
        </p:scale>
        <p:origin x="-2322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C4B25-5914-42C3-8591-385F2C3195EB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BDD0-BC82-4E09-8CBE-0B857049FF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23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03049-56BE-4B25-BCD4-CBB47FAFB211}" type="datetimeFigureOut">
              <a:rPr lang="zh-CN" altLang="en-US" smtClean="0"/>
              <a:pPr/>
              <a:t>2014/3/4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92A70-2112-465D-810E-A96FD3C008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4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esktop\b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36295" y="4212828"/>
            <a:ext cx="1258417" cy="3683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署名选填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492896"/>
            <a:ext cx="7776864" cy="1143000"/>
          </a:xfrm>
        </p:spPr>
        <p:txBody>
          <a:bodyPr>
            <a:normAutofit/>
          </a:bodyPr>
          <a:lstStyle>
            <a:lvl1pPr algn="l">
              <a:defRPr sz="4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390364" y="6381328"/>
            <a:ext cx="8439486" cy="272644"/>
            <a:chOff x="390364" y="6381328"/>
            <a:chExt cx="8439486" cy="272644"/>
          </a:xfrm>
        </p:grpSpPr>
        <p:sp>
          <p:nvSpPr>
            <p:cNvPr id="40" name="矩形 39"/>
            <p:cNvSpPr/>
            <p:nvPr userDrawn="1"/>
          </p:nvSpPr>
          <p:spPr>
            <a:xfrm>
              <a:off x="5436096" y="6438528"/>
              <a:ext cx="339375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Copyright ©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2013</a:t>
              </a:r>
              <a:r>
                <a:rPr lang="en-US" altLang="zh-CN" sz="800" baseline="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NetEase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endParaRPr>
            </a:p>
          </p:txBody>
        </p:sp>
        <p:cxnSp>
          <p:nvCxnSpPr>
            <p:cNvPr id="41" name="直接连接符 40"/>
            <p:cNvCxnSpPr/>
            <p:nvPr userDrawn="1"/>
          </p:nvCxnSpPr>
          <p:spPr>
            <a:xfrm>
              <a:off x="390364" y="6381328"/>
              <a:ext cx="83632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8" name="Picture 4" descr="C:\Users\Droopy\Desktop\网易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3" y="714770"/>
            <a:ext cx="3225887" cy="98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19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左侧内容右侧配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79512" y="1478576"/>
            <a:ext cx="3888432" cy="432668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216400" y="1488363"/>
            <a:ext cx="4752850" cy="437036"/>
          </a:xfr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一级标题文本样式</a:t>
            </a:r>
            <a:endParaRPr lang="zh-CN" altLang="en-US" dirty="0"/>
          </a:p>
        </p:txBody>
      </p:sp>
      <p:pic>
        <p:nvPicPr>
          <p:cNvPr id="3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8558"/>
            <a:ext cx="9144000" cy="27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35696" y="116632"/>
            <a:ext cx="6845932" cy="504056"/>
          </a:xfrm>
        </p:spPr>
        <p:txBody>
          <a:bodyPr anchor="ctr">
            <a:noAutofit/>
          </a:bodyPr>
          <a:lstStyle>
            <a:lvl1pPr algn="l">
              <a:defRPr lang="zh-CN" altLang="en-US" sz="3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单击此处编辑主标题样式</a:t>
            </a:r>
            <a:endParaRPr lang="zh-CN" altLang="en-US" dirty="0"/>
          </a:p>
        </p:txBody>
      </p:sp>
      <p:sp>
        <p:nvSpPr>
          <p:cNvPr id="1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4216400" y="3068960"/>
            <a:ext cx="4752850" cy="437036"/>
          </a:xfr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一级标题文本样式</a:t>
            </a:r>
            <a:endParaRPr lang="zh-CN" altLang="en-US" dirty="0"/>
          </a:p>
        </p:txBody>
      </p:sp>
      <p:sp>
        <p:nvSpPr>
          <p:cNvPr id="17" name="内容占位符 3"/>
          <p:cNvSpPr>
            <a:spLocks noGrp="1"/>
          </p:cNvSpPr>
          <p:nvPr>
            <p:ph sz="half" idx="12" hasCustomPrompt="1"/>
          </p:nvPr>
        </p:nvSpPr>
        <p:spPr>
          <a:xfrm>
            <a:off x="4572001" y="2035807"/>
            <a:ext cx="4397250" cy="40580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</a:t>
            </a:r>
          </a:p>
        </p:txBody>
      </p:sp>
      <p:sp>
        <p:nvSpPr>
          <p:cNvPr id="18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4572001" y="2564904"/>
            <a:ext cx="4397250" cy="40580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</a:t>
            </a:r>
          </a:p>
        </p:txBody>
      </p:sp>
      <p:sp>
        <p:nvSpPr>
          <p:cNvPr id="19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4572001" y="3646228"/>
            <a:ext cx="4397250" cy="40580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</a:t>
            </a:r>
          </a:p>
        </p:txBody>
      </p:sp>
      <p:sp>
        <p:nvSpPr>
          <p:cNvPr id="20" name="内容占位符 3"/>
          <p:cNvSpPr>
            <a:spLocks noGrp="1"/>
          </p:cNvSpPr>
          <p:nvPr>
            <p:ph sz="half" idx="15" hasCustomPrompt="1"/>
          </p:nvPr>
        </p:nvSpPr>
        <p:spPr>
          <a:xfrm>
            <a:off x="4572001" y="4175325"/>
            <a:ext cx="4397250" cy="40580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16" hasCustomPrompt="1"/>
          </p:nvPr>
        </p:nvSpPr>
        <p:spPr>
          <a:xfrm>
            <a:off x="4572001" y="4725144"/>
            <a:ext cx="4397250" cy="1080120"/>
          </a:xfr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>
            <a:lvl1pPr>
              <a:defRPr sz="2800"/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第二级文本样式详细介绍</a:t>
            </a:r>
          </a:p>
        </p:txBody>
      </p:sp>
    </p:spTree>
    <p:extLst>
      <p:ext uri="{BB962C8B-B14F-4D97-AF65-F5344CB8AC3E}">
        <p14:creationId xmlns:p14="http://schemas.microsoft.com/office/powerpoint/2010/main" val="630144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788024" y="2348880"/>
            <a:ext cx="4176464" cy="396044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179512" y="692696"/>
            <a:ext cx="418592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4788024" y="692696"/>
            <a:ext cx="417646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7058441" y="260648"/>
            <a:ext cx="1690023" cy="359132"/>
          </a:xfrm>
        </p:spPr>
        <p:txBody>
          <a:bodyPr anchor="b">
            <a:noAutofit/>
          </a:bodyPr>
          <a:lstStyle>
            <a:lvl1pPr marL="0" indent="0" algn="r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单击此处编辑副标题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文本样式可换行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9512" y="660136"/>
            <a:ext cx="1368152" cy="45719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179511" y="2348880"/>
            <a:ext cx="4185925" cy="396044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标题 5"/>
          <p:cNvSpPr>
            <a:spLocks noGrp="1"/>
          </p:cNvSpPr>
          <p:nvPr>
            <p:ph type="title"/>
          </p:nvPr>
        </p:nvSpPr>
        <p:spPr>
          <a:xfrm>
            <a:off x="179512" y="764704"/>
            <a:ext cx="8784976" cy="761973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>
            <p:ph sz="quarter" idx="12" hasCustomPrompt="1"/>
          </p:nvPr>
        </p:nvSpPr>
        <p:spPr>
          <a:xfrm>
            <a:off x="179511" y="1628800"/>
            <a:ext cx="4185925" cy="504056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  <a:endParaRPr lang="en-US" altLang="zh-CN" dirty="0" smtClean="0"/>
          </a:p>
        </p:txBody>
      </p:sp>
      <p:sp>
        <p:nvSpPr>
          <p:cNvPr id="14" name="内容占位符 5"/>
          <p:cNvSpPr>
            <a:spLocks noGrp="1"/>
          </p:cNvSpPr>
          <p:nvPr>
            <p:ph sz="quarter" idx="13" hasCustomPrompt="1"/>
          </p:nvPr>
        </p:nvSpPr>
        <p:spPr>
          <a:xfrm>
            <a:off x="4778563" y="1628800"/>
            <a:ext cx="4185925" cy="504056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18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39552" y="1124744"/>
            <a:ext cx="3825885" cy="639762"/>
          </a:xfrm>
        </p:spPr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39552" y="1700808"/>
            <a:ext cx="3825885" cy="2376263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179512" y="692696"/>
            <a:ext cx="418592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4788024" y="692696"/>
            <a:ext cx="417646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7058441" y="260648"/>
            <a:ext cx="1690023" cy="359132"/>
          </a:xfrm>
        </p:spPr>
        <p:txBody>
          <a:bodyPr anchor="b">
            <a:noAutofit/>
          </a:bodyPr>
          <a:lstStyle>
            <a:lvl1pPr marL="0" indent="0" algn="r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单击此处编辑副标题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文本样式可换行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9512" y="660136"/>
            <a:ext cx="1368152" cy="45719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788024" y="1124744"/>
            <a:ext cx="3898776" cy="3024336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851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 userDrawn="1"/>
        </p:nvSpPr>
        <p:spPr>
          <a:xfrm>
            <a:off x="0" y="1"/>
            <a:ext cx="9144000" cy="980727"/>
          </a:xfrm>
          <a:prstGeom prst="rect">
            <a:avLst/>
          </a:prstGeom>
          <a:gradFill>
            <a:gsLst>
              <a:gs pos="95000">
                <a:schemeClr val="tx1">
                  <a:alpha val="5000"/>
                </a:schemeClr>
              </a:gs>
              <a:gs pos="30000">
                <a:schemeClr val="tx1">
                  <a:alpha val="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109378"/>
            <a:ext cx="8229600" cy="7619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7544" y="1124744"/>
            <a:ext cx="8219256" cy="5112568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814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/>
          <p:nvPr userDrawn="1"/>
        </p:nvSpPr>
        <p:spPr>
          <a:xfrm>
            <a:off x="0" y="1"/>
            <a:ext cx="9144000" cy="980727"/>
          </a:xfrm>
          <a:prstGeom prst="rect">
            <a:avLst/>
          </a:prstGeom>
          <a:gradFill>
            <a:gsLst>
              <a:gs pos="95000">
                <a:schemeClr val="tx1">
                  <a:alpha val="5000"/>
                </a:schemeClr>
              </a:gs>
              <a:gs pos="30000">
                <a:schemeClr val="tx1">
                  <a:alpha val="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图片占位符 2"/>
          <p:cNvSpPr>
            <a:spLocks noGrp="1"/>
          </p:cNvSpPr>
          <p:nvPr>
            <p:ph type="pic" idx="1"/>
          </p:nvPr>
        </p:nvSpPr>
        <p:spPr>
          <a:xfrm>
            <a:off x="179512" y="1412776"/>
            <a:ext cx="878497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82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"/>
          <p:cNvSpPr/>
          <p:nvPr userDrawn="1"/>
        </p:nvSpPr>
        <p:spPr>
          <a:xfrm>
            <a:off x="0" y="0"/>
            <a:ext cx="3455369" cy="685800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5535" y="908720"/>
            <a:ext cx="3008313" cy="3823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707904" y="908720"/>
            <a:ext cx="5256584" cy="5328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000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512" y="612775"/>
            <a:ext cx="878497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单击此处编辑标题文本样式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5195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1520" y="749829"/>
            <a:ext cx="4104456" cy="3975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5" name="图片占位符 2"/>
          <p:cNvSpPr>
            <a:spLocks noGrp="1"/>
          </p:cNvSpPr>
          <p:nvPr>
            <p:ph type="pic" idx="10"/>
          </p:nvPr>
        </p:nvSpPr>
        <p:spPr>
          <a:xfrm>
            <a:off x="4716016" y="749829"/>
            <a:ext cx="4104456" cy="3975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4800600"/>
            <a:ext cx="410445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51520" y="5367338"/>
            <a:ext cx="4104456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单击此处编辑标题文本样式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4716016" y="5367338"/>
            <a:ext cx="4104456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单击此处编辑标题文本样式</a:t>
            </a:r>
          </a:p>
        </p:txBody>
      </p:sp>
      <p:sp>
        <p:nvSpPr>
          <p:cNvPr id="12" name="标题 1"/>
          <p:cNvSpPr txBox="1">
            <a:spLocks/>
          </p:cNvSpPr>
          <p:nvPr userDrawn="1"/>
        </p:nvSpPr>
        <p:spPr>
          <a:xfrm>
            <a:off x="4716016" y="4800600"/>
            <a:ext cx="4104456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879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9269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Grid Item"/>
          <p:cNvGrpSpPr/>
          <p:nvPr userDrawn="1"/>
        </p:nvGrpSpPr>
        <p:grpSpPr>
          <a:xfrm>
            <a:off x="6804248" y="4058394"/>
            <a:ext cx="1890998" cy="1890886"/>
            <a:chOff x="6877655" y="4192959"/>
            <a:chExt cx="2386997" cy="2386856"/>
          </a:xfrm>
        </p:grpSpPr>
        <p:sp>
          <p:nvSpPr>
            <p:cNvPr id="8" name="Title"/>
            <p:cNvSpPr>
              <a:spLocks/>
            </p:cNvSpPr>
            <p:nvPr/>
          </p:nvSpPr>
          <p:spPr bwMode="auto">
            <a:xfrm>
              <a:off x="6877658" y="5713039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Image Dummy"/>
            <p:cNvSpPr>
              <a:spLocks/>
            </p:cNvSpPr>
            <p:nvPr/>
          </p:nvSpPr>
          <p:spPr bwMode="auto">
            <a:xfrm>
              <a:off x="6877655" y="4192959"/>
              <a:ext cx="2386993" cy="15200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id Item"/>
          <p:cNvGrpSpPr/>
          <p:nvPr userDrawn="1"/>
        </p:nvGrpSpPr>
        <p:grpSpPr>
          <a:xfrm>
            <a:off x="6804250" y="1969738"/>
            <a:ext cx="1890995" cy="1890884"/>
            <a:chOff x="6877658" y="1708896"/>
            <a:chExt cx="2386994" cy="2386854"/>
          </a:xfrm>
        </p:grpSpPr>
        <p:sp>
          <p:nvSpPr>
            <p:cNvPr id="12" name="Title"/>
            <p:cNvSpPr>
              <a:spLocks/>
            </p:cNvSpPr>
            <p:nvPr/>
          </p:nvSpPr>
          <p:spPr bwMode="auto">
            <a:xfrm>
              <a:off x="6877658" y="3228974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Image Dummy"/>
            <p:cNvSpPr>
              <a:spLocks/>
            </p:cNvSpPr>
            <p:nvPr/>
          </p:nvSpPr>
          <p:spPr bwMode="auto">
            <a:xfrm>
              <a:off x="6877658" y="1708896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" name="Grid Item"/>
          <p:cNvGrpSpPr/>
          <p:nvPr userDrawn="1"/>
        </p:nvGrpSpPr>
        <p:grpSpPr>
          <a:xfrm>
            <a:off x="2591227" y="4058394"/>
            <a:ext cx="1890996" cy="1890886"/>
            <a:chOff x="3607104" y="4192960"/>
            <a:chExt cx="2386995" cy="2386856"/>
          </a:xfrm>
        </p:grpSpPr>
        <p:sp>
          <p:nvSpPr>
            <p:cNvPr id="16" name="Title"/>
            <p:cNvSpPr>
              <a:spLocks/>
            </p:cNvSpPr>
            <p:nvPr/>
          </p:nvSpPr>
          <p:spPr bwMode="auto">
            <a:xfrm>
              <a:off x="3607105" y="5713040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Image Dummy"/>
            <p:cNvSpPr>
              <a:spLocks/>
            </p:cNvSpPr>
            <p:nvPr/>
          </p:nvSpPr>
          <p:spPr bwMode="auto">
            <a:xfrm>
              <a:off x="3607104" y="4192960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" name="Grid Item"/>
          <p:cNvGrpSpPr/>
          <p:nvPr userDrawn="1"/>
        </p:nvGrpSpPr>
        <p:grpSpPr>
          <a:xfrm>
            <a:off x="2592000" y="1969738"/>
            <a:ext cx="1890995" cy="1890884"/>
            <a:chOff x="3610736" y="1708896"/>
            <a:chExt cx="2386994" cy="2386854"/>
          </a:xfrm>
        </p:grpSpPr>
        <p:sp>
          <p:nvSpPr>
            <p:cNvPr id="20" name="Title"/>
            <p:cNvSpPr>
              <a:spLocks/>
            </p:cNvSpPr>
            <p:nvPr/>
          </p:nvSpPr>
          <p:spPr bwMode="auto">
            <a:xfrm>
              <a:off x="3610736" y="3228974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Image Dummy"/>
            <p:cNvSpPr>
              <a:spLocks/>
            </p:cNvSpPr>
            <p:nvPr/>
          </p:nvSpPr>
          <p:spPr bwMode="auto">
            <a:xfrm>
              <a:off x="3610736" y="1708896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Grid Item"/>
          <p:cNvGrpSpPr/>
          <p:nvPr userDrawn="1"/>
        </p:nvGrpSpPr>
        <p:grpSpPr>
          <a:xfrm>
            <a:off x="484716" y="4058394"/>
            <a:ext cx="1890995" cy="1890886"/>
            <a:chOff x="1137256" y="4192960"/>
            <a:chExt cx="2386994" cy="2386856"/>
          </a:xfrm>
        </p:grpSpPr>
        <p:sp>
          <p:nvSpPr>
            <p:cNvPr id="24" name="Title"/>
            <p:cNvSpPr>
              <a:spLocks/>
            </p:cNvSpPr>
            <p:nvPr/>
          </p:nvSpPr>
          <p:spPr bwMode="auto">
            <a:xfrm>
              <a:off x="1137257" y="5713040"/>
              <a:ext cx="2386993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Image Dummy"/>
            <p:cNvSpPr>
              <a:spLocks/>
            </p:cNvSpPr>
            <p:nvPr/>
          </p:nvSpPr>
          <p:spPr bwMode="auto">
            <a:xfrm>
              <a:off x="1137256" y="4192960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" name="Grid Item"/>
          <p:cNvGrpSpPr/>
          <p:nvPr userDrawn="1"/>
        </p:nvGrpSpPr>
        <p:grpSpPr>
          <a:xfrm>
            <a:off x="484716" y="1969738"/>
            <a:ext cx="1890996" cy="1890885"/>
            <a:chOff x="1137256" y="1708896"/>
            <a:chExt cx="2386995" cy="2386855"/>
          </a:xfrm>
        </p:grpSpPr>
        <p:sp>
          <p:nvSpPr>
            <p:cNvPr id="28" name="Title"/>
            <p:cNvSpPr>
              <a:spLocks/>
            </p:cNvSpPr>
            <p:nvPr/>
          </p:nvSpPr>
          <p:spPr bwMode="auto">
            <a:xfrm>
              <a:off x="1137257" y="3228975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Image Dummy"/>
            <p:cNvSpPr>
              <a:spLocks/>
            </p:cNvSpPr>
            <p:nvPr/>
          </p:nvSpPr>
          <p:spPr bwMode="auto">
            <a:xfrm>
              <a:off x="1137256" y="1708896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" name="Grid Item"/>
          <p:cNvGrpSpPr/>
          <p:nvPr userDrawn="1"/>
        </p:nvGrpSpPr>
        <p:grpSpPr>
          <a:xfrm>
            <a:off x="4697738" y="4058394"/>
            <a:ext cx="1890996" cy="1890886"/>
            <a:chOff x="3607104" y="4192960"/>
            <a:chExt cx="2386995" cy="2386856"/>
          </a:xfrm>
        </p:grpSpPr>
        <p:sp>
          <p:nvSpPr>
            <p:cNvPr id="32" name="Title"/>
            <p:cNvSpPr>
              <a:spLocks/>
            </p:cNvSpPr>
            <p:nvPr/>
          </p:nvSpPr>
          <p:spPr bwMode="auto">
            <a:xfrm>
              <a:off x="3607105" y="5713040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Image Dummy"/>
            <p:cNvSpPr>
              <a:spLocks/>
            </p:cNvSpPr>
            <p:nvPr/>
          </p:nvSpPr>
          <p:spPr bwMode="auto">
            <a:xfrm>
              <a:off x="3607104" y="4192960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Grid Item"/>
          <p:cNvGrpSpPr/>
          <p:nvPr userDrawn="1"/>
        </p:nvGrpSpPr>
        <p:grpSpPr>
          <a:xfrm>
            <a:off x="4699561" y="1969738"/>
            <a:ext cx="1890995" cy="1890885"/>
            <a:chOff x="3610736" y="1708896"/>
            <a:chExt cx="2386995" cy="2386855"/>
          </a:xfrm>
        </p:grpSpPr>
        <p:sp>
          <p:nvSpPr>
            <p:cNvPr id="36" name="Title"/>
            <p:cNvSpPr>
              <a:spLocks/>
            </p:cNvSpPr>
            <p:nvPr/>
          </p:nvSpPr>
          <p:spPr bwMode="auto">
            <a:xfrm>
              <a:off x="3610737" y="3228975"/>
              <a:ext cx="2386994" cy="866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tIns="73152" rIns="137160" bIns="73152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Image Dummy"/>
            <p:cNvSpPr>
              <a:spLocks/>
            </p:cNvSpPr>
            <p:nvPr/>
          </p:nvSpPr>
          <p:spPr bwMode="auto">
            <a:xfrm>
              <a:off x="3610736" y="1708896"/>
              <a:ext cx="2386994" cy="15200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379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esktop\b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组合 37"/>
          <p:cNvGrpSpPr/>
          <p:nvPr userDrawn="1"/>
        </p:nvGrpSpPr>
        <p:grpSpPr>
          <a:xfrm>
            <a:off x="390364" y="6381328"/>
            <a:ext cx="8439486" cy="272644"/>
            <a:chOff x="390364" y="6381328"/>
            <a:chExt cx="8439486" cy="272644"/>
          </a:xfrm>
        </p:grpSpPr>
        <p:sp>
          <p:nvSpPr>
            <p:cNvPr id="40" name="矩形 39"/>
            <p:cNvSpPr/>
            <p:nvPr userDrawn="1"/>
          </p:nvSpPr>
          <p:spPr>
            <a:xfrm>
              <a:off x="5436096" y="6438528"/>
              <a:ext cx="339375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Copyright ©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2013</a:t>
              </a:r>
              <a:r>
                <a:rPr lang="en-US" altLang="zh-CN" sz="800" baseline="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NetEase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endParaRPr>
            </a:p>
          </p:txBody>
        </p:sp>
        <p:cxnSp>
          <p:nvCxnSpPr>
            <p:cNvPr id="41" name="直接连接符 40"/>
            <p:cNvCxnSpPr/>
            <p:nvPr userDrawn="1"/>
          </p:nvCxnSpPr>
          <p:spPr>
            <a:xfrm>
              <a:off x="390364" y="6381328"/>
              <a:ext cx="83632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Picture 3" descr="C:\Users\Droopy\Desktop\网易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90151"/>
            <a:ext cx="3672408" cy="112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395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单击此处编辑一级标题文本样式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lvl="1"/>
            <a:endParaRPr lang="en-US" altLang="zh-CN" dirty="0" smtClean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949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扉页-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457200" y="2204864"/>
            <a:ext cx="8229600" cy="780685"/>
          </a:xfrm>
        </p:spPr>
        <p:txBody>
          <a:bodyPr>
            <a:noAutofit/>
          </a:bodyPr>
          <a:lstStyle>
            <a:lvl1pPr algn="ctr">
              <a:defRPr sz="4600" b="1"/>
            </a:lvl1pPr>
          </a:lstStyle>
          <a:p>
            <a:r>
              <a:rPr lang="zh-CN" altLang="en-US" dirty="0" smtClean="0"/>
              <a:t>单击此处编辑大标题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75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420888"/>
            <a:ext cx="7772400" cy="6354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3140968"/>
            <a:ext cx="7772400" cy="35913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单击此处编辑副标题文本样式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7035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7580"/>
            <a:ext cx="8229600" cy="645196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72209"/>
            <a:ext cx="4038600" cy="427707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72208"/>
            <a:ext cx="4038600" cy="42770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单击此处编辑标题样式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672135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7580"/>
            <a:ext cx="8229600" cy="645196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72209"/>
            <a:ext cx="4038600" cy="427707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72208"/>
            <a:ext cx="4038600" cy="42770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单击此处编辑标题样式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864048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72208"/>
            <a:ext cx="4038600" cy="42770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单击此处编辑标题样式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72208"/>
            <a:ext cx="4038600" cy="42770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单击此处编辑标题样式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767580"/>
            <a:ext cx="8229600" cy="645196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07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内容左侧配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72614"/>
            <a:ext cx="9144000" cy="16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19"/>
          <p:cNvSpPr/>
          <p:nvPr userDrawn="1"/>
        </p:nvSpPr>
        <p:spPr>
          <a:xfrm>
            <a:off x="5868144" y="0"/>
            <a:ext cx="3275857" cy="685800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012161" y="1421086"/>
            <a:ext cx="302910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012160" y="2132856"/>
            <a:ext cx="3024336" cy="89408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914400" indent="0">
              <a:buNone/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19672" y="116632"/>
            <a:ext cx="5410944" cy="555981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单击此处编辑主标题样式</a:t>
            </a:r>
            <a:endParaRPr lang="zh-CN" altLang="en-US" dirty="0"/>
          </a:p>
        </p:txBody>
      </p:sp>
      <p:sp>
        <p:nvSpPr>
          <p:cNvPr id="3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7544" y="1412776"/>
            <a:ext cx="5184576" cy="471338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</p:spTree>
    <p:extLst>
      <p:ext uri="{BB962C8B-B14F-4D97-AF65-F5344CB8AC3E}">
        <p14:creationId xmlns:p14="http://schemas.microsoft.com/office/powerpoint/2010/main" val="3750154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左侧内容右侧配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9"/>
          <p:cNvSpPr/>
          <p:nvPr userDrawn="1"/>
        </p:nvSpPr>
        <p:spPr>
          <a:xfrm>
            <a:off x="379" y="-171400"/>
            <a:ext cx="3275857" cy="7029399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11088" y="1493094"/>
            <a:ext cx="2853236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211087" y="2246883"/>
            <a:ext cx="28487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28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7164288" y="189548"/>
            <a:ext cx="1690023" cy="359132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编辑副标题式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403"/>
            <a:ext cx="9144000" cy="54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512" y="727239"/>
            <a:ext cx="3826768" cy="541521"/>
          </a:xfrm>
        </p:spPr>
        <p:txBody>
          <a:bodyPr anchor="ctr">
            <a:noAutofit/>
          </a:bodyPr>
          <a:lstStyle>
            <a:lvl1pPr algn="l">
              <a:defRPr lang="zh-CN" altLang="en-US" sz="2400" b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单击此处编辑主标题样式</a:t>
            </a:r>
            <a:endParaRPr lang="zh-CN" altLang="en-US" dirty="0"/>
          </a:p>
        </p:txBody>
      </p:sp>
      <p:sp>
        <p:nvSpPr>
          <p:cNvPr id="3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408452" y="1484784"/>
            <a:ext cx="5412020" cy="471338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单击插入配图、图表</a:t>
            </a:r>
          </a:p>
        </p:txBody>
      </p:sp>
    </p:spTree>
    <p:extLst>
      <p:ext uri="{BB962C8B-B14F-4D97-AF65-F5344CB8AC3E}">
        <p14:creationId xmlns:p14="http://schemas.microsoft.com/office/powerpoint/2010/main" val="11551422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99989"/>
            <a:ext cx="822960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单击此处编辑一级标题文本样式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lvl="1"/>
            <a:endParaRPr lang="en-US" altLang="zh-CN" dirty="0" smtClean="0"/>
          </a:p>
          <a:p>
            <a:pPr lvl="0"/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390364" y="6381328"/>
            <a:ext cx="8439486" cy="272644"/>
            <a:chOff x="390364" y="6381328"/>
            <a:chExt cx="8439486" cy="272644"/>
          </a:xfrm>
        </p:grpSpPr>
        <p:sp>
          <p:nvSpPr>
            <p:cNvPr id="25" name="矩形 24"/>
            <p:cNvSpPr/>
            <p:nvPr userDrawn="1"/>
          </p:nvSpPr>
          <p:spPr>
            <a:xfrm>
              <a:off x="5436096" y="6438528"/>
              <a:ext cx="339375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Copyright ©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2013</a:t>
              </a:r>
              <a:r>
                <a:rPr lang="en-US" altLang="zh-CN" sz="800" baseline="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</a:t>
              </a:r>
              <a:r>
                <a:rPr lang="en-US" altLang="zh-CN" sz="8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NetEase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  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endParaRPr>
            </a:p>
          </p:txBody>
        </p:sp>
        <p:cxnSp>
          <p:nvCxnSpPr>
            <p:cNvPr id="26" name="直接连接符 25"/>
            <p:cNvCxnSpPr/>
            <p:nvPr userDrawn="1"/>
          </p:nvCxnSpPr>
          <p:spPr>
            <a:xfrm>
              <a:off x="390364" y="6381328"/>
              <a:ext cx="83632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2" descr="C:\Users\Droopy\Desktop\网易.png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44" y="160652"/>
            <a:ext cx="1331628" cy="40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49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87" r:id="rId6"/>
    <p:sldLayoutId id="2147483674" r:id="rId7"/>
    <p:sldLayoutId id="2147483653" r:id="rId8"/>
    <p:sldLayoutId id="2147483678" r:id="rId9"/>
    <p:sldLayoutId id="2147483681" r:id="rId10"/>
    <p:sldLayoutId id="2147483676" r:id="rId11"/>
    <p:sldLayoutId id="2147483686" r:id="rId12"/>
    <p:sldLayoutId id="2147483684" r:id="rId13"/>
    <p:sldLayoutId id="2147483655" r:id="rId14"/>
    <p:sldLayoutId id="2147483656" r:id="rId15"/>
    <p:sldLayoutId id="2147483657" r:id="rId16"/>
    <p:sldLayoutId id="2147483682" r:id="rId17"/>
    <p:sldLayoutId id="2147483683" r:id="rId18"/>
    <p:sldLayoutId id="2147483685" r:id="rId1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zh-CN" altLang="en-US" sz="440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5000"/>
        </a:lnSpc>
        <a:spcBef>
          <a:spcPct val="20000"/>
        </a:spcBef>
        <a:buFont typeface="Wingdings" pitchFamily="2" charset="2"/>
        <a:buChar char="n"/>
        <a:defRPr lang="zh-CN" altLang="en-US" sz="320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742950" indent="-285750" algn="l" defTabSz="914400" rtl="0" eaLnBrk="1" latinLnBrk="0" hangingPunct="1">
        <a:lnSpc>
          <a:spcPct val="125000"/>
        </a:lnSpc>
        <a:spcBef>
          <a:spcPct val="20000"/>
        </a:spcBef>
        <a:buFont typeface="Wingdings" pitchFamily="2" charset="2"/>
        <a:buChar char="l"/>
        <a:defRPr lang="zh-CN" altLang="en-US" sz="2400" b="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2pPr>
      <a:lvl3pPr marL="1257300" indent="-342900" algn="l" defTabSz="914400" rtl="0" eaLnBrk="1" latinLnBrk="0" hangingPunct="1">
        <a:lnSpc>
          <a:spcPct val="125000"/>
        </a:lnSpc>
        <a:spcBef>
          <a:spcPct val="20000"/>
        </a:spcBef>
        <a:buFont typeface="+mj-lt"/>
        <a:buAutoNum type="arabicPeriod"/>
        <a:defRPr lang="zh-CN" altLang="en-US" sz="1800" b="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ct val="20000"/>
        </a:spcBef>
        <a:buFont typeface="微软雅黑" pitchFamily="34" charset="-122"/>
        <a:buChar char="ￚ"/>
        <a:defRPr lang="zh-CN" altLang="en-US" sz="1400" b="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•"/>
        <a:defRPr lang="zh-CN" altLang="en-US" sz="1200" b="0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95536" y="2492896"/>
            <a:ext cx="8352928" cy="1368152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开发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运维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开发，一路走来</a:t>
            </a:r>
            <a:r>
              <a:rPr lang="zh-CN" altLang="en-US" sz="3600" dirty="0" smtClean="0"/>
              <a:t>的收获与</a:t>
            </a:r>
            <a:r>
              <a:rPr lang="zh-CN" altLang="en-US" sz="3600" dirty="0" smtClean="0"/>
              <a:t>感悟</a:t>
            </a:r>
            <a:endParaRPr lang="zh-CN" altLang="en-US" sz="3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211960" y="3933056"/>
            <a:ext cx="3168352" cy="504056"/>
          </a:xfrm>
        </p:spPr>
        <p:txBody>
          <a:bodyPr>
            <a:normAutofit/>
          </a:bodyPr>
          <a:lstStyle/>
          <a:p>
            <a:r>
              <a:rPr lang="zh-CN" altLang="en-US" i="1" dirty="0">
                <a:solidFill>
                  <a:schemeClr val="tx1"/>
                </a:solidFill>
              </a:rPr>
              <a:t>杭</a:t>
            </a:r>
            <a:r>
              <a:rPr lang="zh-CN" altLang="en-US" i="1" dirty="0" smtClean="0">
                <a:solidFill>
                  <a:schemeClr val="tx1"/>
                </a:solidFill>
              </a:rPr>
              <a:t>研后台</a:t>
            </a:r>
            <a:r>
              <a:rPr lang="en-US" altLang="zh-CN" i="1" dirty="0" smtClean="0">
                <a:solidFill>
                  <a:schemeClr val="tx1"/>
                </a:solidFill>
              </a:rPr>
              <a:t>——</a:t>
            </a:r>
            <a:r>
              <a:rPr lang="zh-CN" altLang="en-US" i="1" dirty="0" smtClean="0">
                <a:solidFill>
                  <a:schemeClr val="tx1"/>
                </a:solidFill>
              </a:rPr>
              <a:t>何登成</a:t>
            </a:r>
            <a:endParaRPr lang="zh-CN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、老大是用来背黑锅的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17646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嘿嘿！是不是觉得这一条很不可思议！！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潜台词：</a:t>
            </a:r>
            <a:r>
              <a:rPr lang="zh-CN" altLang="en-US" dirty="0" smtClean="0">
                <a:solidFill>
                  <a:srgbClr val="FF0000"/>
                </a:solidFill>
              </a:rPr>
              <a:t>老大不让我背黑锅就不错了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zh-CN" altLang="en-US" dirty="0" smtClean="0"/>
              <a:t>但是：你必须牢记这句话！！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怎么做才能让老大来背黑锅？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你碰到一个问题，流程上没说怎么做，你也拿捏不准怎么做。此时该怎么办？</a:t>
            </a:r>
            <a:endParaRPr lang="en-US" altLang="zh-CN" dirty="0" smtClean="0"/>
          </a:p>
          <a:p>
            <a:pPr lvl="1"/>
            <a:r>
              <a:rPr lang="zh-CN" altLang="en-US" dirty="0"/>
              <a:t>别</a:t>
            </a:r>
            <a:r>
              <a:rPr lang="zh-CN" altLang="en-US" dirty="0" smtClean="0"/>
              <a:t>犹豫，第一时间告知老大，让老大来拿主意；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老大</a:t>
            </a:r>
            <a:r>
              <a:rPr lang="zh-CN" altLang="en-US" dirty="0"/>
              <a:t>做</a:t>
            </a:r>
            <a:r>
              <a:rPr lang="zh-CN" altLang="en-US" dirty="0" smtClean="0"/>
              <a:t>决策，你来做实施。</a:t>
            </a:r>
            <a:r>
              <a:rPr lang="zh-CN" altLang="en-US" dirty="0"/>
              <a:t>做</a:t>
            </a:r>
            <a:r>
              <a:rPr lang="zh-CN" altLang="en-US" dirty="0" smtClean="0"/>
              <a:t>对了，老大的功劳，应该的；做错了，老大的决策出错，老大都不知道怎么做，你更不了解了</a:t>
            </a:r>
            <a:r>
              <a:rPr lang="en-US" altLang="zh-CN" dirty="0" smtClean="0">
                <a:sym typeface="Wingdings" pitchFamily="2" charset="2"/>
              </a:rPr>
              <a:t>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黑锅已给老大背上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22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VII</a:t>
            </a:r>
            <a:r>
              <a:rPr lang="zh-CN" altLang="en-US" sz="3600" dirty="0" smtClean="0"/>
              <a:t>、与产品相关的所有人员打好关系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03244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做事，说到底还是做人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你能相信，几波完全不</a:t>
            </a:r>
            <a:r>
              <a:rPr lang="zh-CN" altLang="en-US" dirty="0"/>
              <a:t>相识</a:t>
            </a:r>
            <a:r>
              <a:rPr lang="zh-CN" altLang="en-US" dirty="0" smtClean="0"/>
              <a:t>的人，能合作把一个产品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项目做好，运维好吗？</a:t>
            </a:r>
            <a:endParaRPr lang="en-US" altLang="zh-CN" dirty="0"/>
          </a:p>
          <a:p>
            <a:pPr lvl="1"/>
            <a:r>
              <a:rPr lang="zh-CN" altLang="en-US" dirty="0" smtClean="0"/>
              <a:t>产品新功能上线，该通知谁？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平时有了</a:t>
            </a:r>
            <a:r>
              <a:rPr lang="zh-CN" altLang="en-US" dirty="0"/>
              <a:t>疑问</a:t>
            </a:r>
            <a:r>
              <a:rPr lang="zh-CN" altLang="en-US" dirty="0" smtClean="0"/>
              <a:t>，该咨询谁？</a:t>
            </a:r>
            <a:endParaRPr lang="en-US" altLang="zh-CN" dirty="0" smtClean="0"/>
          </a:p>
          <a:p>
            <a:pPr lvl="1"/>
            <a:r>
              <a:rPr lang="zh-CN" altLang="en-US" dirty="0"/>
              <a:t>线</a:t>
            </a:r>
            <a:r>
              <a:rPr lang="zh-CN" altLang="en-US" dirty="0" smtClean="0"/>
              <a:t>上出了问题，该联系谁？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 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859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b="1" dirty="0" smtClean="0"/>
              <a:t>VIII</a:t>
            </a:r>
            <a:r>
              <a:rPr lang="zh-CN" altLang="en-US" sz="3200" b="1" dirty="0" smtClean="0"/>
              <a:t>、如非必要，不要在节假日前做上线操作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06531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这应该算是运维领域一个共识，并且也经过多次的应验；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节假日前做操作，导致问题的可能性更大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/>
              <a:t>节假日</a:t>
            </a:r>
            <a:r>
              <a:rPr lang="zh-CN" altLang="en-US" dirty="0" smtClean="0"/>
              <a:t>前不做操作，线上都有可能抽风；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为什么会这样？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节假日前，心已经飞走了</a:t>
            </a:r>
            <a:r>
              <a:rPr lang="en-US" altLang="zh-CN" dirty="0" smtClean="0"/>
              <a:t>...</a:t>
            </a:r>
          </a:p>
          <a:p>
            <a:pPr lvl="1"/>
            <a:r>
              <a:rPr lang="zh-CN" altLang="en-US" dirty="0" smtClean="0"/>
              <a:t>节假日前做上线操作，节假日出了问题，找谁来处理？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节假日本身的访问模式、压力，与平时有较大差异；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813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IX</a:t>
            </a:r>
            <a:r>
              <a:rPr lang="zh-CN" altLang="en-US" sz="3600" dirty="0" smtClean="0"/>
              <a:t>、运维要懂得说不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6043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作为一个运维，有线上的操作权限，有时是相当吃香的</a:t>
            </a:r>
            <a:r>
              <a:rPr lang="zh-CN" altLang="en-US" dirty="0" smtClean="0"/>
              <a:t>！这时，要经得住诱惑，要懂得说不！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你有可能收到哪些请求？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</a:t>
            </a:r>
            <a:r>
              <a:rPr lang="zh-CN" altLang="en-US" dirty="0" smtClean="0"/>
              <a:t>，哥们！帮我线上导些数据？帮我把线上的配置修改下？帮我做一些数据订正？帮我悄悄的上线一个功能？</a:t>
            </a:r>
            <a:r>
              <a:rPr lang="en-US" altLang="zh-CN" dirty="0" smtClean="0"/>
              <a:t>...</a:t>
            </a:r>
          </a:p>
          <a:p>
            <a:pPr lvl="1"/>
            <a:r>
              <a:rPr lang="zh-CN" altLang="en-US" dirty="0" smtClean="0"/>
              <a:t>对于这些请求，最好的做法是：拿流程做挡箭牌，懂得对哥们说不！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704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X</a:t>
            </a:r>
            <a:r>
              <a:rPr lang="zh-CN" altLang="en-US" sz="3600" dirty="0" smtClean="0"/>
              <a:t>：尽可能准备应急预案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136904" cy="475252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系统出问题了，</a:t>
            </a:r>
            <a:r>
              <a:rPr lang="zh-CN" altLang="en-US" dirty="0" smtClean="0">
                <a:solidFill>
                  <a:srgbClr val="FF0000"/>
                </a:solidFill>
              </a:rPr>
              <a:t>你老大，老大的老大，甚至是大</a:t>
            </a:r>
            <a:r>
              <a:rPr lang="en-US" altLang="zh-CN" dirty="0" smtClean="0">
                <a:solidFill>
                  <a:srgbClr val="FF0000"/>
                </a:solidFill>
              </a:rPr>
              <a:t>BOSS</a:t>
            </a:r>
            <a:r>
              <a:rPr lang="zh-CN" altLang="en-US" dirty="0" smtClean="0">
                <a:solidFill>
                  <a:srgbClr val="FF0000"/>
                </a:solidFill>
              </a:rPr>
              <a:t>都被惊动了，正虎视眈眈的站在你的背后</a:t>
            </a:r>
            <a:r>
              <a:rPr lang="zh-CN" altLang="en-US" dirty="0" smtClean="0"/>
              <a:t>，指手画脚的要你在</a:t>
            </a:r>
            <a:r>
              <a:rPr lang="en-US" altLang="zh-CN" dirty="0"/>
              <a:t>5</a:t>
            </a:r>
            <a:r>
              <a:rPr lang="zh-CN" altLang="en-US" dirty="0" smtClean="0"/>
              <a:t>分钟内把问题给解决掉！！！此时的你：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背脊发凉！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脑袋发昏！！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两手发抖！！！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别说定位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解决问题，正常思考的能力都丢失了</a:t>
            </a:r>
            <a:r>
              <a:rPr lang="en-US" altLang="zh-CN" dirty="0" smtClean="0"/>
              <a:t>...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该怎么办？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如果针对此问题，你刚好有一个应急预案，不慌不忙的拿出来，三下五除二，立马解决；你还愁着不升官发财吗？？到时别忘了请我吃顿饭！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20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71095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XI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注重总结：你会在同一个水沟前跌倒两次吗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484784"/>
            <a:ext cx="7416824" cy="482453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第一次跌进一个水沟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可谓不知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第二次跌进同一水沟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所谓不智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第一次犯的错，只要遵守了流程，谓“不知者不罪”；但，同样的错误，接二连三的犯，你就要问问自己，是不是自身存在问题了！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251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XII</a:t>
            </a:r>
            <a:r>
              <a:rPr lang="zh-CN" altLang="en-US" dirty="0" smtClean="0"/>
              <a:t>、及时反馈、指导开发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489251"/>
          </a:xfrm>
        </p:spPr>
        <p:txBody>
          <a:bodyPr/>
          <a:lstStyle/>
          <a:p>
            <a:r>
              <a:rPr lang="zh-CN" altLang="en-US" dirty="0" smtClean="0"/>
              <a:t>上线运维</a:t>
            </a:r>
            <a:r>
              <a:rPr lang="en-US" altLang="zh-CN" dirty="0" smtClean="0"/>
              <a:t>/</a:t>
            </a:r>
            <a:r>
              <a:rPr lang="zh-CN" altLang="en-US" dirty="0" smtClean="0"/>
              <a:t>日常运维</a:t>
            </a:r>
            <a:r>
              <a:rPr lang="en-US" altLang="zh-CN" dirty="0" smtClean="0"/>
              <a:t>/</a:t>
            </a:r>
            <a:r>
              <a:rPr lang="zh-CN" altLang="en-US" dirty="0" smtClean="0"/>
              <a:t>例行巡检 </a:t>
            </a:r>
            <a:r>
              <a:rPr lang="zh-CN" altLang="en-US" dirty="0"/>
              <a:t>过程</a:t>
            </a:r>
            <a:r>
              <a:rPr lang="zh-CN" altLang="en-US" dirty="0" smtClean="0"/>
              <a:t>中，所有的不爽之处，别客气，提出来，向开发反馈！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首先，这是开发应该做的职责；</a:t>
            </a:r>
            <a:endParaRPr lang="en-US" altLang="zh-CN" dirty="0" smtClean="0"/>
          </a:p>
          <a:p>
            <a:pPr lvl="1"/>
            <a:r>
              <a:rPr lang="zh-CN" altLang="en-US" dirty="0"/>
              <a:t>其次</a:t>
            </a:r>
            <a:r>
              <a:rPr lang="zh-CN" altLang="en-US" dirty="0" smtClean="0"/>
              <a:t>，开发其实也正愁着没事可干呢！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52092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从开发到运维，我所学到的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0851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对系统线上运行状况了如指掌</a:t>
            </a:r>
            <a:endParaRPr lang="en-US" altLang="zh-CN" dirty="0"/>
          </a:p>
          <a:p>
            <a:r>
              <a:rPr lang="zh-CN" altLang="en-US" dirty="0"/>
              <a:t>线上操作无小事</a:t>
            </a:r>
            <a:endParaRPr lang="en-US" altLang="zh-CN" dirty="0"/>
          </a:p>
          <a:p>
            <a:r>
              <a:rPr lang="zh-CN" altLang="en-US" dirty="0"/>
              <a:t>遵守流程</a:t>
            </a:r>
            <a:endParaRPr lang="en-US" altLang="zh-CN" dirty="0"/>
          </a:p>
          <a:p>
            <a:r>
              <a:rPr lang="zh-CN" altLang="en-US" dirty="0"/>
              <a:t>风险意识，一切操作均可能失败</a:t>
            </a:r>
            <a:endParaRPr lang="en-US" altLang="zh-CN" dirty="0"/>
          </a:p>
          <a:p>
            <a:r>
              <a:rPr lang="zh-CN" altLang="en-US" dirty="0"/>
              <a:t>注意日常操作的整理与收集</a:t>
            </a:r>
            <a:endParaRPr lang="en-US" altLang="zh-CN" dirty="0"/>
          </a:p>
          <a:p>
            <a:r>
              <a:rPr lang="zh-CN" altLang="en-US" dirty="0"/>
              <a:t>老大是用来背黑锅的</a:t>
            </a:r>
            <a:endParaRPr lang="en-US" altLang="zh-CN" dirty="0"/>
          </a:p>
          <a:p>
            <a:r>
              <a:rPr lang="zh-CN" altLang="en-US" dirty="0"/>
              <a:t>与产品相关的所有人员打好关系</a:t>
            </a:r>
            <a:endParaRPr lang="en-US" altLang="zh-CN" dirty="0"/>
          </a:p>
          <a:p>
            <a:r>
              <a:rPr lang="zh-CN" altLang="en-US" dirty="0"/>
              <a:t>如非必要，不要在节假日前做上线操作</a:t>
            </a:r>
            <a:endParaRPr lang="en-US" altLang="zh-CN" dirty="0"/>
          </a:p>
          <a:p>
            <a:r>
              <a:rPr lang="zh-CN" altLang="en-US" dirty="0"/>
              <a:t>运维要懂得说不</a:t>
            </a:r>
            <a:endParaRPr lang="en-US" altLang="zh-CN" dirty="0"/>
          </a:p>
          <a:p>
            <a:r>
              <a:rPr lang="zh-CN" altLang="en-US" dirty="0"/>
              <a:t>尽可能准备应急</a:t>
            </a:r>
            <a:r>
              <a:rPr lang="zh-CN" altLang="en-US" dirty="0" smtClean="0"/>
              <a:t>预案</a:t>
            </a:r>
            <a:endParaRPr lang="en-US" altLang="zh-CN" dirty="0" smtClean="0"/>
          </a:p>
          <a:p>
            <a:r>
              <a:rPr lang="zh-CN" altLang="en-US" dirty="0"/>
              <a:t>注重总结：你会在同一个水沟前跌倒两次吗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r>
              <a:rPr lang="zh-CN" altLang="en-US" dirty="0"/>
              <a:t>及时反馈、指导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35663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从运维回到开发，我的思维转变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9248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活着，好好活着</a:t>
            </a:r>
            <a:endParaRPr lang="en-US" altLang="zh-CN" dirty="0" smtClean="0"/>
          </a:p>
          <a:p>
            <a:r>
              <a:rPr lang="zh-CN" altLang="en-US" dirty="0" smtClean="0"/>
              <a:t>木桶效应</a:t>
            </a:r>
            <a:endParaRPr lang="en-US" altLang="zh-CN" dirty="0" smtClean="0"/>
          </a:p>
          <a:p>
            <a:r>
              <a:rPr lang="zh-CN" altLang="en-US" dirty="0" smtClean="0"/>
              <a:t>出门找别人之前，把钥匙留下</a:t>
            </a:r>
            <a:endParaRPr lang="en-US" altLang="zh-CN" dirty="0" smtClean="0"/>
          </a:p>
          <a:p>
            <a:r>
              <a:rPr lang="zh-CN" altLang="en-US" dirty="0" smtClean="0"/>
              <a:t>没有秘密可言：有问题直接告诉我，别让我猜</a:t>
            </a:r>
            <a:endParaRPr lang="en-US" altLang="zh-CN" dirty="0" smtClean="0"/>
          </a:p>
          <a:p>
            <a:r>
              <a:rPr lang="zh-CN" altLang="en-US" dirty="0" smtClean="0"/>
              <a:t>完美是很难的，懂得取舍</a:t>
            </a:r>
            <a:endParaRPr lang="en-US" altLang="zh-CN" dirty="0" smtClean="0"/>
          </a:p>
          <a:p>
            <a:r>
              <a:rPr lang="zh-CN" altLang="en-US" dirty="0"/>
              <a:t>你这么牛逼</a:t>
            </a:r>
            <a:r>
              <a:rPr lang="zh-CN" altLang="en-US" dirty="0" smtClean="0"/>
              <a:t>，你同事知道吗？</a:t>
            </a:r>
            <a:endParaRPr lang="en-US" altLang="zh-CN" dirty="0" smtClean="0"/>
          </a:p>
          <a:p>
            <a:r>
              <a:rPr lang="zh-CN" altLang="en-US" dirty="0" smtClean="0"/>
              <a:t>机器能自动搞定的，为什么要人来做？</a:t>
            </a:r>
            <a:endParaRPr lang="en-US" altLang="zh-CN" dirty="0" smtClean="0"/>
          </a:p>
          <a:p>
            <a:r>
              <a:rPr lang="zh-CN" altLang="en-US" dirty="0"/>
              <a:t>专业人</a:t>
            </a:r>
            <a:r>
              <a:rPr lang="zh-CN" altLang="en-US" dirty="0" smtClean="0"/>
              <a:t>做专业事：你为什么帮运维做决策？</a:t>
            </a:r>
            <a:endParaRPr lang="en-US" altLang="zh-CN" dirty="0" smtClean="0"/>
          </a:p>
          <a:p>
            <a:r>
              <a:rPr lang="zh-CN" altLang="en-US" dirty="0" smtClean="0"/>
              <a:t>它山之石，可以攻玉</a:t>
            </a:r>
            <a:endParaRPr lang="en-US" altLang="zh-CN" dirty="0" smtClean="0"/>
          </a:p>
          <a:p>
            <a:r>
              <a:rPr lang="zh-CN" altLang="en-US" dirty="0" smtClean="0"/>
              <a:t>那么重视线上环境，为何却对测试环境弃之如履？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603217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、活着，好好活着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4847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考察一个系统，说到底就是考察系统的可用性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活着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研发系统，针对各种异常情况，针对各种未考虑周全的地方，</a:t>
            </a:r>
            <a:r>
              <a:rPr lang="zh-CN" altLang="en-US" dirty="0" smtClean="0">
                <a:solidFill>
                  <a:srgbClr val="FF0000"/>
                </a:solidFill>
              </a:rPr>
              <a:t>要做到充分的容错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碰到异常，可以报警，可以监控，但是不能简单的就把系统宕掉：线上慎用</a:t>
            </a:r>
            <a:r>
              <a:rPr lang="en-US" altLang="zh-CN" dirty="0" smtClean="0"/>
              <a:t>assert</a:t>
            </a:r>
            <a:r>
              <a:rPr lang="zh-CN" altLang="en-US" dirty="0" smtClean="0"/>
              <a:t>断言！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好好活着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不仅要活着，还要好好活着，不能赖活着；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压力激增，连接暴涨，系统能不能处理各种突发情况？保证系统的平稳运行？限流，控流，监控，报警</a:t>
            </a:r>
            <a:r>
              <a:rPr lang="en-US" altLang="zh-CN" dirty="0" smtClean="0"/>
              <a:t>... 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32048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何登成</a:t>
            </a:r>
            <a:endParaRPr lang="en-US" altLang="zh-CN" dirty="0" smtClean="0"/>
          </a:p>
          <a:p>
            <a:r>
              <a:rPr lang="zh-CN" altLang="en-US" dirty="0" smtClean="0"/>
              <a:t>研究生期间：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年数据库研发；</a:t>
            </a:r>
            <a:endParaRPr lang="en-US" altLang="zh-CN" dirty="0" smtClean="0"/>
          </a:p>
          <a:p>
            <a:r>
              <a:rPr lang="en-US" altLang="zh-CN" dirty="0" smtClean="0"/>
              <a:t>B2B</a:t>
            </a:r>
            <a:r>
              <a:rPr lang="zh-CN" altLang="en-US" dirty="0" smtClean="0"/>
              <a:t>期间：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DBA</a:t>
            </a:r>
            <a:r>
              <a:rPr lang="zh-CN" altLang="en-US" dirty="0" smtClean="0"/>
              <a:t>，数据库运维；</a:t>
            </a:r>
            <a:endParaRPr lang="en-US" altLang="zh-CN" dirty="0" smtClean="0"/>
          </a:p>
          <a:p>
            <a:r>
              <a:rPr lang="zh-CN" altLang="en-US" dirty="0"/>
              <a:t>网</a:t>
            </a:r>
            <a:r>
              <a:rPr lang="zh-CN" altLang="en-US" dirty="0" smtClean="0"/>
              <a:t>易期间：重转研发；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一定的研发和运维经验；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49288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II</a:t>
            </a:r>
            <a:r>
              <a:rPr lang="zh-CN" altLang="en-US" dirty="0" smtClean="0"/>
              <a:t>、木桶效应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4906888" cy="439248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系统能够提供的性能指标，是他能支持的最高性能？是他的平均性能？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都不是！系统的最低性能，才是系统真正的性能指标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系统运行过程中，足够稳定吗？是否存在大幅波动？大幅波动的原因是什么？</a:t>
            </a:r>
            <a:endParaRPr lang="en-US" altLang="zh-CN" dirty="0" smtClean="0"/>
          </a:p>
          <a:p>
            <a:pPr lvl="1"/>
            <a:r>
              <a:rPr lang="zh-CN" altLang="en-US" dirty="0"/>
              <a:t>定位</a:t>
            </a:r>
            <a:r>
              <a:rPr lang="zh-CN" altLang="en-US" dirty="0" smtClean="0"/>
              <a:t>到这些问题，并予以消除；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44824"/>
            <a:ext cx="312643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6641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III</a:t>
            </a:r>
            <a:r>
              <a:rPr lang="zh-CN" altLang="en-US" dirty="0" smtClean="0"/>
              <a:t>、出门找别人前，把钥匙留下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99330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大家应该都遇到过这种情况：</a:t>
            </a:r>
            <a:endParaRPr lang="en-US" altLang="zh-CN" dirty="0" smtClean="0"/>
          </a:p>
          <a:p>
            <a:pPr lvl="1"/>
            <a:r>
              <a:rPr lang="zh-CN" altLang="en-US" dirty="0"/>
              <a:t>门锁</a:t>
            </a:r>
            <a:r>
              <a:rPr lang="zh-CN" altLang="en-US" dirty="0" smtClean="0"/>
              <a:t>着，家人带着钥匙出去了，说是很快回来，谁知一等就是一下午</a:t>
            </a:r>
            <a:r>
              <a:rPr lang="en-US" altLang="zh-CN" dirty="0" smtClean="0">
                <a:sym typeface="Wingdings" pitchFamily="2" charset="2"/>
              </a:rPr>
              <a:t>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对于系统实现，意味着什么？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有没有持有资源去做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有没有持有资源，去掉用外部接口？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 ...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你不能</a:t>
            </a:r>
            <a:r>
              <a:rPr lang="zh-CN" altLang="en-US" dirty="0" smtClean="0">
                <a:solidFill>
                  <a:srgbClr val="FF0000"/>
                </a:solidFill>
              </a:rPr>
              <a:t>假设外部的操作一定很快完成，你不能出门前，把钥匙也带走了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或者，外部调用使用超时机制，保证调用的最长时间，如果你长时间不回来，别怪我把门给撬了啊；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6720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IV</a:t>
            </a:r>
            <a:r>
              <a:rPr lang="zh-CN" altLang="en-US" dirty="0" smtClean="0"/>
              <a:t>、没有秘密可言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03244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小两口热恋中</a:t>
            </a:r>
            <a:endParaRPr lang="en-US" altLang="zh-CN" dirty="0" smtClean="0"/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猜我为什么不开心？</a:t>
            </a:r>
            <a:endParaRPr lang="en-US" altLang="zh-CN" dirty="0" smtClean="0"/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猜我想吃什么？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 ...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你抓狂</a:t>
            </a:r>
            <a:r>
              <a:rPr lang="zh-CN" altLang="en-US" dirty="0" smtClean="0">
                <a:solidFill>
                  <a:srgbClr val="FF0000"/>
                </a:solidFill>
              </a:rPr>
              <a:t>不？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 smtClean="0"/>
              <a:t>系统上线之后，就是运维人员的女朋友，遇到问题如果也要靠猜，运维人员抓狂不？</a:t>
            </a:r>
            <a:endParaRPr lang="en-US" altLang="zh-CN" dirty="0" smtClean="0"/>
          </a:p>
          <a:p>
            <a:pPr lvl="1"/>
            <a:r>
              <a:rPr lang="zh-CN" altLang="en-US" dirty="0"/>
              <a:t>你的</a:t>
            </a:r>
            <a:r>
              <a:rPr lang="zh-CN" altLang="en-US" dirty="0" smtClean="0"/>
              <a:t>系统，</a:t>
            </a:r>
            <a:r>
              <a:rPr lang="zh-CN" altLang="en-US" dirty="0" smtClean="0">
                <a:solidFill>
                  <a:srgbClr val="FF0000"/>
                </a:solidFill>
              </a:rPr>
              <a:t>要暴露出足够的信息</a:t>
            </a:r>
            <a:r>
              <a:rPr lang="zh-CN" altLang="en-US" dirty="0" smtClean="0"/>
              <a:t>，方便运维人员在运维过程中，碰到问题能较快定位到原因所在；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49412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</a:t>
            </a:r>
            <a:r>
              <a:rPr lang="zh-CN" altLang="en-US" dirty="0" smtClean="0"/>
              <a:t>、完美是很难的，懂得取舍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424847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开发人员的性格中，有追求完美的因子。但是：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完美是很难的，要懂得取舍，有舍才有得；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 smtClean="0"/>
              <a:t>哪些情况下，需要考虑取舍？</a:t>
            </a:r>
            <a:endParaRPr lang="en-US" altLang="zh-CN" dirty="0" smtClean="0"/>
          </a:p>
          <a:p>
            <a:pPr lvl="1"/>
            <a:r>
              <a:rPr lang="zh-CN" altLang="en-US" dirty="0"/>
              <a:t>这样</a:t>
            </a:r>
            <a:r>
              <a:rPr lang="zh-CN" altLang="en-US" dirty="0" smtClean="0"/>
              <a:t>实现简单，方便后期维护，但不是最优的；就这么做。</a:t>
            </a:r>
            <a:endParaRPr lang="en-US" altLang="zh-CN" dirty="0" smtClean="0"/>
          </a:p>
          <a:p>
            <a:pPr lvl="1"/>
            <a:r>
              <a:rPr lang="zh-CN" altLang="en-US" dirty="0"/>
              <a:t>这样</a:t>
            </a:r>
            <a:r>
              <a:rPr lang="zh-CN" altLang="en-US" dirty="0" smtClean="0"/>
              <a:t>做容错处理，简直太恶心了；系统必须容错。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系统中打了好多采样点，影响了系统性能；方便后期运维；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 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93199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、你</a:t>
            </a:r>
            <a:r>
              <a:rPr lang="zh-CN" altLang="en-US" dirty="0"/>
              <a:t>这么牛逼，你同事知道吗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04455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除非系统是你一个人做的，除非系统开发出来后，后续不需要进行改进与升级。</a:t>
            </a:r>
            <a:r>
              <a:rPr lang="zh-CN" altLang="en-US" dirty="0" smtClean="0"/>
              <a:t>否则：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必须考虑整个团队的技术水平；</a:t>
            </a:r>
            <a:endParaRPr lang="en-US" altLang="zh-CN" dirty="0" smtClean="0"/>
          </a:p>
          <a:p>
            <a:pPr lvl="1"/>
            <a:r>
              <a:rPr lang="zh-CN" altLang="en-US" dirty="0"/>
              <a:t>这么写</a:t>
            </a:r>
            <a:r>
              <a:rPr lang="zh-CN" altLang="en-US" dirty="0" smtClean="0"/>
              <a:t>代码，同事看的懂吗？能进行审核吗？</a:t>
            </a:r>
            <a:endParaRPr lang="en-US" altLang="zh-CN" dirty="0" smtClean="0"/>
          </a:p>
          <a:p>
            <a:pPr lvl="1"/>
            <a:r>
              <a:rPr lang="zh-CN" altLang="en-US" dirty="0"/>
              <a:t>当前</a:t>
            </a:r>
            <a:r>
              <a:rPr lang="zh-CN" altLang="en-US" dirty="0" smtClean="0"/>
              <a:t>的代码，后续维护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接手的难度大吗？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非特殊需求与场景下，代码以简洁易懂为标准，杜绝奇淫巧计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37588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smtClean="0"/>
              <a:t>VII</a:t>
            </a:r>
            <a:r>
              <a:rPr lang="zh-CN" altLang="en-US" sz="3600" dirty="0" smtClean="0"/>
              <a:t>、机器</a:t>
            </a:r>
            <a:r>
              <a:rPr lang="zh-CN" altLang="en-US" sz="3600" dirty="0"/>
              <a:t>能自动搞定的，为什么要人来做</a:t>
            </a:r>
            <a:r>
              <a:rPr lang="zh-CN" altLang="en-US" sz="3600" dirty="0" smtClean="0"/>
              <a:t>？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99330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运维，追求的是运维自动化；开发，更应该将大部分操作，都自动化起来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系统的单元测试，每天还需要手动来运行吗？</a:t>
            </a:r>
            <a:endParaRPr lang="en-US" altLang="zh-CN" dirty="0" smtClean="0"/>
          </a:p>
          <a:p>
            <a:pPr lvl="1"/>
            <a:r>
              <a:rPr lang="zh-CN" altLang="en-US" dirty="0"/>
              <a:t>复杂点</a:t>
            </a:r>
            <a:r>
              <a:rPr lang="zh-CN" altLang="en-US" dirty="0" smtClean="0"/>
              <a:t>的测试系统，还需要手动一步步搭建吗？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性能分析采集到的数据，还需要一行行去分析吗？</a:t>
            </a:r>
            <a:r>
              <a:rPr lang="en-US" altLang="zh-CN" dirty="0" smtClean="0"/>
              <a:t>(</a:t>
            </a:r>
            <a:r>
              <a:rPr lang="zh-CN" altLang="en-US" dirty="0" smtClean="0"/>
              <a:t>何不画个图呢？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... 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51929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 smtClean="0"/>
              <a:t>VIII</a:t>
            </a:r>
            <a:r>
              <a:rPr lang="zh-CN" altLang="en-US" sz="2800" b="1" dirty="0" smtClean="0"/>
              <a:t>、专业</a:t>
            </a:r>
            <a:r>
              <a:rPr lang="zh-CN" altLang="en-US" sz="2800" b="1" dirty="0"/>
              <a:t>人做专业事：你为什么帮运维做决策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06531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术业有专攻，开发与运维都有自己擅长的领域。开发做好自己份内之事，其余的交由运维搞定。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哪些是开发不擅长，而运维擅长的？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系统运行需要多少内存？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系统需要消耗多少</a:t>
            </a:r>
            <a:r>
              <a:rPr lang="en-US" altLang="zh-CN" dirty="0" smtClean="0"/>
              <a:t>IOPS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系统加锁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回调超时应该设置为多少？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 ...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zh-CN" altLang="en-US" dirty="0" smtClean="0">
                <a:solidFill>
                  <a:srgbClr val="FF0000"/>
                </a:solidFill>
              </a:rPr>
              <a:t>这些，因产品而异，既然在开发过程中无法确认，何不暴露出来，由运维人员来进行配置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61833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IX</a:t>
            </a:r>
            <a:r>
              <a:rPr lang="zh-CN" altLang="en-US" dirty="0" smtClean="0"/>
              <a:t>、它山之石，可以攻玉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2047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你是否听过这句话：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当你觉得自己的想法很创新时，十有八九是知识面太</a:t>
            </a:r>
            <a:r>
              <a:rPr lang="zh-CN" altLang="en-US" dirty="0" smtClean="0">
                <a:solidFill>
                  <a:srgbClr val="FF0000"/>
                </a:solidFill>
              </a:rPr>
              <a:t>窄</a:t>
            </a:r>
            <a:r>
              <a:rPr lang="en-US" altLang="zh-CN" dirty="0" smtClean="0">
                <a:sym typeface="Wingdings" pitchFamily="2" charset="2"/>
              </a:rPr>
              <a:t>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我做运维时，管理的是世界上最好的数据库系统</a:t>
            </a:r>
            <a:r>
              <a:rPr lang="en-US" altLang="zh-CN" dirty="0" smtClean="0"/>
              <a:t>——Oracle</a:t>
            </a:r>
            <a:r>
              <a:rPr lang="zh-CN" altLang="en-US" dirty="0" smtClean="0"/>
              <a:t>；我重新做研发后，做的是基于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的存储引擎，从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中借鉴良多；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不要蒙头做自己的系统，有时多抬抬头，看看外面的世界，别人的做法，能给你很大的启发；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性能优化</a:t>
            </a:r>
            <a:r>
              <a:rPr lang="en-US" altLang="zh-CN" dirty="0" smtClean="0"/>
              <a:t>——Brendan Gregg</a:t>
            </a:r>
            <a:r>
              <a:rPr lang="zh-CN" altLang="en-US" dirty="0" smtClean="0"/>
              <a:t>；并发编程</a:t>
            </a:r>
            <a:r>
              <a:rPr lang="en-US" altLang="zh-CN" dirty="0" smtClean="0"/>
              <a:t>——Jeff </a:t>
            </a:r>
            <a:r>
              <a:rPr lang="en-US" altLang="zh-CN" dirty="0" err="1" smtClean="0"/>
              <a:t>Preshing</a:t>
            </a:r>
            <a:r>
              <a:rPr lang="zh-CN" altLang="en-US" dirty="0" smtClean="0"/>
              <a:t>；</a:t>
            </a:r>
            <a:r>
              <a:rPr lang="en-US" altLang="zh-CN" dirty="0" smtClean="0"/>
              <a:t>... 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455972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：</a:t>
            </a:r>
            <a:r>
              <a:rPr lang="zh-CN" altLang="en-US" sz="2400" b="1" dirty="0"/>
              <a:t>那么重视线上环境，为何却对测试环境弃之如履</a:t>
            </a:r>
            <a:r>
              <a:rPr lang="zh-CN" altLang="en-US" sz="2400" b="1" dirty="0" smtClean="0"/>
              <a:t>？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84929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线上环境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追求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的可用性；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测试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配置差；可用性几乎没有；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二者这么鲜明的对比，是应该的吗？</a:t>
            </a:r>
            <a:endParaRPr lang="en-US" altLang="zh-CN" dirty="0"/>
          </a:p>
          <a:p>
            <a:pPr lvl="1"/>
            <a:r>
              <a:rPr lang="zh-CN" altLang="en-US" dirty="0" smtClean="0"/>
              <a:t>重视测试，才能够保证系统上线的稳定性；</a:t>
            </a:r>
            <a:endParaRPr lang="en-US" altLang="zh-CN" dirty="0" smtClean="0"/>
          </a:p>
          <a:p>
            <a:pPr lvl="1"/>
            <a:r>
              <a:rPr lang="zh-CN" altLang="en-US" dirty="0"/>
              <a:t>重视测试</a:t>
            </a:r>
            <a:r>
              <a:rPr lang="zh-CN" altLang="en-US" dirty="0" smtClean="0"/>
              <a:t>环境，才能够保障测试的有效性；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93228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从运维回到开发，我的思维转变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3"/>
            <a:ext cx="8229600" cy="424847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活着，好好活着</a:t>
            </a:r>
            <a:endParaRPr lang="en-US" altLang="zh-CN" dirty="0"/>
          </a:p>
          <a:p>
            <a:r>
              <a:rPr lang="zh-CN" altLang="en-US" dirty="0"/>
              <a:t>木桶效应</a:t>
            </a:r>
            <a:endParaRPr lang="en-US" altLang="zh-CN" dirty="0"/>
          </a:p>
          <a:p>
            <a:r>
              <a:rPr lang="zh-CN" altLang="en-US" dirty="0"/>
              <a:t>出门找别人之前，把钥匙留下</a:t>
            </a:r>
            <a:endParaRPr lang="en-US" altLang="zh-CN" dirty="0"/>
          </a:p>
          <a:p>
            <a:r>
              <a:rPr lang="zh-CN" altLang="en-US" dirty="0"/>
              <a:t>没有秘密可言</a:t>
            </a:r>
            <a:endParaRPr lang="en-US" altLang="zh-CN" dirty="0"/>
          </a:p>
          <a:p>
            <a:r>
              <a:rPr lang="zh-CN" altLang="en-US" dirty="0"/>
              <a:t>完美是很难的，懂得取舍</a:t>
            </a:r>
            <a:endParaRPr lang="en-US" altLang="zh-CN" dirty="0"/>
          </a:p>
          <a:p>
            <a:r>
              <a:rPr lang="zh-CN" altLang="en-US" dirty="0"/>
              <a:t>你这么牛逼，你同事知道吗？</a:t>
            </a:r>
            <a:endParaRPr lang="en-US" altLang="zh-CN" dirty="0"/>
          </a:p>
          <a:p>
            <a:r>
              <a:rPr lang="zh-CN" altLang="en-US" dirty="0"/>
              <a:t>机器能自动搞定的，为什么要人来做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专业人做专业事：你为什么帮运维做决策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它山之石，可以攻玉</a:t>
            </a:r>
            <a:endParaRPr lang="en-US" altLang="zh-CN" dirty="0"/>
          </a:p>
          <a:p>
            <a:r>
              <a:rPr lang="zh-CN" altLang="en-US" dirty="0"/>
              <a:t>那么重视线上环境，为何却对测试环境弃之如履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28590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20479"/>
          </a:xfrm>
        </p:spPr>
        <p:txBody>
          <a:bodyPr/>
          <a:lstStyle/>
          <a:p>
            <a:r>
              <a:rPr lang="zh-CN" altLang="en-US" dirty="0" smtClean="0"/>
              <a:t>从开发到运维，我所学到的知识；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从运维回到开发，我的思维转变；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230757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Batang" pitchFamily="18" charset="-127"/>
                <a:ea typeface="Batang" pitchFamily="18" charset="-127"/>
              </a:rPr>
              <a:t>Question</a:t>
            </a:r>
            <a:r>
              <a:rPr lang="zh-CN" altLang="en-US" sz="5400" b="1" dirty="0" smtClean="0">
                <a:latin typeface="Batang" pitchFamily="18" charset="-127"/>
                <a:ea typeface="Batang" pitchFamily="18" charset="-127"/>
              </a:rPr>
              <a:t>？</a:t>
            </a:r>
            <a:endParaRPr lang="zh-CN" altLang="en-US" sz="5400" b="1" dirty="0"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061755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9861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从开发到运维，我所学到的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系统线上运行状况</a:t>
            </a:r>
            <a:r>
              <a:rPr lang="zh-CN" altLang="en-US" dirty="0" smtClean="0"/>
              <a:t>了如指掌</a:t>
            </a:r>
            <a:endParaRPr lang="en-US" altLang="zh-CN" dirty="0" smtClean="0"/>
          </a:p>
          <a:p>
            <a:r>
              <a:rPr lang="zh-CN" altLang="en-US" dirty="0"/>
              <a:t>线上操作无</a:t>
            </a:r>
            <a:r>
              <a:rPr lang="zh-CN" altLang="en-US" dirty="0" smtClean="0"/>
              <a:t>小事</a:t>
            </a:r>
            <a:endParaRPr lang="en-US" altLang="zh-CN" dirty="0" smtClean="0"/>
          </a:p>
          <a:p>
            <a:r>
              <a:rPr lang="zh-CN" altLang="en-US" dirty="0"/>
              <a:t>遵守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zh-CN" altLang="en-US" dirty="0"/>
              <a:t>风险意识，一切操作均可能</a:t>
            </a:r>
            <a:r>
              <a:rPr lang="zh-CN" altLang="en-US" dirty="0" smtClean="0"/>
              <a:t>失败</a:t>
            </a:r>
            <a:endParaRPr lang="en-US" altLang="zh-CN" dirty="0" smtClean="0"/>
          </a:p>
          <a:p>
            <a:r>
              <a:rPr lang="zh-CN" altLang="en-US" dirty="0"/>
              <a:t>注意日常操作的整理与</a:t>
            </a:r>
            <a:r>
              <a:rPr lang="zh-CN" altLang="en-US" dirty="0" smtClean="0"/>
              <a:t>收集</a:t>
            </a:r>
            <a:endParaRPr lang="en-US" altLang="zh-CN" dirty="0" smtClean="0"/>
          </a:p>
          <a:p>
            <a:r>
              <a:rPr lang="zh-CN" altLang="en-US" dirty="0"/>
              <a:t>老大是用来背黑锅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与产品相关的所有人员打好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/>
              <a:t>如非必要，不要在节假日前做上线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运维</a:t>
            </a:r>
            <a:r>
              <a:rPr lang="zh-CN" altLang="en-US" dirty="0"/>
              <a:t>要懂得说</a:t>
            </a:r>
            <a:r>
              <a:rPr lang="zh-CN" altLang="en-US" dirty="0" smtClean="0"/>
              <a:t>不</a:t>
            </a:r>
            <a:endParaRPr lang="en-US" altLang="zh-CN" dirty="0" smtClean="0"/>
          </a:p>
          <a:p>
            <a:r>
              <a:rPr lang="zh-CN" altLang="en-US" dirty="0"/>
              <a:t>尽可能准备应急</a:t>
            </a:r>
            <a:r>
              <a:rPr lang="zh-CN" altLang="en-US" dirty="0" smtClean="0"/>
              <a:t>预案</a:t>
            </a:r>
            <a:endParaRPr lang="en-US" altLang="zh-CN" dirty="0" smtClean="0"/>
          </a:p>
          <a:p>
            <a:r>
              <a:rPr lang="zh-CN" altLang="en-US" dirty="0" smtClean="0"/>
              <a:t>注重总结：你会在同一个水沟前跌倒两次吗？</a:t>
            </a:r>
            <a:endParaRPr lang="en-US" altLang="zh-CN" dirty="0" smtClean="0"/>
          </a:p>
          <a:p>
            <a:r>
              <a:rPr lang="zh-CN" altLang="en-US" dirty="0"/>
              <a:t>及时反馈、指导开发</a:t>
            </a:r>
          </a:p>
        </p:txBody>
      </p:sp>
    </p:spTree>
    <p:extLst>
      <p:ext uri="{BB962C8B-B14F-4D97-AF65-F5344CB8AC3E}">
        <p14:creationId xmlns:p14="http://schemas.microsoft.com/office/powerpoint/2010/main" val="33909992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</a:t>
            </a:r>
            <a:r>
              <a:rPr lang="zh-CN" altLang="en-US" dirty="0" smtClean="0"/>
              <a:t>：对系统线上运行状况了如指掌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84929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运维第一步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在做运维</a:t>
            </a:r>
            <a:r>
              <a:rPr lang="zh-CN" altLang="en-US" dirty="0" smtClean="0">
                <a:solidFill>
                  <a:srgbClr val="FF0000"/>
                </a:solidFill>
              </a:rPr>
              <a:t>前，必须对线上的系统运行情况了如指掌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系统部署架构；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系统服务的产品；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系统运行现状；</a:t>
            </a:r>
            <a:endParaRPr lang="en-US" altLang="zh-CN" dirty="0" smtClean="0"/>
          </a:p>
          <a:p>
            <a:pPr lvl="1"/>
            <a:r>
              <a:rPr lang="zh-CN" altLang="en-US" dirty="0"/>
              <a:t>系统</a:t>
            </a:r>
            <a:r>
              <a:rPr lang="zh-CN" altLang="en-US" dirty="0" smtClean="0"/>
              <a:t>的监控与报警；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</a:t>
            </a:r>
          </a:p>
          <a:p>
            <a:r>
              <a:rPr lang="zh-CN" altLang="en-US" dirty="0" smtClean="0"/>
              <a:t>画外音</a:t>
            </a:r>
            <a:endParaRPr lang="en-US" altLang="zh-CN" dirty="0" smtClean="0"/>
          </a:p>
          <a:p>
            <a:pPr lvl="1"/>
            <a:r>
              <a:rPr lang="zh-CN" altLang="en-US" dirty="0"/>
              <a:t>你敢</a:t>
            </a:r>
            <a:r>
              <a:rPr lang="zh-CN" altLang="en-US" dirty="0" smtClean="0"/>
              <a:t>娶</a:t>
            </a:r>
            <a:r>
              <a:rPr lang="en-US" altLang="zh-CN" dirty="0" smtClean="0"/>
              <a:t>(</a:t>
            </a:r>
            <a:r>
              <a:rPr lang="zh-CN" altLang="en-US" dirty="0" smtClean="0"/>
              <a:t>嫁</a:t>
            </a:r>
            <a:r>
              <a:rPr lang="en-US" altLang="zh-CN" dirty="0" smtClean="0"/>
              <a:t>)</a:t>
            </a:r>
            <a:r>
              <a:rPr lang="zh-CN" altLang="en-US" dirty="0" smtClean="0"/>
              <a:t>一个你不了解的女人</a:t>
            </a:r>
            <a:r>
              <a:rPr lang="en-US" altLang="zh-CN" dirty="0" smtClean="0"/>
              <a:t>(</a:t>
            </a:r>
            <a:r>
              <a:rPr lang="zh-CN" altLang="en-US" dirty="0" smtClean="0"/>
              <a:t>男人</a:t>
            </a:r>
            <a:r>
              <a:rPr lang="en-US" altLang="zh-CN" dirty="0" smtClean="0"/>
              <a:t>)</a:t>
            </a:r>
            <a:r>
              <a:rPr lang="zh-CN" altLang="en-US" dirty="0" smtClean="0"/>
              <a:t>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446677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II</a:t>
            </a:r>
            <a:r>
              <a:rPr lang="zh-CN" altLang="en-US" dirty="0" smtClean="0"/>
              <a:t>：线上操作无小事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99330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运维必须要牢记的原则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任何一个你认为微不足道的操作，都可能导致系统出现问题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举例说明：触发系统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；耗尽资源 </a:t>
            </a:r>
            <a:r>
              <a:rPr lang="en-US" altLang="zh-CN" dirty="0" smtClean="0"/>
              <a:t>...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我的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个月：无线上登录权限；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个月：可登录线上，只有只读权限；</a:t>
            </a:r>
            <a:r>
              <a:rPr lang="en-US" altLang="zh-CN" dirty="0" smtClean="0"/>
              <a:t>(</a:t>
            </a:r>
            <a:r>
              <a:rPr lang="zh-CN" altLang="en-US" dirty="0" smtClean="0"/>
              <a:t>同样可能触发风险：做一个全表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，耗尽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资源，替换热点内存</a:t>
            </a:r>
            <a:r>
              <a:rPr lang="en-US" altLang="zh-CN" dirty="0" smtClean="0"/>
              <a:t>...)</a:t>
            </a:r>
          </a:p>
          <a:p>
            <a:pPr lvl="1"/>
            <a:r>
              <a:rPr lang="zh-CN" altLang="en-US" dirty="0" smtClean="0"/>
              <a:t>开始：老大操作我学习；后来：我操作老大</a:t>
            </a:r>
            <a:r>
              <a:rPr lang="zh-CN" altLang="en-US" dirty="0"/>
              <a:t>监督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88837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III</a:t>
            </a:r>
            <a:r>
              <a:rPr lang="zh-CN" altLang="en-US" dirty="0" smtClean="0"/>
              <a:t>、遵守流程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9933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所有的线上操作，必须要有成熟的流程；</a:t>
            </a:r>
            <a:endParaRPr lang="en-US" altLang="zh-CN" dirty="0" smtClean="0"/>
          </a:p>
          <a:p>
            <a:r>
              <a:rPr lang="zh-CN" altLang="en-US" dirty="0"/>
              <a:t>所有</a:t>
            </a:r>
            <a:r>
              <a:rPr lang="zh-CN" altLang="en-US" dirty="0" smtClean="0"/>
              <a:t>的线上操作，必须按照流程进行；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流程是前辈踩了无数坑之后，总结下来的</a:t>
            </a:r>
            <a:r>
              <a:rPr lang="zh-CN" altLang="en-US" dirty="0" smtClean="0"/>
              <a:t>。除非你想重新踩这些坑，否则一切按照流程来做；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如果对流程好奇，可以请教制定者，这么做的原因是什么？不这么做有什么风险？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816314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IV</a:t>
            </a:r>
            <a:r>
              <a:rPr lang="zh-CN" altLang="en-US" sz="3600" dirty="0" smtClean="0"/>
              <a:t>、风险意识，一切操作均可能失败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2047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</a:t>
            </a:r>
            <a:r>
              <a:rPr lang="zh-CN" altLang="en-US" dirty="0" smtClean="0">
                <a:solidFill>
                  <a:srgbClr val="FF0000"/>
                </a:solidFill>
              </a:rPr>
              <a:t>维人员，必须有强烈的风险意识</a:t>
            </a:r>
            <a:r>
              <a:rPr lang="zh-CN" altLang="en-US" dirty="0" smtClean="0"/>
              <a:t>。如何带着风险意识做事？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所有线上变更，必须先整理命令与脚本；</a:t>
            </a:r>
            <a:endParaRPr lang="en-US" altLang="zh-CN" dirty="0" smtClean="0"/>
          </a:p>
          <a:p>
            <a:pPr lvl="1"/>
            <a:r>
              <a:rPr lang="zh-CN" altLang="en-US" dirty="0"/>
              <a:t>所有</a:t>
            </a:r>
            <a:r>
              <a:rPr lang="zh-CN" altLang="en-US" dirty="0" smtClean="0"/>
              <a:t>的脚本，必须经过线下测试，验证通过；</a:t>
            </a:r>
            <a:endParaRPr lang="en-US" altLang="zh-CN" dirty="0" smtClean="0"/>
          </a:p>
          <a:p>
            <a:pPr lvl="1"/>
            <a:r>
              <a:rPr lang="zh-CN" altLang="en-US" dirty="0"/>
              <a:t>所有</a:t>
            </a:r>
            <a:r>
              <a:rPr lang="zh-CN" altLang="en-US" dirty="0" smtClean="0"/>
              <a:t>的操作，必须考虑失败后回滚情况，准备回滚脚本；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我的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所有上线操作，提前一天准备好脚本，测试通过；准备好回滚脚本，测试通过；线上操作，基本不敲新的命令；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495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V</a:t>
            </a:r>
            <a:r>
              <a:rPr lang="zh-CN" altLang="en-US" sz="3600" dirty="0" smtClean="0"/>
              <a:t>、注意日常操作的整理与收集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556792"/>
            <a:ext cx="7344816" cy="4752528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好记性不如烂笔头</a:t>
            </a:r>
            <a:r>
              <a:rPr lang="zh-CN" altLang="en-US" dirty="0" smtClean="0"/>
              <a:t>，放之四海而皆准的道理；</a:t>
            </a:r>
            <a:endParaRPr lang="en-US" altLang="zh-CN" dirty="0" smtClean="0"/>
          </a:p>
          <a:p>
            <a:pPr lvl="1"/>
            <a:r>
              <a:rPr lang="zh-CN" altLang="en-US" dirty="0"/>
              <a:t>提高</a:t>
            </a:r>
            <a:r>
              <a:rPr lang="zh-CN" altLang="en-US" dirty="0" smtClean="0"/>
              <a:t>工作效率；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降低记错而导致误操作的可能性；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 ...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我的经验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做</a:t>
            </a:r>
            <a:r>
              <a:rPr lang="en-US" altLang="zh-CN" dirty="0" smtClean="0"/>
              <a:t>DBA</a:t>
            </a:r>
            <a:r>
              <a:rPr lang="zh-CN" altLang="en-US" dirty="0" smtClean="0"/>
              <a:t>期间，我整理了近</a:t>
            </a:r>
            <a:r>
              <a:rPr lang="en-US" altLang="zh-CN" dirty="0" smtClean="0"/>
              <a:t>120+</a:t>
            </a:r>
            <a:r>
              <a:rPr lang="zh-CN" altLang="en-US" dirty="0" smtClean="0"/>
              <a:t>条，</a:t>
            </a:r>
            <a:r>
              <a:rPr lang="en-US" altLang="zh-CN" dirty="0" smtClean="0"/>
              <a:t>1000+</a:t>
            </a:r>
            <a:r>
              <a:rPr lang="zh-CN" altLang="en-US" dirty="0" smtClean="0"/>
              <a:t>行的常用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命令，基本上能够处理大部分操作；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229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4548</TotalTime>
  <Words>2491</Words>
  <Application>Microsoft Office PowerPoint</Application>
  <PresentationFormat>全屏显示(4:3)</PresentationFormat>
  <Paragraphs>240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开发-运维-开发，一路走来的收获与感悟</vt:lpstr>
      <vt:lpstr>自我简介</vt:lpstr>
      <vt:lpstr>Outline</vt:lpstr>
      <vt:lpstr>从开发到运维，我所学到的</vt:lpstr>
      <vt:lpstr>I：对系统线上运行状况了如指掌</vt:lpstr>
      <vt:lpstr>II：线上操作无小事</vt:lpstr>
      <vt:lpstr>III、遵守流程</vt:lpstr>
      <vt:lpstr>IV、风险意识，一切操作均可能失败</vt:lpstr>
      <vt:lpstr>V、注意日常操作的整理与收集</vt:lpstr>
      <vt:lpstr>VI、老大是用来背黑锅的</vt:lpstr>
      <vt:lpstr>VII、与产品相关的所有人员打好关系</vt:lpstr>
      <vt:lpstr>VIII、如非必要，不要在节假日前做上线操作</vt:lpstr>
      <vt:lpstr>IX、运维要懂得说不</vt:lpstr>
      <vt:lpstr>X：尽可能准备应急预案</vt:lpstr>
      <vt:lpstr>XI：注重总结：你会在同一个水沟前跌倒两次吗？</vt:lpstr>
      <vt:lpstr>XII、及时反馈、指导开发</vt:lpstr>
      <vt:lpstr>从开发到运维，我所学到的</vt:lpstr>
      <vt:lpstr>从运维回到开发，我的思维转变</vt:lpstr>
      <vt:lpstr>I、活着，好好活着</vt:lpstr>
      <vt:lpstr>II、木桶效应</vt:lpstr>
      <vt:lpstr>III、出门找别人前，把钥匙留下</vt:lpstr>
      <vt:lpstr>IV、没有秘密可言</vt:lpstr>
      <vt:lpstr>V、完美是很难的，懂得取舍</vt:lpstr>
      <vt:lpstr>VI、你这么牛逼，你同事知道吗？</vt:lpstr>
      <vt:lpstr>VII、机器能自动搞定的，为什么要人来做？</vt:lpstr>
      <vt:lpstr>VIII、专业人做专业事：你为什么帮运维做决策？</vt:lpstr>
      <vt:lpstr>IX、它山之石，可以攻玉</vt:lpstr>
      <vt:lpstr>X：那么重视线上环境，为何却对测试环境弃之如履？</vt:lpstr>
      <vt:lpstr>从运维回到开发，我的思维转变</vt:lpstr>
      <vt:lpstr>Question？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mab</dc:creator>
  <cp:lastModifiedBy>dengdeng</cp:lastModifiedBy>
  <cp:revision>1143</cp:revision>
  <dcterms:created xsi:type="dcterms:W3CDTF">2013-03-01T02:22:55Z</dcterms:created>
  <dcterms:modified xsi:type="dcterms:W3CDTF">2014-03-04T09:51:35Z</dcterms:modified>
</cp:coreProperties>
</file>