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1" r:id="rId4"/>
    <p:sldId id="262" r:id="rId5"/>
    <p:sldId id="265" r:id="rId6"/>
    <p:sldId id="263" r:id="rId7"/>
    <p:sldId id="264" r:id="rId8"/>
    <p:sldId id="268" r:id="rId9"/>
    <p:sldId id="266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3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9B90-BF41-45CA-B668-4C6671E87630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688B3-E8E0-49A9-B9BD-1C300E3A8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8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82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446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958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00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9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91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4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96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3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11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36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6BAB5-BC03-4151-8D54-C9B2ABF9D7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배달의민족 도현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12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8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4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2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6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1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6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2020-03-10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57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730" y="539657"/>
            <a:ext cx="10439400" cy="304622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다양한 데이터에 대한 데이터 정제 방법 및 </a:t>
            </a:r>
            <a:r>
              <a:rPr lang="ko-KR" altLang="en-US" b="1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머신러닝</a:t>
            </a:r>
            <a:r>
              <a:rPr lang="ko-KR" altLang="en-US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모델 연구</a:t>
            </a:r>
            <a:endParaRPr lang="ko-KR" altLang="en-US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9176" y="397855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우수 학부 연구 학점제 과정</a:t>
            </a:r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기계공학부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시스템경영공학과 노인호</a:t>
            </a:r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2020.3.10</a:t>
            </a:r>
            <a:endParaRPr lang="ko-KR" altLang="en-US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8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16741" y="1802221"/>
            <a:ext cx="366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Train .csv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(563 x 7352)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( 70 % of raw data)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823994" y="355672"/>
            <a:ext cx="45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ACA1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최종 </a:t>
            </a:r>
            <a:r>
              <a:rPr lang="ko-KR" altLang="en-US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파일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6ACA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8130" y="1802220"/>
            <a:ext cx="366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Test .csv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(563 x 7352)</a:t>
            </a:r>
          </a:p>
          <a:p>
            <a:pPr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 </a:t>
            </a:r>
            <a:r>
              <a:rPr lang="en-US" altLang="ko-KR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30 </a:t>
            </a:r>
            <a:r>
              <a:rPr lang="en-US" altLang="ko-KR" sz="2400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 of raw data</a:t>
            </a:r>
            <a:r>
              <a:rPr lang="en-US" altLang="ko-KR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endParaRPr lang="ko-KR" altLang="en-US" sz="2400" b="1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89" y="2893581"/>
            <a:ext cx="3632943" cy="32221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52" y="2890080"/>
            <a:ext cx="3753214" cy="32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2344" y="1545882"/>
            <a:ext cx="8830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EDA </a:t>
            </a:r>
            <a:r>
              <a:rPr lang="ko-KR" altLang="en-US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및 시각화 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( </a:t>
            </a:r>
            <a:r>
              <a:rPr lang="ko-KR" altLang="en-US" sz="2400" b="1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다변량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2400" b="1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시계열</a:t>
            </a:r>
            <a:r>
              <a:rPr lang="ko-KR" altLang="en-US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데이터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2400" b="1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결측치</a:t>
            </a:r>
            <a:r>
              <a:rPr lang="ko-KR" altLang="en-US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x, </a:t>
            </a:r>
            <a:r>
              <a:rPr lang="ko-KR" altLang="en-US" sz="2400" b="1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클러스터링</a:t>
            </a:r>
            <a:r>
              <a:rPr lang="ko-KR" altLang="en-US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)</a:t>
            </a:r>
            <a:r>
              <a:rPr lang="ko-KR" altLang="en-US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endParaRPr lang="en-US" altLang="ko-KR" sz="2400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- 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histogram, line plot,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distplot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, box plot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 noProof="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- </a:t>
            </a:r>
            <a:r>
              <a:rPr lang="en-US" altLang="ko-KR" sz="2400" b="1" noProof="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t-</a:t>
            </a:r>
            <a:r>
              <a:rPr lang="en-US" altLang="ko-KR" sz="2400" b="1" noProof="0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sne</a:t>
            </a:r>
            <a:r>
              <a:rPr lang="en-US" altLang="ko-KR" sz="2400" b="1" noProof="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723159" y="603923"/>
            <a:ext cx="317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앞으로 진행 할 것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EE2C42-0C93-1643-9506-90A844A9D140}"/>
              </a:ext>
            </a:extLst>
          </p:cNvPr>
          <p:cNvGrpSpPr/>
          <p:nvPr/>
        </p:nvGrpSpPr>
        <p:grpSpPr>
          <a:xfrm rot="5400000">
            <a:off x="1379450" y="1573378"/>
            <a:ext cx="449766" cy="396026"/>
            <a:chOff x="6565900" y="241300"/>
            <a:chExt cx="1814100" cy="381000"/>
          </a:xfrm>
          <a:solidFill>
            <a:schemeClr val="bg1"/>
          </a:solidFill>
        </p:grpSpPr>
        <p:sp>
          <p:nvSpPr>
            <p:cNvPr id="13" name="순서도: 처리 105">
              <a:extLst>
                <a:ext uri="{FF2B5EF4-FFF2-40B4-BE49-F238E27FC236}">
                  <a16:creationId xmlns:a16="http://schemas.microsoft.com/office/drawing/2014/main" id="{585F0C07-5DC0-204A-B007-97AB2CF95429}"/>
                </a:ext>
              </a:extLst>
            </p:cNvPr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14" name="이등변 삼각형 106">
              <a:extLst>
                <a:ext uri="{FF2B5EF4-FFF2-40B4-BE49-F238E27FC236}">
                  <a16:creationId xmlns:a16="http://schemas.microsoft.com/office/drawing/2014/main" id="{C8C6E38E-60B0-124F-9DB7-8E606940B4DF}"/>
                </a:ext>
              </a:extLst>
            </p:cNvPr>
            <p:cNvSpPr/>
            <p:nvPr/>
          </p:nvSpPr>
          <p:spPr>
            <a:xfrm rot="5400000">
              <a:off x="8128000" y="3036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99BFC9-4B5B-DB47-AC1E-1A26DC134583}"/>
              </a:ext>
            </a:extLst>
          </p:cNvPr>
          <p:cNvGrpSpPr/>
          <p:nvPr/>
        </p:nvGrpSpPr>
        <p:grpSpPr>
          <a:xfrm rot="5400000">
            <a:off x="1379450" y="3378514"/>
            <a:ext cx="449766" cy="396026"/>
            <a:chOff x="6565900" y="241300"/>
            <a:chExt cx="1814100" cy="381000"/>
          </a:xfrm>
          <a:solidFill>
            <a:schemeClr val="bg1"/>
          </a:solidFill>
        </p:grpSpPr>
        <p:sp>
          <p:nvSpPr>
            <p:cNvPr id="16" name="순서도: 처리 105">
              <a:extLst>
                <a:ext uri="{FF2B5EF4-FFF2-40B4-BE49-F238E27FC236}">
                  <a16:creationId xmlns:a16="http://schemas.microsoft.com/office/drawing/2014/main" id="{826CB361-1F59-1742-B62C-34538AB73DC0}"/>
                </a:ext>
              </a:extLst>
            </p:cNvPr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17" name="이등변 삼각형 106">
              <a:extLst>
                <a:ext uri="{FF2B5EF4-FFF2-40B4-BE49-F238E27FC236}">
                  <a16:creationId xmlns:a16="http://schemas.microsoft.com/office/drawing/2014/main" id="{AEC2A059-5D41-1A43-960B-270CB47FF414}"/>
                </a:ext>
              </a:extLst>
            </p:cNvPr>
            <p:cNvSpPr/>
            <p:nvPr/>
          </p:nvSpPr>
          <p:spPr>
            <a:xfrm rot="5400000">
              <a:off x="8128000" y="3036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B256E8C-C971-5645-A9AE-52EF36142A70}"/>
              </a:ext>
            </a:extLst>
          </p:cNvPr>
          <p:cNvSpPr txBox="1"/>
          <p:nvPr/>
        </p:nvSpPr>
        <p:spPr>
          <a:xfrm>
            <a:off x="1802344" y="3367719"/>
            <a:ext cx="9403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머신러닝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모델 학습 및 평가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( 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multi-class</a:t>
            </a:r>
            <a:r>
              <a:rPr kumimoji="0" lang="en-US" altLang="ko-KR" sz="2400" b="1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en-US" altLang="ko-KR" sz="2400" b="1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classification )</a:t>
            </a:r>
            <a:endParaRPr kumimoji="0" lang="en-US" altLang="ko-KR" sz="2400" b="1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baseline="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- Feature </a:t>
            </a:r>
            <a:r>
              <a:rPr lang="en-US" altLang="ko-KR" sz="2400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S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election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- Cross Validation ( stratified k-fold 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- L</a:t>
            </a:r>
            <a:r>
              <a:rPr kumimoji="0" lang="en-US" altLang="ko-KR" sz="24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ogistic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Regression, SVM,  Random Forest, Decision Tree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( </a:t>
            </a:r>
            <a:r>
              <a:rPr kumimoji="0" lang="en-US" altLang="ko-KR" sz="24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GridSearchCV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- Evaluation ( confusion matrix 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12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235032" y="2889922"/>
            <a:ext cx="5776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감사합니다</a:t>
            </a:r>
            <a:endParaRPr lang="en-US" altLang="ko-KR" sz="4000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Q &amp; A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4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 rot="5400000">
            <a:off x="1379451" y="4184184"/>
            <a:ext cx="449766" cy="396026"/>
            <a:chOff x="6565900" y="241300"/>
            <a:chExt cx="1814100" cy="381000"/>
          </a:xfrm>
          <a:solidFill>
            <a:schemeClr val="bg1"/>
          </a:solidFill>
        </p:grpSpPr>
        <p:sp>
          <p:nvSpPr>
            <p:cNvPr id="8" name="순서도: 처리 7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5400000">
              <a:off x="8128000" y="3036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02345" y="2002546"/>
            <a:ext cx="418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  </a:t>
            </a:r>
            <a:endParaRPr lang="ko-KR" altLang="en-US" sz="24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723159" y="603923"/>
            <a:ext cx="317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EE2C42-0C93-1643-9506-90A844A9D140}"/>
              </a:ext>
            </a:extLst>
          </p:cNvPr>
          <p:cNvGrpSpPr/>
          <p:nvPr/>
        </p:nvGrpSpPr>
        <p:grpSpPr>
          <a:xfrm rot="5400000">
            <a:off x="1379451" y="2030042"/>
            <a:ext cx="449766" cy="396026"/>
            <a:chOff x="6565900" y="241300"/>
            <a:chExt cx="1814100" cy="381000"/>
          </a:xfrm>
          <a:solidFill>
            <a:schemeClr val="bg1"/>
          </a:solidFill>
        </p:grpSpPr>
        <p:sp>
          <p:nvSpPr>
            <p:cNvPr id="13" name="순서도: 처리 105">
              <a:extLst>
                <a:ext uri="{FF2B5EF4-FFF2-40B4-BE49-F238E27FC236}">
                  <a16:creationId xmlns:a16="http://schemas.microsoft.com/office/drawing/2014/main" id="{585F0C07-5DC0-204A-B007-97AB2CF95429}"/>
                </a:ext>
              </a:extLst>
            </p:cNvPr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14" name="이등변 삼각형 106">
              <a:extLst>
                <a:ext uri="{FF2B5EF4-FFF2-40B4-BE49-F238E27FC236}">
                  <a16:creationId xmlns:a16="http://schemas.microsoft.com/office/drawing/2014/main" id="{C8C6E38E-60B0-124F-9DB7-8E606940B4DF}"/>
                </a:ext>
              </a:extLst>
            </p:cNvPr>
            <p:cNvSpPr/>
            <p:nvPr/>
          </p:nvSpPr>
          <p:spPr>
            <a:xfrm rot="5400000">
              <a:off x="8128000" y="3036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99BFC9-4B5B-DB47-AC1E-1A26DC134583}"/>
              </a:ext>
            </a:extLst>
          </p:cNvPr>
          <p:cNvGrpSpPr/>
          <p:nvPr/>
        </p:nvGrpSpPr>
        <p:grpSpPr>
          <a:xfrm rot="5400000">
            <a:off x="1379451" y="3065028"/>
            <a:ext cx="449766" cy="396026"/>
            <a:chOff x="6565900" y="241300"/>
            <a:chExt cx="1814100" cy="381000"/>
          </a:xfrm>
          <a:solidFill>
            <a:schemeClr val="bg1"/>
          </a:solidFill>
        </p:grpSpPr>
        <p:sp>
          <p:nvSpPr>
            <p:cNvPr id="16" name="순서도: 처리 105">
              <a:extLst>
                <a:ext uri="{FF2B5EF4-FFF2-40B4-BE49-F238E27FC236}">
                  <a16:creationId xmlns:a16="http://schemas.microsoft.com/office/drawing/2014/main" id="{826CB361-1F59-1742-B62C-34538AB73DC0}"/>
                </a:ext>
              </a:extLst>
            </p:cNvPr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17" name="이등변 삼각형 106">
              <a:extLst>
                <a:ext uri="{FF2B5EF4-FFF2-40B4-BE49-F238E27FC236}">
                  <a16:creationId xmlns:a16="http://schemas.microsoft.com/office/drawing/2014/main" id="{AEC2A059-5D41-1A43-960B-270CB47FF414}"/>
                </a:ext>
              </a:extLst>
            </p:cNvPr>
            <p:cNvSpPr/>
            <p:nvPr/>
          </p:nvSpPr>
          <p:spPr>
            <a:xfrm rot="5400000">
              <a:off x="8128000" y="3036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E54494-B28C-924B-AB21-DA44CA71928D}"/>
              </a:ext>
            </a:extLst>
          </p:cNvPr>
          <p:cNvGrpSpPr/>
          <p:nvPr/>
        </p:nvGrpSpPr>
        <p:grpSpPr>
          <a:xfrm rot="5400000">
            <a:off x="1379452" y="5331467"/>
            <a:ext cx="449766" cy="396026"/>
            <a:chOff x="6565900" y="241300"/>
            <a:chExt cx="1814100" cy="381000"/>
          </a:xfrm>
          <a:solidFill>
            <a:schemeClr val="bg1"/>
          </a:solidFill>
        </p:grpSpPr>
        <p:sp>
          <p:nvSpPr>
            <p:cNvPr id="19" name="순서도: 처리 105">
              <a:extLst>
                <a:ext uri="{FF2B5EF4-FFF2-40B4-BE49-F238E27FC236}">
                  <a16:creationId xmlns:a16="http://schemas.microsoft.com/office/drawing/2014/main" id="{AA9690D0-1BC3-8346-8457-1A975AAA14C1}"/>
                </a:ext>
              </a:extLst>
            </p:cNvPr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20" name="이등변 삼각형 106">
              <a:extLst>
                <a:ext uri="{FF2B5EF4-FFF2-40B4-BE49-F238E27FC236}">
                  <a16:creationId xmlns:a16="http://schemas.microsoft.com/office/drawing/2014/main" id="{00D06E1A-F0B9-854F-9DF2-89F1988FCD54}"/>
                </a:ext>
              </a:extLst>
            </p:cNvPr>
            <p:cNvSpPr/>
            <p:nvPr/>
          </p:nvSpPr>
          <p:spPr>
            <a:xfrm rot="5400000">
              <a:off x="8128000" y="3036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B256E8C-C971-5645-A9AE-52EF36142A70}"/>
              </a:ext>
            </a:extLst>
          </p:cNvPr>
          <p:cNvSpPr txBox="1"/>
          <p:nvPr/>
        </p:nvSpPr>
        <p:spPr>
          <a:xfrm>
            <a:off x="1802346" y="3054233"/>
            <a:ext cx="431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흩어진 데이터 병합</a:t>
            </a:r>
            <a:endParaRPr lang="ko-KR" altLang="en-US" sz="24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BBFB2-4BD6-9149-B8A6-9C89CCD74AF0}"/>
              </a:ext>
            </a:extLst>
          </p:cNvPr>
          <p:cNvSpPr txBox="1"/>
          <p:nvPr/>
        </p:nvSpPr>
        <p:spPr>
          <a:xfrm>
            <a:off x="1802347" y="4160660"/>
            <a:ext cx="58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EDA </a:t>
            </a:r>
            <a:r>
              <a:rPr lang="ko-KR" altLang="en-US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및 시각화</a:t>
            </a:r>
            <a:endParaRPr lang="ko-KR" altLang="en-US" sz="24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182E6-D5B3-2642-83DD-3337ACCF0571}"/>
              </a:ext>
            </a:extLst>
          </p:cNvPr>
          <p:cNvSpPr txBox="1"/>
          <p:nvPr/>
        </p:nvSpPr>
        <p:spPr>
          <a:xfrm>
            <a:off x="1802345" y="5317388"/>
            <a:ext cx="4187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머신러닝</a:t>
            </a:r>
            <a:r>
              <a:rPr lang="ko-KR" altLang="en-US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모델 학습 및 평가</a:t>
            </a:r>
            <a:endParaRPr lang="ko-KR" altLang="en-US" sz="24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87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4314" y="1680238"/>
            <a:ext cx="501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</a:t>
            </a:r>
            <a:r>
              <a:rPr lang="en-US" altLang="ko-KR" sz="24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uman </a:t>
            </a:r>
            <a:r>
              <a:rPr lang="en-US" altLang="ko-KR" sz="24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</a:t>
            </a:r>
            <a:r>
              <a:rPr lang="en-US" altLang="ko-KR" sz="24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ctivity </a:t>
            </a:r>
            <a:r>
              <a:rPr lang="en-US" altLang="ko-KR" sz="24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</a:t>
            </a:r>
            <a:r>
              <a:rPr lang="en-US" altLang="ko-KR" sz="24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ecognition </a:t>
            </a:r>
            <a:r>
              <a:rPr lang="en-US" altLang="ko-KR" sz="24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</a:t>
            </a:r>
            <a:r>
              <a:rPr lang="en-US" altLang="ko-KR" sz="24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sing </a:t>
            </a:r>
            <a:r>
              <a:rPr lang="en-US" altLang="ko-KR" sz="24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</a:t>
            </a:r>
            <a:r>
              <a:rPr lang="en-US" altLang="ko-KR" sz="24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martphones Data </a:t>
            </a:r>
            <a:r>
              <a:rPr lang="en-US" altLang="ko-KR" sz="24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</a:t>
            </a:r>
            <a:r>
              <a:rPr lang="en-US" altLang="ko-KR" sz="24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et</a:t>
            </a:r>
            <a:endParaRPr lang="ko-KR" altLang="en-US" sz="24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823994" y="355672"/>
            <a:ext cx="45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</a:t>
            </a:r>
            <a:endParaRPr lang="en-US" altLang="ko-KR" sz="3200" b="1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algn="ctr"/>
            <a:r>
              <a:rPr lang="ko-KR" altLang="en-US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문제 상황  </a:t>
            </a:r>
            <a:endParaRPr lang="ko-KR" altLang="en-US" sz="2400" b="1" dirty="0">
              <a:solidFill>
                <a:srgbClr val="46ACA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52" y="2729144"/>
            <a:ext cx="7140817" cy="34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823994" y="355672"/>
            <a:ext cx="45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ACA1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데이터 수집에 대한 이해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6ACA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5334" y="1539590"/>
            <a:ext cx="99956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19-48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세의 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30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명의 자원봉사자로 구성된 그룹에서 수행된 실험에서 나온 </a:t>
            </a:r>
            <a:r>
              <a:rPr lang="ko-KR" altLang="en-US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</a:t>
            </a:r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각각의 피험자는 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허리에 스마트폰 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Samsung Galaxy S II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차고 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가지 활동을 </a:t>
            </a:r>
            <a:r>
              <a:rPr lang="ko-KR" altLang="en-US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수행함</a:t>
            </a:r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1) WALKING(</a:t>
            </a:r>
            <a:r>
              <a:rPr lang="ko-KR" altLang="en-US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걷기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2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WALKING_UPSTAIRS(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위로 걷기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3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WALKING_DOWNSTAIRS(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아래로 걷기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4) SITTING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앉기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5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STANDING(</a:t>
            </a:r>
            <a:r>
              <a:rPr lang="ko-KR" altLang="en-US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일어서기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  <a:endParaRPr lang="en-US" altLang="ko-KR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6</a:t>
            </a:r>
            <a:r>
              <a:rPr lang="en-US" altLang="ko-KR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LAYING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눕기</a:t>
            </a:r>
            <a:r>
              <a:rPr lang="en-US" altLang="ko-KR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endParaRPr lang="en-US" altLang="ko-KR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6" name="왼쪽 중괄호 15"/>
          <p:cNvSpPr/>
          <p:nvPr/>
        </p:nvSpPr>
        <p:spPr>
          <a:xfrm rot="10800000">
            <a:off x="5927135" y="3077134"/>
            <a:ext cx="1276206" cy="3151094"/>
          </a:xfrm>
          <a:prstGeom prst="lef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34830" y="3445300"/>
            <a:ext cx="4218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noProof="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종속 변수</a:t>
            </a:r>
            <a:endParaRPr lang="en-US" altLang="ko-KR" sz="3200" b="1" noProof="0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Target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b="1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다중 클래스 분류 문제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23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823994" y="355672"/>
            <a:ext cx="45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ACA1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데이터 수집에 대한 이해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6ACA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81" y="3178609"/>
            <a:ext cx="3013000" cy="2800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2" y="3178609"/>
            <a:ext cx="2432367" cy="13978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4965" y="1716704"/>
            <a:ext cx="353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스마트폰에 내장된 가속도 센서와 </a:t>
            </a:r>
            <a:r>
              <a:rPr lang="ko-KR" altLang="en-US" dirty="0" err="1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자이로스코프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센서를 이용해 </a:t>
            </a:r>
            <a:r>
              <a:rPr lang="en-US" altLang="ko-KR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축 선형 가속도와 </a:t>
            </a: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축 각속도를 측정</a:t>
            </a: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159" y="1740339"/>
            <a:ext cx="257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피험자와 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수행한 활동</a:t>
            </a: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레이블</a:t>
            </a: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기록</a:t>
            </a: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1414" y="1716703"/>
            <a:ext cx="4839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센서 신호들은 노이즈 필터들을 이용해 전처리 됨</a:t>
            </a: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</a:t>
            </a:r>
            <a:endParaRPr lang="en-US" altLang="ko-KR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endParaRPr lang="en-US" altLang="ko-KR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1) 50% 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겹쳐진 고정된 </a:t>
            </a: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2.56sec 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정도 </a:t>
            </a:r>
            <a:r>
              <a:rPr lang="ko-KR" altLang="en-US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길이의</a:t>
            </a:r>
            <a:endParaRPr lang="en-US" altLang="ko-KR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window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로 나눠짐 </a:t>
            </a: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(128 readings/window)</a:t>
            </a:r>
          </a:p>
          <a:p>
            <a:pPr lvl="0">
              <a:defRPr/>
            </a:pP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2) Butterworth low-pass filter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</a:t>
            </a: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이용해</a:t>
            </a:r>
            <a:endParaRPr lang="en-US" altLang="ko-KR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</a:t>
            </a:r>
            <a:r>
              <a:rPr lang="ko-KR" altLang="en-US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중력가속도와 스마트폰 본체 가속도 </a:t>
            </a:r>
            <a:r>
              <a:rPr lang="ko-KR" altLang="en-US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분리</a:t>
            </a: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</a:t>
            </a:r>
            <a:r>
              <a:rPr lang="en-US" altLang="ko-KR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3) </a:t>
            </a:r>
            <a:r>
              <a:rPr lang="ko-KR" altLang="en-US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센서 데이터를 각</a:t>
            </a:r>
            <a:r>
              <a:rPr lang="en-US" altLang="ko-KR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window</a:t>
            </a:r>
            <a:r>
              <a:rPr lang="ko-KR" altLang="en-US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마다 </a:t>
            </a:r>
            <a:endParaRPr lang="en-US" altLang="ko-KR" dirty="0" smtClean="0">
              <a:solidFill>
                <a:srgbClr val="46ACA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r>
              <a:rPr lang="ko-KR" altLang="en-US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시간과 </a:t>
            </a:r>
            <a:r>
              <a:rPr lang="ko-KR" altLang="en-US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진동수영역에 대해 </a:t>
            </a:r>
            <a:r>
              <a:rPr lang="ko-KR" altLang="en-US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계산 및 </a:t>
            </a:r>
            <a:r>
              <a:rPr lang="ko-KR" altLang="en-US" dirty="0" err="1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피쳐</a:t>
            </a:r>
            <a:r>
              <a:rPr lang="ko-KR" altLang="en-US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생성</a:t>
            </a:r>
            <a:endParaRPr lang="en-US" altLang="ko-KR" dirty="0">
              <a:solidFill>
                <a:srgbClr val="46ACA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srgbClr val="46ACA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4) </a:t>
            </a:r>
            <a:r>
              <a:rPr lang="en-US" altLang="ko-KR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561</a:t>
            </a:r>
            <a:r>
              <a:rPr lang="ko-KR" altLang="en-US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</a:t>
            </a:r>
            <a:r>
              <a:rPr lang="en-US" altLang="ko-KR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err="1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피쳐</a:t>
            </a:r>
            <a:r>
              <a:rPr lang="ko-KR" altLang="en-US" dirty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벡터로 구성된 데이터 생성</a:t>
            </a:r>
            <a:endParaRPr lang="en-US" altLang="ko-KR" dirty="0">
              <a:solidFill>
                <a:srgbClr val="46ACA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lvl="0">
              <a:defRPr/>
            </a:pP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2" y="4710606"/>
            <a:ext cx="2432367" cy="12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823994" y="355672"/>
            <a:ext cx="45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feature</a:t>
            </a:r>
            <a:r>
              <a:rPr lang="ko-KR" altLang="en-US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(561</a:t>
            </a:r>
            <a:r>
              <a:rPr lang="ko-KR" altLang="en-US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개</a:t>
            </a:r>
            <a:r>
              <a:rPr lang="en-US" altLang="ko-KR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) </a:t>
            </a:r>
            <a:r>
              <a:rPr lang="ko-KR" altLang="en-US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에 대한 이해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6ACA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7" y="2357684"/>
            <a:ext cx="2900083" cy="33259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46" y="2357684"/>
            <a:ext cx="3220204" cy="3323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836" y="1649065"/>
            <a:ext cx="353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시간 영역 </a:t>
            </a:r>
            <a:r>
              <a:rPr lang="ko-KR" altLang="en-US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피쳐</a:t>
            </a: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718" y="1649065"/>
            <a:ext cx="353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진동수 영역 </a:t>
            </a:r>
            <a:r>
              <a:rPr lang="ko-KR" altLang="en-US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피쳐</a:t>
            </a:r>
            <a:endParaRPr lang="en-US" altLang="ko-KR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49960" y="1511041"/>
            <a:ext cx="46341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피쳐들은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[-1, 1]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로 정규화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됨</a:t>
            </a:r>
            <a:endParaRPr lang="en-US" altLang="ko-KR" sz="160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endParaRPr lang="ko-KR" altLang="en-US" sz="16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하나의 </a:t>
            </a:r>
            <a:r>
              <a:rPr lang="ko-KR" altLang="en-US" sz="16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피쳐벡터는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하나의 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row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자이로스코프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단위는 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rad/sec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total_acc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=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가속도 신호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단위는 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 각 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row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마다 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128 element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가진 벡터임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기본단위는 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body_acc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=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전체가속도에서 중력가속도 만큼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뺌</a:t>
            </a:r>
            <a:endParaRPr lang="en-US" altLang="ko-KR" sz="160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endParaRPr lang="ko-KR" altLang="en-US" sz="16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body_gyro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=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각 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window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마다 </a:t>
            </a:r>
            <a:r>
              <a:rPr lang="ko-KR" altLang="en-US" sz="16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자이로스코프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센서에 의해 측정된 각속도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벡터</a:t>
            </a:r>
            <a:endParaRPr lang="en-US" altLang="ko-KR" sz="160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endParaRPr lang="ko-KR" altLang="en-US" sz="16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561 </a:t>
            </a:r>
            <a:r>
              <a:rPr lang="ko-KR" altLang="en-US" sz="16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피쳐는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각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벡터 요소의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표준편차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평균편차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최댓값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최솟값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평균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에너지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사분위수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엔트로피</a:t>
            </a:r>
            <a:r>
              <a:rPr lang="en-US" altLang="ko-KR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등등</a:t>
            </a:r>
            <a:endParaRPr lang="en-US" altLang="ko-KR" sz="16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160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시간영역의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경우 상관계수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가속도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계수</a:t>
            </a:r>
            <a:endParaRPr lang="en-US" altLang="ko-KR" sz="160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주파수영역의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경우 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밴드 에너지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왜도</a:t>
            </a:r>
            <a:r>
              <a:rPr lang="en-US" altLang="ko-KR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첨도 등등으로 이루어져 있음</a:t>
            </a:r>
          </a:p>
        </p:txBody>
      </p:sp>
    </p:spTree>
    <p:extLst>
      <p:ext uri="{BB962C8B-B14F-4D97-AF65-F5344CB8AC3E}">
        <p14:creationId xmlns:p14="http://schemas.microsoft.com/office/powerpoint/2010/main" val="37882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9300" y="1638511"/>
            <a:ext cx="69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최종 </a:t>
            </a:r>
            <a:r>
              <a:rPr lang="ko-KR" altLang="en-US" sz="2400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피쳐</a:t>
            </a:r>
            <a:r>
              <a:rPr lang="ko-KR" altLang="en-US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(561 x 7352) (train and test file)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823994" y="355672"/>
            <a:ext cx="45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ACA1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문제 상황 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6ACA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15" y="3198168"/>
            <a:ext cx="333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 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0" y="2239138"/>
            <a:ext cx="10058400" cy="2412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9926" y="4887686"/>
            <a:ext cx="566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학습에 필요한 </a:t>
            </a:r>
            <a:r>
              <a:rPr lang="ko-KR" altLang="en-US" sz="24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온전한 데이터가 아님</a:t>
            </a:r>
            <a:endParaRPr lang="en-US" altLang="ko-KR" sz="2400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1)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각 피험자 레이블</a:t>
            </a:r>
            <a:endParaRPr lang="en-US" altLang="ko-KR" sz="2400" b="1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2)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활동 레이블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target</a:t>
            </a:r>
            <a:r>
              <a:rPr lang="en-US" altLang="ko-KR" sz="2400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:</a:t>
            </a: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y_train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.txt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) </a:t>
            </a:r>
            <a:r>
              <a:rPr lang="ko-KR" altLang="en-US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빠짐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19478" y="5212185"/>
            <a:ext cx="689213" cy="551330"/>
          </a:xfrm>
          <a:prstGeom prst="rightArrow">
            <a:avLst/>
          </a:prstGeom>
          <a:solidFill>
            <a:srgbClr val="46A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81602" y="4754188"/>
            <a:ext cx="2760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모두 포함한 하나의</a:t>
            </a:r>
            <a:endParaRPr lang="en-US" altLang="ko-KR" sz="2400" dirty="0" smtClean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Train.csv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Test.csv</a:t>
            </a: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파일 생성</a:t>
            </a:r>
            <a:endParaRPr lang="ko-KR" altLang="en-US" sz="24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64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30630" y="1446379"/>
            <a:ext cx="69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Train.csv</a:t>
            </a: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(563 x 7352)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823994" y="355672"/>
            <a:ext cx="45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데이터 병합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6ACA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60" y="3343563"/>
            <a:ext cx="4338918" cy="294846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10" y="3343563"/>
            <a:ext cx="1818044" cy="28955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15" y="3343563"/>
            <a:ext cx="2432367" cy="28955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52078" y="2792084"/>
            <a:ext cx="455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Label = </a:t>
            </a:r>
            <a:r>
              <a:rPr lang="en-US" altLang="ko-KR" sz="2400" b="1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tBodyAccmean</a:t>
            </a:r>
            <a:r>
              <a:rPr lang="en-US" altLang="ko-KR" sz="2400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() …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4139" y="2792084"/>
            <a:ext cx="212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subject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27469" y="2792084"/>
            <a:ext cx="212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activity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왼쪽 중괄호 19"/>
          <p:cNvSpPr/>
          <p:nvPr/>
        </p:nvSpPr>
        <p:spPr>
          <a:xfrm rot="5400000">
            <a:off x="5810617" y="-1884706"/>
            <a:ext cx="578225" cy="8596322"/>
          </a:xfrm>
          <a:prstGeom prst="leftBrace">
            <a:avLst>
              <a:gd name="adj1" fmla="val 284845"/>
              <a:gd name="adj2" fmla="val 50271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711" y="1474144"/>
            <a:ext cx="345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make_t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rain_csv.py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E592E-5EC5-D046-B15B-B77F4CF50BC5}"/>
              </a:ext>
            </a:extLst>
          </p:cNvPr>
          <p:cNvSpPr txBox="1"/>
          <p:nvPr/>
        </p:nvSpPr>
        <p:spPr>
          <a:xfrm>
            <a:off x="3823994" y="355672"/>
            <a:ext cx="459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분석할 데이터 구조 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 smtClean="0">
                <a:solidFill>
                  <a:srgbClr val="46ACA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병합 코드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6ACA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0054" y="1386382"/>
            <a:ext cx="70856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피쳐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리스트 생성 및 대입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- </a:t>
            </a:r>
            <a:r>
              <a:rPr lang="ko-KR" altLang="en-US" b="1" noProof="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앞에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숫자 인덱스 제거</a:t>
            </a: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 - features.txt </a:t>
            </a:r>
            <a:r>
              <a:rPr lang="ko-KR" altLang="en-US" b="1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피쳐와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subject, activity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추가</a:t>
            </a: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-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후에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csv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파일에서 </a:t>
            </a:r>
            <a:r>
              <a:rPr lang="ko-KR" altLang="en-US" b="1" dirty="0" err="1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피쳐에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포함된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comma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인식 안되도록 문자열 처리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2)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피쳐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데이터 리스트</a:t>
            </a:r>
            <a:r>
              <a:rPr kumimoji="0" lang="ko-KR" alt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생성 및 대입</a:t>
            </a: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</a:t>
            </a:r>
          </a:p>
          <a:p>
            <a:pPr lvl="0">
              <a:defRPr/>
            </a:pPr>
            <a:r>
              <a:rPr lang="en-US" altLang="ko-KR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- X_train.txt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처음 앞에 스페이스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중간중간 불규칙적인 스페이스 존재</a:t>
            </a: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-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스페이스 모두 제거하고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comma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로 연결</a:t>
            </a: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 </a:t>
            </a:r>
            <a:r>
              <a:rPr lang="en-US" altLang="ko-KR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-</a:t>
            </a:r>
            <a:r>
              <a:rPr lang="ko-KR" altLang="en-US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피험자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(subject_train.txt)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데이터 추가</a:t>
            </a: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   -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활동 </a:t>
            </a:r>
            <a:r>
              <a:rPr lang="en-US" altLang="ko-KR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(y_train.txt) </a:t>
            </a:r>
            <a:r>
              <a:rPr lang="ko-KR" altLang="en-US" b="1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데이터 숫자를 활동 이름 문자열로 변환 후 추가</a:t>
            </a:r>
            <a:endParaRPr lang="en-US" altLang="ko-KR" b="1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9" y="1982883"/>
            <a:ext cx="2750766" cy="43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637</Words>
  <Application>Microsoft Office PowerPoint</Application>
  <PresentationFormat>와이드스크린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Aharoni</vt:lpstr>
      <vt:lpstr>경기천년제목 Bold</vt:lpstr>
      <vt:lpstr>맑은 고딕</vt:lpstr>
      <vt:lpstr>배달의민족 도현</vt:lpstr>
      <vt:lpstr>Arial</vt:lpstr>
      <vt:lpstr>1_Office 테마</vt:lpstr>
      <vt:lpstr>다양한 데이터에 대한 데이터 정제 방법 및 머신러닝 모델 연구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데이터에 대한 데이터 정제 방법 및 머신러닝 모델 연구</dc:title>
  <dc:creator>노 인호</dc:creator>
  <cp:lastModifiedBy>노 인호</cp:lastModifiedBy>
  <cp:revision>42</cp:revision>
  <dcterms:created xsi:type="dcterms:W3CDTF">2020-03-09T22:37:19Z</dcterms:created>
  <dcterms:modified xsi:type="dcterms:W3CDTF">2020-03-10T02:39:01Z</dcterms:modified>
</cp:coreProperties>
</file>