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3" r:id="rId3"/>
    <p:sldId id="292" r:id="rId4"/>
    <p:sldId id="282" r:id="rId5"/>
    <p:sldId id="283" r:id="rId6"/>
    <p:sldId id="284" r:id="rId7"/>
    <p:sldId id="290" r:id="rId8"/>
    <p:sldId id="294" r:id="rId9"/>
    <p:sldId id="299" r:id="rId10"/>
    <p:sldId id="304" r:id="rId11"/>
    <p:sldId id="309" r:id="rId12"/>
    <p:sldId id="310" r:id="rId13"/>
    <p:sldId id="305" r:id="rId14"/>
    <p:sldId id="308" r:id="rId15"/>
    <p:sldId id="307" r:id="rId16"/>
    <p:sldId id="260" r:id="rId17"/>
  </p:sldIdLst>
  <p:sldSz cx="9144000" cy="6858000" type="screen4x3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0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93423"/>
  </p:normalViewPr>
  <p:slideViewPr>
    <p:cSldViewPr>
      <p:cViewPr varScale="1">
        <p:scale>
          <a:sx n="90" d="100"/>
          <a:sy n="90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65894-A843-4DCA-A2BE-F14C3B4B7F99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D83C-684D-4741-AACE-5C175E70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0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2AEE-FB35-4CED-9D84-A229A62C5EBB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93F-59B8-422E-8806-0233AC5D3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----- Meeting Notes (14/2/18 13:33) -----</a:t>
            </a:r>
          </a:p>
          <a:p>
            <a:r>
              <a:rPr lang="zh-CN" altLang="en-US" dirty="0"/>
              <a:t>Say that: "for simplicity, you can assume that the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3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9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----- Meeting Notes (14/2/18 13:33) -----</a:t>
            </a:r>
          </a:p>
          <a:p>
            <a:r>
              <a:rPr lang="zh-CN" altLang="en-US" dirty="0"/>
              <a:t>Specify explicity the bounds check.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-11113" y="737395"/>
            <a:ext cx="9155113" cy="1039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Picture 9" descr="background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73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162097"/>
            <a:ext cx="6003447" cy="434975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70000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952" y="6492875"/>
            <a:ext cx="689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AE48-424B-4728-9C41-D49A4DA46172}" type="slidenum">
              <a:rPr lang="zh-CN" altLang="en-US" smtClean="0"/>
              <a:pPr/>
              <a:t>‹#›</a:t>
            </a:fld>
            <a:r>
              <a:rPr lang="en-US" altLang="zh-CN" dirty="0" smtClean="0"/>
              <a:t>/29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7557"/>
            <a:ext cx="203568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8376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/>
              <a:t>Computer System </a:t>
            </a:r>
            <a:r>
              <a:rPr lang="en-US" sz="4400" b="0" dirty="0" smtClean="0"/>
              <a:t>Engineering</a:t>
            </a:r>
          </a:p>
          <a:p>
            <a:pPr algn="ctr"/>
            <a:endParaRPr lang="en-US" sz="4400" b="0" dirty="0" smtClean="0"/>
          </a:p>
          <a:p>
            <a:pPr algn="ctr"/>
            <a:r>
              <a:rPr lang="en-US" sz="4400" b="0" dirty="0" smtClean="0"/>
              <a:t>Lab3: Banker’s Algorithm</a:t>
            </a:r>
            <a:endParaRPr lang="en-US" sz="4400" b="0" dirty="0"/>
          </a:p>
        </p:txBody>
      </p:sp>
      <p:sp>
        <p:nvSpPr>
          <p:cNvPr id="3" name="Rectangle 2"/>
          <p:cNvSpPr/>
          <p:nvPr/>
        </p:nvSpPr>
        <p:spPr>
          <a:xfrm>
            <a:off x="395536" y="55695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Contact:</a:t>
            </a:r>
          </a:p>
          <a:p>
            <a:r>
              <a:rPr lang="en-US" smtClean="0"/>
              <a:t>benjamin_kang@</a:t>
            </a:r>
            <a:r>
              <a:rPr lang="en-US" dirty="0" err="1" smtClean="0"/>
              <a:t>mymail.sutd.edu.sg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884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8072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6458956"/>
            <a:ext cx="471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the starter code for more details.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26" y="1559688"/>
            <a:ext cx="836131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Requests resources for a customer loan.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If the request leave the bank in a safe state, it is carried out.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request        An array of the requested count for each resource.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@return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true if the requested resources can be loaned, else false.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A71D5D"/>
                </a:solidFill>
                <a:latin typeface="Courier"/>
              </a:rPr>
              <a:t>public synchronized 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boolean</a:t>
            </a:r>
            <a:r>
              <a:rPr lang="en-US" sz="1250" dirty="0">
                <a:solidFill>
                  <a:srgbClr val="A71D5D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requestResources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[] request);</a:t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Checks if the request will leave the bank in a safe state.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request        An array of the requested count for each resource.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@return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true if the requested resources will leave the bank in a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        safe state, else false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A71D5D"/>
                </a:solidFill>
                <a:latin typeface="Courier"/>
              </a:rPr>
              <a:t>private synchronized 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boolean</a:t>
            </a:r>
            <a:r>
              <a:rPr lang="en-US" sz="1250" dirty="0">
                <a:solidFill>
                  <a:srgbClr val="A71D5D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checkSafe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[] request);</a:t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Releases resources borrowed by a customer</a:t>
            </a:r>
            <a:r>
              <a:rPr lang="en-US" sz="1250" dirty="0" smtClean="0">
                <a:solidFill>
                  <a:srgbClr val="5A525F"/>
                </a:solidFill>
                <a:latin typeface="Courier"/>
              </a:rPr>
              <a:t>. Assume release is valid for simplicity.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25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25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250" dirty="0">
                <a:solidFill>
                  <a:srgbClr val="5A525F"/>
                </a:solidFill>
                <a:latin typeface="Courier"/>
              </a:rPr>
              <a:t> release        An array of the release count for each resource.</a:t>
            </a:r>
            <a:br>
              <a:rPr lang="en-US" sz="1250" dirty="0">
                <a:solidFill>
                  <a:srgbClr val="5A525F"/>
                </a:solidFill>
                <a:latin typeface="Courier"/>
              </a:rPr>
            </a:br>
            <a:r>
              <a:rPr lang="en-US" sz="125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250" dirty="0">
                <a:solidFill>
                  <a:srgbClr val="080808"/>
                </a:solidFill>
                <a:latin typeface="Courier"/>
              </a:rPr>
            </a:br>
            <a:r>
              <a:rPr lang="en-US" sz="1250" dirty="0">
                <a:solidFill>
                  <a:srgbClr val="A71D5D"/>
                </a:solidFill>
                <a:latin typeface="Courier"/>
              </a:rPr>
              <a:t>public synchronized void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releaseResources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25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25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250" dirty="0">
                <a:solidFill>
                  <a:srgbClr val="080808"/>
                </a:solidFill>
                <a:latin typeface="Courier"/>
              </a:rPr>
              <a:t>[] release);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79569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19852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26" y="1988840"/>
            <a:ext cx="8388246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Initializes the state of the bank.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resources  An array of the available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m          The number of resources.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n          The number of customers.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void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initBank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*resources,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m,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n);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Sets the maximum number of demand of each resource for a customer.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maximumDemand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An array of the maximum demanded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void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setMaximumDemand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*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maximumDemand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Prints the state of the bank.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void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printState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();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6458956"/>
            <a:ext cx="471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the starter code for more details.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949280"/>
            <a:ext cx="520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Assume </a:t>
            </a:r>
            <a:r>
              <a:rPr lang="en-US" sz="1600" dirty="0" err="1" smtClean="0"/>
              <a:t>customerIndex</a:t>
            </a:r>
            <a:r>
              <a:rPr lang="en-US" sz="1600" dirty="0" smtClean="0"/>
              <a:t> will be in a valid range for simplicity.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922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8072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6458956"/>
            <a:ext cx="471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the starter code for more details.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26" y="1559688"/>
            <a:ext cx="8688377" cy="4893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Requests resources for a customer loan.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If the request leave the bank in a safe state, it is carried out.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request        An array of the requested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@return 1 if the requested resources can be loaned, else 0.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A71D5D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requestResources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*request);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Checks if the request will leave the bank in a safe state.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request        An array of the requested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@return 1 if the requested resources will leave the bank in a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        safe state, else 0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A71D5D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checkSafe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*request);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Releases resources borrowed by a </a:t>
            </a:r>
            <a:r>
              <a:rPr lang="en-US" sz="1300" dirty="0" smtClean="0">
                <a:solidFill>
                  <a:srgbClr val="5A525F"/>
                </a:solidFill>
                <a:latin typeface="Courier"/>
              </a:rPr>
              <a:t>customer. Assume release is valid for simplicity.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 smtClean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@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release        An array of the release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void </a:t>
            </a:r>
            <a:r>
              <a:rPr lang="en-US" sz="1300" dirty="0" err="1">
                <a:solidFill>
                  <a:srgbClr val="BF4F24"/>
                </a:solidFill>
                <a:latin typeface="Courier"/>
              </a:rPr>
              <a:t>releaseResources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*release);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0888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88332" y="6492875"/>
            <a:ext cx="689248" cy="365125"/>
          </a:xfrm>
        </p:spPr>
        <p:txBody>
          <a:bodyPr/>
          <a:lstStyle/>
          <a:p>
            <a:fld id="{9893AE48-424B-4728-9C41-D49A4DA4617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Test Cases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84" y="191683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There are two test cases provided. </a:t>
            </a:r>
            <a:br>
              <a:rPr lang="en-US" altLang="zh-CN" sz="2800" dirty="0" smtClean="0"/>
            </a:br>
            <a:r>
              <a:rPr lang="en-US" altLang="zh-CN" sz="2800" dirty="0" smtClean="0"/>
              <a:t>(q1.txt, q2.txt)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To help you focus on implementing the algorithm, </a:t>
            </a:r>
            <a:br>
              <a:rPr lang="en-US" altLang="zh-CN" sz="2800" dirty="0" smtClean="0"/>
            </a:br>
            <a:r>
              <a:rPr lang="en-US" altLang="zh-CN" sz="2800" dirty="0" smtClean="0"/>
              <a:t>we have provided a function in the starter code that parses and runs the test cases.</a:t>
            </a: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332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88332" y="6492875"/>
            <a:ext cx="689248" cy="365125"/>
          </a:xfrm>
        </p:spPr>
        <p:txBody>
          <a:bodyPr/>
          <a:lstStyle/>
          <a:p>
            <a:fld id="{9893AE48-424B-4728-9C41-D49A4DA4617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Test Case 1 (q1.txt)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7892" y="975301"/>
            <a:ext cx="1057050" cy="5622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n,5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m,3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a,</a:t>
            </a:r>
            <a:r>
              <a:rPr lang="en-US" sz="2000" dirty="0"/>
              <a:t>10 5 7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c,0,7 5 3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c,1,3 2 2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c,2,9 0 2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c,3,2 2 2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c,4,4 3 3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r,</a:t>
            </a:r>
            <a:r>
              <a:rPr lang="en-US" sz="2000" dirty="0"/>
              <a:t>0,0 1 0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r,</a:t>
            </a:r>
            <a:r>
              <a:rPr lang="en-US" sz="2000" dirty="0"/>
              <a:t>1,2 0 0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r,</a:t>
            </a:r>
            <a:r>
              <a:rPr lang="en-US" sz="2000" dirty="0"/>
              <a:t>2,3 0 2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r,</a:t>
            </a:r>
            <a:r>
              <a:rPr lang="en-US" sz="2000" dirty="0"/>
              <a:t>3,2 1 1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r,4,0 0 </a:t>
            </a:r>
            <a:r>
              <a:rPr lang="en-US" sz="2000" dirty="0" smtClean="0"/>
              <a:t>2</a:t>
            </a:r>
            <a:br>
              <a:rPr lang="en-US" sz="2000" dirty="0" smtClean="0"/>
            </a:br>
            <a:r>
              <a:rPr lang="en-US" sz="2000" dirty="0" smtClean="0"/>
              <a:t>f,1,2 0 0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2068" y="1047309"/>
            <a:ext cx="277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(n) Number of customers: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2068" y="1398057"/>
            <a:ext cx="277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(m) Number of resources: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2068" y="1778849"/>
            <a:ext cx="299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Available resources: 10 5 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2068" y="2127429"/>
            <a:ext cx="379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Maximum resources needed by the</a:t>
            </a:r>
            <a:br>
              <a:rPr lang="en-US" dirty="0" smtClean="0"/>
            </a:br>
            <a:r>
              <a:rPr lang="en-US" dirty="0" smtClean="0"/>
              <a:t> 0</a:t>
            </a:r>
            <a:r>
              <a:rPr lang="en-US" baseline="30000" dirty="0" smtClean="0"/>
              <a:t>th</a:t>
            </a:r>
            <a:r>
              <a:rPr lang="en-US" dirty="0" smtClean="0"/>
              <a:t> customer: 7 5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2068" y="3342273"/>
            <a:ext cx="379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Maximum resources needed by the </a:t>
            </a:r>
            <a:br>
              <a:rPr lang="en-US" dirty="0" smtClean="0"/>
            </a:b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customer: 7 5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2068" y="3999637"/>
            <a:ext cx="496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(r) Request for resources by the 0</a:t>
            </a:r>
            <a:r>
              <a:rPr lang="en-US" baseline="30000" dirty="0" smtClean="0"/>
              <a:t>th</a:t>
            </a:r>
            <a:r>
              <a:rPr lang="en-US" dirty="0" smtClean="0"/>
              <a:t> customer: 0 1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3391" y="6150585"/>
            <a:ext cx="370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(p) Print the current state of the bank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2068" y="5430505"/>
            <a:ext cx="501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(r) Request for resources by the 4</a:t>
            </a:r>
            <a:r>
              <a:rPr lang="en-US" baseline="30000" dirty="0" smtClean="0"/>
              <a:t>th</a:t>
            </a:r>
            <a:r>
              <a:rPr lang="en-US" dirty="0" smtClean="0"/>
              <a:t> customer: 0 0 2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3956" y="1254041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3956" y="1614081"/>
            <a:ext cx="10081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08012" y="1974121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08012" y="2334161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08012" y="3774321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08012" y="4206369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08012" y="5646529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1263" y="6366609"/>
            <a:ext cx="114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2068" y="5799837"/>
            <a:ext cx="48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 Release of resources by the 1</a:t>
            </a:r>
            <a:r>
              <a:rPr lang="en-US" baseline="30000" dirty="0" smtClean="0"/>
              <a:t>st</a:t>
            </a:r>
            <a:r>
              <a:rPr lang="en-US" dirty="0" smtClean="0"/>
              <a:t> customer: 1 0 0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308012" y="6015861"/>
            <a:ext cx="495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2522" y="0"/>
            <a:ext cx="223147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50" b="1" dirty="0" smtClean="0">
                <a:latin typeface="Courier"/>
                <a:cs typeface="Courier"/>
              </a:rPr>
              <a:t>Customer </a:t>
            </a:r>
            <a:r>
              <a:rPr lang="en-US" sz="1250" b="1" dirty="0">
                <a:latin typeface="Courier"/>
                <a:cs typeface="Courier"/>
              </a:rPr>
              <a:t>0 requesting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0 1 0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Customer 1 requesting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2 0 0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Customer 2 requesting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3 0 2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Customer 3 requesting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2 1 1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Customer 4 requesting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0 0 2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Customer 1 releasing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1 0 0 </a:t>
            </a:r>
          </a:p>
          <a:p>
            <a:pPr>
              <a:lnSpc>
                <a:spcPct val="90000"/>
              </a:lnSpc>
            </a:pPr>
            <a:endParaRPr lang="en-US" sz="1250" b="1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Current state: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Available: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4 3 2 </a:t>
            </a:r>
          </a:p>
          <a:p>
            <a:pPr>
              <a:lnSpc>
                <a:spcPct val="90000"/>
              </a:lnSpc>
            </a:pPr>
            <a:endParaRPr lang="en-US" sz="1250" b="1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Maximum: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7 5 3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3 2 2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9 0 2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2 2 2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4 3 3 </a:t>
            </a:r>
          </a:p>
          <a:p>
            <a:pPr>
              <a:lnSpc>
                <a:spcPct val="90000"/>
              </a:lnSpc>
            </a:pPr>
            <a:endParaRPr lang="en-US" sz="1250" b="1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Allocation: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0 1 0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1 0 0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3 0 2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2 1 1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0 0 2 </a:t>
            </a:r>
          </a:p>
          <a:p>
            <a:pPr>
              <a:lnSpc>
                <a:spcPct val="90000"/>
              </a:lnSpc>
            </a:pPr>
            <a:endParaRPr lang="en-US" sz="1250" b="1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Need: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7 4 3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1 2 2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6 0 0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0 1 1 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"/>
                <a:cs typeface="Courier"/>
              </a:rPr>
              <a:t>4 3 1 </a:t>
            </a:r>
          </a:p>
          <a:p>
            <a:pPr>
              <a:lnSpc>
                <a:spcPct val="90000"/>
              </a:lnSpc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22062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88332" y="6492875"/>
            <a:ext cx="689248" cy="365125"/>
          </a:xfrm>
        </p:spPr>
        <p:txBody>
          <a:bodyPr/>
          <a:lstStyle/>
          <a:p>
            <a:fld id="{9893AE48-424B-4728-9C41-D49A4DA4617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Test Case 2 (q2.txt)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7892" y="975301"/>
            <a:ext cx="1057050" cy="5583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dirty="0"/>
              <a:t>n,5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m,3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a,10 5 7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c,0,7 5 3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c,1,3 2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c,2,9 0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c,3,2 2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c,4,4 3 3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r,0,0 1 0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r,1,2 0 0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r,2,3 0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r,3,2 1 1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r,4,0 0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r,1,1 0 2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p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r,0,0 2 0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6154" y="4509120"/>
            <a:ext cx="38699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We attempt to make an loan </a:t>
            </a:r>
            <a:br>
              <a:rPr lang="en-US" dirty="0"/>
            </a:br>
            <a:r>
              <a:rPr lang="en-US" dirty="0"/>
              <a:t>that can leave the bank in unsafe </a:t>
            </a:r>
            <a:r>
              <a:rPr lang="en-US" dirty="0" smtClean="0"/>
              <a:t>state: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(r) </a:t>
            </a:r>
            <a:r>
              <a:rPr lang="en-US" dirty="0"/>
              <a:t>Request for resources by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customer: 0 </a:t>
            </a:r>
            <a:r>
              <a:rPr lang="en-US" dirty="0" smtClean="0"/>
              <a:t>2 0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31640" y="5373216"/>
            <a:ext cx="504056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6154" y="5877272"/>
            <a:ext cx="297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(p) This should print the same </a:t>
            </a:r>
            <a:br>
              <a:rPr lang="en-US" dirty="0" smtClean="0"/>
            </a:br>
            <a:r>
              <a:rPr lang="en-US" dirty="0" smtClean="0"/>
              <a:t>result as the previous print.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3568" y="6372036"/>
            <a:ext cx="114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12522" y="0"/>
            <a:ext cx="2231478" cy="69865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Current state: </a:t>
            </a:r>
          </a:p>
          <a:p>
            <a:r>
              <a:rPr lang="en-US" sz="1400" b="1" dirty="0">
                <a:latin typeface="Courier"/>
                <a:cs typeface="Courier"/>
              </a:rPr>
              <a:t>Available: </a:t>
            </a:r>
          </a:p>
          <a:p>
            <a:r>
              <a:rPr lang="en-US" sz="1400" b="1" dirty="0">
                <a:latin typeface="Courier"/>
                <a:cs typeface="Courier"/>
              </a:rPr>
              <a:t>2 3 0 </a:t>
            </a:r>
          </a:p>
          <a:p>
            <a:endParaRPr lang="en-US" sz="1400" b="1" dirty="0">
              <a:latin typeface="Courier"/>
              <a:cs typeface="Courier"/>
            </a:endParaRPr>
          </a:p>
          <a:p>
            <a:r>
              <a:rPr lang="en-US" sz="1400" b="1" dirty="0">
                <a:latin typeface="Courier"/>
                <a:cs typeface="Courier"/>
              </a:rPr>
              <a:t>Maximum: </a:t>
            </a:r>
          </a:p>
          <a:p>
            <a:r>
              <a:rPr lang="en-US" sz="1400" b="1" dirty="0">
                <a:latin typeface="Courier"/>
                <a:cs typeface="Courier"/>
              </a:rPr>
              <a:t>7 5 3 </a:t>
            </a:r>
          </a:p>
          <a:p>
            <a:r>
              <a:rPr lang="en-US" sz="1400" b="1" dirty="0">
                <a:latin typeface="Courier"/>
                <a:cs typeface="Courier"/>
              </a:rPr>
              <a:t>3 2 2 </a:t>
            </a:r>
          </a:p>
          <a:p>
            <a:r>
              <a:rPr lang="en-US" sz="1400" b="1" dirty="0">
                <a:latin typeface="Courier"/>
                <a:cs typeface="Courier"/>
              </a:rPr>
              <a:t>9 0 2 </a:t>
            </a:r>
          </a:p>
          <a:p>
            <a:r>
              <a:rPr lang="en-US" sz="1400" b="1" dirty="0">
                <a:latin typeface="Courier"/>
                <a:cs typeface="Courier"/>
              </a:rPr>
              <a:t>2 2 2 </a:t>
            </a:r>
          </a:p>
          <a:p>
            <a:r>
              <a:rPr lang="en-US" sz="1400" b="1" dirty="0">
                <a:latin typeface="Courier"/>
                <a:cs typeface="Courier"/>
              </a:rPr>
              <a:t>4 3 3 </a:t>
            </a:r>
          </a:p>
          <a:p>
            <a:endParaRPr lang="en-US" sz="1400" b="1" dirty="0">
              <a:latin typeface="Courier"/>
              <a:cs typeface="Courier"/>
            </a:endParaRPr>
          </a:p>
          <a:p>
            <a:r>
              <a:rPr lang="en-US" sz="1400" b="1" dirty="0">
                <a:latin typeface="Courier"/>
                <a:cs typeface="Courier"/>
              </a:rPr>
              <a:t>Allocation: </a:t>
            </a:r>
          </a:p>
          <a:p>
            <a:r>
              <a:rPr lang="en-US" sz="1400" b="1" dirty="0">
                <a:latin typeface="Courier"/>
                <a:cs typeface="Courier"/>
              </a:rPr>
              <a:t>0 1 0 </a:t>
            </a:r>
          </a:p>
          <a:p>
            <a:r>
              <a:rPr lang="en-US" sz="1400" b="1" dirty="0">
                <a:latin typeface="Courier"/>
                <a:cs typeface="Courier"/>
              </a:rPr>
              <a:t>3 0 2 </a:t>
            </a:r>
          </a:p>
          <a:p>
            <a:r>
              <a:rPr lang="en-US" sz="1400" b="1" dirty="0">
                <a:latin typeface="Courier"/>
                <a:cs typeface="Courier"/>
              </a:rPr>
              <a:t>3 0 2 </a:t>
            </a:r>
          </a:p>
          <a:p>
            <a:r>
              <a:rPr lang="en-US" sz="1400" b="1" dirty="0">
                <a:latin typeface="Courier"/>
                <a:cs typeface="Courier"/>
              </a:rPr>
              <a:t>2 1 1 </a:t>
            </a:r>
          </a:p>
          <a:p>
            <a:r>
              <a:rPr lang="en-US" sz="1400" b="1" dirty="0">
                <a:latin typeface="Courier"/>
                <a:cs typeface="Courier"/>
              </a:rPr>
              <a:t>0 0 2 </a:t>
            </a:r>
          </a:p>
          <a:p>
            <a:endParaRPr lang="en-US" sz="1400" b="1" dirty="0">
              <a:latin typeface="Courier"/>
              <a:cs typeface="Courier"/>
            </a:endParaRPr>
          </a:p>
          <a:p>
            <a:r>
              <a:rPr lang="en-US" sz="1400" b="1" dirty="0">
                <a:latin typeface="Courier"/>
                <a:cs typeface="Courier"/>
              </a:rPr>
              <a:t>Need: </a:t>
            </a:r>
          </a:p>
          <a:p>
            <a:r>
              <a:rPr lang="en-US" sz="1400" b="1" dirty="0">
                <a:latin typeface="Courier"/>
                <a:cs typeface="Courier"/>
              </a:rPr>
              <a:t>7 4 3 </a:t>
            </a:r>
          </a:p>
          <a:p>
            <a:r>
              <a:rPr lang="en-US" sz="1400" b="1" dirty="0">
                <a:latin typeface="Courier"/>
                <a:cs typeface="Courier"/>
              </a:rPr>
              <a:t>0 2 0 </a:t>
            </a:r>
          </a:p>
          <a:p>
            <a:r>
              <a:rPr lang="en-US" sz="1400" b="1" dirty="0">
                <a:latin typeface="Courier"/>
                <a:cs typeface="Courier"/>
              </a:rPr>
              <a:t>6 0 0 </a:t>
            </a:r>
          </a:p>
          <a:p>
            <a:r>
              <a:rPr lang="en-US" sz="1400" b="1" dirty="0">
                <a:latin typeface="Courier"/>
                <a:cs typeface="Courier"/>
              </a:rPr>
              <a:t>0 1 1 </a:t>
            </a:r>
          </a:p>
          <a:p>
            <a:r>
              <a:rPr lang="en-US" sz="1400" b="1" dirty="0">
                <a:latin typeface="Courier"/>
                <a:cs typeface="Courier"/>
              </a:rPr>
              <a:t>4 3 1 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b="1" dirty="0">
              <a:latin typeface="Courier"/>
              <a:cs typeface="Courier"/>
            </a:endParaRPr>
          </a:p>
          <a:p>
            <a:endParaRPr lang="en-US" sz="1400" b="1" dirty="0" smtClean="0">
              <a:latin typeface="Courier"/>
              <a:cs typeface="Courier"/>
            </a:endParaRPr>
          </a:p>
          <a:p>
            <a:endParaRPr lang="en-US" sz="1400" b="1" dirty="0">
              <a:latin typeface="Courier"/>
              <a:cs typeface="Courier"/>
            </a:endParaRPr>
          </a:p>
          <a:p>
            <a:endParaRPr lang="en-US" sz="1400" b="1" dirty="0" smtClean="0">
              <a:latin typeface="Courier"/>
              <a:cs typeface="Courier"/>
            </a:endParaRPr>
          </a:p>
          <a:p>
            <a:endParaRPr lang="en-US" sz="1400" b="1" dirty="0">
              <a:latin typeface="Courier"/>
              <a:cs typeface="Courier"/>
            </a:endParaRPr>
          </a:p>
          <a:p>
            <a:endParaRPr lang="en-US" sz="1400" b="1" dirty="0" smtClean="0">
              <a:latin typeface="Courier"/>
              <a:cs typeface="Courier"/>
            </a:endParaRPr>
          </a:p>
          <a:p>
            <a:endParaRPr lang="en-US" sz="1400" b="1" dirty="0">
              <a:latin typeface="Courier"/>
              <a:cs typeface="Courier"/>
            </a:endParaRPr>
          </a:p>
          <a:p>
            <a:endParaRPr lang="en-US" sz="1400" b="1" dirty="0" smtClean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7704" y="3995772"/>
            <a:ext cx="319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Testing the </a:t>
            </a:r>
            <a:r>
              <a:rPr lang="en-US" b="1" dirty="0" err="1" smtClean="0"/>
              <a:t>checkSafe</a:t>
            </a:r>
            <a:r>
              <a:rPr lang="en-US" b="1" dirty="0" smtClean="0"/>
              <a:t>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09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Requirement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24136" y="1547014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sz="2800" dirty="0"/>
              <a:t>Put your </a:t>
            </a:r>
            <a:r>
              <a:rPr lang="en-SG" sz="2800" dirty="0" smtClean="0"/>
              <a:t>screenshots </a:t>
            </a:r>
            <a:r>
              <a:rPr lang="en-SG" sz="2800" dirty="0"/>
              <a:t>and analysis in a </a:t>
            </a:r>
            <a:r>
              <a:rPr lang="en-SG" sz="2800" dirty="0" smtClean="0"/>
              <a:t>pdf </a:t>
            </a:r>
            <a:r>
              <a:rPr lang="en-SG" sz="2800" dirty="0"/>
              <a:t>file. Your submission should contain: one </a:t>
            </a:r>
            <a:r>
              <a:rPr lang="en-SG" sz="2800" dirty="0" smtClean="0"/>
              <a:t>pdf </a:t>
            </a:r>
            <a:r>
              <a:rPr lang="en-SG" sz="2800" dirty="0"/>
              <a:t>report; source </a:t>
            </a:r>
            <a:r>
              <a:rPr lang="en-SG" sz="2800" dirty="0" smtClean="0"/>
              <a:t>code</a:t>
            </a:r>
            <a:r>
              <a:rPr lang="en-US" altLang="zh-CN" sz="2800" dirty="0" smtClean="0"/>
              <a:t>.</a:t>
            </a:r>
            <a:r>
              <a:rPr lang="en-SG" sz="2800" dirty="0" smtClean="0"/>
              <a:t> </a:t>
            </a:r>
            <a:br>
              <a:rPr lang="en-SG" sz="2800" dirty="0" smtClean="0"/>
            </a:br>
            <a:r>
              <a:rPr lang="en-SG" sz="2800" dirty="0" smtClean="0"/>
              <a:t/>
            </a:r>
            <a:br>
              <a:rPr lang="en-SG" sz="2800" dirty="0" smtClean="0"/>
            </a:br>
            <a:r>
              <a:rPr lang="en-SG" sz="2800" dirty="0" smtClean="0"/>
              <a:t>Please zip them up and </a:t>
            </a:r>
            <a:r>
              <a:rPr lang="en-SG" sz="2800" smtClean="0"/>
              <a:t>submit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SG" sz="2800" dirty="0" smtClean="0">
                <a:solidFill>
                  <a:srgbClr val="C00000"/>
                </a:solidFill>
              </a:rPr>
              <a:t>before</a:t>
            </a:r>
            <a:r>
              <a:rPr lang="en-SG" sz="2800" dirty="0" smtClean="0"/>
              <a:t> </a:t>
            </a:r>
            <a:r>
              <a:rPr lang="en-SG" sz="2800" dirty="0" smtClean="0">
                <a:solidFill>
                  <a:srgbClr val="C00000"/>
                </a:solidFill>
              </a:rPr>
              <a:t>12:00 PM, 22</a:t>
            </a:r>
            <a:r>
              <a:rPr lang="en-SG" sz="2800" baseline="30000" dirty="0" smtClean="0">
                <a:solidFill>
                  <a:srgbClr val="C00000"/>
                </a:solidFill>
              </a:rPr>
              <a:t>nd</a:t>
            </a:r>
            <a:r>
              <a:rPr lang="en-SG" sz="2800" dirty="0" smtClean="0">
                <a:solidFill>
                  <a:srgbClr val="C00000"/>
                </a:solidFill>
              </a:rPr>
              <a:t> Feb</a:t>
            </a:r>
            <a:r>
              <a:rPr lang="en-SG" sz="2800" dirty="0" smtClean="0"/>
              <a:t>, 2018.</a:t>
            </a:r>
            <a:endParaRPr lang="en-US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Good luck!</a:t>
            </a:r>
          </a:p>
          <a:p>
            <a:pPr marL="457200" indent="-457200">
              <a:buFont typeface="Wingdings 2"/>
              <a:buChar char=""/>
            </a:pP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1717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Objectives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541959"/>
            <a:ext cx="7695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US" altLang="zh-CN" sz="2800" dirty="0" smtClean="0"/>
              <a:t>Understand deadlock and implement Banker’s algorithm</a:t>
            </a:r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61" y="2526845"/>
            <a:ext cx="4854798" cy="3608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932" y="6185098"/>
            <a:ext cx="669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Picture </a:t>
            </a:r>
            <a:r>
              <a:rPr lang="en-US" sz="1400" dirty="0"/>
              <a:t>from: http://career.guru99.com/top-50-operating-system-interview-questions/</a:t>
            </a:r>
          </a:p>
        </p:txBody>
      </p:sp>
    </p:spTree>
    <p:extLst>
      <p:ext uri="{BB962C8B-B14F-4D97-AF65-F5344CB8AC3E}">
        <p14:creationId xmlns:p14="http://schemas.microsoft.com/office/powerpoint/2010/main" val="2273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75655" cy="434975"/>
          </a:xfrm>
        </p:spPr>
        <p:txBody>
          <a:bodyPr/>
          <a:lstStyle/>
          <a:p>
            <a:r>
              <a:rPr lang="en-US" altLang="zh-CN" b="0" dirty="0"/>
              <a:t>Deadlock and Banker’s algorithm 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44724" y="1916832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800" dirty="0"/>
              <a:t>Reference</a:t>
            </a:r>
            <a:r>
              <a:rPr lang="en-SG" altLang="zh-CN" sz="2800"/>
              <a:t>: </a:t>
            </a:r>
            <a:r>
              <a:rPr lang="en-SG" altLang="zh-CN" sz="2800" smtClean="0">
                <a:solidFill>
                  <a:srgbClr val="C00000"/>
                </a:solidFill>
              </a:rPr>
              <a:t>ch7-2017-release.pdf</a:t>
            </a:r>
            <a:endParaRPr lang="en-SG" altLang="zh-CN" sz="2800" dirty="0"/>
          </a:p>
          <a:p>
            <a:endParaRPr lang="en-SG" altLang="zh-CN" sz="2800" dirty="0"/>
          </a:p>
          <a:p>
            <a:r>
              <a:rPr lang="en-SG" altLang="zh-CN" sz="2800" dirty="0" smtClean="0"/>
              <a:t>What is Deadlock? </a:t>
            </a:r>
          </a:p>
          <a:p>
            <a:r>
              <a:rPr lang="en-SG" altLang="zh-CN" sz="2800" dirty="0"/>
              <a:t>	</a:t>
            </a:r>
            <a:r>
              <a:rPr lang="en-SG" altLang="zh-CN" sz="2800" dirty="0" smtClean="0"/>
              <a:t>slides </a:t>
            </a:r>
            <a:r>
              <a:rPr lang="en-SG" altLang="zh-CN" sz="2800" dirty="0"/>
              <a:t>7.5 –</a:t>
            </a:r>
            <a:r>
              <a:rPr lang="zh-CN" altLang="en-US" sz="2800" dirty="0" smtClean="0"/>
              <a:t> </a:t>
            </a:r>
            <a:r>
              <a:rPr lang="en-SG" altLang="zh-CN" sz="2800" dirty="0" smtClean="0"/>
              <a:t>7.16</a:t>
            </a:r>
            <a:endParaRPr lang="en-SG" altLang="zh-CN" sz="2800" dirty="0"/>
          </a:p>
          <a:p>
            <a:endParaRPr lang="en-SG" altLang="zh-CN" sz="2800" dirty="0"/>
          </a:p>
          <a:p>
            <a:r>
              <a:rPr lang="en-SG" altLang="zh-CN" sz="2800" dirty="0" smtClean="0"/>
              <a:t>What is Banker’s algorithm? </a:t>
            </a:r>
          </a:p>
          <a:p>
            <a:r>
              <a:rPr lang="en-SG" altLang="zh-CN" sz="2800" dirty="0"/>
              <a:t>	</a:t>
            </a:r>
            <a:r>
              <a:rPr lang="en-SG" altLang="zh-CN" sz="2800" dirty="0" smtClean="0"/>
              <a:t>slides 7.33 </a:t>
            </a:r>
            <a:r>
              <a:rPr lang="en-SG" altLang="zh-CN" sz="2800" dirty="0"/>
              <a:t>–</a:t>
            </a:r>
            <a:r>
              <a:rPr lang="en-SG" altLang="zh-CN" sz="2800" dirty="0" smtClean="0"/>
              <a:t> 7.37</a:t>
            </a:r>
          </a:p>
        </p:txBody>
      </p:sp>
    </p:spTree>
    <p:extLst>
      <p:ext uri="{BB962C8B-B14F-4D97-AF65-F5344CB8AC3E}">
        <p14:creationId xmlns:p14="http://schemas.microsoft.com/office/powerpoint/2010/main" val="172722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Tasks: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1 . </a:t>
            </a:r>
            <a:r>
              <a:rPr lang="en-SG" altLang="zh-CN" sz="2800" dirty="0"/>
              <a:t>Implement a </a:t>
            </a:r>
            <a:r>
              <a:rPr lang="en-SG" altLang="zh-CN" sz="2800" dirty="0" smtClean="0"/>
              <a:t>basic Bank system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2 . Implement </a:t>
            </a:r>
            <a:r>
              <a:rPr lang="en-SG" altLang="zh-CN" sz="2800" dirty="0" smtClean="0"/>
              <a:t>safety check </a:t>
            </a:r>
            <a:r>
              <a:rPr lang="en-SG" altLang="zh-CN" sz="2800" dirty="0"/>
              <a:t>algorithm</a:t>
            </a:r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3 . </a:t>
            </a:r>
            <a:r>
              <a:rPr lang="en-SG" altLang="zh-CN" sz="2800" dirty="0" smtClean="0"/>
              <a:t>Analyse </a:t>
            </a:r>
            <a:r>
              <a:rPr lang="en-US" altLang="zh-CN" sz="2800" dirty="0" smtClean="0"/>
              <a:t>the complexity of banker’s algorithm</a:t>
            </a: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272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1:  Bank System</a:t>
            </a:r>
            <a:endParaRPr lang="zh-CN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916832"/>
            <a:ext cx="8316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1 . </a:t>
            </a:r>
            <a:r>
              <a:rPr lang="en-SG" altLang="zh-CN" sz="2800" dirty="0" smtClean="0"/>
              <a:t>Customers can request resources, while system can grant the request or deny it.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2 . </a:t>
            </a:r>
            <a:r>
              <a:rPr lang="en-SG" altLang="zh-CN" sz="2800" dirty="0" smtClean="0"/>
              <a:t>Customers can release resources</a:t>
            </a:r>
            <a:endParaRPr lang="en-SG" altLang="zh-CN" sz="2800" dirty="0"/>
          </a:p>
          <a:p>
            <a:endParaRPr lang="en-SG" altLang="zh-CN" sz="2800" dirty="0" smtClean="0"/>
          </a:p>
          <a:p>
            <a:endParaRPr lang="en-SG" altLang="zh-CN" sz="2800" dirty="0"/>
          </a:p>
          <a:p>
            <a:r>
              <a:rPr lang="en-SG" altLang="zh-CN" sz="2800" dirty="0"/>
              <a:t>3 . </a:t>
            </a:r>
            <a:r>
              <a:rPr lang="en-US" altLang="zh-CN" sz="2800" dirty="0" smtClean="0"/>
              <a:t>System can print its states by invoke special function</a:t>
            </a: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714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2: Safety Check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Algorithm</a:t>
            </a:r>
            <a:r>
              <a:rPr lang="zh-CN" altLang="en-US" b="0" dirty="0" smtClean="0"/>
              <a:t> 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71333" y="522920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accent2">
                    <a:lumMod val="75000"/>
                  </a:schemeClr>
                </a:solidFill>
              </a:rPr>
              <a:t>The psuedocode is also available in the handout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329" y="1340768"/>
            <a:ext cx="3600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Safety Check: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process requests an available resource, system must decide if granting the request will leave the system in a safe state.  </a:t>
            </a:r>
            <a:endParaRPr lang="en-US" sz="24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26" y="980728"/>
            <a:ext cx="452164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3: Complexity analysis</a:t>
            </a:r>
            <a:endParaRPr lang="zh-CN" alt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5989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Please analyze the time </a:t>
            </a:r>
            <a:r>
              <a:rPr lang="en-SG" sz="2400" dirty="0"/>
              <a:t>complexity</a:t>
            </a:r>
            <a:r>
              <a:rPr lang="en-US" sz="2400" dirty="0"/>
              <a:t> </a:t>
            </a:r>
            <a:r>
              <a:rPr lang="en-US" altLang="zh-CN" sz="2400" dirty="0" smtClean="0"/>
              <a:t>of Banker’s algorithm if: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  there is </a:t>
            </a:r>
            <a:r>
              <a:rPr lang="en-US" altLang="zh-CN" sz="2400" dirty="0" smtClean="0">
                <a:solidFill>
                  <a:srgbClr val="0432FF"/>
                </a:solidFill>
              </a:rPr>
              <a:t>n</a:t>
            </a:r>
            <a:r>
              <a:rPr lang="en-US" altLang="zh-CN" sz="2400" dirty="0" smtClean="0"/>
              <a:t> customers in total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2.  There is </a:t>
            </a:r>
            <a:r>
              <a:rPr lang="en-US" altLang="zh-CN" sz="2400" dirty="0" smtClean="0">
                <a:solidFill>
                  <a:srgbClr val="0432FF"/>
                </a:solidFill>
              </a:rPr>
              <a:t>m</a:t>
            </a:r>
            <a:r>
              <a:rPr lang="en-US" altLang="zh-CN" sz="2400" dirty="0" smtClean="0"/>
              <a:t> resources in total</a:t>
            </a:r>
            <a:endParaRPr lang="en-SG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8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data structure</a:t>
            </a:r>
            <a:endParaRPr lang="zh-CN" alt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005064"/>
            <a:ext cx="12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4034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Version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116" y="4509120"/>
            <a:ext cx="73416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080808"/>
                </a:solidFill>
                <a:latin typeface="Courier"/>
              </a:rPr>
              <a:t>numberOfCustomers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;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number of customers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080808"/>
                </a:solidFill>
                <a:latin typeface="Courier"/>
              </a:rPr>
              <a:t>numberOfResources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;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number of resources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500" dirty="0">
                <a:solidFill>
                  <a:srgbClr val="080808"/>
                </a:solidFill>
                <a:latin typeface="Courier"/>
              </a:rPr>
            </a:b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*available;   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</a:t>
            </a:r>
            <a:r>
              <a:rPr lang="en-US" sz="1500" dirty="0" smtClean="0">
                <a:solidFill>
                  <a:srgbClr val="5A525F"/>
                </a:solidFill>
                <a:latin typeface="Courier"/>
              </a:rPr>
              <a:t>available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amount of each </a:t>
            </a:r>
            <a:r>
              <a:rPr lang="en-US" sz="1500" dirty="0" smtClean="0">
                <a:solidFill>
                  <a:srgbClr val="5A525F"/>
                </a:solidFill>
                <a:latin typeface="Courier"/>
              </a:rPr>
              <a:t>resource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/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**maximum;    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maximum demand of each customer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**allocation; 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amount currently allocated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**need;       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remaining needs of each customer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936864"/>
            <a:ext cx="803424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080808"/>
                </a:solidFill>
                <a:latin typeface="Courier"/>
              </a:rPr>
              <a:t>numberOfCustomers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;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number of customers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080808"/>
                </a:solidFill>
                <a:latin typeface="Courier"/>
              </a:rPr>
              <a:t>numberOfResources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;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number of resources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500" dirty="0">
                <a:solidFill>
                  <a:srgbClr val="080808"/>
                </a:solidFill>
                <a:latin typeface="Courier"/>
              </a:rPr>
            </a:br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[] available;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available amount of each resource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[][] maximum;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maximum demand of each customer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[][] allocation;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amount currently allocated</a:t>
            </a:r>
            <a:br>
              <a:rPr lang="en-US" sz="1500" dirty="0">
                <a:solidFill>
                  <a:srgbClr val="5A525F"/>
                </a:solidFill>
                <a:latin typeface="Courier"/>
              </a:rPr>
            </a:br>
            <a:r>
              <a:rPr lang="en-US" sz="1500" dirty="0">
                <a:solidFill>
                  <a:srgbClr val="A71D5D"/>
                </a:solidFill>
                <a:latin typeface="Courier"/>
              </a:rPr>
              <a:t>private </a:t>
            </a:r>
            <a:r>
              <a:rPr lang="en-US" sz="15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500" dirty="0">
                <a:solidFill>
                  <a:srgbClr val="080808"/>
                </a:solidFill>
                <a:latin typeface="Courier"/>
              </a:rPr>
              <a:t>[][] need;       </a:t>
            </a:r>
            <a:r>
              <a:rPr lang="en-US" sz="1500" dirty="0">
                <a:solidFill>
                  <a:srgbClr val="5A525F"/>
                </a:solidFill>
                <a:latin typeface="Courier"/>
              </a:rPr>
              <a:t>// the remaining needs of each customer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3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</a:t>
            </a:r>
            <a:r>
              <a:rPr lang="en-US" altLang="zh-CN" b="0" dirty="0"/>
              <a:t>:</a:t>
            </a:r>
            <a:r>
              <a:rPr lang="en-US" altLang="zh-CN" b="0" dirty="0" smtClean="0"/>
              <a:t> Q1-Bank System 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19852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You need to implement following functions:</a:t>
            </a:r>
            <a:endParaRPr lang="en-SG" altLang="zh-CN" sz="2800" dirty="0" smtClean="0"/>
          </a:p>
          <a:p>
            <a:endParaRPr lang="en-SG" altLang="zh-C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94190" y="7305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26" y="1988840"/>
            <a:ext cx="83882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Constructor for the Banker class.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30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30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resources          An array of the available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30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30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numberOfCustomers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number of customers.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public Banker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[] resources,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numberOfCustomers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Sets the maximum number of demand of each resource for a customer.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30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30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The customer's index (0-indexed).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</a:t>
            </a:r>
            <a:r>
              <a:rPr lang="en-US" sz="1300" dirty="0">
                <a:solidFill>
                  <a:srgbClr val="794938"/>
                </a:solidFill>
                <a:latin typeface="Courier"/>
              </a:rPr>
              <a:t>@</a:t>
            </a:r>
            <a:r>
              <a:rPr lang="en-US" sz="1300" dirty="0" err="1">
                <a:solidFill>
                  <a:srgbClr val="794938"/>
                </a:solidFill>
                <a:latin typeface="Courier"/>
              </a:rPr>
              <a:t>param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5A525F"/>
                </a:solidFill>
                <a:latin typeface="Courier"/>
              </a:rPr>
              <a:t>maximumDemand</a:t>
            </a:r>
            <a:r>
              <a:rPr lang="en-US" sz="1300" dirty="0">
                <a:solidFill>
                  <a:srgbClr val="5A525F"/>
                </a:solidFill>
                <a:latin typeface="Courier"/>
              </a:rPr>
              <a:t>  An array of the maximum demanded count for each resource.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public void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setMaximumDemand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customerIndex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, </a:t>
            </a:r>
            <a:r>
              <a:rPr lang="en-US" sz="1300" dirty="0" err="1">
                <a:solidFill>
                  <a:srgbClr val="A71D5D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[]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maximumDemand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);</a:t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/**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 Prints the current state of the bank.</a:t>
            </a:r>
            <a:br>
              <a:rPr lang="en-US" sz="1300" dirty="0">
                <a:solidFill>
                  <a:srgbClr val="5A525F"/>
                </a:solidFill>
                <a:latin typeface="Courier"/>
              </a:rPr>
            </a:br>
            <a:r>
              <a:rPr lang="en-US" sz="1300" dirty="0">
                <a:solidFill>
                  <a:srgbClr val="5A525F"/>
                </a:solidFill>
                <a:latin typeface="Courier"/>
              </a:rPr>
              <a:t> */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/>
            </a:r>
            <a:br>
              <a:rPr lang="en-US" sz="1300" dirty="0">
                <a:solidFill>
                  <a:srgbClr val="080808"/>
                </a:solidFill>
                <a:latin typeface="Courier"/>
              </a:rPr>
            </a:br>
            <a:r>
              <a:rPr lang="en-US" sz="1300" dirty="0">
                <a:solidFill>
                  <a:srgbClr val="A71D5D"/>
                </a:solidFill>
                <a:latin typeface="Courier"/>
              </a:rPr>
              <a:t>public void </a:t>
            </a:r>
            <a:r>
              <a:rPr lang="en-US" sz="1300" dirty="0" err="1">
                <a:solidFill>
                  <a:srgbClr val="080808"/>
                </a:solidFill>
                <a:latin typeface="Courier"/>
              </a:rPr>
              <a:t>printState</a:t>
            </a:r>
            <a:r>
              <a:rPr lang="en-US" sz="1300" dirty="0">
                <a:solidFill>
                  <a:srgbClr val="080808"/>
                </a:solidFill>
                <a:latin typeface="Courier"/>
              </a:rPr>
              <a:t>();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6458956"/>
            <a:ext cx="471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refer to the starter code for more details.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5949280"/>
            <a:ext cx="520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Assume </a:t>
            </a:r>
            <a:r>
              <a:rPr lang="en-US" sz="1600" dirty="0" err="1" smtClean="0"/>
              <a:t>customerIndex</a:t>
            </a:r>
            <a:r>
              <a:rPr lang="en-US" sz="1600" dirty="0" smtClean="0"/>
              <a:t> will be in a valid range for simplicity.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294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893</Words>
  <Application>Microsoft Macintosh PowerPoint</Application>
  <PresentationFormat>On-screen Show (4:3)</PresentationFormat>
  <Paragraphs>224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</vt:lpstr>
      <vt:lpstr>PowerPoint Presentation</vt:lpstr>
      <vt:lpstr>Objectives</vt:lpstr>
      <vt:lpstr>Deadlock and Banker’s algorithm </vt:lpstr>
      <vt:lpstr>Tasks:</vt:lpstr>
      <vt:lpstr>Task 1:  Bank System</vt:lpstr>
      <vt:lpstr>Task 2: Safety Check Algorithm </vt:lpstr>
      <vt:lpstr>Task 3: Complexity analysis</vt:lpstr>
      <vt:lpstr>Code: data structure</vt:lpstr>
      <vt:lpstr>Code: Q1-Bank System (Java)</vt:lpstr>
      <vt:lpstr>Code: Q1-Bank System (Java)</vt:lpstr>
      <vt:lpstr>Code: Q1-Bank System (C)</vt:lpstr>
      <vt:lpstr>Code: Q1-Bank System (C)</vt:lpstr>
      <vt:lpstr>Test Cases</vt:lpstr>
      <vt:lpstr>Test Case 1 (q1.txt)</vt:lpstr>
      <vt:lpstr>Test Case 2 (q2.txt)</vt:lpstr>
      <vt:lpstr>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1001369</dc:creator>
  <cp:lastModifiedBy>Benjamin Kang</cp:lastModifiedBy>
  <cp:revision>1096</cp:revision>
  <cp:lastPrinted>2015-11-13T06:14:07Z</cp:lastPrinted>
  <dcterms:created xsi:type="dcterms:W3CDTF">2015-02-02T12:33:21Z</dcterms:created>
  <dcterms:modified xsi:type="dcterms:W3CDTF">2018-02-15T02:41:43Z</dcterms:modified>
</cp:coreProperties>
</file>