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8" r:id="rId2"/>
    <p:sldId id="331" r:id="rId3"/>
    <p:sldId id="342" r:id="rId4"/>
    <p:sldId id="424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2" r:id="rId13"/>
    <p:sldId id="353" r:id="rId14"/>
    <p:sldId id="418" r:id="rId15"/>
    <p:sldId id="420" r:id="rId16"/>
    <p:sldId id="417" r:id="rId17"/>
    <p:sldId id="419" r:id="rId18"/>
    <p:sldId id="425" r:id="rId19"/>
    <p:sldId id="362" r:id="rId20"/>
    <p:sldId id="385" r:id="rId21"/>
    <p:sldId id="421" r:id="rId22"/>
    <p:sldId id="389" r:id="rId23"/>
    <p:sldId id="403" r:id="rId24"/>
    <p:sldId id="393" r:id="rId25"/>
    <p:sldId id="392" r:id="rId26"/>
    <p:sldId id="359" r:id="rId27"/>
    <p:sldId id="431" r:id="rId28"/>
    <p:sldId id="404" r:id="rId29"/>
    <p:sldId id="430" r:id="rId30"/>
    <p:sldId id="408" r:id="rId31"/>
    <p:sldId id="411" r:id="rId32"/>
    <p:sldId id="410" r:id="rId33"/>
    <p:sldId id="413" r:id="rId34"/>
    <p:sldId id="414" r:id="rId35"/>
    <p:sldId id="426" r:id="rId36"/>
    <p:sldId id="427" r:id="rId37"/>
    <p:sldId id="428" r:id="rId38"/>
    <p:sldId id="407" r:id="rId39"/>
    <p:sldId id="429" r:id="rId40"/>
    <p:sldId id="341" r:id="rId4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3" autoAdjust="0"/>
    <p:restoredTop sz="94638" autoAdjust="0"/>
  </p:normalViewPr>
  <p:slideViewPr>
    <p:cSldViewPr>
      <p:cViewPr>
        <p:scale>
          <a:sx n="100" d="100"/>
          <a:sy n="100" d="100"/>
        </p:scale>
        <p:origin x="-88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ti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t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2416C-35B1-0B43-83F5-8870D7261913}" type="doc">
      <dgm:prSet loTypeId="urn:microsoft.com/office/officeart/2005/8/layout/radial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E1646D-6EEE-3546-BAB9-192476CF93FF}">
      <dgm:prSet phldrT="[Text]"/>
      <dgm:spPr/>
      <dgm:t>
        <a:bodyPr/>
        <a:lstStyle/>
        <a:p>
          <a:r>
            <a:rPr lang="en-US" dirty="0" smtClean="0"/>
            <a:t>STEM</a:t>
          </a:r>
          <a:endParaRPr lang="en-US" dirty="0"/>
        </a:p>
      </dgm:t>
    </dgm:pt>
    <dgm:pt modelId="{C2C674C1-8F1D-E241-9338-C30F19B95291}" type="parTrans" cxnId="{6045E06F-DD5D-864C-8A5C-4E414BDABC2A}">
      <dgm:prSet/>
      <dgm:spPr/>
      <dgm:t>
        <a:bodyPr/>
        <a:lstStyle/>
        <a:p>
          <a:endParaRPr lang="en-US"/>
        </a:p>
      </dgm:t>
    </dgm:pt>
    <dgm:pt modelId="{7C7EEFB2-30BF-B647-B7FD-98ED48A1ED8D}" type="sibTrans" cxnId="{6045E06F-DD5D-864C-8A5C-4E414BDABC2A}">
      <dgm:prSet/>
      <dgm:spPr/>
      <dgm:t>
        <a:bodyPr/>
        <a:lstStyle/>
        <a:p>
          <a:endParaRPr lang="en-US"/>
        </a:p>
      </dgm:t>
    </dgm:pt>
    <dgm:pt modelId="{D5F3AD84-3D3C-4949-8BF0-4DA0A7673C21}">
      <dgm:prSet phldrT="[Text]"/>
      <dgm:spPr/>
      <dgm:t>
        <a:bodyPr/>
        <a:lstStyle/>
        <a:p>
          <a:r>
            <a:rPr lang="en-US" dirty="0" smtClean="0"/>
            <a:t>Math</a:t>
          </a:r>
          <a:endParaRPr lang="en-US" dirty="0"/>
        </a:p>
      </dgm:t>
    </dgm:pt>
    <dgm:pt modelId="{33B416BC-3580-BA49-9DF8-0E528220B0C4}" type="parTrans" cxnId="{B194CCFD-C05E-CD43-ABD9-F5CFD0616701}">
      <dgm:prSet/>
      <dgm:spPr/>
      <dgm:t>
        <a:bodyPr/>
        <a:lstStyle/>
        <a:p>
          <a:endParaRPr lang="en-US"/>
        </a:p>
      </dgm:t>
    </dgm:pt>
    <dgm:pt modelId="{DE4DDBE6-B5F8-C84D-8E51-767B2B71DC22}" type="sibTrans" cxnId="{B194CCFD-C05E-CD43-ABD9-F5CFD0616701}">
      <dgm:prSet/>
      <dgm:spPr/>
      <dgm:t>
        <a:bodyPr/>
        <a:lstStyle/>
        <a:p>
          <a:endParaRPr lang="en-US"/>
        </a:p>
      </dgm:t>
    </dgm:pt>
    <dgm:pt modelId="{304C5893-4CB7-334E-8A1F-563087EEA6D4}">
      <dgm:prSet phldrT="[Text]"/>
      <dgm:spPr/>
      <dgm:t>
        <a:bodyPr/>
        <a:lstStyle/>
        <a:p>
          <a:r>
            <a:rPr lang="en-US" dirty="0" smtClean="0"/>
            <a:t>Science</a:t>
          </a:r>
          <a:endParaRPr lang="en-US" dirty="0"/>
        </a:p>
      </dgm:t>
    </dgm:pt>
    <dgm:pt modelId="{24180C6B-2C93-4F43-B005-799A88233AD5}" type="parTrans" cxnId="{7A9986C1-540D-BB40-883A-AB5CFB7DB3FA}">
      <dgm:prSet/>
      <dgm:spPr/>
      <dgm:t>
        <a:bodyPr/>
        <a:lstStyle/>
        <a:p>
          <a:endParaRPr lang="en-US"/>
        </a:p>
      </dgm:t>
    </dgm:pt>
    <dgm:pt modelId="{40820274-BF53-F64D-8B7D-3C4216B6FE7A}" type="sibTrans" cxnId="{7A9986C1-540D-BB40-883A-AB5CFB7DB3FA}">
      <dgm:prSet/>
      <dgm:spPr/>
      <dgm:t>
        <a:bodyPr/>
        <a:lstStyle/>
        <a:p>
          <a:endParaRPr lang="en-US"/>
        </a:p>
      </dgm:t>
    </dgm:pt>
    <dgm:pt modelId="{83720160-DD1A-A242-8AF8-6039F0092E8D}">
      <dgm:prSet phldrT="[Text]"/>
      <dgm:spPr/>
      <dgm:t>
        <a:bodyPr/>
        <a:lstStyle/>
        <a:p>
          <a:r>
            <a:rPr lang="en-US" dirty="0" smtClean="0"/>
            <a:t>Social Sciences</a:t>
          </a:r>
          <a:endParaRPr lang="en-US" dirty="0"/>
        </a:p>
      </dgm:t>
    </dgm:pt>
    <dgm:pt modelId="{5E22F88B-63B4-CD42-8743-4285C0EC4155}" type="parTrans" cxnId="{AC952652-B149-5540-940F-4E6A0199A80F}">
      <dgm:prSet/>
      <dgm:spPr/>
      <dgm:t>
        <a:bodyPr/>
        <a:lstStyle/>
        <a:p>
          <a:endParaRPr lang="en-US"/>
        </a:p>
      </dgm:t>
    </dgm:pt>
    <dgm:pt modelId="{715BE230-40AA-0F4B-A275-CE277CAC4042}" type="sibTrans" cxnId="{AC952652-B149-5540-940F-4E6A0199A80F}">
      <dgm:prSet/>
      <dgm:spPr/>
      <dgm:t>
        <a:bodyPr/>
        <a:lstStyle/>
        <a:p>
          <a:endParaRPr lang="en-US"/>
        </a:p>
      </dgm:t>
    </dgm:pt>
    <dgm:pt modelId="{DF44D351-DF00-3446-BCA6-5A4D645CF854}">
      <dgm:prSet phldrT="[Text]"/>
      <dgm:spPr/>
      <dgm:t>
        <a:bodyPr/>
        <a:lstStyle/>
        <a:p>
          <a:r>
            <a:rPr lang="en-US" dirty="0" smtClean="0"/>
            <a:t>Economics</a:t>
          </a:r>
          <a:endParaRPr lang="en-US" dirty="0"/>
        </a:p>
      </dgm:t>
    </dgm:pt>
    <dgm:pt modelId="{A6242E97-796C-FA42-96D1-4947B94525DF}" type="parTrans" cxnId="{06366E21-2DD0-E44B-8E38-466756CEB6E2}">
      <dgm:prSet/>
      <dgm:spPr/>
      <dgm:t>
        <a:bodyPr/>
        <a:lstStyle/>
        <a:p>
          <a:endParaRPr lang="en-US"/>
        </a:p>
      </dgm:t>
    </dgm:pt>
    <dgm:pt modelId="{302640BA-6708-E648-8625-A9CDA5EC4AFA}" type="sibTrans" cxnId="{06366E21-2DD0-E44B-8E38-466756CEB6E2}">
      <dgm:prSet/>
      <dgm:spPr/>
      <dgm:t>
        <a:bodyPr/>
        <a:lstStyle/>
        <a:p>
          <a:endParaRPr lang="en-US"/>
        </a:p>
      </dgm:t>
    </dgm:pt>
    <dgm:pt modelId="{A8215601-C486-644B-A3EF-0A0E756FFCB2}">
      <dgm:prSet phldrT="[Text]"/>
      <dgm:spPr/>
      <dgm:t>
        <a:bodyPr/>
        <a:lstStyle/>
        <a:p>
          <a:r>
            <a:rPr lang="en-US" dirty="0" smtClean="0"/>
            <a:t>Political Science</a:t>
          </a:r>
          <a:endParaRPr lang="en-US" dirty="0"/>
        </a:p>
      </dgm:t>
    </dgm:pt>
    <dgm:pt modelId="{83B5540E-7F14-3F48-83A0-F66B805F9DC6}" type="parTrans" cxnId="{25DD1465-BBC3-6544-A0C2-B53D5D4778CC}">
      <dgm:prSet/>
      <dgm:spPr/>
      <dgm:t>
        <a:bodyPr/>
        <a:lstStyle/>
        <a:p>
          <a:endParaRPr lang="en-US"/>
        </a:p>
      </dgm:t>
    </dgm:pt>
    <dgm:pt modelId="{2ACA53C0-CD2E-BF45-9B5B-B9C04325A6A0}" type="sibTrans" cxnId="{25DD1465-BBC3-6544-A0C2-B53D5D4778CC}">
      <dgm:prSet/>
      <dgm:spPr/>
      <dgm:t>
        <a:bodyPr/>
        <a:lstStyle/>
        <a:p>
          <a:endParaRPr lang="en-US"/>
        </a:p>
      </dgm:t>
    </dgm:pt>
    <dgm:pt modelId="{E3961BB7-6177-2C4E-B947-92C45973CE63}">
      <dgm:prSet phldrT="[Text]"/>
      <dgm:spPr/>
      <dgm:t>
        <a:bodyPr/>
        <a:lstStyle/>
        <a:p>
          <a:r>
            <a:rPr lang="en-US" dirty="0" smtClean="0"/>
            <a:t>Humanities</a:t>
          </a:r>
          <a:endParaRPr lang="en-US" dirty="0"/>
        </a:p>
      </dgm:t>
    </dgm:pt>
    <dgm:pt modelId="{EEDFFF29-E5F9-A046-811F-46D6002825FE}" type="parTrans" cxnId="{8C969556-033C-924D-8F18-19D84BAAAA32}">
      <dgm:prSet/>
      <dgm:spPr/>
      <dgm:t>
        <a:bodyPr/>
        <a:lstStyle/>
        <a:p>
          <a:endParaRPr lang="en-US"/>
        </a:p>
      </dgm:t>
    </dgm:pt>
    <dgm:pt modelId="{D6130E13-203B-A242-A7B0-65B19519A7F8}" type="sibTrans" cxnId="{8C969556-033C-924D-8F18-19D84BAAAA32}">
      <dgm:prSet/>
      <dgm:spPr/>
      <dgm:t>
        <a:bodyPr/>
        <a:lstStyle/>
        <a:p>
          <a:endParaRPr lang="en-US"/>
        </a:p>
      </dgm:t>
    </dgm:pt>
    <dgm:pt modelId="{2C375613-6E1D-5045-8513-4AA036139E72}">
      <dgm:prSet phldrT="[Text]"/>
      <dgm:spPr/>
      <dgm:t>
        <a:bodyPr/>
        <a:lstStyle/>
        <a:p>
          <a:r>
            <a:rPr lang="en-US" dirty="0" smtClean="0"/>
            <a:t>English</a:t>
          </a:r>
          <a:endParaRPr lang="en-US" dirty="0"/>
        </a:p>
      </dgm:t>
    </dgm:pt>
    <dgm:pt modelId="{49BA14B0-E572-2D42-B271-A0377A6DDA9B}" type="parTrans" cxnId="{F7183870-2114-A042-B83A-39F1D8FEBA72}">
      <dgm:prSet/>
      <dgm:spPr/>
      <dgm:t>
        <a:bodyPr/>
        <a:lstStyle/>
        <a:p>
          <a:endParaRPr lang="en-US"/>
        </a:p>
      </dgm:t>
    </dgm:pt>
    <dgm:pt modelId="{098F5234-76D7-4A43-BAFF-991974B94BC7}" type="sibTrans" cxnId="{F7183870-2114-A042-B83A-39F1D8FEBA72}">
      <dgm:prSet/>
      <dgm:spPr/>
      <dgm:t>
        <a:bodyPr/>
        <a:lstStyle/>
        <a:p>
          <a:endParaRPr lang="en-US"/>
        </a:p>
      </dgm:t>
    </dgm:pt>
    <dgm:pt modelId="{331FFBBD-8708-634C-9B24-DBAE6219371F}">
      <dgm:prSet phldrT="[Text]"/>
      <dgm:spPr/>
      <dgm:t>
        <a:bodyPr/>
        <a:lstStyle/>
        <a:p>
          <a:r>
            <a:rPr lang="en-US" dirty="0" smtClean="0"/>
            <a:t>History</a:t>
          </a:r>
          <a:endParaRPr lang="en-US" dirty="0"/>
        </a:p>
      </dgm:t>
    </dgm:pt>
    <dgm:pt modelId="{E3BF3AEB-A29B-5F43-9C31-562C10BFF5C1}" type="parTrans" cxnId="{B205E7AE-7752-4D43-8C37-193052606C22}">
      <dgm:prSet/>
      <dgm:spPr/>
      <dgm:t>
        <a:bodyPr/>
        <a:lstStyle/>
        <a:p>
          <a:endParaRPr lang="en-US"/>
        </a:p>
      </dgm:t>
    </dgm:pt>
    <dgm:pt modelId="{BBC2F9CC-5C26-AE41-AB78-26ECCC7713ED}" type="sibTrans" cxnId="{B205E7AE-7752-4D43-8C37-193052606C22}">
      <dgm:prSet/>
      <dgm:spPr/>
      <dgm:t>
        <a:bodyPr/>
        <a:lstStyle/>
        <a:p>
          <a:endParaRPr lang="en-US"/>
        </a:p>
      </dgm:t>
    </dgm:pt>
    <dgm:pt modelId="{B6C7813D-C27A-CF4A-91A1-80814948455F}">
      <dgm:prSet phldrT="[Text]"/>
      <dgm:spPr/>
      <dgm:t>
        <a:bodyPr/>
        <a:lstStyle/>
        <a:p>
          <a:r>
            <a:rPr lang="en-US" dirty="0" smtClean="0"/>
            <a:t>Engineering</a:t>
          </a:r>
          <a:endParaRPr lang="en-US" dirty="0"/>
        </a:p>
      </dgm:t>
    </dgm:pt>
    <dgm:pt modelId="{C084EB06-833B-9D4F-BFF7-3FFAC48EE5AC}" type="parTrans" cxnId="{86B028AA-C876-EF40-AE0E-92CF2568D163}">
      <dgm:prSet/>
      <dgm:spPr/>
      <dgm:t>
        <a:bodyPr/>
        <a:lstStyle/>
        <a:p>
          <a:endParaRPr lang="en-US"/>
        </a:p>
      </dgm:t>
    </dgm:pt>
    <dgm:pt modelId="{369ED2A7-CDE2-B340-A57B-DD142BBACB99}" type="sibTrans" cxnId="{86B028AA-C876-EF40-AE0E-92CF2568D163}">
      <dgm:prSet/>
      <dgm:spPr/>
      <dgm:t>
        <a:bodyPr/>
        <a:lstStyle/>
        <a:p>
          <a:endParaRPr lang="en-US"/>
        </a:p>
      </dgm:t>
    </dgm:pt>
    <dgm:pt modelId="{6C7E8EE9-7C44-8A41-A5BA-C1FB72FA4BF4}">
      <dgm:prSet phldrT="[Text]"/>
      <dgm:spPr/>
      <dgm:t>
        <a:bodyPr/>
        <a:lstStyle/>
        <a:p>
          <a:r>
            <a:rPr lang="en-US" dirty="0" smtClean="0"/>
            <a:t>Foreign Languages</a:t>
          </a:r>
          <a:endParaRPr lang="en-US" dirty="0"/>
        </a:p>
      </dgm:t>
    </dgm:pt>
    <dgm:pt modelId="{3A5A01FC-D413-464F-A6D7-6B16882DD4E4}" type="parTrans" cxnId="{571FE60E-CCF9-9440-B72E-3712942AB99F}">
      <dgm:prSet/>
      <dgm:spPr/>
      <dgm:t>
        <a:bodyPr/>
        <a:lstStyle/>
        <a:p>
          <a:endParaRPr lang="en-US"/>
        </a:p>
      </dgm:t>
    </dgm:pt>
    <dgm:pt modelId="{24EA49AC-4153-F142-84FF-F351D2E6D8A1}" type="sibTrans" cxnId="{571FE60E-CCF9-9440-B72E-3712942AB99F}">
      <dgm:prSet/>
      <dgm:spPr/>
      <dgm:t>
        <a:bodyPr/>
        <a:lstStyle/>
        <a:p>
          <a:endParaRPr lang="en-US"/>
        </a:p>
      </dgm:t>
    </dgm:pt>
    <dgm:pt modelId="{163722A3-6D38-8345-9D34-991EEE13676C}">
      <dgm:prSet phldrT="[Text]"/>
      <dgm:spPr/>
      <dgm:t>
        <a:bodyPr/>
        <a:lstStyle/>
        <a:p>
          <a:r>
            <a:rPr lang="en-US" dirty="0" smtClean="0"/>
            <a:t>Philosophy</a:t>
          </a:r>
          <a:endParaRPr lang="en-US" dirty="0"/>
        </a:p>
      </dgm:t>
    </dgm:pt>
    <dgm:pt modelId="{E98DC11B-934D-474E-AE9F-FF62C9ED942E}" type="parTrans" cxnId="{D77F40B9-B0D3-9E45-B7B9-60CCC8B4EA9F}">
      <dgm:prSet/>
      <dgm:spPr/>
      <dgm:t>
        <a:bodyPr/>
        <a:lstStyle/>
        <a:p>
          <a:endParaRPr lang="en-US"/>
        </a:p>
      </dgm:t>
    </dgm:pt>
    <dgm:pt modelId="{C1CC8017-A520-7449-8634-753EE9E7A941}" type="sibTrans" cxnId="{D77F40B9-B0D3-9E45-B7B9-60CCC8B4EA9F}">
      <dgm:prSet/>
      <dgm:spPr/>
      <dgm:t>
        <a:bodyPr/>
        <a:lstStyle/>
        <a:p>
          <a:endParaRPr lang="en-US"/>
        </a:p>
      </dgm:t>
    </dgm:pt>
    <dgm:pt modelId="{7163A90B-DD11-E842-81CD-25E1C2595619}">
      <dgm:prSet phldrT="[Text]"/>
      <dgm:spPr/>
      <dgm:t>
        <a:bodyPr/>
        <a:lstStyle/>
        <a:p>
          <a:r>
            <a:rPr lang="en-US" dirty="0" smtClean="0"/>
            <a:t>Business</a:t>
          </a:r>
          <a:endParaRPr lang="en-US" dirty="0"/>
        </a:p>
      </dgm:t>
    </dgm:pt>
    <dgm:pt modelId="{0661EB51-D277-8844-B59A-24EE6FDA0BC6}" type="parTrans" cxnId="{FD83AC36-AB71-0246-9C7D-227101BF5D8A}">
      <dgm:prSet/>
      <dgm:spPr/>
      <dgm:t>
        <a:bodyPr/>
        <a:lstStyle/>
        <a:p>
          <a:endParaRPr lang="en-US"/>
        </a:p>
      </dgm:t>
    </dgm:pt>
    <dgm:pt modelId="{0EE1BBEE-3102-9546-A2A8-EA9D1051522B}" type="sibTrans" cxnId="{FD83AC36-AB71-0246-9C7D-227101BF5D8A}">
      <dgm:prSet/>
      <dgm:spPr/>
      <dgm:t>
        <a:bodyPr/>
        <a:lstStyle/>
        <a:p>
          <a:endParaRPr lang="en-US"/>
        </a:p>
      </dgm:t>
    </dgm:pt>
    <dgm:pt modelId="{894877F9-1611-9D4A-9147-2E5B48ABF7D9}">
      <dgm:prSet phldrT="[Text]"/>
      <dgm:spPr/>
      <dgm:t>
        <a:bodyPr/>
        <a:lstStyle/>
        <a:p>
          <a:r>
            <a:rPr lang="en-US" dirty="0" smtClean="0"/>
            <a:t>Art and Music</a:t>
          </a:r>
          <a:endParaRPr lang="en-US" dirty="0"/>
        </a:p>
      </dgm:t>
    </dgm:pt>
    <dgm:pt modelId="{512671A0-158C-3943-AED1-5C2192931ABE}" type="parTrans" cxnId="{A7899A9B-A465-0E48-B025-639C756936BF}">
      <dgm:prSet/>
      <dgm:spPr/>
      <dgm:t>
        <a:bodyPr/>
        <a:lstStyle/>
        <a:p>
          <a:endParaRPr lang="en-US"/>
        </a:p>
      </dgm:t>
    </dgm:pt>
    <dgm:pt modelId="{84BE1F32-0BE4-FF4A-AA98-63256031D80F}" type="sibTrans" cxnId="{A7899A9B-A465-0E48-B025-639C756936BF}">
      <dgm:prSet/>
      <dgm:spPr/>
      <dgm:t>
        <a:bodyPr/>
        <a:lstStyle/>
        <a:p>
          <a:endParaRPr lang="en-US"/>
        </a:p>
      </dgm:t>
    </dgm:pt>
    <dgm:pt modelId="{2FA24D37-55E8-BB41-951C-0BF5CF92CEC5}">
      <dgm:prSet phldrT="[Text]"/>
      <dgm:spPr/>
      <dgm:t>
        <a:bodyPr/>
        <a:lstStyle/>
        <a:p>
          <a:r>
            <a:rPr lang="en-US" dirty="0" smtClean="0"/>
            <a:t>Computer Science</a:t>
          </a:r>
          <a:endParaRPr lang="en-US" dirty="0"/>
        </a:p>
      </dgm:t>
    </dgm:pt>
    <dgm:pt modelId="{61402E0B-F7A3-6045-9533-A97539BB1960}" type="parTrans" cxnId="{2C59DC73-2F01-1D4A-BBD5-FB793BB7CF6E}">
      <dgm:prSet/>
      <dgm:spPr/>
      <dgm:t>
        <a:bodyPr/>
        <a:lstStyle/>
        <a:p>
          <a:endParaRPr lang="en-US"/>
        </a:p>
      </dgm:t>
    </dgm:pt>
    <dgm:pt modelId="{E41A972D-2B01-3D44-AFDA-93B2CE1597F2}" type="sibTrans" cxnId="{2C59DC73-2F01-1D4A-BBD5-FB793BB7CF6E}">
      <dgm:prSet/>
      <dgm:spPr/>
      <dgm:t>
        <a:bodyPr/>
        <a:lstStyle/>
        <a:p>
          <a:endParaRPr lang="en-US"/>
        </a:p>
      </dgm:t>
    </dgm:pt>
    <dgm:pt modelId="{A07B56B2-4BD7-D643-8D10-C23BAA2C5ADB}">
      <dgm:prSet phldrT="[Text]"/>
      <dgm:spPr/>
      <dgm:t>
        <a:bodyPr/>
        <a:lstStyle/>
        <a:p>
          <a:r>
            <a:rPr lang="en-US" dirty="0" smtClean="0"/>
            <a:t>Psychology</a:t>
          </a:r>
          <a:endParaRPr lang="en-US" dirty="0"/>
        </a:p>
      </dgm:t>
    </dgm:pt>
    <dgm:pt modelId="{EDFF80D1-CE13-4F4B-BB97-96CC8CCA4C9D}" type="parTrans" cxnId="{8D92EEFE-2EC4-5D48-95D0-FBEE1D66885E}">
      <dgm:prSet/>
      <dgm:spPr/>
      <dgm:t>
        <a:bodyPr/>
        <a:lstStyle/>
        <a:p>
          <a:endParaRPr lang="en-US"/>
        </a:p>
      </dgm:t>
    </dgm:pt>
    <dgm:pt modelId="{0B23AA5E-ED5E-714B-BBC4-5CEFD6A4523E}" type="sibTrans" cxnId="{8D92EEFE-2EC4-5D48-95D0-FBEE1D66885E}">
      <dgm:prSet/>
      <dgm:spPr/>
      <dgm:t>
        <a:bodyPr/>
        <a:lstStyle/>
        <a:p>
          <a:endParaRPr lang="en-US"/>
        </a:p>
      </dgm:t>
    </dgm:pt>
    <dgm:pt modelId="{C04631B4-835D-0C44-A77F-3228B0AC4E3A}">
      <dgm:prSet phldrT="[Text]"/>
      <dgm:spPr/>
      <dgm:t>
        <a:bodyPr/>
        <a:lstStyle/>
        <a:p>
          <a:r>
            <a:rPr lang="en-US" dirty="0" smtClean="0"/>
            <a:t>Neuroscience/Cog. Sci.</a:t>
          </a:r>
          <a:endParaRPr lang="en-US" dirty="0"/>
        </a:p>
      </dgm:t>
    </dgm:pt>
    <dgm:pt modelId="{469B1EE4-AFBA-E84D-894D-1F7FE60CE41B}" type="parTrans" cxnId="{1B62DC03-0E1B-2E4F-A3C6-B1A4413261B3}">
      <dgm:prSet/>
      <dgm:spPr/>
      <dgm:t>
        <a:bodyPr/>
        <a:lstStyle/>
        <a:p>
          <a:endParaRPr lang="en-US"/>
        </a:p>
      </dgm:t>
    </dgm:pt>
    <dgm:pt modelId="{D338D4DC-7578-9847-82F4-AD17F2E2D8EA}" type="sibTrans" cxnId="{1B62DC03-0E1B-2E4F-A3C6-B1A4413261B3}">
      <dgm:prSet/>
      <dgm:spPr/>
      <dgm:t>
        <a:bodyPr/>
        <a:lstStyle/>
        <a:p>
          <a:endParaRPr lang="en-US"/>
        </a:p>
      </dgm:t>
    </dgm:pt>
    <dgm:pt modelId="{F59154ED-121A-E64B-81CA-4CDB40157EA3}" type="pres">
      <dgm:prSet presAssocID="{D5C2416C-35B1-0B43-83F5-8870D7261913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40663D-28CB-7940-8098-BF41E89B6984}" type="pres">
      <dgm:prSet presAssocID="{D5C2416C-35B1-0B43-83F5-8870D7261913}" presName="cycle" presStyleCnt="0"/>
      <dgm:spPr/>
    </dgm:pt>
    <dgm:pt modelId="{539C2F15-B8A8-1B40-AFE1-87CF15A48289}" type="pres">
      <dgm:prSet presAssocID="{D5C2416C-35B1-0B43-83F5-8870D7261913}" presName="centerShape" presStyleCnt="0"/>
      <dgm:spPr/>
    </dgm:pt>
    <dgm:pt modelId="{6A28AAA0-F3BC-9643-AAD3-36A35895E0A0}" type="pres">
      <dgm:prSet presAssocID="{D5C2416C-35B1-0B43-83F5-8870D7261913}" presName="connSite" presStyleLbl="node1" presStyleIdx="0" presStyleCnt="4"/>
      <dgm:spPr/>
    </dgm:pt>
    <dgm:pt modelId="{BDEF3F7E-ED62-FD47-A77E-86992070E036}" type="pres">
      <dgm:prSet presAssocID="{D5C2416C-35B1-0B43-83F5-8870D7261913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C48EF17-A804-6345-B3AD-1D9222BE33E2}" type="pres">
      <dgm:prSet presAssocID="{C2C674C1-8F1D-E241-9338-C30F19B95291}" presName="Name25" presStyleLbl="parChTrans1D1" presStyleIdx="0" presStyleCnt="3"/>
      <dgm:spPr/>
      <dgm:t>
        <a:bodyPr/>
        <a:lstStyle/>
        <a:p>
          <a:endParaRPr lang="en-US"/>
        </a:p>
      </dgm:t>
    </dgm:pt>
    <dgm:pt modelId="{18DBE75A-D225-2C4D-846C-B958EF8D8AF3}" type="pres">
      <dgm:prSet presAssocID="{CAE1646D-6EEE-3546-BAB9-192476CF93FF}" presName="node" presStyleCnt="0"/>
      <dgm:spPr/>
    </dgm:pt>
    <dgm:pt modelId="{E4445270-1855-8F45-B81D-8B334133D9ED}" type="pres">
      <dgm:prSet presAssocID="{CAE1646D-6EEE-3546-BAB9-192476CF93FF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0114F-81AD-D140-81F7-331DDA935B44}" type="pres">
      <dgm:prSet presAssocID="{CAE1646D-6EEE-3546-BAB9-192476CF93FF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28E7F-1041-334E-A7C6-F919B5393141}" type="pres">
      <dgm:prSet presAssocID="{5E22F88B-63B4-CD42-8743-4285C0EC4155}" presName="Name25" presStyleLbl="parChTrans1D1" presStyleIdx="1" presStyleCnt="3"/>
      <dgm:spPr/>
      <dgm:t>
        <a:bodyPr/>
        <a:lstStyle/>
        <a:p>
          <a:endParaRPr lang="en-US"/>
        </a:p>
      </dgm:t>
    </dgm:pt>
    <dgm:pt modelId="{35814E7F-CE8D-BC41-BE59-F3D669F35526}" type="pres">
      <dgm:prSet presAssocID="{83720160-DD1A-A242-8AF8-6039F0092E8D}" presName="node" presStyleCnt="0"/>
      <dgm:spPr/>
    </dgm:pt>
    <dgm:pt modelId="{D424A743-D913-6846-957A-CC227DC36299}" type="pres">
      <dgm:prSet presAssocID="{83720160-DD1A-A242-8AF8-6039F0092E8D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B8FFD-0CEC-164F-9BF9-48A4B4B75280}" type="pres">
      <dgm:prSet presAssocID="{83720160-DD1A-A242-8AF8-6039F0092E8D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A6A64-8CA4-5B4A-9349-89B32B269EDE}" type="pres">
      <dgm:prSet presAssocID="{EEDFFF29-E5F9-A046-811F-46D6002825FE}" presName="Name25" presStyleLbl="parChTrans1D1" presStyleIdx="2" presStyleCnt="3"/>
      <dgm:spPr/>
      <dgm:t>
        <a:bodyPr/>
        <a:lstStyle/>
        <a:p>
          <a:endParaRPr lang="en-US"/>
        </a:p>
      </dgm:t>
    </dgm:pt>
    <dgm:pt modelId="{FB41228F-0B1D-A948-AA0E-142E1BFD497D}" type="pres">
      <dgm:prSet presAssocID="{E3961BB7-6177-2C4E-B947-92C45973CE63}" presName="node" presStyleCnt="0"/>
      <dgm:spPr/>
    </dgm:pt>
    <dgm:pt modelId="{FCF72EE2-DCF1-E94A-84AD-D0C1DF8E273B}" type="pres">
      <dgm:prSet presAssocID="{E3961BB7-6177-2C4E-B947-92C45973CE63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5CB264-EE76-AF4C-A03E-DAE6F51A21F8}" type="pres">
      <dgm:prSet presAssocID="{E3961BB7-6177-2C4E-B947-92C45973CE63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9986C1-540D-BB40-883A-AB5CFB7DB3FA}" srcId="{CAE1646D-6EEE-3546-BAB9-192476CF93FF}" destId="{304C5893-4CB7-334E-8A1F-563087EEA6D4}" srcOrd="1" destOrd="0" parTransId="{24180C6B-2C93-4F43-B005-799A88233AD5}" sibTransId="{40820274-BF53-F64D-8B7D-3C4216B6FE7A}"/>
    <dgm:cxn modelId="{0DFFFB2C-CE63-4247-AFDB-E17ACEE5CEE9}" type="presOf" srcId="{6C7E8EE9-7C44-8A41-A5BA-C1FB72FA4BF4}" destId="{545CB264-EE76-AF4C-A03E-DAE6F51A21F8}" srcOrd="0" destOrd="2" presId="urn:microsoft.com/office/officeart/2005/8/layout/radial2"/>
    <dgm:cxn modelId="{6088C336-1AD0-EE4C-A8C2-C037C1496016}" type="presOf" srcId="{D5F3AD84-3D3C-4949-8BF0-4DA0A7673C21}" destId="{D150114F-81AD-D140-81F7-331DDA935B44}" srcOrd="0" destOrd="0" presId="urn:microsoft.com/office/officeart/2005/8/layout/radial2"/>
    <dgm:cxn modelId="{8D92EEFE-2EC4-5D48-95D0-FBEE1D66885E}" srcId="{83720160-DD1A-A242-8AF8-6039F0092E8D}" destId="{A07B56B2-4BD7-D643-8D10-C23BAA2C5ADB}" srcOrd="1" destOrd="0" parTransId="{EDFF80D1-CE13-4F4B-BB97-96CC8CCA4C9D}" sibTransId="{0B23AA5E-ED5E-714B-BBC4-5CEFD6A4523E}"/>
    <dgm:cxn modelId="{879423ED-79C3-D54A-9A2D-0968BAA02BF2}" type="presOf" srcId="{D5C2416C-35B1-0B43-83F5-8870D7261913}" destId="{F59154ED-121A-E64B-81CA-4CDB40157EA3}" srcOrd="0" destOrd="0" presId="urn:microsoft.com/office/officeart/2005/8/layout/radial2"/>
    <dgm:cxn modelId="{25DD1465-BBC3-6544-A0C2-B53D5D4778CC}" srcId="{83720160-DD1A-A242-8AF8-6039F0092E8D}" destId="{A8215601-C486-644B-A3EF-0A0E756FFCB2}" srcOrd="4" destOrd="0" parTransId="{83B5540E-7F14-3F48-83A0-F66B805F9DC6}" sibTransId="{2ACA53C0-CD2E-BF45-9B5B-B9C04325A6A0}"/>
    <dgm:cxn modelId="{FD83AC36-AB71-0246-9C7D-227101BF5D8A}" srcId="{83720160-DD1A-A242-8AF8-6039F0092E8D}" destId="{7163A90B-DD11-E842-81CD-25E1C2595619}" srcOrd="3" destOrd="0" parTransId="{0661EB51-D277-8844-B59A-24EE6FDA0BC6}" sibTransId="{0EE1BBEE-3102-9546-A2A8-EA9D1051522B}"/>
    <dgm:cxn modelId="{15B51AB9-DB17-0241-8056-A44789C18303}" type="presOf" srcId="{A07B56B2-4BD7-D643-8D10-C23BAA2C5ADB}" destId="{91CB8FFD-0CEC-164F-9BF9-48A4B4B75280}" srcOrd="0" destOrd="1" presId="urn:microsoft.com/office/officeart/2005/8/layout/radial2"/>
    <dgm:cxn modelId="{8C969556-033C-924D-8F18-19D84BAAAA32}" srcId="{D5C2416C-35B1-0B43-83F5-8870D7261913}" destId="{E3961BB7-6177-2C4E-B947-92C45973CE63}" srcOrd="2" destOrd="0" parTransId="{EEDFFF29-E5F9-A046-811F-46D6002825FE}" sibTransId="{D6130E13-203B-A242-A7B0-65B19519A7F8}"/>
    <dgm:cxn modelId="{394BF04E-0BD7-BF49-831F-37B490A29B6E}" type="presOf" srcId="{C04631B4-835D-0C44-A77F-3228B0AC4E3A}" destId="{91CB8FFD-0CEC-164F-9BF9-48A4B4B75280}" srcOrd="0" destOrd="0" presId="urn:microsoft.com/office/officeart/2005/8/layout/radial2"/>
    <dgm:cxn modelId="{C86A04CF-CE42-9445-98CD-77C74E48A542}" type="presOf" srcId="{C2C674C1-8F1D-E241-9338-C30F19B95291}" destId="{9C48EF17-A804-6345-B3AD-1D9222BE33E2}" srcOrd="0" destOrd="0" presId="urn:microsoft.com/office/officeart/2005/8/layout/radial2"/>
    <dgm:cxn modelId="{C50AC40E-6D0B-6C40-8D5C-E91F755F18C4}" type="presOf" srcId="{5E22F88B-63B4-CD42-8743-4285C0EC4155}" destId="{D5728E7F-1041-334E-A7C6-F919B5393141}" srcOrd="0" destOrd="0" presId="urn:microsoft.com/office/officeart/2005/8/layout/radial2"/>
    <dgm:cxn modelId="{06366E21-2DD0-E44B-8E38-466756CEB6E2}" srcId="{83720160-DD1A-A242-8AF8-6039F0092E8D}" destId="{DF44D351-DF00-3446-BCA6-5A4D645CF854}" srcOrd="2" destOrd="0" parTransId="{A6242E97-796C-FA42-96D1-4947B94525DF}" sibTransId="{302640BA-6708-E648-8625-A9CDA5EC4AFA}"/>
    <dgm:cxn modelId="{F7183870-2114-A042-B83A-39F1D8FEBA72}" srcId="{E3961BB7-6177-2C4E-B947-92C45973CE63}" destId="{2C375613-6E1D-5045-8513-4AA036139E72}" srcOrd="0" destOrd="0" parTransId="{49BA14B0-E572-2D42-B271-A0377A6DDA9B}" sibTransId="{098F5234-76D7-4A43-BAFF-991974B94BC7}"/>
    <dgm:cxn modelId="{D77F40B9-B0D3-9E45-B7B9-60CCC8B4EA9F}" srcId="{E3961BB7-6177-2C4E-B947-92C45973CE63}" destId="{163722A3-6D38-8345-9D34-991EEE13676C}" srcOrd="3" destOrd="0" parTransId="{E98DC11B-934D-474E-AE9F-FF62C9ED942E}" sibTransId="{C1CC8017-A520-7449-8634-753EE9E7A941}"/>
    <dgm:cxn modelId="{EB581FD4-2FC1-C240-BEE1-8F78458B9051}" type="presOf" srcId="{DF44D351-DF00-3446-BCA6-5A4D645CF854}" destId="{91CB8FFD-0CEC-164F-9BF9-48A4B4B75280}" srcOrd="0" destOrd="2" presId="urn:microsoft.com/office/officeart/2005/8/layout/radial2"/>
    <dgm:cxn modelId="{1B62DC03-0E1B-2E4F-A3C6-B1A4413261B3}" srcId="{83720160-DD1A-A242-8AF8-6039F0092E8D}" destId="{C04631B4-835D-0C44-A77F-3228B0AC4E3A}" srcOrd="0" destOrd="0" parTransId="{469B1EE4-AFBA-E84D-894D-1F7FE60CE41B}" sibTransId="{D338D4DC-7578-9847-82F4-AD17F2E2D8EA}"/>
    <dgm:cxn modelId="{86B028AA-C876-EF40-AE0E-92CF2568D163}" srcId="{CAE1646D-6EEE-3546-BAB9-192476CF93FF}" destId="{B6C7813D-C27A-CF4A-91A1-80814948455F}" srcOrd="2" destOrd="0" parTransId="{C084EB06-833B-9D4F-BFF7-3FFAC48EE5AC}" sibTransId="{369ED2A7-CDE2-B340-A57B-DD142BBACB99}"/>
    <dgm:cxn modelId="{2A45D941-8B48-7A4C-ADC4-84E8A93E80F5}" type="presOf" srcId="{2FA24D37-55E8-BB41-951C-0BF5CF92CEC5}" destId="{D150114F-81AD-D140-81F7-331DDA935B44}" srcOrd="0" destOrd="3" presId="urn:microsoft.com/office/officeart/2005/8/layout/radial2"/>
    <dgm:cxn modelId="{6045E06F-DD5D-864C-8A5C-4E414BDABC2A}" srcId="{D5C2416C-35B1-0B43-83F5-8870D7261913}" destId="{CAE1646D-6EEE-3546-BAB9-192476CF93FF}" srcOrd="0" destOrd="0" parTransId="{C2C674C1-8F1D-E241-9338-C30F19B95291}" sibTransId="{7C7EEFB2-30BF-B647-B7FD-98ED48A1ED8D}"/>
    <dgm:cxn modelId="{2C59DC73-2F01-1D4A-BBD5-FB793BB7CF6E}" srcId="{CAE1646D-6EEE-3546-BAB9-192476CF93FF}" destId="{2FA24D37-55E8-BB41-951C-0BF5CF92CEC5}" srcOrd="3" destOrd="0" parTransId="{61402E0B-F7A3-6045-9533-A97539BB1960}" sibTransId="{E41A972D-2B01-3D44-AFDA-93B2CE1597F2}"/>
    <dgm:cxn modelId="{1A3EFAA3-9FD3-F44D-ADBE-DCAA590BC504}" type="presOf" srcId="{83720160-DD1A-A242-8AF8-6039F0092E8D}" destId="{D424A743-D913-6846-957A-CC227DC36299}" srcOrd="0" destOrd="0" presId="urn:microsoft.com/office/officeart/2005/8/layout/radial2"/>
    <dgm:cxn modelId="{8FF8BCF6-D725-FB42-A3CD-70F34C4838E3}" type="presOf" srcId="{331FFBBD-8708-634C-9B24-DBAE6219371F}" destId="{545CB264-EE76-AF4C-A03E-DAE6F51A21F8}" srcOrd="0" destOrd="1" presId="urn:microsoft.com/office/officeart/2005/8/layout/radial2"/>
    <dgm:cxn modelId="{08C1E05C-7443-CA45-94BC-C85EC080C567}" type="presOf" srcId="{304C5893-4CB7-334E-8A1F-563087EEA6D4}" destId="{D150114F-81AD-D140-81F7-331DDA935B44}" srcOrd="0" destOrd="1" presId="urn:microsoft.com/office/officeart/2005/8/layout/radial2"/>
    <dgm:cxn modelId="{A7899A9B-A465-0E48-B025-639C756936BF}" srcId="{E3961BB7-6177-2C4E-B947-92C45973CE63}" destId="{894877F9-1611-9D4A-9147-2E5B48ABF7D9}" srcOrd="4" destOrd="0" parTransId="{512671A0-158C-3943-AED1-5C2192931ABE}" sibTransId="{84BE1F32-0BE4-FF4A-AA98-63256031D80F}"/>
    <dgm:cxn modelId="{9ADF69CC-9BD4-AF4C-AE85-E621A454CB12}" type="presOf" srcId="{894877F9-1611-9D4A-9147-2E5B48ABF7D9}" destId="{545CB264-EE76-AF4C-A03E-DAE6F51A21F8}" srcOrd="0" destOrd="4" presId="urn:microsoft.com/office/officeart/2005/8/layout/radial2"/>
    <dgm:cxn modelId="{C545E172-70D2-0245-BD53-C9896DEFD348}" type="presOf" srcId="{E3961BB7-6177-2C4E-B947-92C45973CE63}" destId="{FCF72EE2-DCF1-E94A-84AD-D0C1DF8E273B}" srcOrd="0" destOrd="0" presId="urn:microsoft.com/office/officeart/2005/8/layout/radial2"/>
    <dgm:cxn modelId="{C9C0A260-0AF0-B945-A0D1-F593CA2F006D}" type="presOf" srcId="{EEDFFF29-E5F9-A046-811F-46D6002825FE}" destId="{67AA6A64-8CA4-5B4A-9349-89B32B269EDE}" srcOrd="0" destOrd="0" presId="urn:microsoft.com/office/officeart/2005/8/layout/radial2"/>
    <dgm:cxn modelId="{5C541BC1-58BA-C645-AB71-3700A73C1BF6}" type="presOf" srcId="{B6C7813D-C27A-CF4A-91A1-80814948455F}" destId="{D150114F-81AD-D140-81F7-331DDA935B44}" srcOrd="0" destOrd="2" presId="urn:microsoft.com/office/officeart/2005/8/layout/radial2"/>
    <dgm:cxn modelId="{8595F377-B07B-EF49-A51A-954C823700AF}" type="presOf" srcId="{CAE1646D-6EEE-3546-BAB9-192476CF93FF}" destId="{E4445270-1855-8F45-B81D-8B334133D9ED}" srcOrd="0" destOrd="0" presId="urn:microsoft.com/office/officeart/2005/8/layout/radial2"/>
    <dgm:cxn modelId="{B47E292B-4358-0048-890C-0BABDFA2FA56}" type="presOf" srcId="{A8215601-C486-644B-A3EF-0A0E756FFCB2}" destId="{91CB8FFD-0CEC-164F-9BF9-48A4B4B75280}" srcOrd="0" destOrd="4" presId="urn:microsoft.com/office/officeart/2005/8/layout/radial2"/>
    <dgm:cxn modelId="{46A96254-CB70-0948-9C80-ED0731EC1CA6}" type="presOf" srcId="{2C375613-6E1D-5045-8513-4AA036139E72}" destId="{545CB264-EE76-AF4C-A03E-DAE6F51A21F8}" srcOrd="0" destOrd="0" presId="urn:microsoft.com/office/officeart/2005/8/layout/radial2"/>
    <dgm:cxn modelId="{571FE60E-CCF9-9440-B72E-3712942AB99F}" srcId="{E3961BB7-6177-2C4E-B947-92C45973CE63}" destId="{6C7E8EE9-7C44-8A41-A5BA-C1FB72FA4BF4}" srcOrd="2" destOrd="0" parTransId="{3A5A01FC-D413-464F-A6D7-6B16882DD4E4}" sibTransId="{24EA49AC-4153-F142-84FF-F351D2E6D8A1}"/>
    <dgm:cxn modelId="{A671B3DD-B991-3245-B621-82F3C0CEC4FD}" type="presOf" srcId="{7163A90B-DD11-E842-81CD-25E1C2595619}" destId="{91CB8FFD-0CEC-164F-9BF9-48A4B4B75280}" srcOrd="0" destOrd="3" presId="urn:microsoft.com/office/officeart/2005/8/layout/radial2"/>
    <dgm:cxn modelId="{B194CCFD-C05E-CD43-ABD9-F5CFD0616701}" srcId="{CAE1646D-6EEE-3546-BAB9-192476CF93FF}" destId="{D5F3AD84-3D3C-4949-8BF0-4DA0A7673C21}" srcOrd="0" destOrd="0" parTransId="{33B416BC-3580-BA49-9DF8-0E528220B0C4}" sibTransId="{DE4DDBE6-B5F8-C84D-8E51-767B2B71DC22}"/>
    <dgm:cxn modelId="{AC952652-B149-5540-940F-4E6A0199A80F}" srcId="{D5C2416C-35B1-0B43-83F5-8870D7261913}" destId="{83720160-DD1A-A242-8AF8-6039F0092E8D}" srcOrd="1" destOrd="0" parTransId="{5E22F88B-63B4-CD42-8743-4285C0EC4155}" sibTransId="{715BE230-40AA-0F4B-A275-CE277CAC4042}"/>
    <dgm:cxn modelId="{B205E7AE-7752-4D43-8C37-193052606C22}" srcId="{E3961BB7-6177-2C4E-B947-92C45973CE63}" destId="{331FFBBD-8708-634C-9B24-DBAE6219371F}" srcOrd="1" destOrd="0" parTransId="{E3BF3AEB-A29B-5F43-9C31-562C10BFF5C1}" sibTransId="{BBC2F9CC-5C26-AE41-AB78-26ECCC7713ED}"/>
    <dgm:cxn modelId="{4B23269E-E333-704E-BF9E-A2FCC47F9557}" type="presOf" srcId="{163722A3-6D38-8345-9D34-991EEE13676C}" destId="{545CB264-EE76-AF4C-A03E-DAE6F51A21F8}" srcOrd="0" destOrd="3" presId="urn:microsoft.com/office/officeart/2005/8/layout/radial2"/>
    <dgm:cxn modelId="{E445675F-98CA-274C-A5A1-7FD20A506B80}" type="presParOf" srcId="{F59154ED-121A-E64B-81CA-4CDB40157EA3}" destId="{1040663D-28CB-7940-8098-BF41E89B6984}" srcOrd="0" destOrd="0" presId="urn:microsoft.com/office/officeart/2005/8/layout/radial2"/>
    <dgm:cxn modelId="{B87A69E5-2E5E-7542-9489-58EB2EE7E48F}" type="presParOf" srcId="{1040663D-28CB-7940-8098-BF41E89B6984}" destId="{539C2F15-B8A8-1B40-AFE1-87CF15A48289}" srcOrd="0" destOrd="0" presId="urn:microsoft.com/office/officeart/2005/8/layout/radial2"/>
    <dgm:cxn modelId="{934B654C-8B06-7340-B6E9-3AF759DCCA52}" type="presParOf" srcId="{539C2F15-B8A8-1B40-AFE1-87CF15A48289}" destId="{6A28AAA0-F3BC-9643-AAD3-36A35895E0A0}" srcOrd="0" destOrd="0" presId="urn:microsoft.com/office/officeart/2005/8/layout/radial2"/>
    <dgm:cxn modelId="{AD54CE2C-9194-0B48-9812-D3A9DB262E43}" type="presParOf" srcId="{539C2F15-B8A8-1B40-AFE1-87CF15A48289}" destId="{BDEF3F7E-ED62-FD47-A77E-86992070E036}" srcOrd="1" destOrd="0" presId="urn:microsoft.com/office/officeart/2005/8/layout/radial2"/>
    <dgm:cxn modelId="{FE5170F4-BFA5-1A49-A418-C98AFC08414C}" type="presParOf" srcId="{1040663D-28CB-7940-8098-BF41E89B6984}" destId="{9C48EF17-A804-6345-B3AD-1D9222BE33E2}" srcOrd="1" destOrd="0" presId="urn:microsoft.com/office/officeart/2005/8/layout/radial2"/>
    <dgm:cxn modelId="{3AD0491F-A989-B245-88A6-F5117F8108AD}" type="presParOf" srcId="{1040663D-28CB-7940-8098-BF41E89B6984}" destId="{18DBE75A-D225-2C4D-846C-B958EF8D8AF3}" srcOrd="2" destOrd="0" presId="urn:microsoft.com/office/officeart/2005/8/layout/radial2"/>
    <dgm:cxn modelId="{6F1153F5-8E1C-B645-8CAB-3C85A1578ED8}" type="presParOf" srcId="{18DBE75A-D225-2C4D-846C-B958EF8D8AF3}" destId="{E4445270-1855-8F45-B81D-8B334133D9ED}" srcOrd="0" destOrd="0" presId="urn:microsoft.com/office/officeart/2005/8/layout/radial2"/>
    <dgm:cxn modelId="{CCCFA242-E6BD-E64B-99CC-B1BA4CB085EF}" type="presParOf" srcId="{18DBE75A-D225-2C4D-846C-B958EF8D8AF3}" destId="{D150114F-81AD-D140-81F7-331DDA935B44}" srcOrd="1" destOrd="0" presId="urn:microsoft.com/office/officeart/2005/8/layout/radial2"/>
    <dgm:cxn modelId="{F9A2C4E7-8E64-9649-991D-0FFBA650D123}" type="presParOf" srcId="{1040663D-28CB-7940-8098-BF41E89B6984}" destId="{D5728E7F-1041-334E-A7C6-F919B5393141}" srcOrd="3" destOrd="0" presId="urn:microsoft.com/office/officeart/2005/8/layout/radial2"/>
    <dgm:cxn modelId="{41078528-1712-7742-BE9C-51B5EB1FF90F}" type="presParOf" srcId="{1040663D-28CB-7940-8098-BF41E89B6984}" destId="{35814E7F-CE8D-BC41-BE59-F3D669F35526}" srcOrd="4" destOrd="0" presId="urn:microsoft.com/office/officeart/2005/8/layout/radial2"/>
    <dgm:cxn modelId="{F5E459CF-5ABF-8544-8678-7DA18DD574DC}" type="presParOf" srcId="{35814E7F-CE8D-BC41-BE59-F3D669F35526}" destId="{D424A743-D913-6846-957A-CC227DC36299}" srcOrd="0" destOrd="0" presId="urn:microsoft.com/office/officeart/2005/8/layout/radial2"/>
    <dgm:cxn modelId="{6716DF69-F5BC-954F-A631-4D88FEB39F75}" type="presParOf" srcId="{35814E7F-CE8D-BC41-BE59-F3D669F35526}" destId="{91CB8FFD-0CEC-164F-9BF9-48A4B4B75280}" srcOrd="1" destOrd="0" presId="urn:microsoft.com/office/officeart/2005/8/layout/radial2"/>
    <dgm:cxn modelId="{2CC7C76E-F77E-194E-8C42-0D51800FD561}" type="presParOf" srcId="{1040663D-28CB-7940-8098-BF41E89B6984}" destId="{67AA6A64-8CA4-5B4A-9349-89B32B269EDE}" srcOrd="5" destOrd="0" presId="urn:microsoft.com/office/officeart/2005/8/layout/radial2"/>
    <dgm:cxn modelId="{8BC6CC09-D858-7444-88A2-F54B8CC5901C}" type="presParOf" srcId="{1040663D-28CB-7940-8098-BF41E89B6984}" destId="{FB41228F-0B1D-A948-AA0E-142E1BFD497D}" srcOrd="6" destOrd="0" presId="urn:microsoft.com/office/officeart/2005/8/layout/radial2"/>
    <dgm:cxn modelId="{98E496C0-D242-6047-9766-6614A7E1B12F}" type="presParOf" srcId="{FB41228F-0B1D-A948-AA0E-142E1BFD497D}" destId="{FCF72EE2-DCF1-E94A-84AD-D0C1DF8E273B}" srcOrd="0" destOrd="0" presId="urn:microsoft.com/office/officeart/2005/8/layout/radial2"/>
    <dgm:cxn modelId="{425FA958-724C-2343-9DC8-D2158E98CE25}" type="presParOf" srcId="{FB41228F-0B1D-A948-AA0E-142E1BFD497D}" destId="{545CB264-EE76-AF4C-A03E-DAE6F51A21F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A6A64-8CA4-5B4A-9349-89B32B269EDE}">
      <dsp:nvSpPr>
        <dsp:cNvPr id="0" name=""/>
        <dsp:cNvSpPr/>
      </dsp:nvSpPr>
      <dsp:spPr>
        <a:xfrm rot="2535049">
          <a:off x="2039572" y="3366906"/>
          <a:ext cx="729931" cy="66269"/>
        </a:xfrm>
        <a:custGeom>
          <a:avLst/>
          <a:gdLst/>
          <a:ahLst/>
          <a:cxnLst/>
          <a:rect l="0" t="0" r="0" b="0"/>
          <a:pathLst>
            <a:path>
              <a:moveTo>
                <a:pt x="0" y="33134"/>
              </a:moveTo>
              <a:lnTo>
                <a:pt x="729931" y="331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8E7F-1041-334E-A7C6-F919B5393141}">
      <dsp:nvSpPr>
        <dsp:cNvPr id="0" name=""/>
        <dsp:cNvSpPr/>
      </dsp:nvSpPr>
      <dsp:spPr>
        <a:xfrm>
          <a:off x="2134387" y="2354465"/>
          <a:ext cx="823563" cy="66269"/>
        </a:xfrm>
        <a:custGeom>
          <a:avLst/>
          <a:gdLst/>
          <a:ahLst/>
          <a:cxnLst/>
          <a:rect l="0" t="0" r="0" b="0"/>
          <a:pathLst>
            <a:path>
              <a:moveTo>
                <a:pt x="0" y="33134"/>
              </a:moveTo>
              <a:lnTo>
                <a:pt x="823563" y="331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8EF17-A804-6345-B3AD-1D9222BE33E2}">
      <dsp:nvSpPr>
        <dsp:cNvPr id="0" name=""/>
        <dsp:cNvSpPr/>
      </dsp:nvSpPr>
      <dsp:spPr>
        <a:xfrm rot="19064951">
          <a:off x="2039572" y="1342023"/>
          <a:ext cx="729931" cy="66269"/>
        </a:xfrm>
        <a:custGeom>
          <a:avLst/>
          <a:gdLst/>
          <a:ahLst/>
          <a:cxnLst/>
          <a:rect l="0" t="0" r="0" b="0"/>
          <a:pathLst>
            <a:path>
              <a:moveTo>
                <a:pt x="0" y="33134"/>
              </a:moveTo>
              <a:lnTo>
                <a:pt x="729931" y="331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F3F7E-ED62-FD47-A77E-86992070E036}">
      <dsp:nvSpPr>
        <dsp:cNvPr id="0" name=""/>
        <dsp:cNvSpPr/>
      </dsp:nvSpPr>
      <dsp:spPr>
        <a:xfrm>
          <a:off x="83632" y="1181273"/>
          <a:ext cx="2412652" cy="241265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445270-1855-8F45-B81D-8B334133D9ED}">
      <dsp:nvSpPr>
        <dsp:cNvPr id="0" name=""/>
        <dsp:cNvSpPr/>
      </dsp:nvSpPr>
      <dsp:spPr>
        <a:xfrm>
          <a:off x="2499249" y="389"/>
          <a:ext cx="1350621" cy="13506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STEM</a:t>
          </a:r>
          <a:endParaRPr lang="en-US" sz="1400" kern="1200" dirty="0"/>
        </a:p>
      </dsp:txBody>
      <dsp:txXfrm>
        <a:off x="2697043" y="198183"/>
        <a:ext cx="955033" cy="955033"/>
      </dsp:txXfrm>
    </dsp:sp>
    <dsp:sp modelId="{D150114F-81AD-D140-81F7-331DDA935B44}">
      <dsp:nvSpPr>
        <dsp:cNvPr id="0" name=""/>
        <dsp:cNvSpPr/>
      </dsp:nvSpPr>
      <dsp:spPr>
        <a:xfrm>
          <a:off x="3984932" y="389"/>
          <a:ext cx="2025931" cy="1350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Math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Science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Engineering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Computer Science</a:t>
          </a:r>
          <a:endParaRPr lang="en-US" sz="1400" kern="1200" dirty="0"/>
        </a:p>
      </dsp:txBody>
      <dsp:txXfrm>
        <a:off x="3984932" y="389"/>
        <a:ext cx="2025931" cy="1350621"/>
      </dsp:txXfrm>
    </dsp:sp>
    <dsp:sp modelId="{D424A743-D913-6846-957A-CC227DC36299}">
      <dsp:nvSpPr>
        <dsp:cNvPr id="0" name=""/>
        <dsp:cNvSpPr/>
      </dsp:nvSpPr>
      <dsp:spPr>
        <a:xfrm>
          <a:off x="2957951" y="1712289"/>
          <a:ext cx="1350621" cy="13506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Social Sciences</a:t>
          </a:r>
          <a:endParaRPr lang="en-US" sz="1400" kern="1200" dirty="0"/>
        </a:p>
      </dsp:txBody>
      <dsp:txXfrm>
        <a:off x="3155745" y="1910083"/>
        <a:ext cx="955033" cy="955033"/>
      </dsp:txXfrm>
    </dsp:sp>
    <dsp:sp modelId="{91CB8FFD-0CEC-164F-9BF9-48A4B4B75280}">
      <dsp:nvSpPr>
        <dsp:cNvPr id="0" name=""/>
        <dsp:cNvSpPr/>
      </dsp:nvSpPr>
      <dsp:spPr>
        <a:xfrm>
          <a:off x="4443635" y="1712289"/>
          <a:ext cx="2025931" cy="1350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Neuroscience/Cog. Sci.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Psychology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Economics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Business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Political Science</a:t>
          </a:r>
          <a:endParaRPr lang="en-US" sz="1400" kern="1200" dirty="0"/>
        </a:p>
      </dsp:txBody>
      <dsp:txXfrm>
        <a:off x="4443635" y="1712289"/>
        <a:ext cx="2025931" cy="1350621"/>
      </dsp:txXfrm>
    </dsp:sp>
    <dsp:sp modelId="{FCF72EE2-DCF1-E94A-84AD-D0C1DF8E273B}">
      <dsp:nvSpPr>
        <dsp:cNvPr id="0" name=""/>
        <dsp:cNvSpPr/>
      </dsp:nvSpPr>
      <dsp:spPr>
        <a:xfrm>
          <a:off x="2499249" y="3424189"/>
          <a:ext cx="1350621" cy="13506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Humanities</a:t>
          </a:r>
          <a:endParaRPr lang="en-US" sz="1400" kern="1200" dirty="0"/>
        </a:p>
      </dsp:txBody>
      <dsp:txXfrm>
        <a:off x="2697043" y="3621983"/>
        <a:ext cx="955033" cy="955033"/>
      </dsp:txXfrm>
    </dsp:sp>
    <dsp:sp modelId="{545CB264-EE76-AF4C-A03E-DAE6F51A21F8}">
      <dsp:nvSpPr>
        <dsp:cNvPr id="0" name=""/>
        <dsp:cNvSpPr/>
      </dsp:nvSpPr>
      <dsp:spPr>
        <a:xfrm>
          <a:off x="3984932" y="3424189"/>
          <a:ext cx="2025931" cy="1350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English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History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Foreign Languages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Philosophy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Art and Music</a:t>
          </a:r>
          <a:endParaRPr lang="en-US" sz="1400" kern="1200" dirty="0"/>
        </a:p>
      </dsp:txBody>
      <dsp:txXfrm>
        <a:off x="3984932" y="3424189"/>
        <a:ext cx="2025931" cy="1350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4E1C28-8609-4A85-B01B-812C76F253B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85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59B5BC-A2B2-49D7-96B2-5C760CAF0BC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1F0E6-6824-4C0B-AF39-01EE0E880DA4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 important thing here are the extra points, or </a:t>
            </a:r>
            <a:r>
              <a:rPr lang="en-US" b="1" dirty="0" smtClean="0"/>
              <a:t>“hooks”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8D8A0-4463-4E4B-89F3-51CC54675EEB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AD59D-22C2-4A6B-A0E9-D60BDBC8277A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Football players, violinists, newspaper reporters, engineers, doctors, cheerleaders, actors, Spanish </a:t>
            </a:r>
            <a:r>
              <a:rPr lang="en-US" dirty="0" err="1" smtClean="0"/>
              <a:t>mEricors</a:t>
            </a:r>
            <a:r>
              <a:rPr lang="en-US" dirty="0" smtClean="0"/>
              <a:t>, etc.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5959D0-1ACA-4561-8081-1CC9A4E7C35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This is Princeton from a couple of years ago.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0A03ED-7049-4C24-BD81-F731A7E81C0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/>
              <a:t>first question.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8E306DB-78D6-40CB-A1C5-B2D18DCF0197}" type="slidenum">
              <a:rPr lang="en-US" sz="1200" b="0"/>
              <a:pPr algn="r"/>
              <a:t>16</a:t>
            </a:fld>
            <a:endParaRPr lang="en-US" sz="1200" b="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4813F2-37FD-471E-9C8E-F1BF1B035F7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Understanding the elite college admissions process is half the battle.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324959-D220-4074-B6ED-13C6CBFD09F4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F3470-80CD-4933-8055-47DB7BA2F943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0B48FE-63BC-43B8-AFF5-C4F3D2D04EB9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We focus on elite admissions because that is what the </a:t>
            </a:r>
            <a:r>
              <a:rPr lang="en-US" dirty="0" err="1" smtClean="0"/>
              <a:t>mEricority</a:t>
            </a:r>
            <a:r>
              <a:rPr lang="en-US" dirty="0" smtClean="0"/>
              <a:t> of Asian parents want for their children. The best.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1C119-C342-49DF-ABE9-A44AFA01D2D6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AC46D3-E825-4307-B657-7592BAE69D2E}" type="slidenum">
              <a:rPr lang="en-US" sz="1200">
                <a:ea typeface="ＭＳ Ｐゴシック" pitchFamily="24" charset="-128"/>
              </a:rPr>
              <a:pPr algn="r"/>
              <a:t>25</a:t>
            </a:fld>
            <a:endParaRPr lang="en-US" sz="1200" dirty="0">
              <a:ea typeface="ＭＳ Ｐゴシック" pitchFamily="2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1000 essays per admissions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870041-E117-485C-A743-187172EB97C8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Think about it.  Recruited athletes get points in their “personal rating” for being good at a sport.  Then, they also get an extra two points for being recruited as an athlete.  It seems unfair, because it is.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1C119-C342-49DF-ABE9-A44AFA01D2D6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AC46D3-E825-4307-B657-7592BAE69D2E}" type="slidenum">
              <a:rPr lang="en-US" sz="1200">
                <a:ea typeface="ＭＳ Ｐゴシック" pitchFamily="24" charset="-128"/>
              </a:rPr>
              <a:pPr algn="r"/>
              <a:t>29</a:t>
            </a:fld>
            <a:endParaRPr lang="en-US" sz="1200" dirty="0">
              <a:ea typeface="ＭＳ Ｐゴシック" pitchFamily="2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1000 essays per admissions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59FD8A-021B-493A-A02A-7D65C7F9BBE3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it.  Recruited athletes get points in their “personal rating” for being good at a sport.  Then, they also get an extra two points for being recruited as an athlete.  It seems unfair, because it is.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35DE40-5BFC-467E-80F1-82B35C876C61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White admissions officers</a:t>
            </a:r>
            <a:r>
              <a:rPr lang="en-US" smtClean="0"/>
              <a:t>. Not only do you all look alike, you all act alike!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1786A-717F-47D6-B1B6-D6A6453D333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US News Rankings. The Key Point: </a:t>
            </a:r>
            <a:r>
              <a:rPr lang="en-US" b="1" smtClean="0"/>
              <a:t>Graduate School Placement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383BBB-75BC-4D58-9230-26CCA34615F2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Lots of applicants: Your application turns you into </a:t>
            </a:r>
            <a:r>
              <a:rPr lang="en-US" b="1" dirty="0" smtClean="0"/>
              <a:t>a number from 0-10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D85CF-312F-4E35-8D24-2B9F65002593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smtClean="0"/>
              <a:t>Straightforward.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46FBF-00AA-49DC-85DF-97823D811D05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59BC5C-AF6A-4221-B965-A84EC333C380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smtClean="0"/>
              <a:t>Less straightforward.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20299-874B-4421-9B6C-8A65C4C09F11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There’s a lot in here.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B856B-BF41-430E-BF77-8B269BCFD66A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How good are you at what you do, outside of the classroom?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569D2-2992-43D9-84D6-D0F342E1FCB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30198-1544-4FD8-963B-3CC22FE9E28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9E43B-1517-4835-AB01-BAD8D550CC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1C6E35A-75D9-4469-895F-B03EC30C89B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EF2339-A715-4057-B8FC-B8B760DC71BE}" type="datetime1">
              <a:rPr lang="en-US"/>
              <a:pPr/>
              <a:t>5/28/16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0F0E1-B053-4C37-880F-F58C128D2E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35337-739D-4F96-87C3-F6965BF3BCB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ABC0A-1AA8-4BED-B850-44F7FE6E95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2AEDD1-5560-42E7-8225-168383B45F2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567C2-BEEC-483D-9E48-BAF210D488A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8D15C-349A-4EBD-89DC-4B3DF66FF2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2EFC9-71EC-4766-AE03-D803F8BE957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413DA-2FB1-4E45-A362-2D8CF59C59D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15C52-5E2C-4A91-BC18-F779862D690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1598D47-0777-4C77-B49D-04BEABFE90E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0.w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2.w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6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7.w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2.wmf"/><Relationship Id="rId5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4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C5D-ACCC-41E0-AAC5-6AC73189EFCB}" type="slidenum">
              <a:rPr lang="en-US"/>
              <a:pPr/>
              <a:t>1</a:t>
            </a:fld>
            <a:endParaRPr lang="en-US" dirty="0"/>
          </a:p>
        </p:txBody>
      </p:sp>
      <p:pic>
        <p:nvPicPr>
          <p:cNvPr id="26626" name="Picture 2" descr="AACC_logo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867400"/>
            <a:ext cx="2806700" cy="735013"/>
          </a:xfrm>
          <a:prstGeom prst="rect">
            <a:avLst/>
          </a:prstGeom>
          <a:noFill/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715000" cy="1143000"/>
          </a:xfrm>
          <a:noFill/>
          <a:ln/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1600" dirty="0" smtClean="0">
                <a:solidFill>
                  <a:srgbClr val="9900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College Admissions Assistance </a:t>
            </a:r>
            <a:r>
              <a:rPr lang="en-US" sz="1600" dirty="0">
                <a:solidFill>
                  <a:srgbClr val="9900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Elite Asian </a:t>
            </a:r>
            <a:r>
              <a:rPr lang="en-US" sz="1600" dirty="0" smtClean="0">
                <a:solidFill>
                  <a:srgbClr val="9900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Students</a:t>
            </a:r>
            <a:br>
              <a:rPr lang="en-US" sz="1600" dirty="0" smtClean="0">
                <a:solidFill>
                  <a:srgbClr val="99003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400" i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Spring 2016</a:t>
            </a:r>
            <a:endParaRPr lang="en-US" sz="1600" i="1" dirty="0">
              <a:solidFill>
                <a:srgbClr val="99003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57200" y="24384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990033"/>
                </a:solidFill>
                <a:latin typeface="WbTimesNewRoman" pitchFamily="82" charset="0"/>
              </a:rPr>
              <a:t/>
            </a:r>
            <a:br>
              <a:rPr lang="en-US" sz="2800" b="1" dirty="0">
                <a:solidFill>
                  <a:srgbClr val="990033"/>
                </a:solidFill>
                <a:latin typeface="WbTimesNewRoman" pitchFamily="82" charset="0"/>
              </a:rPr>
            </a:br>
            <a:r>
              <a:rPr lang="en-US" sz="28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Planning for College</a:t>
            </a:r>
            <a:r>
              <a:rPr lang="en-US" sz="2800" b="1" dirty="0">
                <a:solidFill>
                  <a:srgbClr val="990033"/>
                </a:solidFill>
                <a:latin typeface="WbTimesNewRoman" pitchFamily="82" charset="0"/>
              </a:rPr>
              <a:t/>
            </a:r>
            <a:br>
              <a:rPr lang="en-US" sz="2800" b="1" dirty="0">
                <a:solidFill>
                  <a:srgbClr val="990033"/>
                </a:solidFill>
                <a:latin typeface="WbTimesNewRoman" pitchFamily="82" charset="0"/>
              </a:rPr>
            </a:br>
            <a:r>
              <a:rPr lang="en-US" sz="2800" b="1" dirty="0">
                <a:solidFill>
                  <a:srgbClr val="990033"/>
                </a:solidFill>
                <a:latin typeface="WbTimesNewRoman" pitchFamily="82" charset="0"/>
              </a:rPr>
              <a:t/>
            </a:r>
            <a:br>
              <a:rPr lang="en-US" sz="2800" b="1" dirty="0">
                <a:solidFill>
                  <a:srgbClr val="990033"/>
                </a:solidFill>
                <a:latin typeface="WbTimesNewRoman" pitchFamily="82" charset="0"/>
              </a:rPr>
            </a:br>
            <a:r>
              <a:rPr lang="en-US" sz="2000" i="1" dirty="0" smtClean="0">
                <a:solidFill>
                  <a:schemeClr val="tx2"/>
                </a:solidFill>
                <a:latin typeface="+mn-lt"/>
              </a:rPr>
              <a:t>Planning Session for Teddy Liang</a:t>
            </a:r>
            <a:endParaRPr lang="en-US" sz="4400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26631" name="Group 7"/>
          <p:cNvGrpSpPr>
            <a:grpSpLocks noChangeAspect="1"/>
          </p:cNvGrpSpPr>
          <p:nvPr/>
        </p:nvGrpSpPr>
        <p:grpSpPr bwMode="auto">
          <a:xfrm>
            <a:off x="6553200" y="4800600"/>
            <a:ext cx="2365375" cy="1503363"/>
            <a:chOff x="4128" y="3024"/>
            <a:chExt cx="1490" cy="947"/>
          </a:xfrm>
        </p:grpSpPr>
        <p:sp>
          <p:nvSpPr>
            <p:cNvPr id="26630" name="AutoShape 6"/>
            <p:cNvSpPr>
              <a:spLocks noChangeAspect="1" noChangeArrowheads="1" noTextEdit="1"/>
            </p:cNvSpPr>
            <p:nvPr/>
          </p:nvSpPr>
          <p:spPr bwMode="auto">
            <a:xfrm>
              <a:off x="4128" y="3024"/>
              <a:ext cx="1490" cy="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32" name="Freeform 8"/>
            <p:cNvSpPr>
              <a:spLocks/>
            </p:cNvSpPr>
            <p:nvPr/>
          </p:nvSpPr>
          <p:spPr bwMode="auto">
            <a:xfrm>
              <a:off x="4305" y="3434"/>
              <a:ext cx="73" cy="449"/>
            </a:xfrm>
            <a:custGeom>
              <a:avLst/>
              <a:gdLst/>
              <a:ahLst/>
              <a:cxnLst>
                <a:cxn ang="0">
                  <a:pos x="94" y="206"/>
                </a:cxn>
                <a:cxn ang="0">
                  <a:pos x="96" y="148"/>
                </a:cxn>
                <a:cxn ang="0">
                  <a:pos x="102" y="130"/>
                </a:cxn>
                <a:cxn ang="0">
                  <a:pos x="111" y="803"/>
                </a:cxn>
                <a:cxn ang="0">
                  <a:pos x="109" y="863"/>
                </a:cxn>
                <a:cxn ang="0">
                  <a:pos x="102" y="870"/>
                </a:cxn>
                <a:cxn ang="0">
                  <a:pos x="96" y="869"/>
                </a:cxn>
                <a:cxn ang="0">
                  <a:pos x="100" y="830"/>
                </a:cxn>
                <a:cxn ang="0">
                  <a:pos x="100" y="687"/>
                </a:cxn>
                <a:cxn ang="0">
                  <a:pos x="98" y="528"/>
                </a:cxn>
                <a:cxn ang="0">
                  <a:pos x="94" y="352"/>
                </a:cxn>
                <a:cxn ang="0">
                  <a:pos x="82" y="727"/>
                </a:cxn>
                <a:cxn ang="0">
                  <a:pos x="81" y="863"/>
                </a:cxn>
                <a:cxn ang="0">
                  <a:pos x="75" y="875"/>
                </a:cxn>
                <a:cxn ang="0">
                  <a:pos x="68" y="874"/>
                </a:cxn>
                <a:cxn ang="0">
                  <a:pos x="68" y="855"/>
                </a:cxn>
                <a:cxn ang="0">
                  <a:pos x="71" y="711"/>
                </a:cxn>
                <a:cxn ang="0">
                  <a:pos x="70" y="597"/>
                </a:cxn>
                <a:cxn ang="0">
                  <a:pos x="67" y="428"/>
                </a:cxn>
                <a:cxn ang="0">
                  <a:pos x="0" y="897"/>
                </a:cxn>
                <a:cxn ang="0">
                  <a:pos x="78" y="893"/>
                </a:cxn>
                <a:cxn ang="0">
                  <a:pos x="126" y="886"/>
                </a:cxn>
                <a:cxn ang="0">
                  <a:pos x="116" y="151"/>
                </a:cxn>
                <a:cxn ang="0">
                  <a:pos x="129" y="110"/>
                </a:cxn>
                <a:cxn ang="0">
                  <a:pos x="145" y="60"/>
                </a:cxn>
                <a:cxn ang="0">
                  <a:pos x="146" y="33"/>
                </a:cxn>
                <a:cxn ang="0">
                  <a:pos x="144" y="9"/>
                </a:cxn>
                <a:cxn ang="0">
                  <a:pos x="79" y="4"/>
                </a:cxn>
                <a:cxn ang="0">
                  <a:pos x="15" y="1"/>
                </a:cxn>
                <a:cxn ang="0">
                  <a:pos x="33" y="11"/>
                </a:cxn>
                <a:cxn ang="0">
                  <a:pos x="100" y="12"/>
                </a:cxn>
                <a:cxn ang="0">
                  <a:pos x="135" y="33"/>
                </a:cxn>
                <a:cxn ang="0">
                  <a:pos x="102" y="53"/>
                </a:cxn>
                <a:cxn ang="0">
                  <a:pos x="34" y="53"/>
                </a:cxn>
                <a:cxn ang="0">
                  <a:pos x="78" y="83"/>
                </a:cxn>
                <a:cxn ang="0">
                  <a:pos x="97" y="63"/>
                </a:cxn>
                <a:cxn ang="0">
                  <a:pos x="135" y="63"/>
                </a:cxn>
                <a:cxn ang="0">
                  <a:pos x="115" y="104"/>
                </a:cxn>
                <a:cxn ang="0">
                  <a:pos x="94" y="104"/>
                </a:cxn>
                <a:cxn ang="0">
                  <a:pos x="74" y="104"/>
                </a:cxn>
                <a:cxn ang="0">
                  <a:pos x="78" y="83"/>
                </a:cxn>
                <a:cxn ang="0">
                  <a:pos x="33" y="115"/>
                </a:cxn>
                <a:cxn ang="0">
                  <a:pos x="93" y="115"/>
                </a:cxn>
                <a:cxn ang="0">
                  <a:pos x="112" y="122"/>
                </a:cxn>
                <a:cxn ang="0">
                  <a:pos x="102" y="129"/>
                </a:cxn>
                <a:cxn ang="0">
                  <a:pos x="61" y="129"/>
                </a:cxn>
                <a:cxn ang="0">
                  <a:pos x="16" y="127"/>
                </a:cxn>
                <a:cxn ang="0">
                  <a:pos x="65" y="222"/>
                </a:cxn>
                <a:cxn ang="0">
                  <a:pos x="65" y="206"/>
                </a:cxn>
                <a:cxn ang="0">
                  <a:pos x="67" y="137"/>
                </a:cxn>
                <a:cxn ang="0">
                  <a:pos x="75" y="134"/>
                </a:cxn>
                <a:cxn ang="0">
                  <a:pos x="76" y="217"/>
                </a:cxn>
              </a:cxnLst>
              <a:rect l="0" t="0" r="r" b="b"/>
              <a:pathLst>
                <a:path w="146" h="897">
                  <a:moveTo>
                    <a:pt x="94" y="223"/>
                  </a:moveTo>
                  <a:lnTo>
                    <a:pt x="94" y="218"/>
                  </a:lnTo>
                  <a:lnTo>
                    <a:pt x="94" y="211"/>
                  </a:lnTo>
                  <a:lnTo>
                    <a:pt x="94" y="206"/>
                  </a:lnTo>
                  <a:lnTo>
                    <a:pt x="94" y="200"/>
                  </a:lnTo>
                  <a:lnTo>
                    <a:pt x="96" y="182"/>
                  </a:lnTo>
                  <a:lnTo>
                    <a:pt x="96" y="166"/>
                  </a:lnTo>
                  <a:lnTo>
                    <a:pt x="96" y="148"/>
                  </a:lnTo>
                  <a:lnTo>
                    <a:pt x="96" y="131"/>
                  </a:lnTo>
                  <a:lnTo>
                    <a:pt x="98" y="130"/>
                  </a:lnTo>
                  <a:lnTo>
                    <a:pt x="100" y="130"/>
                  </a:lnTo>
                  <a:lnTo>
                    <a:pt x="102" y="130"/>
                  </a:lnTo>
                  <a:lnTo>
                    <a:pt x="104" y="129"/>
                  </a:lnTo>
                  <a:lnTo>
                    <a:pt x="108" y="510"/>
                  </a:lnTo>
                  <a:lnTo>
                    <a:pt x="111" y="713"/>
                  </a:lnTo>
                  <a:lnTo>
                    <a:pt x="111" y="803"/>
                  </a:lnTo>
                  <a:lnTo>
                    <a:pt x="111" y="849"/>
                  </a:lnTo>
                  <a:lnTo>
                    <a:pt x="111" y="853"/>
                  </a:lnTo>
                  <a:lnTo>
                    <a:pt x="111" y="858"/>
                  </a:lnTo>
                  <a:lnTo>
                    <a:pt x="109" y="863"/>
                  </a:lnTo>
                  <a:lnTo>
                    <a:pt x="109" y="867"/>
                  </a:lnTo>
                  <a:lnTo>
                    <a:pt x="107" y="869"/>
                  </a:lnTo>
                  <a:lnTo>
                    <a:pt x="105" y="870"/>
                  </a:lnTo>
                  <a:lnTo>
                    <a:pt x="102" y="870"/>
                  </a:lnTo>
                  <a:lnTo>
                    <a:pt x="98" y="870"/>
                  </a:lnTo>
                  <a:lnTo>
                    <a:pt x="97" y="870"/>
                  </a:lnTo>
                  <a:lnTo>
                    <a:pt x="97" y="869"/>
                  </a:lnTo>
                  <a:lnTo>
                    <a:pt x="96" y="869"/>
                  </a:lnTo>
                  <a:lnTo>
                    <a:pt x="94" y="869"/>
                  </a:lnTo>
                  <a:lnTo>
                    <a:pt x="97" y="860"/>
                  </a:lnTo>
                  <a:lnTo>
                    <a:pt x="98" y="849"/>
                  </a:lnTo>
                  <a:lnTo>
                    <a:pt x="100" y="830"/>
                  </a:lnTo>
                  <a:lnTo>
                    <a:pt x="101" y="794"/>
                  </a:lnTo>
                  <a:lnTo>
                    <a:pt x="101" y="739"/>
                  </a:lnTo>
                  <a:lnTo>
                    <a:pt x="100" y="705"/>
                  </a:lnTo>
                  <a:lnTo>
                    <a:pt x="100" y="687"/>
                  </a:lnTo>
                  <a:lnTo>
                    <a:pt x="98" y="678"/>
                  </a:lnTo>
                  <a:lnTo>
                    <a:pt x="100" y="646"/>
                  </a:lnTo>
                  <a:lnTo>
                    <a:pt x="100" y="591"/>
                  </a:lnTo>
                  <a:lnTo>
                    <a:pt x="98" y="528"/>
                  </a:lnTo>
                  <a:lnTo>
                    <a:pt x="96" y="468"/>
                  </a:lnTo>
                  <a:lnTo>
                    <a:pt x="96" y="457"/>
                  </a:lnTo>
                  <a:lnTo>
                    <a:pt x="96" y="424"/>
                  </a:lnTo>
                  <a:lnTo>
                    <a:pt x="94" y="352"/>
                  </a:lnTo>
                  <a:lnTo>
                    <a:pt x="94" y="223"/>
                  </a:lnTo>
                  <a:lnTo>
                    <a:pt x="76" y="217"/>
                  </a:lnTo>
                  <a:lnTo>
                    <a:pt x="81" y="549"/>
                  </a:lnTo>
                  <a:lnTo>
                    <a:pt x="82" y="727"/>
                  </a:lnTo>
                  <a:lnTo>
                    <a:pt x="83" y="811"/>
                  </a:lnTo>
                  <a:lnTo>
                    <a:pt x="82" y="855"/>
                  </a:lnTo>
                  <a:lnTo>
                    <a:pt x="82" y="859"/>
                  </a:lnTo>
                  <a:lnTo>
                    <a:pt x="81" y="863"/>
                  </a:lnTo>
                  <a:lnTo>
                    <a:pt x="81" y="869"/>
                  </a:lnTo>
                  <a:lnTo>
                    <a:pt x="79" y="873"/>
                  </a:lnTo>
                  <a:lnTo>
                    <a:pt x="76" y="874"/>
                  </a:lnTo>
                  <a:lnTo>
                    <a:pt x="75" y="875"/>
                  </a:lnTo>
                  <a:lnTo>
                    <a:pt x="72" y="875"/>
                  </a:lnTo>
                  <a:lnTo>
                    <a:pt x="70" y="875"/>
                  </a:lnTo>
                  <a:lnTo>
                    <a:pt x="68" y="874"/>
                  </a:lnTo>
                  <a:lnTo>
                    <a:pt x="68" y="874"/>
                  </a:lnTo>
                  <a:lnTo>
                    <a:pt x="67" y="874"/>
                  </a:lnTo>
                  <a:lnTo>
                    <a:pt x="65" y="874"/>
                  </a:lnTo>
                  <a:lnTo>
                    <a:pt x="67" y="866"/>
                  </a:lnTo>
                  <a:lnTo>
                    <a:pt x="68" y="855"/>
                  </a:lnTo>
                  <a:lnTo>
                    <a:pt x="70" y="836"/>
                  </a:lnTo>
                  <a:lnTo>
                    <a:pt x="71" y="799"/>
                  </a:lnTo>
                  <a:lnTo>
                    <a:pt x="71" y="745"/>
                  </a:lnTo>
                  <a:lnTo>
                    <a:pt x="71" y="711"/>
                  </a:lnTo>
                  <a:lnTo>
                    <a:pt x="71" y="693"/>
                  </a:lnTo>
                  <a:lnTo>
                    <a:pt x="70" y="683"/>
                  </a:lnTo>
                  <a:lnTo>
                    <a:pt x="70" y="652"/>
                  </a:lnTo>
                  <a:lnTo>
                    <a:pt x="70" y="597"/>
                  </a:lnTo>
                  <a:lnTo>
                    <a:pt x="68" y="534"/>
                  </a:lnTo>
                  <a:lnTo>
                    <a:pt x="67" y="473"/>
                  </a:lnTo>
                  <a:lnTo>
                    <a:pt x="67" y="461"/>
                  </a:lnTo>
                  <a:lnTo>
                    <a:pt x="67" y="428"/>
                  </a:lnTo>
                  <a:lnTo>
                    <a:pt x="65" y="354"/>
                  </a:lnTo>
                  <a:lnTo>
                    <a:pt x="65" y="222"/>
                  </a:lnTo>
                  <a:lnTo>
                    <a:pt x="0" y="221"/>
                  </a:lnTo>
                  <a:lnTo>
                    <a:pt x="0" y="897"/>
                  </a:lnTo>
                  <a:lnTo>
                    <a:pt x="20" y="897"/>
                  </a:lnTo>
                  <a:lnTo>
                    <a:pt x="41" y="896"/>
                  </a:lnTo>
                  <a:lnTo>
                    <a:pt x="60" y="895"/>
                  </a:lnTo>
                  <a:lnTo>
                    <a:pt x="78" y="893"/>
                  </a:lnTo>
                  <a:lnTo>
                    <a:pt x="94" y="892"/>
                  </a:lnTo>
                  <a:lnTo>
                    <a:pt x="108" y="890"/>
                  </a:lnTo>
                  <a:lnTo>
                    <a:pt x="119" y="888"/>
                  </a:lnTo>
                  <a:lnTo>
                    <a:pt x="126" y="886"/>
                  </a:lnTo>
                  <a:lnTo>
                    <a:pt x="127" y="785"/>
                  </a:lnTo>
                  <a:lnTo>
                    <a:pt x="127" y="590"/>
                  </a:lnTo>
                  <a:lnTo>
                    <a:pt x="126" y="361"/>
                  </a:lnTo>
                  <a:lnTo>
                    <a:pt x="116" y="151"/>
                  </a:lnTo>
                  <a:lnTo>
                    <a:pt x="119" y="140"/>
                  </a:lnTo>
                  <a:lnTo>
                    <a:pt x="123" y="129"/>
                  </a:lnTo>
                  <a:lnTo>
                    <a:pt x="127" y="118"/>
                  </a:lnTo>
                  <a:lnTo>
                    <a:pt x="129" y="110"/>
                  </a:lnTo>
                  <a:lnTo>
                    <a:pt x="130" y="97"/>
                  </a:lnTo>
                  <a:lnTo>
                    <a:pt x="135" y="85"/>
                  </a:lnTo>
                  <a:lnTo>
                    <a:pt x="141" y="72"/>
                  </a:lnTo>
                  <a:lnTo>
                    <a:pt x="145" y="60"/>
                  </a:lnTo>
                  <a:lnTo>
                    <a:pt x="146" y="52"/>
                  </a:lnTo>
                  <a:lnTo>
                    <a:pt x="146" y="44"/>
                  </a:lnTo>
                  <a:lnTo>
                    <a:pt x="146" y="38"/>
                  </a:lnTo>
                  <a:lnTo>
                    <a:pt x="146" y="33"/>
                  </a:lnTo>
                  <a:lnTo>
                    <a:pt x="146" y="30"/>
                  </a:lnTo>
                  <a:lnTo>
                    <a:pt x="146" y="22"/>
                  </a:lnTo>
                  <a:lnTo>
                    <a:pt x="145" y="15"/>
                  </a:lnTo>
                  <a:lnTo>
                    <a:pt x="144" y="9"/>
                  </a:lnTo>
                  <a:lnTo>
                    <a:pt x="142" y="2"/>
                  </a:lnTo>
                  <a:lnTo>
                    <a:pt x="119" y="4"/>
                  </a:lnTo>
                  <a:lnTo>
                    <a:pt x="98" y="4"/>
                  </a:lnTo>
                  <a:lnTo>
                    <a:pt x="79" y="4"/>
                  </a:lnTo>
                  <a:lnTo>
                    <a:pt x="61" y="4"/>
                  </a:lnTo>
                  <a:lnTo>
                    <a:pt x="45" y="2"/>
                  </a:lnTo>
                  <a:lnTo>
                    <a:pt x="30" y="2"/>
                  </a:lnTo>
                  <a:lnTo>
                    <a:pt x="15" y="1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6" y="11"/>
                  </a:lnTo>
                  <a:lnTo>
                    <a:pt x="33" y="11"/>
                  </a:lnTo>
                  <a:lnTo>
                    <a:pt x="49" y="11"/>
                  </a:lnTo>
                  <a:lnTo>
                    <a:pt x="67" y="11"/>
                  </a:lnTo>
                  <a:lnTo>
                    <a:pt x="83" y="12"/>
                  </a:lnTo>
                  <a:lnTo>
                    <a:pt x="100" y="12"/>
                  </a:lnTo>
                  <a:lnTo>
                    <a:pt x="116" y="12"/>
                  </a:lnTo>
                  <a:lnTo>
                    <a:pt x="133" y="12"/>
                  </a:lnTo>
                  <a:lnTo>
                    <a:pt x="134" y="22"/>
                  </a:lnTo>
                  <a:lnTo>
                    <a:pt x="135" y="33"/>
                  </a:lnTo>
                  <a:lnTo>
                    <a:pt x="135" y="42"/>
                  </a:lnTo>
                  <a:lnTo>
                    <a:pt x="137" y="53"/>
                  </a:lnTo>
                  <a:lnTo>
                    <a:pt x="120" y="53"/>
                  </a:lnTo>
                  <a:lnTo>
                    <a:pt x="102" y="53"/>
                  </a:lnTo>
                  <a:lnTo>
                    <a:pt x="86" y="53"/>
                  </a:lnTo>
                  <a:lnTo>
                    <a:pt x="68" y="53"/>
                  </a:lnTo>
                  <a:lnTo>
                    <a:pt x="52" y="53"/>
                  </a:lnTo>
                  <a:lnTo>
                    <a:pt x="34" y="53"/>
                  </a:lnTo>
                  <a:lnTo>
                    <a:pt x="17" y="53"/>
                  </a:lnTo>
                  <a:lnTo>
                    <a:pt x="0" y="53"/>
                  </a:lnTo>
                  <a:lnTo>
                    <a:pt x="0" y="82"/>
                  </a:lnTo>
                  <a:lnTo>
                    <a:pt x="78" y="83"/>
                  </a:lnTo>
                  <a:lnTo>
                    <a:pt x="81" y="78"/>
                  </a:lnTo>
                  <a:lnTo>
                    <a:pt x="85" y="72"/>
                  </a:lnTo>
                  <a:lnTo>
                    <a:pt x="90" y="68"/>
                  </a:lnTo>
                  <a:lnTo>
                    <a:pt x="97" y="63"/>
                  </a:lnTo>
                  <a:lnTo>
                    <a:pt x="107" y="63"/>
                  </a:lnTo>
                  <a:lnTo>
                    <a:pt x="116" y="63"/>
                  </a:lnTo>
                  <a:lnTo>
                    <a:pt x="126" y="63"/>
                  </a:lnTo>
                  <a:lnTo>
                    <a:pt x="135" y="63"/>
                  </a:lnTo>
                  <a:lnTo>
                    <a:pt x="127" y="72"/>
                  </a:lnTo>
                  <a:lnTo>
                    <a:pt x="120" y="83"/>
                  </a:lnTo>
                  <a:lnTo>
                    <a:pt x="116" y="93"/>
                  </a:lnTo>
                  <a:lnTo>
                    <a:pt x="115" y="104"/>
                  </a:lnTo>
                  <a:lnTo>
                    <a:pt x="109" y="104"/>
                  </a:lnTo>
                  <a:lnTo>
                    <a:pt x="105" y="104"/>
                  </a:lnTo>
                  <a:lnTo>
                    <a:pt x="100" y="104"/>
                  </a:lnTo>
                  <a:lnTo>
                    <a:pt x="94" y="104"/>
                  </a:lnTo>
                  <a:lnTo>
                    <a:pt x="89" y="104"/>
                  </a:lnTo>
                  <a:lnTo>
                    <a:pt x="85" y="104"/>
                  </a:lnTo>
                  <a:lnTo>
                    <a:pt x="79" y="104"/>
                  </a:lnTo>
                  <a:lnTo>
                    <a:pt x="74" y="104"/>
                  </a:lnTo>
                  <a:lnTo>
                    <a:pt x="74" y="99"/>
                  </a:lnTo>
                  <a:lnTo>
                    <a:pt x="74" y="93"/>
                  </a:lnTo>
                  <a:lnTo>
                    <a:pt x="75" y="89"/>
                  </a:lnTo>
                  <a:lnTo>
                    <a:pt x="78" y="83"/>
                  </a:lnTo>
                  <a:lnTo>
                    <a:pt x="0" y="82"/>
                  </a:lnTo>
                  <a:lnTo>
                    <a:pt x="0" y="115"/>
                  </a:lnTo>
                  <a:lnTo>
                    <a:pt x="16" y="115"/>
                  </a:lnTo>
                  <a:lnTo>
                    <a:pt x="33" y="115"/>
                  </a:lnTo>
                  <a:lnTo>
                    <a:pt x="49" y="115"/>
                  </a:lnTo>
                  <a:lnTo>
                    <a:pt x="65" y="115"/>
                  </a:lnTo>
                  <a:lnTo>
                    <a:pt x="79" y="115"/>
                  </a:lnTo>
                  <a:lnTo>
                    <a:pt x="93" y="115"/>
                  </a:lnTo>
                  <a:lnTo>
                    <a:pt x="104" y="116"/>
                  </a:lnTo>
                  <a:lnTo>
                    <a:pt x="113" y="116"/>
                  </a:lnTo>
                  <a:lnTo>
                    <a:pt x="112" y="119"/>
                  </a:lnTo>
                  <a:lnTo>
                    <a:pt x="112" y="122"/>
                  </a:lnTo>
                  <a:lnTo>
                    <a:pt x="112" y="125"/>
                  </a:lnTo>
                  <a:lnTo>
                    <a:pt x="112" y="127"/>
                  </a:lnTo>
                  <a:lnTo>
                    <a:pt x="107" y="127"/>
                  </a:lnTo>
                  <a:lnTo>
                    <a:pt x="102" y="129"/>
                  </a:lnTo>
                  <a:lnTo>
                    <a:pt x="97" y="129"/>
                  </a:lnTo>
                  <a:lnTo>
                    <a:pt x="93" y="130"/>
                  </a:lnTo>
                  <a:lnTo>
                    <a:pt x="76" y="130"/>
                  </a:lnTo>
                  <a:lnTo>
                    <a:pt x="61" y="129"/>
                  </a:lnTo>
                  <a:lnTo>
                    <a:pt x="48" y="129"/>
                  </a:lnTo>
                  <a:lnTo>
                    <a:pt x="37" y="129"/>
                  </a:lnTo>
                  <a:lnTo>
                    <a:pt x="26" y="127"/>
                  </a:lnTo>
                  <a:lnTo>
                    <a:pt x="16" y="127"/>
                  </a:lnTo>
                  <a:lnTo>
                    <a:pt x="8" y="127"/>
                  </a:lnTo>
                  <a:lnTo>
                    <a:pt x="0" y="127"/>
                  </a:lnTo>
                  <a:lnTo>
                    <a:pt x="0" y="221"/>
                  </a:lnTo>
                  <a:lnTo>
                    <a:pt x="65" y="222"/>
                  </a:lnTo>
                  <a:lnTo>
                    <a:pt x="65" y="218"/>
                  </a:lnTo>
                  <a:lnTo>
                    <a:pt x="65" y="214"/>
                  </a:lnTo>
                  <a:lnTo>
                    <a:pt x="65" y="210"/>
                  </a:lnTo>
                  <a:lnTo>
                    <a:pt x="65" y="206"/>
                  </a:lnTo>
                  <a:lnTo>
                    <a:pt x="65" y="188"/>
                  </a:lnTo>
                  <a:lnTo>
                    <a:pt x="65" y="171"/>
                  </a:lnTo>
                  <a:lnTo>
                    <a:pt x="65" y="153"/>
                  </a:lnTo>
                  <a:lnTo>
                    <a:pt x="67" y="137"/>
                  </a:lnTo>
                  <a:lnTo>
                    <a:pt x="70" y="136"/>
                  </a:lnTo>
                  <a:lnTo>
                    <a:pt x="71" y="136"/>
                  </a:lnTo>
                  <a:lnTo>
                    <a:pt x="74" y="136"/>
                  </a:lnTo>
                  <a:lnTo>
                    <a:pt x="75" y="134"/>
                  </a:lnTo>
                  <a:lnTo>
                    <a:pt x="75" y="156"/>
                  </a:lnTo>
                  <a:lnTo>
                    <a:pt x="76" y="177"/>
                  </a:lnTo>
                  <a:lnTo>
                    <a:pt x="76" y="196"/>
                  </a:lnTo>
                  <a:lnTo>
                    <a:pt x="76" y="217"/>
                  </a:lnTo>
                  <a:lnTo>
                    <a:pt x="94" y="22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33" name="Freeform 9"/>
            <p:cNvSpPr>
              <a:spLocks/>
            </p:cNvSpPr>
            <p:nvPr/>
          </p:nvSpPr>
          <p:spPr bwMode="auto">
            <a:xfrm>
              <a:off x="4236" y="3434"/>
              <a:ext cx="69" cy="61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27"/>
                </a:cxn>
                <a:cxn ang="0">
                  <a:pos x="15" y="37"/>
                </a:cxn>
                <a:cxn ang="0">
                  <a:pos x="15" y="45"/>
                </a:cxn>
                <a:cxn ang="0">
                  <a:pos x="13" y="53"/>
                </a:cxn>
                <a:cxn ang="0">
                  <a:pos x="45" y="53"/>
                </a:cxn>
                <a:cxn ang="0">
                  <a:pos x="75" y="53"/>
                </a:cxn>
                <a:cxn ang="0">
                  <a:pos x="106" y="53"/>
                </a:cxn>
                <a:cxn ang="0">
                  <a:pos x="137" y="53"/>
                </a:cxn>
                <a:cxn ang="0">
                  <a:pos x="17" y="79"/>
                </a:cxn>
                <a:cxn ang="0">
                  <a:pos x="32" y="94"/>
                </a:cxn>
                <a:cxn ang="0">
                  <a:pos x="42" y="112"/>
                </a:cxn>
                <a:cxn ang="0">
                  <a:pos x="41" y="116"/>
                </a:cxn>
                <a:cxn ang="0">
                  <a:pos x="41" y="121"/>
                </a:cxn>
                <a:cxn ang="0">
                  <a:pos x="50" y="119"/>
                </a:cxn>
                <a:cxn ang="0">
                  <a:pos x="50" y="116"/>
                </a:cxn>
                <a:cxn ang="0">
                  <a:pos x="56" y="115"/>
                </a:cxn>
                <a:cxn ang="0">
                  <a:pos x="71" y="115"/>
                </a:cxn>
                <a:cxn ang="0">
                  <a:pos x="94" y="115"/>
                </a:cxn>
                <a:cxn ang="0">
                  <a:pos x="122" y="115"/>
                </a:cxn>
                <a:cxn ang="0">
                  <a:pos x="137" y="82"/>
                </a:cxn>
                <a:cxn ang="0">
                  <a:pos x="12" y="74"/>
                </a:cxn>
                <a:cxn ang="0">
                  <a:pos x="4" y="64"/>
                </a:cxn>
                <a:cxn ang="0">
                  <a:pos x="1" y="53"/>
                </a:cxn>
                <a:cxn ang="0">
                  <a:pos x="1" y="42"/>
                </a:cxn>
                <a:cxn ang="0">
                  <a:pos x="15" y="37"/>
                </a:cxn>
                <a:cxn ang="0">
                  <a:pos x="16" y="23"/>
                </a:cxn>
                <a:cxn ang="0">
                  <a:pos x="16" y="11"/>
                </a:cxn>
                <a:cxn ang="0">
                  <a:pos x="46" y="11"/>
                </a:cxn>
                <a:cxn ang="0">
                  <a:pos x="76" y="11"/>
                </a:cxn>
                <a:cxn ang="0">
                  <a:pos x="106" y="11"/>
                </a:cxn>
                <a:cxn ang="0">
                  <a:pos x="137" y="11"/>
                </a:cxn>
                <a:cxn ang="0">
                  <a:pos x="5" y="2"/>
                </a:cxn>
              </a:cxnLst>
              <a:rect l="0" t="0" r="r" b="b"/>
              <a:pathLst>
                <a:path w="137" h="121">
                  <a:moveTo>
                    <a:pt x="5" y="2"/>
                  </a:moveTo>
                  <a:lnTo>
                    <a:pt x="1" y="11"/>
                  </a:lnTo>
                  <a:lnTo>
                    <a:pt x="0" y="19"/>
                  </a:lnTo>
                  <a:lnTo>
                    <a:pt x="0" y="27"/>
                  </a:lnTo>
                  <a:lnTo>
                    <a:pt x="0" y="37"/>
                  </a:lnTo>
                  <a:lnTo>
                    <a:pt x="15" y="37"/>
                  </a:lnTo>
                  <a:lnTo>
                    <a:pt x="15" y="41"/>
                  </a:lnTo>
                  <a:lnTo>
                    <a:pt x="15" y="45"/>
                  </a:lnTo>
                  <a:lnTo>
                    <a:pt x="13" y="49"/>
                  </a:lnTo>
                  <a:lnTo>
                    <a:pt x="13" y="53"/>
                  </a:lnTo>
                  <a:lnTo>
                    <a:pt x="28" y="53"/>
                  </a:lnTo>
                  <a:lnTo>
                    <a:pt x="45" y="53"/>
                  </a:lnTo>
                  <a:lnTo>
                    <a:pt x="60" y="53"/>
                  </a:lnTo>
                  <a:lnTo>
                    <a:pt x="75" y="53"/>
                  </a:lnTo>
                  <a:lnTo>
                    <a:pt x="90" y="53"/>
                  </a:lnTo>
                  <a:lnTo>
                    <a:pt x="106" y="53"/>
                  </a:lnTo>
                  <a:lnTo>
                    <a:pt x="122" y="53"/>
                  </a:lnTo>
                  <a:lnTo>
                    <a:pt x="137" y="53"/>
                  </a:lnTo>
                  <a:lnTo>
                    <a:pt x="137" y="82"/>
                  </a:lnTo>
                  <a:lnTo>
                    <a:pt x="17" y="79"/>
                  </a:lnTo>
                  <a:lnTo>
                    <a:pt x="26" y="86"/>
                  </a:lnTo>
                  <a:lnTo>
                    <a:pt x="32" y="94"/>
                  </a:lnTo>
                  <a:lnTo>
                    <a:pt x="38" y="103"/>
                  </a:lnTo>
                  <a:lnTo>
                    <a:pt x="42" y="112"/>
                  </a:lnTo>
                  <a:lnTo>
                    <a:pt x="41" y="114"/>
                  </a:lnTo>
                  <a:lnTo>
                    <a:pt x="41" y="116"/>
                  </a:lnTo>
                  <a:lnTo>
                    <a:pt x="41" y="118"/>
                  </a:lnTo>
                  <a:lnTo>
                    <a:pt x="41" y="121"/>
                  </a:lnTo>
                  <a:lnTo>
                    <a:pt x="52" y="121"/>
                  </a:lnTo>
                  <a:lnTo>
                    <a:pt x="50" y="119"/>
                  </a:lnTo>
                  <a:lnTo>
                    <a:pt x="50" y="118"/>
                  </a:lnTo>
                  <a:lnTo>
                    <a:pt x="50" y="116"/>
                  </a:lnTo>
                  <a:lnTo>
                    <a:pt x="50" y="115"/>
                  </a:lnTo>
                  <a:lnTo>
                    <a:pt x="56" y="115"/>
                  </a:lnTo>
                  <a:lnTo>
                    <a:pt x="63" y="115"/>
                  </a:lnTo>
                  <a:lnTo>
                    <a:pt x="71" y="115"/>
                  </a:lnTo>
                  <a:lnTo>
                    <a:pt x="82" y="115"/>
                  </a:lnTo>
                  <a:lnTo>
                    <a:pt x="94" y="115"/>
                  </a:lnTo>
                  <a:lnTo>
                    <a:pt x="108" y="115"/>
                  </a:lnTo>
                  <a:lnTo>
                    <a:pt x="122" y="115"/>
                  </a:lnTo>
                  <a:lnTo>
                    <a:pt x="137" y="115"/>
                  </a:lnTo>
                  <a:lnTo>
                    <a:pt x="137" y="82"/>
                  </a:lnTo>
                  <a:lnTo>
                    <a:pt x="17" y="79"/>
                  </a:lnTo>
                  <a:lnTo>
                    <a:pt x="12" y="74"/>
                  </a:lnTo>
                  <a:lnTo>
                    <a:pt x="8" y="70"/>
                  </a:lnTo>
                  <a:lnTo>
                    <a:pt x="4" y="64"/>
                  </a:lnTo>
                  <a:lnTo>
                    <a:pt x="1" y="59"/>
                  </a:lnTo>
                  <a:lnTo>
                    <a:pt x="1" y="53"/>
                  </a:lnTo>
                  <a:lnTo>
                    <a:pt x="1" y="48"/>
                  </a:lnTo>
                  <a:lnTo>
                    <a:pt x="1" y="42"/>
                  </a:lnTo>
                  <a:lnTo>
                    <a:pt x="0" y="37"/>
                  </a:lnTo>
                  <a:lnTo>
                    <a:pt x="15" y="37"/>
                  </a:lnTo>
                  <a:lnTo>
                    <a:pt x="15" y="30"/>
                  </a:lnTo>
                  <a:lnTo>
                    <a:pt x="16" y="23"/>
                  </a:lnTo>
                  <a:lnTo>
                    <a:pt x="16" y="18"/>
                  </a:lnTo>
                  <a:lnTo>
                    <a:pt x="16" y="11"/>
                  </a:lnTo>
                  <a:lnTo>
                    <a:pt x="31" y="11"/>
                  </a:lnTo>
                  <a:lnTo>
                    <a:pt x="46" y="11"/>
                  </a:lnTo>
                  <a:lnTo>
                    <a:pt x="61" y="11"/>
                  </a:lnTo>
                  <a:lnTo>
                    <a:pt x="76" y="11"/>
                  </a:lnTo>
                  <a:lnTo>
                    <a:pt x="91" y="11"/>
                  </a:lnTo>
                  <a:lnTo>
                    <a:pt x="106" y="11"/>
                  </a:lnTo>
                  <a:lnTo>
                    <a:pt x="122" y="11"/>
                  </a:lnTo>
                  <a:lnTo>
                    <a:pt x="137" y="11"/>
                  </a:lnTo>
                  <a:lnTo>
                    <a:pt x="137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34" name="Freeform 10"/>
            <p:cNvSpPr>
              <a:spLocks/>
            </p:cNvSpPr>
            <p:nvPr/>
          </p:nvSpPr>
          <p:spPr bwMode="auto">
            <a:xfrm>
              <a:off x="4244" y="3495"/>
              <a:ext cx="61" cy="388"/>
            </a:xfrm>
            <a:custGeom>
              <a:avLst/>
              <a:gdLst/>
              <a:ahLst/>
              <a:cxnLst>
                <a:cxn ang="0">
                  <a:pos x="122" y="100"/>
                </a:cxn>
                <a:cxn ang="0">
                  <a:pos x="42" y="78"/>
                </a:cxn>
                <a:cxn ang="0">
                  <a:pos x="42" y="38"/>
                </a:cxn>
                <a:cxn ang="0">
                  <a:pos x="41" y="17"/>
                </a:cxn>
                <a:cxn ang="0">
                  <a:pos x="37" y="17"/>
                </a:cxn>
                <a:cxn ang="0">
                  <a:pos x="34" y="34"/>
                </a:cxn>
                <a:cxn ang="0">
                  <a:pos x="33" y="70"/>
                </a:cxn>
                <a:cxn ang="0">
                  <a:pos x="28" y="141"/>
                </a:cxn>
                <a:cxn ang="0">
                  <a:pos x="24" y="293"/>
                </a:cxn>
                <a:cxn ang="0">
                  <a:pos x="22" y="435"/>
                </a:cxn>
                <a:cxn ang="0">
                  <a:pos x="19" y="495"/>
                </a:cxn>
                <a:cxn ang="0">
                  <a:pos x="15" y="584"/>
                </a:cxn>
                <a:cxn ang="0">
                  <a:pos x="13" y="665"/>
                </a:cxn>
                <a:cxn ang="0">
                  <a:pos x="13" y="758"/>
                </a:cxn>
                <a:cxn ang="0">
                  <a:pos x="20" y="757"/>
                </a:cxn>
                <a:cxn ang="0">
                  <a:pos x="24" y="743"/>
                </a:cxn>
                <a:cxn ang="0">
                  <a:pos x="26" y="719"/>
                </a:cxn>
                <a:cxn ang="0">
                  <a:pos x="33" y="502"/>
                </a:cxn>
                <a:cxn ang="0">
                  <a:pos x="39" y="248"/>
                </a:cxn>
                <a:cxn ang="0">
                  <a:pos x="41" y="174"/>
                </a:cxn>
                <a:cxn ang="0">
                  <a:pos x="42" y="126"/>
                </a:cxn>
                <a:cxn ang="0">
                  <a:pos x="122" y="100"/>
                </a:cxn>
                <a:cxn ang="0">
                  <a:pos x="97" y="776"/>
                </a:cxn>
                <a:cxn ang="0">
                  <a:pos x="50" y="775"/>
                </a:cxn>
                <a:cxn ang="0">
                  <a:pos x="16" y="771"/>
                </a:cxn>
                <a:cxn ang="0">
                  <a:pos x="0" y="763"/>
                </a:cxn>
                <a:cxn ang="0">
                  <a:pos x="5" y="653"/>
                </a:cxn>
                <a:cxn ang="0">
                  <a:pos x="13" y="409"/>
                </a:cxn>
                <a:cxn ang="0">
                  <a:pos x="17" y="292"/>
                </a:cxn>
                <a:cxn ang="0">
                  <a:pos x="22" y="163"/>
                </a:cxn>
                <a:cxn ang="0">
                  <a:pos x="31" y="97"/>
                </a:cxn>
                <a:cxn ang="0">
                  <a:pos x="24" y="74"/>
                </a:cxn>
                <a:cxn ang="0">
                  <a:pos x="24" y="24"/>
                </a:cxn>
                <a:cxn ang="0">
                  <a:pos x="37" y="0"/>
                </a:cxn>
                <a:cxn ang="0">
                  <a:pos x="37" y="4"/>
                </a:cxn>
                <a:cxn ang="0">
                  <a:pos x="38" y="8"/>
                </a:cxn>
                <a:cxn ang="0">
                  <a:pos x="65" y="6"/>
                </a:cxn>
                <a:cxn ang="0">
                  <a:pos x="87" y="6"/>
                </a:cxn>
                <a:cxn ang="0">
                  <a:pos x="105" y="6"/>
                </a:cxn>
                <a:cxn ang="0">
                  <a:pos x="122" y="6"/>
                </a:cxn>
              </a:cxnLst>
              <a:rect l="0" t="0" r="r" b="b"/>
              <a:pathLst>
                <a:path w="122" h="776">
                  <a:moveTo>
                    <a:pt x="122" y="6"/>
                  </a:moveTo>
                  <a:lnTo>
                    <a:pt x="122" y="100"/>
                  </a:lnTo>
                  <a:lnTo>
                    <a:pt x="42" y="98"/>
                  </a:lnTo>
                  <a:lnTo>
                    <a:pt x="42" y="78"/>
                  </a:lnTo>
                  <a:lnTo>
                    <a:pt x="42" y="57"/>
                  </a:lnTo>
                  <a:lnTo>
                    <a:pt x="42" y="38"/>
                  </a:lnTo>
                  <a:lnTo>
                    <a:pt x="42" y="17"/>
                  </a:lnTo>
                  <a:lnTo>
                    <a:pt x="41" y="17"/>
                  </a:lnTo>
                  <a:lnTo>
                    <a:pt x="38" y="17"/>
                  </a:lnTo>
                  <a:lnTo>
                    <a:pt x="37" y="17"/>
                  </a:lnTo>
                  <a:lnTo>
                    <a:pt x="35" y="19"/>
                  </a:lnTo>
                  <a:lnTo>
                    <a:pt x="34" y="34"/>
                  </a:lnTo>
                  <a:lnTo>
                    <a:pt x="33" y="49"/>
                  </a:lnTo>
                  <a:lnTo>
                    <a:pt x="33" y="70"/>
                  </a:lnTo>
                  <a:lnTo>
                    <a:pt x="31" y="97"/>
                  </a:lnTo>
                  <a:lnTo>
                    <a:pt x="28" y="141"/>
                  </a:lnTo>
                  <a:lnTo>
                    <a:pt x="27" y="204"/>
                  </a:lnTo>
                  <a:lnTo>
                    <a:pt x="24" y="293"/>
                  </a:lnTo>
                  <a:lnTo>
                    <a:pt x="20" y="411"/>
                  </a:lnTo>
                  <a:lnTo>
                    <a:pt x="22" y="435"/>
                  </a:lnTo>
                  <a:lnTo>
                    <a:pt x="20" y="458"/>
                  </a:lnTo>
                  <a:lnTo>
                    <a:pt x="19" y="495"/>
                  </a:lnTo>
                  <a:lnTo>
                    <a:pt x="15" y="561"/>
                  </a:lnTo>
                  <a:lnTo>
                    <a:pt x="15" y="584"/>
                  </a:lnTo>
                  <a:lnTo>
                    <a:pt x="15" y="613"/>
                  </a:lnTo>
                  <a:lnTo>
                    <a:pt x="13" y="665"/>
                  </a:lnTo>
                  <a:lnTo>
                    <a:pt x="11" y="760"/>
                  </a:lnTo>
                  <a:lnTo>
                    <a:pt x="13" y="758"/>
                  </a:lnTo>
                  <a:lnTo>
                    <a:pt x="17" y="757"/>
                  </a:lnTo>
                  <a:lnTo>
                    <a:pt x="20" y="757"/>
                  </a:lnTo>
                  <a:lnTo>
                    <a:pt x="23" y="756"/>
                  </a:lnTo>
                  <a:lnTo>
                    <a:pt x="24" y="743"/>
                  </a:lnTo>
                  <a:lnTo>
                    <a:pt x="26" y="731"/>
                  </a:lnTo>
                  <a:lnTo>
                    <a:pt x="26" y="719"/>
                  </a:lnTo>
                  <a:lnTo>
                    <a:pt x="27" y="706"/>
                  </a:lnTo>
                  <a:lnTo>
                    <a:pt x="33" y="502"/>
                  </a:lnTo>
                  <a:lnTo>
                    <a:pt x="37" y="351"/>
                  </a:lnTo>
                  <a:lnTo>
                    <a:pt x="39" y="248"/>
                  </a:lnTo>
                  <a:lnTo>
                    <a:pt x="41" y="190"/>
                  </a:lnTo>
                  <a:lnTo>
                    <a:pt x="41" y="174"/>
                  </a:lnTo>
                  <a:lnTo>
                    <a:pt x="42" y="152"/>
                  </a:lnTo>
                  <a:lnTo>
                    <a:pt x="42" y="126"/>
                  </a:lnTo>
                  <a:lnTo>
                    <a:pt x="42" y="98"/>
                  </a:lnTo>
                  <a:lnTo>
                    <a:pt x="122" y="100"/>
                  </a:lnTo>
                  <a:lnTo>
                    <a:pt x="122" y="776"/>
                  </a:lnTo>
                  <a:lnTo>
                    <a:pt x="97" y="776"/>
                  </a:lnTo>
                  <a:lnTo>
                    <a:pt x="72" y="776"/>
                  </a:lnTo>
                  <a:lnTo>
                    <a:pt x="50" y="775"/>
                  </a:lnTo>
                  <a:lnTo>
                    <a:pt x="31" y="774"/>
                  </a:lnTo>
                  <a:lnTo>
                    <a:pt x="16" y="771"/>
                  </a:lnTo>
                  <a:lnTo>
                    <a:pt x="5" y="767"/>
                  </a:lnTo>
                  <a:lnTo>
                    <a:pt x="0" y="763"/>
                  </a:lnTo>
                  <a:lnTo>
                    <a:pt x="1" y="757"/>
                  </a:lnTo>
                  <a:lnTo>
                    <a:pt x="5" y="653"/>
                  </a:lnTo>
                  <a:lnTo>
                    <a:pt x="9" y="521"/>
                  </a:lnTo>
                  <a:lnTo>
                    <a:pt x="13" y="409"/>
                  </a:lnTo>
                  <a:lnTo>
                    <a:pt x="16" y="358"/>
                  </a:lnTo>
                  <a:lnTo>
                    <a:pt x="17" y="292"/>
                  </a:lnTo>
                  <a:lnTo>
                    <a:pt x="20" y="227"/>
                  </a:lnTo>
                  <a:lnTo>
                    <a:pt x="22" y="163"/>
                  </a:lnTo>
                  <a:lnTo>
                    <a:pt x="23" y="97"/>
                  </a:lnTo>
                  <a:lnTo>
                    <a:pt x="31" y="97"/>
                  </a:lnTo>
                  <a:lnTo>
                    <a:pt x="23" y="97"/>
                  </a:lnTo>
                  <a:lnTo>
                    <a:pt x="24" y="74"/>
                  </a:lnTo>
                  <a:lnTo>
                    <a:pt x="24" y="49"/>
                  </a:lnTo>
                  <a:lnTo>
                    <a:pt x="24" y="24"/>
                  </a:lnTo>
                  <a:lnTo>
                    <a:pt x="26" y="0"/>
                  </a:lnTo>
                  <a:lnTo>
                    <a:pt x="37" y="0"/>
                  </a:lnTo>
                  <a:lnTo>
                    <a:pt x="37" y="1"/>
                  </a:lnTo>
                  <a:lnTo>
                    <a:pt x="37" y="4"/>
                  </a:lnTo>
                  <a:lnTo>
                    <a:pt x="37" y="5"/>
                  </a:lnTo>
                  <a:lnTo>
                    <a:pt x="38" y="8"/>
                  </a:lnTo>
                  <a:lnTo>
                    <a:pt x="53" y="8"/>
                  </a:lnTo>
                  <a:lnTo>
                    <a:pt x="65" y="6"/>
                  </a:lnTo>
                  <a:lnTo>
                    <a:pt x="76" y="6"/>
                  </a:lnTo>
                  <a:lnTo>
                    <a:pt x="87" y="6"/>
                  </a:lnTo>
                  <a:lnTo>
                    <a:pt x="97" y="6"/>
                  </a:lnTo>
                  <a:lnTo>
                    <a:pt x="105" y="6"/>
                  </a:lnTo>
                  <a:lnTo>
                    <a:pt x="113" y="6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35" name="Freeform 11"/>
            <p:cNvSpPr>
              <a:spLocks/>
            </p:cNvSpPr>
            <p:nvPr/>
          </p:nvSpPr>
          <p:spPr bwMode="auto">
            <a:xfrm>
              <a:off x="4527" y="3434"/>
              <a:ext cx="73" cy="449"/>
            </a:xfrm>
            <a:custGeom>
              <a:avLst/>
              <a:gdLst/>
              <a:ahLst/>
              <a:cxnLst>
                <a:cxn ang="0">
                  <a:pos x="94" y="206"/>
                </a:cxn>
                <a:cxn ang="0">
                  <a:pos x="94" y="148"/>
                </a:cxn>
                <a:cxn ang="0">
                  <a:pos x="101" y="130"/>
                </a:cxn>
                <a:cxn ang="0">
                  <a:pos x="111" y="803"/>
                </a:cxn>
                <a:cxn ang="0">
                  <a:pos x="109" y="863"/>
                </a:cxn>
                <a:cxn ang="0">
                  <a:pos x="101" y="870"/>
                </a:cxn>
                <a:cxn ang="0">
                  <a:pos x="96" y="869"/>
                </a:cxn>
                <a:cxn ang="0">
                  <a:pos x="98" y="830"/>
                </a:cxn>
                <a:cxn ang="0">
                  <a:pos x="98" y="687"/>
                </a:cxn>
                <a:cxn ang="0">
                  <a:pos x="97" y="528"/>
                </a:cxn>
                <a:cxn ang="0">
                  <a:pos x="94" y="352"/>
                </a:cxn>
                <a:cxn ang="0">
                  <a:pos x="82" y="727"/>
                </a:cxn>
                <a:cxn ang="0">
                  <a:pos x="81" y="863"/>
                </a:cxn>
                <a:cxn ang="0">
                  <a:pos x="75" y="875"/>
                </a:cxn>
                <a:cxn ang="0">
                  <a:pos x="67" y="874"/>
                </a:cxn>
                <a:cxn ang="0">
                  <a:pos x="68" y="855"/>
                </a:cxn>
                <a:cxn ang="0">
                  <a:pos x="71" y="711"/>
                </a:cxn>
                <a:cxn ang="0">
                  <a:pos x="70" y="597"/>
                </a:cxn>
                <a:cxn ang="0">
                  <a:pos x="66" y="428"/>
                </a:cxn>
                <a:cxn ang="0">
                  <a:pos x="0" y="897"/>
                </a:cxn>
                <a:cxn ang="0">
                  <a:pos x="77" y="893"/>
                </a:cxn>
                <a:cxn ang="0">
                  <a:pos x="125" y="886"/>
                </a:cxn>
                <a:cxn ang="0">
                  <a:pos x="116" y="151"/>
                </a:cxn>
                <a:cxn ang="0">
                  <a:pos x="129" y="110"/>
                </a:cxn>
                <a:cxn ang="0">
                  <a:pos x="144" y="60"/>
                </a:cxn>
                <a:cxn ang="0">
                  <a:pos x="146" y="33"/>
                </a:cxn>
                <a:cxn ang="0">
                  <a:pos x="142" y="9"/>
                </a:cxn>
                <a:cxn ang="0">
                  <a:pos x="78" y="4"/>
                </a:cxn>
                <a:cxn ang="0">
                  <a:pos x="13" y="1"/>
                </a:cxn>
                <a:cxn ang="0">
                  <a:pos x="33" y="11"/>
                </a:cxn>
                <a:cxn ang="0">
                  <a:pos x="98" y="12"/>
                </a:cxn>
                <a:cxn ang="0">
                  <a:pos x="134" y="33"/>
                </a:cxn>
                <a:cxn ang="0">
                  <a:pos x="103" y="53"/>
                </a:cxn>
                <a:cxn ang="0">
                  <a:pos x="34" y="53"/>
                </a:cxn>
                <a:cxn ang="0">
                  <a:pos x="77" y="83"/>
                </a:cxn>
                <a:cxn ang="0">
                  <a:pos x="97" y="63"/>
                </a:cxn>
                <a:cxn ang="0">
                  <a:pos x="134" y="63"/>
                </a:cxn>
                <a:cxn ang="0">
                  <a:pos x="114" y="104"/>
                </a:cxn>
                <a:cxn ang="0">
                  <a:pos x="93" y="104"/>
                </a:cxn>
                <a:cxn ang="0">
                  <a:pos x="72" y="104"/>
                </a:cxn>
                <a:cxn ang="0">
                  <a:pos x="77" y="83"/>
                </a:cxn>
                <a:cxn ang="0">
                  <a:pos x="33" y="115"/>
                </a:cxn>
                <a:cxn ang="0">
                  <a:pos x="92" y="115"/>
                </a:cxn>
                <a:cxn ang="0">
                  <a:pos x="112" y="122"/>
                </a:cxn>
                <a:cxn ang="0">
                  <a:pos x="101" y="129"/>
                </a:cxn>
                <a:cxn ang="0">
                  <a:pos x="60" y="129"/>
                </a:cxn>
                <a:cxn ang="0">
                  <a:pos x="16" y="127"/>
                </a:cxn>
                <a:cxn ang="0">
                  <a:pos x="64" y="222"/>
                </a:cxn>
                <a:cxn ang="0">
                  <a:pos x="64" y="206"/>
                </a:cxn>
                <a:cxn ang="0">
                  <a:pos x="66" y="137"/>
                </a:cxn>
                <a:cxn ang="0">
                  <a:pos x="75" y="134"/>
                </a:cxn>
                <a:cxn ang="0">
                  <a:pos x="75" y="217"/>
                </a:cxn>
              </a:cxnLst>
              <a:rect l="0" t="0" r="r" b="b"/>
              <a:pathLst>
                <a:path w="146" h="897">
                  <a:moveTo>
                    <a:pt x="94" y="223"/>
                  </a:moveTo>
                  <a:lnTo>
                    <a:pt x="94" y="218"/>
                  </a:lnTo>
                  <a:lnTo>
                    <a:pt x="94" y="211"/>
                  </a:lnTo>
                  <a:lnTo>
                    <a:pt x="94" y="206"/>
                  </a:lnTo>
                  <a:lnTo>
                    <a:pt x="93" y="200"/>
                  </a:lnTo>
                  <a:lnTo>
                    <a:pt x="94" y="182"/>
                  </a:lnTo>
                  <a:lnTo>
                    <a:pt x="94" y="166"/>
                  </a:lnTo>
                  <a:lnTo>
                    <a:pt x="94" y="148"/>
                  </a:lnTo>
                  <a:lnTo>
                    <a:pt x="96" y="131"/>
                  </a:lnTo>
                  <a:lnTo>
                    <a:pt x="97" y="130"/>
                  </a:lnTo>
                  <a:lnTo>
                    <a:pt x="100" y="130"/>
                  </a:lnTo>
                  <a:lnTo>
                    <a:pt x="101" y="130"/>
                  </a:lnTo>
                  <a:lnTo>
                    <a:pt x="104" y="129"/>
                  </a:lnTo>
                  <a:lnTo>
                    <a:pt x="108" y="510"/>
                  </a:lnTo>
                  <a:lnTo>
                    <a:pt x="111" y="713"/>
                  </a:lnTo>
                  <a:lnTo>
                    <a:pt x="111" y="803"/>
                  </a:lnTo>
                  <a:lnTo>
                    <a:pt x="111" y="849"/>
                  </a:lnTo>
                  <a:lnTo>
                    <a:pt x="109" y="853"/>
                  </a:lnTo>
                  <a:lnTo>
                    <a:pt x="109" y="858"/>
                  </a:lnTo>
                  <a:lnTo>
                    <a:pt x="109" y="863"/>
                  </a:lnTo>
                  <a:lnTo>
                    <a:pt x="108" y="867"/>
                  </a:lnTo>
                  <a:lnTo>
                    <a:pt x="105" y="869"/>
                  </a:lnTo>
                  <a:lnTo>
                    <a:pt x="104" y="870"/>
                  </a:lnTo>
                  <a:lnTo>
                    <a:pt x="101" y="870"/>
                  </a:lnTo>
                  <a:lnTo>
                    <a:pt x="98" y="870"/>
                  </a:lnTo>
                  <a:lnTo>
                    <a:pt x="97" y="870"/>
                  </a:lnTo>
                  <a:lnTo>
                    <a:pt x="97" y="869"/>
                  </a:lnTo>
                  <a:lnTo>
                    <a:pt x="96" y="869"/>
                  </a:lnTo>
                  <a:lnTo>
                    <a:pt x="94" y="869"/>
                  </a:lnTo>
                  <a:lnTo>
                    <a:pt x="96" y="860"/>
                  </a:lnTo>
                  <a:lnTo>
                    <a:pt x="97" y="849"/>
                  </a:lnTo>
                  <a:lnTo>
                    <a:pt x="98" y="830"/>
                  </a:lnTo>
                  <a:lnTo>
                    <a:pt x="100" y="794"/>
                  </a:lnTo>
                  <a:lnTo>
                    <a:pt x="100" y="739"/>
                  </a:lnTo>
                  <a:lnTo>
                    <a:pt x="100" y="705"/>
                  </a:lnTo>
                  <a:lnTo>
                    <a:pt x="98" y="687"/>
                  </a:lnTo>
                  <a:lnTo>
                    <a:pt x="98" y="678"/>
                  </a:lnTo>
                  <a:lnTo>
                    <a:pt x="98" y="646"/>
                  </a:lnTo>
                  <a:lnTo>
                    <a:pt x="98" y="591"/>
                  </a:lnTo>
                  <a:lnTo>
                    <a:pt x="97" y="528"/>
                  </a:lnTo>
                  <a:lnTo>
                    <a:pt x="96" y="468"/>
                  </a:lnTo>
                  <a:lnTo>
                    <a:pt x="94" y="457"/>
                  </a:lnTo>
                  <a:lnTo>
                    <a:pt x="94" y="424"/>
                  </a:lnTo>
                  <a:lnTo>
                    <a:pt x="94" y="352"/>
                  </a:lnTo>
                  <a:lnTo>
                    <a:pt x="94" y="223"/>
                  </a:lnTo>
                  <a:lnTo>
                    <a:pt x="75" y="217"/>
                  </a:lnTo>
                  <a:lnTo>
                    <a:pt x="79" y="549"/>
                  </a:lnTo>
                  <a:lnTo>
                    <a:pt x="82" y="727"/>
                  </a:lnTo>
                  <a:lnTo>
                    <a:pt x="82" y="811"/>
                  </a:lnTo>
                  <a:lnTo>
                    <a:pt x="82" y="855"/>
                  </a:lnTo>
                  <a:lnTo>
                    <a:pt x="81" y="859"/>
                  </a:lnTo>
                  <a:lnTo>
                    <a:pt x="81" y="863"/>
                  </a:lnTo>
                  <a:lnTo>
                    <a:pt x="79" y="869"/>
                  </a:lnTo>
                  <a:lnTo>
                    <a:pt x="78" y="873"/>
                  </a:lnTo>
                  <a:lnTo>
                    <a:pt x="77" y="874"/>
                  </a:lnTo>
                  <a:lnTo>
                    <a:pt x="75" y="875"/>
                  </a:lnTo>
                  <a:lnTo>
                    <a:pt x="72" y="875"/>
                  </a:lnTo>
                  <a:lnTo>
                    <a:pt x="70" y="875"/>
                  </a:lnTo>
                  <a:lnTo>
                    <a:pt x="68" y="874"/>
                  </a:lnTo>
                  <a:lnTo>
                    <a:pt x="67" y="874"/>
                  </a:lnTo>
                  <a:lnTo>
                    <a:pt x="66" y="874"/>
                  </a:lnTo>
                  <a:lnTo>
                    <a:pt x="64" y="874"/>
                  </a:lnTo>
                  <a:lnTo>
                    <a:pt x="67" y="866"/>
                  </a:lnTo>
                  <a:lnTo>
                    <a:pt x="68" y="855"/>
                  </a:lnTo>
                  <a:lnTo>
                    <a:pt x="70" y="836"/>
                  </a:lnTo>
                  <a:lnTo>
                    <a:pt x="71" y="799"/>
                  </a:lnTo>
                  <a:lnTo>
                    <a:pt x="71" y="745"/>
                  </a:lnTo>
                  <a:lnTo>
                    <a:pt x="71" y="711"/>
                  </a:lnTo>
                  <a:lnTo>
                    <a:pt x="70" y="693"/>
                  </a:lnTo>
                  <a:lnTo>
                    <a:pt x="70" y="683"/>
                  </a:lnTo>
                  <a:lnTo>
                    <a:pt x="70" y="652"/>
                  </a:lnTo>
                  <a:lnTo>
                    <a:pt x="70" y="597"/>
                  </a:lnTo>
                  <a:lnTo>
                    <a:pt x="68" y="534"/>
                  </a:lnTo>
                  <a:lnTo>
                    <a:pt x="66" y="473"/>
                  </a:lnTo>
                  <a:lnTo>
                    <a:pt x="66" y="461"/>
                  </a:lnTo>
                  <a:lnTo>
                    <a:pt x="66" y="428"/>
                  </a:lnTo>
                  <a:lnTo>
                    <a:pt x="64" y="354"/>
                  </a:lnTo>
                  <a:lnTo>
                    <a:pt x="64" y="222"/>
                  </a:lnTo>
                  <a:lnTo>
                    <a:pt x="0" y="221"/>
                  </a:lnTo>
                  <a:lnTo>
                    <a:pt x="0" y="897"/>
                  </a:lnTo>
                  <a:lnTo>
                    <a:pt x="20" y="897"/>
                  </a:lnTo>
                  <a:lnTo>
                    <a:pt x="41" y="896"/>
                  </a:lnTo>
                  <a:lnTo>
                    <a:pt x="59" y="895"/>
                  </a:lnTo>
                  <a:lnTo>
                    <a:pt x="77" y="893"/>
                  </a:lnTo>
                  <a:lnTo>
                    <a:pt x="93" y="892"/>
                  </a:lnTo>
                  <a:lnTo>
                    <a:pt x="107" y="890"/>
                  </a:lnTo>
                  <a:lnTo>
                    <a:pt x="118" y="888"/>
                  </a:lnTo>
                  <a:lnTo>
                    <a:pt x="125" y="886"/>
                  </a:lnTo>
                  <a:lnTo>
                    <a:pt x="126" y="785"/>
                  </a:lnTo>
                  <a:lnTo>
                    <a:pt x="127" y="590"/>
                  </a:lnTo>
                  <a:lnTo>
                    <a:pt x="125" y="361"/>
                  </a:lnTo>
                  <a:lnTo>
                    <a:pt x="116" y="151"/>
                  </a:lnTo>
                  <a:lnTo>
                    <a:pt x="118" y="140"/>
                  </a:lnTo>
                  <a:lnTo>
                    <a:pt x="122" y="129"/>
                  </a:lnTo>
                  <a:lnTo>
                    <a:pt x="126" y="118"/>
                  </a:lnTo>
                  <a:lnTo>
                    <a:pt x="129" y="110"/>
                  </a:lnTo>
                  <a:lnTo>
                    <a:pt x="130" y="97"/>
                  </a:lnTo>
                  <a:lnTo>
                    <a:pt x="134" y="85"/>
                  </a:lnTo>
                  <a:lnTo>
                    <a:pt x="140" y="72"/>
                  </a:lnTo>
                  <a:lnTo>
                    <a:pt x="144" y="60"/>
                  </a:lnTo>
                  <a:lnTo>
                    <a:pt x="145" y="52"/>
                  </a:lnTo>
                  <a:lnTo>
                    <a:pt x="145" y="44"/>
                  </a:lnTo>
                  <a:lnTo>
                    <a:pt x="146" y="38"/>
                  </a:lnTo>
                  <a:lnTo>
                    <a:pt x="146" y="33"/>
                  </a:lnTo>
                  <a:lnTo>
                    <a:pt x="146" y="30"/>
                  </a:lnTo>
                  <a:lnTo>
                    <a:pt x="146" y="22"/>
                  </a:lnTo>
                  <a:lnTo>
                    <a:pt x="144" y="15"/>
                  </a:lnTo>
                  <a:lnTo>
                    <a:pt x="142" y="9"/>
                  </a:lnTo>
                  <a:lnTo>
                    <a:pt x="141" y="2"/>
                  </a:lnTo>
                  <a:lnTo>
                    <a:pt x="118" y="4"/>
                  </a:lnTo>
                  <a:lnTo>
                    <a:pt x="97" y="4"/>
                  </a:lnTo>
                  <a:lnTo>
                    <a:pt x="78" y="4"/>
                  </a:lnTo>
                  <a:lnTo>
                    <a:pt x="60" y="4"/>
                  </a:lnTo>
                  <a:lnTo>
                    <a:pt x="44" y="2"/>
                  </a:lnTo>
                  <a:lnTo>
                    <a:pt x="29" y="2"/>
                  </a:lnTo>
                  <a:lnTo>
                    <a:pt x="13" y="1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6" y="11"/>
                  </a:lnTo>
                  <a:lnTo>
                    <a:pt x="33" y="11"/>
                  </a:lnTo>
                  <a:lnTo>
                    <a:pt x="49" y="11"/>
                  </a:lnTo>
                  <a:lnTo>
                    <a:pt x="66" y="11"/>
                  </a:lnTo>
                  <a:lnTo>
                    <a:pt x="82" y="12"/>
                  </a:lnTo>
                  <a:lnTo>
                    <a:pt x="98" y="12"/>
                  </a:lnTo>
                  <a:lnTo>
                    <a:pt x="115" y="12"/>
                  </a:lnTo>
                  <a:lnTo>
                    <a:pt x="131" y="12"/>
                  </a:lnTo>
                  <a:lnTo>
                    <a:pt x="133" y="22"/>
                  </a:lnTo>
                  <a:lnTo>
                    <a:pt x="134" y="33"/>
                  </a:lnTo>
                  <a:lnTo>
                    <a:pt x="135" y="42"/>
                  </a:lnTo>
                  <a:lnTo>
                    <a:pt x="137" y="53"/>
                  </a:lnTo>
                  <a:lnTo>
                    <a:pt x="119" y="53"/>
                  </a:lnTo>
                  <a:lnTo>
                    <a:pt x="103" y="53"/>
                  </a:lnTo>
                  <a:lnTo>
                    <a:pt x="85" y="53"/>
                  </a:lnTo>
                  <a:lnTo>
                    <a:pt x="68" y="53"/>
                  </a:lnTo>
                  <a:lnTo>
                    <a:pt x="50" y="53"/>
                  </a:lnTo>
                  <a:lnTo>
                    <a:pt x="34" y="53"/>
                  </a:lnTo>
                  <a:lnTo>
                    <a:pt x="16" y="53"/>
                  </a:lnTo>
                  <a:lnTo>
                    <a:pt x="0" y="53"/>
                  </a:lnTo>
                  <a:lnTo>
                    <a:pt x="0" y="82"/>
                  </a:lnTo>
                  <a:lnTo>
                    <a:pt x="77" y="83"/>
                  </a:lnTo>
                  <a:lnTo>
                    <a:pt x="79" y="78"/>
                  </a:lnTo>
                  <a:lnTo>
                    <a:pt x="85" y="72"/>
                  </a:lnTo>
                  <a:lnTo>
                    <a:pt x="90" y="68"/>
                  </a:lnTo>
                  <a:lnTo>
                    <a:pt x="97" y="63"/>
                  </a:lnTo>
                  <a:lnTo>
                    <a:pt x="107" y="63"/>
                  </a:lnTo>
                  <a:lnTo>
                    <a:pt x="116" y="63"/>
                  </a:lnTo>
                  <a:lnTo>
                    <a:pt x="125" y="63"/>
                  </a:lnTo>
                  <a:lnTo>
                    <a:pt x="134" y="63"/>
                  </a:lnTo>
                  <a:lnTo>
                    <a:pt x="126" y="72"/>
                  </a:lnTo>
                  <a:lnTo>
                    <a:pt x="119" y="83"/>
                  </a:lnTo>
                  <a:lnTo>
                    <a:pt x="115" y="93"/>
                  </a:lnTo>
                  <a:lnTo>
                    <a:pt x="114" y="104"/>
                  </a:lnTo>
                  <a:lnTo>
                    <a:pt x="108" y="104"/>
                  </a:lnTo>
                  <a:lnTo>
                    <a:pt x="104" y="104"/>
                  </a:lnTo>
                  <a:lnTo>
                    <a:pt x="98" y="104"/>
                  </a:lnTo>
                  <a:lnTo>
                    <a:pt x="93" y="104"/>
                  </a:lnTo>
                  <a:lnTo>
                    <a:pt x="88" y="104"/>
                  </a:lnTo>
                  <a:lnTo>
                    <a:pt x="83" y="104"/>
                  </a:lnTo>
                  <a:lnTo>
                    <a:pt x="78" y="104"/>
                  </a:lnTo>
                  <a:lnTo>
                    <a:pt x="72" y="104"/>
                  </a:lnTo>
                  <a:lnTo>
                    <a:pt x="72" y="99"/>
                  </a:lnTo>
                  <a:lnTo>
                    <a:pt x="72" y="93"/>
                  </a:lnTo>
                  <a:lnTo>
                    <a:pt x="74" y="89"/>
                  </a:lnTo>
                  <a:lnTo>
                    <a:pt x="77" y="83"/>
                  </a:lnTo>
                  <a:lnTo>
                    <a:pt x="0" y="82"/>
                  </a:lnTo>
                  <a:lnTo>
                    <a:pt x="0" y="115"/>
                  </a:lnTo>
                  <a:lnTo>
                    <a:pt x="16" y="115"/>
                  </a:lnTo>
                  <a:lnTo>
                    <a:pt x="33" y="115"/>
                  </a:lnTo>
                  <a:lnTo>
                    <a:pt x="49" y="115"/>
                  </a:lnTo>
                  <a:lnTo>
                    <a:pt x="64" y="115"/>
                  </a:lnTo>
                  <a:lnTo>
                    <a:pt x="78" y="115"/>
                  </a:lnTo>
                  <a:lnTo>
                    <a:pt x="92" y="115"/>
                  </a:lnTo>
                  <a:lnTo>
                    <a:pt x="103" y="116"/>
                  </a:lnTo>
                  <a:lnTo>
                    <a:pt x="112" y="116"/>
                  </a:lnTo>
                  <a:lnTo>
                    <a:pt x="112" y="119"/>
                  </a:lnTo>
                  <a:lnTo>
                    <a:pt x="112" y="122"/>
                  </a:lnTo>
                  <a:lnTo>
                    <a:pt x="112" y="125"/>
                  </a:lnTo>
                  <a:lnTo>
                    <a:pt x="111" y="127"/>
                  </a:lnTo>
                  <a:lnTo>
                    <a:pt x="107" y="127"/>
                  </a:lnTo>
                  <a:lnTo>
                    <a:pt x="101" y="129"/>
                  </a:lnTo>
                  <a:lnTo>
                    <a:pt x="97" y="129"/>
                  </a:lnTo>
                  <a:lnTo>
                    <a:pt x="92" y="130"/>
                  </a:lnTo>
                  <a:lnTo>
                    <a:pt x="75" y="130"/>
                  </a:lnTo>
                  <a:lnTo>
                    <a:pt x="60" y="129"/>
                  </a:lnTo>
                  <a:lnTo>
                    <a:pt x="48" y="129"/>
                  </a:lnTo>
                  <a:lnTo>
                    <a:pt x="37" y="129"/>
                  </a:lnTo>
                  <a:lnTo>
                    <a:pt x="26" y="127"/>
                  </a:lnTo>
                  <a:lnTo>
                    <a:pt x="16" y="127"/>
                  </a:lnTo>
                  <a:lnTo>
                    <a:pt x="8" y="127"/>
                  </a:lnTo>
                  <a:lnTo>
                    <a:pt x="0" y="127"/>
                  </a:lnTo>
                  <a:lnTo>
                    <a:pt x="0" y="221"/>
                  </a:lnTo>
                  <a:lnTo>
                    <a:pt x="64" y="222"/>
                  </a:lnTo>
                  <a:lnTo>
                    <a:pt x="64" y="218"/>
                  </a:lnTo>
                  <a:lnTo>
                    <a:pt x="64" y="214"/>
                  </a:lnTo>
                  <a:lnTo>
                    <a:pt x="64" y="210"/>
                  </a:lnTo>
                  <a:lnTo>
                    <a:pt x="64" y="206"/>
                  </a:lnTo>
                  <a:lnTo>
                    <a:pt x="64" y="188"/>
                  </a:lnTo>
                  <a:lnTo>
                    <a:pt x="66" y="171"/>
                  </a:lnTo>
                  <a:lnTo>
                    <a:pt x="66" y="153"/>
                  </a:lnTo>
                  <a:lnTo>
                    <a:pt x="66" y="137"/>
                  </a:lnTo>
                  <a:lnTo>
                    <a:pt x="68" y="136"/>
                  </a:lnTo>
                  <a:lnTo>
                    <a:pt x="70" y="136"/>
                  </a:lnTo>
                  <a:lnTo>
                    <a:pt x="72" y="136"/>
                  </a:lnTo>
                  <a:lnTo>
                    <a:pt x="75" y="134"/>
                  </a:lnTo>
                  <a:lnTo>
                    <a:pt x="75" y="156"/>
                  </a:lnTo>
                  <a:lnTo>
                    <a:pt x="75" y="177"/>
                  </a:lnTo>
                  <a:lnTo>
                    <a:pt x="75" y="196"/>
                  </a:lnTo>
                  <a:lnTo>
                    <a:pt x="75" y="217"/>
                  </a:lnTo>
                  <a:lnTo>
                    <a:pt x="94" y="22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36" name="Freeform 12"/>
            <p:cNvSpPr>
              <a:spLocks/>
            </p:cNvSpPr>
            <p:nvPr/>
          </p:nvSpPr>
          <p:spPr bwMode="auto">
            <a:xfrm>
              <a:off x="4458" y="3434"/>
              <a:ext cx="69" cy="6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0" y="27"/>
                </a:cxn>
                <a:cxn ang="0">
                  <a:pos x="15" y="37"/>
                </a:cxn>
                <a:cxn ang="0">
                  <a:pos x="15" y="45"/>
                </a:cxn>
                <a:cxn ang="0">
                  <a:pos x="14" y="53"/>
                </a:cxn>
                <a:cxn ang="0">
                  <a:pos x="46" y="53"/>
                </a:cxn>
                <a:cxn ang="0">
                  <a:pos x="77" y="53"/>
                </a:cxn>
                <a:cxn ang="0">
                  <a:pos x="107" y="53"/>
                </a:cxn>
                <a:cxn ang="0">
                  <a:pos x="139" y="53"/>
                </a:cxn>
                <a:cxn ang="0">
                  <a:pos x="18" y="79"/>
                </a:cxn>
                <a:cxn ang="0">
                  <a:pos x="33" y="94"/>
                </a:cxn>
                <a:cxn ang="0">
                  <a:pos x="43" y="112"/>
                </a:cxn>
                <a:cxn ang="0">
                  <a:pos x="43" y="116"/>
                </a:cxn>
                <a:cxn ang="0">
                  <a:pos x="43" y="121"/>
                </a:cxn>
                <a:cxn ang="0">
                  <a:pos x="52" y="119"/>
                </a:cxn>
                <a:cxn ang="0">
                  <a:pos x="52" y="116"/>
                </a:cxn>
                <a:cxn ang="0">
                  <a:pos x="58" y="115"/>
                </a:cxn>
                <a:cxn ang="0">
                  <a:pos x="73" y="115"/>
                </a:cxn>
                <a:cxn ang="0">
                  <a:pos x="96" y="115"/>
                </a:cxn>
                <a:cxn ang="0">
                  <a:pos x="124" y="115"/>
                </a:cxn>
                <a:cxn ang="0">
                  <a:pos x="139" y="82"/>
                </a:cxn>
                <a:cxn ang="0">
                  <a:pos x="14" y="74"/>
                </a:cxn>
                <a:cxn ang="0">
                  <a:pos x="6" y="64"/>
                </a:cxn>
                <a:cxn ang="0">
                  <a:pos x="3" y="53"/>
                </a:cxn>
                <a:cxn ang="0">
                  <a:pos x="2" y="42"/>
                </a:cxn>
                <a:cxn ang="0">
                  <a:pos x="15" y="37"/>
                </a:cxn>
                <a:cxn ang="0">
                  <a:pos x="17" y="23"/>
                </a:cxn>
                <a:cxn ang="0">
                  <a:pos x="18" y="11"/>
                </a:cxn>
                <a:cxn ang="0">
                  <a:pos x="48" y="11"/>
                </a:cxn>
                <a:cxn ang="0">
                  <a:pos x="78" y="11"/>
                </a:cxn>
                <a:cxn ang="0">
                  <a:pos x="109" y="11"/>
                </a:cxn>
                <a:cxn ang="0">
                  <a:pos x="139" y="11"/>
                </a:cxn>
                <a:cxn ang="0">
                  <a:pos x="7" y="2"/>
                </a:cxn>
              </a:cxnLst>
              <a:rect l="0" t="0" r="r" b="b"/>
              <a:pathLst>
                <a:path w="139" h="121">
                  <a:moveTo>
                    <a:pt x="7" y="2"/>
                  </a:moveTo>
                  <a:lnTo>
                    <a:pt x="3" y="11"/>
                  </a:lnTo>
                  <a:lnTo>
                    <a:pt x="2" y="19"/>
                  </a:lnTo>
                  <a:lnTo>
                    <a:pt x="0" y="27"/>
                  </a:lnTo>
                  <a:lnTo>
                    <a:pt x="0" y="37"/>
                  </a:lnTo>
                  <a:lnTo>
                    <a:pt x="15" y="37"/>
                  </a:lnTo>
                  <a:lnTo>
                    <a:pt x="15" y="41"/>
                  </a:lnTo>
                  <a:lnTo>
                    <a:pt x="15" y="45"/>
                  </a:lnTo>
                  <a:lnTo>
                    <a:pt x="15" y="49"/>
                  </a:lnTo>
                  <a:lnTo>
                    <a:pt x="14" y="53"/>
                  </a:lnTo>
                  <a:lnTo>
                    <a:pt x="30" y="53"/>
                  </a:lnTo>
                  <a:lnTo>
                    <a:pt x="46" y="53"/>
                  </a:lnTo>
                  <a:lnTo>
                    <a:pt x="62" y="53"/>
                  </a:lnTo>
                  <a:lnTo>
                    <a:pt x="77" y="53"/>
                  </a:lnTo>
                  <a:lnTo>
                    <a:pt x="92" y="53"/>
                  </a:lnTo>
                  <a:lnTo>
                    <a:pt x="107" y="53"/>
                  </a:lnTo>
                  <a:lnTo>
                    <a:pt x="124" y="53"/>
                  </a:lnTo>
                  <a:lnTo>
                    <a:pt x="139" y="53"/>
                  </a:lnTo>
                  <a:lnTo>
                    <a:pt x="139" y="82"/>
                  </a:lnTo>
                  <a:lnTo>
                    <a:pt x="18" y="79"/>
                  </a:lnTo>
                  <a:lnTo>
                    <a:pt x="26" y="86"/>
                  </a:lnTo>
                  <a:lnTo>
                    <a:pt x="33" y="94"/>
                  </a:lnTo>
                  <a:lnTo>
                    <a:pt x="39" y="103"/>
                  </a:lnTo>
                  <a:lnTo>
                    <a:pt x="43" y="112"/>
                  </a:lnTo>
                  <a:lnTo>
                    <a:pt x="43" y="114"/>
                  </a:lnTo>
                  <a:lnTo>
                    <a:pt x="43" y="116"/>
                  </a:lnTo>
                  <a:lnTo>
                    <a:pt x="43" y="118"/>
                  </a:lnTo>
                  <a:lnTo>
                    <a:pt x="43" y="121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5"/>
                  </a:lnTo>
                  <a:lnTo>
                    <a:pt x="58" y="115"/>
                  </a:lnTo>
                  <a:lnTo>
                    <a:pt x="65" y="115"/>
                  </a:lnTo>
                  <a:lnTo>
                    <a:pt x="73" y="115"/>
                  </a:lnTo>
                  <a:lnTo>
                    <a:pt x="84" y="115"/>
                  </a:lnTo>
                  <a:lnTo>
                    <a:pt x="96" y="115"/>
                  </a:lnTo>
                  <a:lnTo>
                    <a:pt x="110" y="115"/>
                  </a:lnTo>
                  <a:lnTo>
                    <a:pt x="124" y="115"/>
                  </a:lnTo>
                  <a:lnTo>
                    <a:pt x="139" y="115"/>
                  </a:lnTo>
                  <a:lnTo>
                    <a:pt x="139" y="82"/>
                  </a:lnTo>
                  <a:lnTo>
                    <a:pt x="18" y="79"/>
                  </a:lnTo>
                  <a:lnTo>
                    <a:pt x="14" y="74"/>
                  </a:lnTo>
                  <a:lnTo>
                    <a:pt x="10" y="70"/>
                  </a:lnTo>
                  <a:lnTo>
                    <a:pt x="6" y="64"/>
                  </a:lnTo>
                  <a:lnTo>
                    <a:pt x="3" y="59"/>
                  </a:lnTo>
                  <a:lnTo>
                    <a:pt x="3" y="53"/>
                  </a:lnTo>
                  <a:lnTo>
                    <a:pt x="2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15" y="37"/>
                  </a:lnTo>
                  <a:lnTo>
                    <a:pt x="17" y="30"/>
                  </a:lnTo>
                  <a:lnTo>
                    <a:pt x="17" y="23"/>
                  </a:lnTo>
                  <a:lnTo>
                    <a:pt x="17" y="18"/>
                  </a:lnTo>
                  <a:lnTo>
                    <a:pt x="18" y="11"/>
                  </a:lnTo>
                  <a:lnTo>
                    <a:pt x="33" y="11"/>
                  </a:lnTo>
                  <a:lnTo>
                    <a:pt x="48" y="11"/>
                  </a:lnTo>
                  <a:lnTo>
                    <a:pt x="63" y="11"/>
                  </a:lnTo>
                  <a:lnTo>
                    <a:pt x="78" y="11"/>
                  </a:lnTo>
                  <a:lnTo>
                    <a:pt x="94" y="11"/>
                  </a:lnTo>
                  <a:lnTo>
                    <a:pt x="109" y="11"/>
                  </a:lnTo>
                  <a:lnTo>
                    <a:pt x="124" y="11"/>
                  </a:lnTo>
                  <a:lnTo>
                    <a:pt x="139" y="11"/>
                  </a:lnTo>
                  <a:lnTo>
                    <a:pt x="139" y="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37" name="Freeform 13"/>
            <p:cNvSpPr>
              <a:spLocks/>
            </p:cNvSpPr>
            <p:nvPr/>
          </p:nvSpPr>
          <p:spPr bwMode="auto">
            <a:xfrm>
              <a:off x="4465" y="3495"/>
              <a:ext cx="62" cy="388"/>
            </a:xfrm>
            <a:custGeom>
              <a:avLst/>
              <a:gdLst/>
              <a:ahLst/>
              <a:cxnLst>
                <a:cxn ang="0">
                  <a:pos x="124" y="100"/>
                </a:cxn>
                <a:cxn ang="0">
                  <a:pos x="44" y="78"/>
                </a:cxn>
                <a:cxn ang="0">
                  <a:pos x="44" y="38"/>
                </a:cxn>
                <a:cxn ang="0">
                  <a:pos x="42" y="17"/>
                </a:cxn>
                <a:cxn ang="0">
                  <a:pos x="37" y="17"/>
                </a:cxn>
                <a:cxn ang="0">
                  <a:pos x="35" y="34"/>
                </a:cxn>
                <a:cxn ang="0">
                  <a:pos x="33" y="70"/>
                </a:cxn>
                <a:cxn ang="0">
                  <a:pos x="31" y="141"/>
                </a:cxn>
                <a:cxn ang="0">
                  <a:pos x="26" y="293"/>
                </a:cxn>
                <a:cxn ang="0">
                  <a:pos x="22" y="435"/>
                </a:cxn>
                <a:cxn ang="0">
                  <a:pos x="20" y="495"/>
                </a:cxn>
                <a:cxn ang="0">
                  <a:pos x="17" y="584"/>
                </a:cxn>
                <a:cxn ang="0">
                  <a:pos x="14" y="665"/>
                </a:cxn>
                <a:cxn ang="0">
                  <a:pos x="15" y="758"/>
                </a:cxn>
                <a:cxn ang="0">
                  <a:pos x="21" y="757"/>
                </a:cxn>
                <a:cxn ang="0">
                  <a:pos x="25" y="743"/>
                </a:cxn>
                <a:cxn ang="0">
                  <a:pos x="26" y="719"/>
                </a:cxn>
                <a:cxn ang="0">
                  <a:pos x="33" y="502"/>
                </a:cxn>
                <a:cxn ang="0">
                  <a:pos x="40" y="248"/>
                </a:cxn>
                <a:cxn ang="0">
                  <a:pos x="43" y="174"/>
                </a:cxn>
                <a:cxn ang="0">
                  <a:pos x="43" y="126"/>
                </a:cxn>
                <a:cxn ang="0">
                  <a:pos x="124" y="100"/>
                </a:cxn>
                <a:cxn ang="0">
                  <a:pos x="99" y="776"/>
                </a:cxn>
                <a:cxn ang="0">
                  <a:pos x="52" y="775"/>
                </a:cxn>
                <a:cxn ang="0">
                  <a:pos x="17" y="771"/>
                </a:cxn>
                <a:cxn ang="0">
                  <a:pos x="0" y="763"/>
                </a:cxn>
                <a:cxn ang="0">
                  <a:pos x="6" y="653"/>
                </a:cxn>
                <a:cxn ang="0">
                  <a:pos x="14" y="409"/>
                </a:cxn>
                <a:cxn ang="0">
                  <a:pos x="20" y="292"/>
                </a:cxn>
                <a:cxn ang="0">
                  <a:pos x="24" y="163"/>
                </a:cxn>
                <a:cxn ang="0">
                  <a:pos x="32" y="97"/>
                </a:cxn>
                <a:cxn ang="0">
                  <a:pos x="25" y="74"/>
                </a:cxn>
                <a:cxn ang="0">
                  <a:pos x="26" y="24"/>
                </a:cxn>
                <a:cxn ang="0">
                  <a:pos x="37" y="0"/>
                </a:cxn>
                <a:cxn ang="0">
                  <a:pos x="39" y="4"/>
                </a:cxn>
                <a:cxn ang="0">
                  <a:pos x="39" y="8"/>
                </a:cxn>
                <a:cxn ang="0">
                  <a:pos x="66" y="6"/>
                </a:cxn>
                <a:cxn ang="0">
                  <a:pos x="88" y="6"/>
                </a:cxn>
                <a:cxn ang="0">
                  <a:pos x="106" y="6"/>
                </a:cxn>
                <a:cxn ang="0">
                  <a:pos x="124" y="6"/>
                </a:cxn>
              </a:cxnLst>
              <a:rect l="0" t="0" r="r" b="b"/>
              <a:pathLst>
                <a:path w="124" h="776">
                  <a:moveTo>
                    <a:pt x="124" y="6"/>
                  </a:moveTo>
                  <a:lnTo>
                    <a:pt x="124" y="100"/>
                  </a:lnTo>
                  <a:lnTo>
                    <a:pt x="43" y="98"/>
                  </a:lnTo>
                  <a:lnTo>
                    <a:pt x="44" y="78"/>
                  </a:lnTo>
                  <a:lnTo>
                    <a:pt x="44" y="57"/>
                  </a:lnTo>
                  <a:lnTo>
                    <a:pt x="44" y="38"/>
                  </a:lnTo>
                  <a:lnTo>
                    <a:pt x="43" y="17"/>
                  </a:lnTo>
                  <a:lnTo>
                    <a:pt x="42" y="17"/>
                  </a:lnTo>
                  <a:lnTo>
                    <a:pt x="39" y="17"/>
                  </a:lnTo>
                  <a:lnTo>
                    <a:pt x="37" y="17"/>
                  </a:lnTo>
                  <a:lnTo>
                    <a:pt x="36" y="19"/>
                  </a:lnTo>
                  <a:lnTo>
                    <a:pt x="35" y="34"/>
                  </a:lnTo>
                  <a:lnTo>
                    <a:pt x="35" y="49"/>
                  </a:lnTo>
                  <a:lnTo>
                    <a:pt x="33" y="70"/>
                  </a:lnTo>
                  <a:lnTo>
                    <a:pt x="32" y="97"/>
                  </a:lnTo>
                  <a:lnTo>
                    <a:pt x="31" y="141"/>
                  </a:lnTo>
                  <a:lnTo>
                    <a:pt x="29" y="204"/>
                  </a:lnTo>
                  <a:lnTo>
                    <a:pt x="26" y="293"/>
                  </a:lnTo>
                  <a:lnTo>
                    <a:pt x="22" y="411"/>
                  </a:lnTo>
                  <a:lnTo>
                    <a:pt x="22" y="435"/>
                  </a:lnTo>
                  <a:lnTo>
                    <a:pt x="21" y="458"/>
                  </a:lnTo>
                  <a:lnTo>
                    <a:pt x="20" y="495"/>
                  </a:lnTo>
                  <a:lnTo>
                    <a:pt x="15" y="561"/>
                  </a:lnTo>
                  <a:lnTo>
                    <a:pt x="17" y="584"/>
                  </a:lnTo>
                  <a:lnTo>
                    <a:pt x="15" y="613"/>
                  </a:lnTo>
                  <a:lnTo>
                    <a:pt x="14" y="665"/>
                  </a:lnTo>
                  <a:lnTo>
                    <a:pt x="11" y="760"/>
                  </a:lnTo>
                  <a:lnTo>
                    <a:pt x="15" y="758"/>
                  </a:lnTo>
                  <a:lnTo>
                    <a:pt x="18" y="757"/>
                  </a:lnTo>
                  <a:lnTo>
                    <a:pt x="21" y="757"/>
                  </a:lnTo>
                  <a:lnTo>
                    <a:pt x="25" y="756"/>
                  </a:lnTo>
                  <a:lnTo>
                    <a:pt x="25" y="743"/>
                  </a:lnTo>
                  <a:lnTo>
                    <a:pt x="26" y="731"/>
                  </a:lnTo>
                  <a:lnTo>
                    <a:pt x="26" y="719"/>
                  </a:lnTo>
                  <a:lnTo>
                    <a:pt x="28" y="706"/>
                  </a:lnTo>
                  <a:lnTo>
                    <a:pt x="33" y="502"/>
                  </a:lnTo>
                  <a:lnTo>
                    <a:pt x="37" y="351"/>
                  </a:lnTo>
                  <a:lnTo>
                    <a:pt x="40" y="248"/>
                  </a:lnTo>
                  <a:lnTo>
                    <a:pt x="43" y="190"/>
                  </a:lnTo>
                  <a:lnTo>
                    <a:pt x="43" y="174"/>
                  </a:lnTo>
                  <a:lnTo>
                    <a:pt x="43" y="152"/>
                  </a:lnTo>
                  <a:lnTo>
                    <a:pt x="43" y="126"/>
                  </a:lnTo>
                  <a:lnTo>
                    <a:pt x="43" y="98"/>
                  </a:lnTo>
                  <a:lnTo>
                    <a:pt x="124" y="100"/>
                  </a:lnTo>
                  <a:lnTo>
                    <a:pt x="124" y="776"/>
                  </a:lnTo>
                  <a:lnTo>
                    <a:pt x="99" y="776"/>
                  </a:lnTo>
                  <a:lnTo>
                    <a:pt x="74" y="776"/>
                  </a:lnTo>
                  <a:lnTo>
                    <a:pt x="52" y="775"/>
                  </a:lnTo>
                  <a:lnTo>
                    <a:pt x="33" y="774"/>
                  </a:lnTo>
                  <a:lnTo>
                    <a:pt x="17" y="771"/>
                  </a:lnTo>
                  <a:lnTo>
                    <a:pt x="6" y="767"/>
                  </a:lnTo>
                  <a:lnTo>
                    <a:pt x="0" y="763"/>
                  </a:lnTo>
                  <a:lnTo>
                    <a:pt x="2" y="757"/>
                  </a:lnTo>
                  <a:lnTo>
                    <a:pt x="6" y="653"/>
                  </a:lnTo>
                  <a:lnTo>
                    <a:pt x="11" y="521"/>
                  </a:lnTo>
                  <a:lnTo>
                    <a:pt x="14" y="409"/>
                  </a:lnTo>
                  <a:lnTo>
                    <a:pt x="17" y="358"/>
                  </a:lnTo>
                  <a:lnTo>
                    <a:pt x="20" y="292"/>
                  </a:lnTo>
                  <a:lnTo>
                    <a:pt x="21" y="227"/>
                  </a:lnTo>
                  <a:lnTo>
                    <a:pt x="24" y="163"/>
                  </a:lnTo>
                  <a:lnTo>
                    <a:pt x="25" y="97"/>
                  </a:lnTo>
                  <a:lnTo>
                    <a:pt x="32" y="97"/>
                  </a:lnTo>
                  <a:lnTo>
                    <a:pt x="25" y="97"/>
                  </a:lnTo>
                  <a:lnTo>
                    <a:pt x="25" y="74"/>
                  </a:lnTo>
                  <a:lnTo>
                    <a:pt x="26" y="49"/>
                  </a:lnTo>
                  <a:lnTo>
                    <a:pt x="26" y="24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37" y="1"/>
                  </a:lnTo>
                  <a:lnTo>
                    <a:pt x="39" y="4"/>
                  </a:lnTo>
                  <a:lnTo>
                    <a:pt x="39" y="5"/>
                  </a:lnTo>
                  <a:lnTo>
                    <a:pt x="39" y="8"/>
                  </a:lnTo>
                  <a:lnTo>
                    <a:pt x="54" y="8"/>
                  </a:lnTo>
                  <a:lnTo>
                    <a:pt x="66" y="6"/>
                  </a:lnTo>
                  <a:lnTo>
                    <a:pt x="77" y="6"/>
                  </a:lnTo>
                  <a:lnTo>
                    <a:pt x="88" y="6"/>
                  </a:lnTo>
                  <a:lnTo>
                    <a:pt x="98" y="6"/>
                  </a:lnTo>
                  <a:lnTo>
                    <a:pt x="106" y="6"/>
                  </a:lnTo>
                  <a:lnTo>
                    <a:pt x="116" y="6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38" name="Freeform 14"/>
            <p:cNvSpPr>
              <a:spLocks/>
            </p:cNvSpPr>
            <p:nvPr/>
          </p:nvSpPr>
          <p:spPr bwMode="auto">
            <a:xfrm>
              <a:off x="4757" y="3434"/>
              <a:ext cx="73" cy="449"/>
            </a:xfrm>
            <a:custGeom>
              <a:avLst/>
              <a:gdLst/>
              <a:ahLst/>
              <a:cxnLst>
                <a:cxn ang="0">
                  <a:pos x="95" y="206"/>
                </a:cxn>
                <a:cxn ang="0">
                  <a:pos x="95" y="148"/>
                </a:cxn>
                <a:cxn ang="0">
                  <a:pos x="100" y="130"/>
                </a:cxn>
                <a:cxn ang="0">
                  <a:pos x="110" y="803"/>
                </a:cxn>
                <a:cxn ang="0">
                  <a:pos x="107" y="863"/>
                </a:cxn>
                <a:cxn ang="0">
                  <a:pos x="100" y="870"/>
                </a:cxn>
                <a:cxn ang="0">
                  <a:pos x="95" y="869"/>
                </a:cxn>
                <a:cxn ang="0">
                  <a:pos x="98" y="830"/>
                </a:cxn>
                <a:cxn ang="0">
                  <a:pos x="98" y="687"/>
                </a:cxn>
                <a:cxn ang="0">
                  <a:pos x="96" y="528"/>
                </a:cxn>
                <a:cxn ang="0">
                  <a:pos x="95" y="352"/>
                </a:cxn>
                <a:cxn ang="0">
                  <a:pos x="83" y="727"/>
                </a:cxn>
                <a:cxn ang="0">
                  <a:pos x="80" y="863"/>
                </a:cxn>
                <a:cxn ang="0">
                  <a:pos x="76" y="875"/>
                </a:cxn>
                <a:cxn ang="0">
                  <a:pos x="68" y="874"/>
                </a:cxn>
                <a:cxn ang="0">
                  <a:pos x="69" y="855"/>
                </a:cxn>
                <a:cxn ang="0">
                  <a:pos x="72" y="711"/>
                </a:cxn>
                <a:cxn ang="0">
                  <a:pos x="70" y="597"/>
                </a:cxn>
                <a:cxn ang="0">
                  <a:pos x="66" y="428"/>
                </a:cxn>
                <a:cxn ang="0">
                  <a:pos x="0" y="897"/>
                </a:cxn>
                <a:cxn ang="0">
                  <a:pos x="77" y="893"/>
                </a:cxn>
                <a:cxn ang="0">
                  <a:pos x="124" y="886"/>
                </a:cxn>
                <a:cxn ang="0">
                  <a:pos x="115" y="151"/>
                </a:cxn>
                <a:cxn ang="0">
                  <a:pos x="126" y="110"/>
                </a:cxn>
                <a:cxn ang="0">
                  <a:pos x="143" y="60"/>
                </a:cxn>
                <a:cxn ang="0">
                  <a:pos x="146" y="33"/>
                </a:cxn>
                <a:cxn ang="0">
                  <a:pos x="142" y="9"/>
                </a:cxn>
                <a:cxn ang="0">
                  <a:pos x="78" y="4"/>
                </a:cxn>
                <a:cxn ang="0">
                  <a:pos x="14" y="1"/>
                </a:cxn>
                <a:cxn ang="0">
                  <a:pos x="33" y="11"/>
                </a:cxn>
                <a:cxn ang="0">
                  <a:pos x="99" y="12"/>
                </a:cxn>
                <a:cxn ang="0">
                  <a:pos x="133" y="33"/>
                </a:cxn>
                <a:cxn ang="0">
                  <a:pos x="102" y="53"/>
                </a:cxn>
                <a:cxn ang="0">
                  <a:pos x="35" y="53"/>
                </a:cxn>
                <a:cxn ang="0">
                  <a:pos x="77" y="83"/>
                </a:cxn>
                <a:cxn ang="0">
                  <a:pos x="96" y="63"/>
                </a:cxn>
                <a:cxn ang="0">
                  <a:pos x="133" y="63"/>
                </a:cxn>
                <a:cxn ang="0">
                  <a:pos x="113" y="104"/>
                </a:cxn>
                <a:cxn ang="0">
                  <a:pos x="73" y="104"/>
                </a:cxn>
                <a:cxn ang="0">
                  <a:pos x="77" y="83"/>
                </a:cxn>
                <a:cxn ang="0">
                  <a:pos x="33" y="115"/>
                </a:cxn>
                <a:cxn ang="0">
                  <a:pos x="92" y="115"/>
                </a:cxn>
                <a:cxn ang="0">
                  <a:pos x="111" y="122"/>
                </a:cxn>
                <a:cxn ang="0">
                  <a:pos x="102" y="129"/>
                </a:cxn>
                <a:cxn ang="0">
                  <a:pos x="61" y="129"/>
                </a:cxn>
                <a:cxn ang="0">
                  <a:pos x="17" y="127"/>
                </a:cxn>
                <a:cxn ang="0">
                  <a:pos x="65" y="222"/>
                </a:cxn>
                <a:cxn ang="0">
                  <a:pos x="65" y="206"/>
                </a:cxn>
                <a:cxn ang="0">
                  <a:pos x="66" y="137"/>
                </a:cxn>
                <a:cxn ang="0">
                  <a:pos x="74" y="134"/>
                </a:cxn>
                <a:cxn ang="0">
                  <a:pos x="76" y="217"/>
                </a:cxn>
              </a:cxnLst>
              <a:rect l="0" t="0" r="r" b="b"/>
              <a:pathLst>
                <a:path w="146" h="897">
                  <a:moveTo>
                    <a:pt x="95" y="223"/>
                  </a:moveTo>
                  <a:lnTo>
                    <a:pt x="95" y="218"/>
                  </a:lnTo>
                  <a:lnTo>
                    <a:pt x="95" y="211"/>
                  </a:lnTo>
                  <a:lnTo>
                    <a:pt x="95" y="206"/>
                  </a:lnTo>
                  <a:lnTo>
                    <a:pt x="94" y="200"/>
                  </a:lnTo>
                  <a:lnTo>
                    <a:pt x="95" y="182"/>
                  </a:lnTo>
                  <a:lnTo>
                    <a:pt x="95" y="166"/>
                  </a:lnTo>
                  <a:lnTo>
                    <a:pt x="95" y="148"/>
                  </a:lnTo>
                  <a:lnTo>
                    <a:pt x="95" y="131"/>
                  </a:lnTo>
                  <a:lnTo>
                    <a:pt x="96" y="130"/>
                  </a:lnTo>
                  <a:lnTo>
                    <a:pt x="99" y="130"/>
                  </a:lnTo>
                  <a:lnTo>
                    <a:pt x="100" y="130"/>
                  </a:lnTo>
                  <a:lnTo>
                    <a:pt x="103" y="129"/>
                  </a:lnTo>
                  <a:lnTo>
                    <a:pt x="107" y="510"/>
                  </a:lnTo>
                  <a:lnTo>
                    <a:pt x="110" y="713"/>
                  </a:lnTo>
                  <a:lnTo>
                    <a:pt x="110" y="803"/>
                  </a:lnTo>
                  <a:lnTo>
                    <a:pt x="110" y="849"/>
                  </a:lnTo>
                  <a:lnTo>
                    <a:pt x="109" y="853"/>
                  </a:lnTo>
                  <a:lnTo>
                    <a:pt x="109" y="858"/>
                  </a:lnTo>
                  <a:lnTo>
                    <a:pt x="107" y="863"/>
                  </a:lnTo>
                  <a:lnTo>
                    <a:pt x="107" y="867"/>
                  </a:lnTo>
                  <a:lnTo>
                    <a:pt x="105" y="869"/>
                  </a:lnTo>
                  <a:lnTo>
                    <a:pt x="103" y="870"/>
                  </a:lnTo>
                  <a:lnTo>
                    <a:pt x="100" y="870"/>
                  </a:lnTo>
                  <a:lnTo>
                    <a:pt x="98" y="870"/>
                  </a:lnTo>
                  <a:lnTo>
                    <a:pt x="96" y="870"/>
                  </a:lnTo>
                  <a:lnTo>
                    <a:pt x="96" y="869"/>
                  </a:lnTo>
                  <a:lnTo>
                    <a:pt x="95" y="869"/>
                  </a:lnTo>
                  <a:lnTo>
                    <a:pt x="95" y="869"/>
                  </a:lnTo>
                  <a:lnTo>
                    <a:pt x="96" y="860"/>
                  </a:lnTo>
                  <a:lnTo>
                    <a:pt x="96" y="849"/>
                  </a:lnTo>
                  <a:lnTo>
                    <a:pt x="98" y="830"/>
                  </a:lnTo>
                  <a:lnTo>
                    <a:pt x="99" y="794"/>
                  </a:lnTo>
                  <a:lnTo>
                    <a:pt x="99" y="739"/>
                  </a:lnTo>
                  <a:lnTo>
                    <a:pt x="99" y="705"/>
                  </a:lnTo>
                  <a:lnTo>
                    <a:pt x="98" y="687"/>
                  </a:lnTo>
                  <a:lnTo>
                    <a:pt x="98" y="678"/>
                  </a:lnTo>
                  <a:lnTo>
                    <a:pt x="98" y="646"/>
                  </a:lnTo>
                  <a:lnTo>
                    <a:pt x="98" y="591"/>
                  </a:lnTo>
                  <a:lnTo>
                    <a:pt x="96" y="528"/>
                  </a:lnTo>
                  <a:lnTo>
                    <a:pt x="95" y="468"/>
                  </a:lnTo>
                  <a:lnTo>
                    <a:pt x="95" y="457"/>
                  </a:lnTo>
                  <a:lnTo>
                    <a:pt x="95" y="424"/>
                  </a:lnTo>
                  <a:lnTo>
                    <a:pt x="95" y="352"/>
                  </a:lnTo>
                  <a:lnTo>
                    <a:pt x="95" y="223"/>
                  </a:lnTo>
                  <a:lnTo>
                    <a:pt x="76" y="217"/>
                  </a:lnTo>
                  <a:lnTo>
                    <a:pt x="80" y="549"/>
                  </a:lnTo>
                  <a:lnTo>
                    <a:pt x="83" y="727"/>
                  </a:lnTo>
                  <a:lnTo>
                    <a:pt x="83" y="811"/>
                  </a:lnTo>
                  <a:lnTo>
                    <a:pt x="81" y="855"/>
                  </a:lnTo>
                  <a:lnTo>
                    <a:pt x="81" y="859"/>
                  </a:lnTo>
                  <a:lnTo>
                    <a:pt x="80" y="863"/>
                  </a:lnTo>
                  <a:lnTo>
                    <a:pt x="80" y="869"/>
                  </a:lnTo>
                  <a:lnTo>
                    <a:pt x="78" y="873"/>
                  </a:lnTo>
                  <a:lnTo>
                    <a:pt x="77" y="874"/>
                  </a:lnTo>
                  <a:lnTo>
                    <a:pt x="76" y="875"/>
                  </a:lnTo>
                  <a:lnTo>
                    <a:pt x="73" y="875"/>
                  </a:lnTo>
                  <a:lnTo>
                    <a:pt x="70" y="875"/>
                  </a:lnTo>
                  <a:lnTo>
                    <a:pt x="69" y="874"/>
                  </a:lnTo>
                  <a:lnTo>
                    <a:pt x="68" y="874"/>
                  </a:lnTo>
                  <a:lnTo>
                    <a:pt x="66" y="874"/>
                  </a:lnTo>
                  <a:lnTo>
                    <a:pt x="65" y="874"/>
                  </a:lnTo>
                  <a:lnTo>
                    <a:pt x="68" y="866"/>
                  </a:lnTo>
                  <a:lnTo>
                    <a:pt x="69" y="855"/>
                  </a:lnTo>
                  <a:lnTo>
                    <a:pt x="70" y="836"/>
                  </a:lnTo>
                  <a:lnTo>
                    <a:pt x="72" y="799"/>
                  </a:lnTo>
                  <a:lnTo>
                    <a:pt x="72" y="745"/>
                  </a:lnTo>
                  <a:lnTo>
                    <a:pt x="72" y="711"/>
                  </a:lnTo>
                  <a:lnTo>
                    <a:pt x="70" y="693"/>
                  </a:lnTo>
                  <a:lnTo>
                    <a:pt x="70" y="683"/>
                  </a:lnTo>
                  <a:lnTo>
                    <a:pt x="70" y="652"/>
                  </a:lnTo>
                  <a:lnTo>
                    <a:pt x="70" y="597"/>
                  </a:lnTo>
                  <a:lnTo>
                    <a:pt x="69" y="534"/>
                  </a:lnTo>
                  <a:lnTo>
                    <a:pt x="66" y="473"/>
                  </a:lnTo>
                  <a:lnTo>
                    <a:pt x="66" y="461"/>
                  </a:lnTo>
                  <a:lnTo>
                    <a:pt x="66" y="428"/>
                  </a:lnTo>
                  <a:lnTo>
                    <a:pt x="65" y="354"/>
                  </a:lnTo>
                  <a:lnTo>
                    <a:pt x="65" y="222"/>
                  </a:lnTo>
                  <a:lnTo>
                    <a:pt x="0" y="221"/>
                  </a:lnTo>
                  <a:lnTo>
                    <a:pt x="0" y="897"/>
                  </a:lnTo>
                  <a:lnTo>
                    <a:pt x="21" y="897"/>
                  </a:lnTo>
                  <a:lnTo>
                    <a:pt x="40" y="896"/>
                  </a:lnTo>
                  <a:lnTo>
                    <a:pt x="59" y="895"/>
                  </a:lnTo>
                  <a:lnTo>
                    <a:pt x="77" y="893"/>
                  </a:lnTo>
                  <a:lnTo>
                    <a:pt x="92" y="892"/>
                  </a:lnTo>
                  <a:lnTo>
                    <a:pt x="106" y="890"/>
                  </a:lnTo>
                  <a:lnTo>
                    <a:pt x="117" y="888"/>
                  </a:lnTo>
                  <a:lnTo>
                    <a:pt x="124" y="886"/>
                  </a:lnTo>
                  <a:lnTo>
                    <a:pt x="125" y="785"/>
                  </a:lnTo>
                  <a:lnTo>
                    <a:pt x="126" y="590"/>
                  </a:lnTo>
                  <a:lnTo>
                    <a:pt x="124" y="361"/>
                  </a:lnTo>
                  <a:lnTo>
                    <a:pt x="115" y="151"/>
                  </a:lnTo>
                  <a:lnTo>
                    <a:pt x="117" y="140"/>
                  </a:lnTo>
                  <a:lnTo>
                    <a:pt x="121" y="129"/>
                  </a:lnTo>
                  <a:lnTo>
                    <a:pt x="125" y="118"/>
                  </a:lnTo>
                  <a:lnTo>
                    <a:pt x="126" y="110"/>
                  </a:lnTo>
                  <a:lnTo>
                    <a:pt x="128" y="97"/>
                  </a:lnTo>
                  <a:lnTo>
                    <a:pt x="133" y="85"/>
                  </a:lnTo>
                  <a:lnTo>
                    <a:pt x="139" y="72"/>
                  </a:lnTo>
                  <a:lnTo>
                    <a:pt x="143" y="60"/>
                  </a:lnTo>
                  <a:lnTo>
                    <a:pt x="144" y="52"/>
                  </a:lnTo>
                  <a:lnTo>
                    <a:pt x="144" y="44"/>
                  </a:lnTo>
                  <a:lnTo>
                    <a:pt x="146" y="38"/>
                  </a:lnTo>
                  <a:lnTo>
                    <a:pt x="146" y="33"/>
                  </a:lnTo>
                  <a:lnTo>
                    <a:pt x="146" y="30"/>
                  </a:lnTo>
                  <a:lnTo>
                    <a:pt x="146" y="22"/>
                  </a:lnTo>
                  <a:lnTo>
                    <a:pt x="143" y="15"/>
                  </a:lnTo>
                  <a:lnTo>
                    <a:pt x="142" y="9"/>
                  </a:lnTo>
                  <a:lnTo>
                    <a:pt x="140" y="2"/>
                  </a:lnTo>
                  <a:lnTo>
                    <a:pt x="118" y="4"/>
                  </a:lnTo>
                  <a:lnTo>
                    <a:pt x="98" y="4"/>
                  </a:lnTo>
                  <a:lnTo>
                    <a:pt x="78" y="4"/>
                  </a:lnTo>
                  <a:lnTo>
                    <a:pt x="61" y="4"/>
                  </a:lnTo>
                  <a:lnTo>
                    <a:pt x="44" y="2"/>
                  </a:lnTo>
                  <a:lnTo>
                    <a:pt x="29" y="2"/>
                  </a:lnTo>
                  <a:lnTo>
                    <a:pt x="14" y="1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7" y="11"/>
                  </a:lnTo>
                  <a:lnTo>
                    <a:pt x="33" y="11"/>
                  </a:lnTo>
                  <a:lnTo>
                    <a:pt x="50" y="11"/>
                  </a:lnTo>
                  <a:lnTo>
                    <a:pt x="66" y="11"/>
                  </a:lnTo>
                  <a:lnTo>
                    <a:pt x="83" y="12"/>
                  </a:lnTo>
                  <a:lnTo>
                    <a:pt x="99" y="12"/>
                  </a:lnTo>
                  <a:lnTo>
                    <a:pt x="114" y="12"/>
                  </a:lnTo>
                  <a:lnTo>
                    <a:pt x="131" y="12"/>
                  </a:lnTo>
                  <a:lnTo>
                    <a:pt x="132" y="22"/>
                  </a:lnTo>
                  <a:lnTo>
                    <a:pt x="133" y="33"/>
                  </a:lnTo>
                  <a:lnTo>
                    <a:pt x="135" y="42"/>
                  </a:lnTo>
                  <a:lnTo>
                    <a:pt x="136" y="53"/>
                  </a:lnTo>
                  <a:lnTo>
                    <a:pt x="120" y="53"/>
                  </a:lnTo>
                  <a:lnTo>
                    <a:pt x="102" y="53"/>
                  </a:lnTo>
                  <a:lnTo>
                    <a:pt x="85" y="53"/>
                  </a:lnTo>
                  <a:lnTo>
                    <a:pt x="69" y="53"/>
                  </a:lnTo>
                  <a:lnTo>
                    <a:pt x="51" y="53"/>
                  </a:lnTo>
                  <a:lnTo>
                    <a:pt x="35" y="53"/>
                  </a:lnTo>
                  <a:lnTo>
                    <a:pt x="17" y="53"/>
                  </a:lnTo>
                  <a:lnTo>
                    <a:pt x="0" y="53"/>
                  </a:lnTo>
                  <a:lnTo>
                    <a:pt x="0" y="82"/>
                  </a:lnTo>
                  <a:lnTo>
                    <a:pt x="77" y="83"/>
                  </a:lnTo>
                  <a:lnTo>
                    <a:pt x="80" y="78"/>
                  </a:lnTo>
                  <a:lnTo>
                    <a:pt x="85" y="72"/>
                  </a:lnTo>
                  <a:lnTo>
                    <a:pt x="89" y="68"/>
                  </a:lnTo>
                  <a:lnTo>
                    <a:pt x="96" y="63"/>
                  </a:lnTo>
                  <a:lnTo>
                    <a:pt x="106" y="63"/>
                  </a:lnTo>
                  <a:lnTo>
                    <a:pt x="115" y="63"/>
                  </a:lnTo>
                  <a:lnTo>
                    <a:pt x="124" y="63"/>
                  </a:lnTo>
                  <a:lnTo>
                    <a:pt x="133" y="63"/>
                  </a:lnTo>
                  <a:lnTo>
                    <a:pt x="125" y="72"/>
                  </a:lnTo>
                  <a:lnTo>
                    <a:pt x="118" y="83"/>
                  </a:lnTo>
                  <a:lnTo>
                    <a:pt x="114" y="93"/>
                  </a:lnTo>
                  <a:lnTo>
                    <a:pt x="113" y="104"/>
                  </a:lnTo>
                  <a:lnTo>
                    <a:pt x="103" y="104"/>
                  </a:lnTo>
                  <a:lnTo>
                    <a:pt x="94" y="104"/>
                  </a:lnTo>
                  <a:lnTo>
                    <a:pt x="83" y="104"/>
                  </a:lnTo>
                  <a:lnTo>
                    <a:pt x="73" y="104"/>
                  </a:lnTo>
                  <a:lnTo>
                    <a:pt x="73" y="99"/>
                  </a:lnTo>
                  <a:lnTo>
                    <a:pt x="73" y="93"/>
                  </a:lnTo>
                  <a:lnTo>
                    <a:pt x="74" y="89"/>
                  </a:lnTo>
                  <a:lnTo>
                    <a:pt x="77" y="83"/>
                  </a:lnTo>
                  <a:lnTo>
                    <a:pt x="0" y="82"/>
                  </a:lnTo>
                  <a:lnTo>
                    <a:pt x="0" y="115"/>
                  </a:lnTo>
                  <a:lnTo>
                    <a:pt x="17" y="115"/>
                  </a:lnTo>
                  <a:lnTo>
                    <a:pt x="33" y="115"/>
                  </a:lnTo>
                  <a:lnTo>
                    <a:pt x="50" y="115"/>
                  </a:lnTo>
                  <a:lnTo>
                    <a:pt x="65" y="115"/>
                  </a:lnTo>
                  <a:lnTo>
                    <a:pt x="78" y="115"/>
                  </a:lnTo>
                  <a:lnTo>
                    <a:pt x="92" y="115"/>
                  </a:lnTo>
                  <a:lnTo>
                    <a:pt x="103" y="116"/>
                  </a:lnTo>
                  <a:lnTo>
                    <a:pt x="111" y="116"/>
                  </a:lnTo>
                  <a:lnTo>
                    <a:pt x="111" y="119"/>
                  </a:lnTo>
                  <a:lnTo>
                    <a:pt x="111" y="122"/>
                  </a:lnTo>
                  <a:lnTo>
                    <a:pt x="111" y="125"/>
                  </a:lnTo>
                  <a:lnTo>
                    <a:pt x="110" y="127"/>
                  </a:lnTo>
                  <a:lnTo>
                    <a:pt x="106" y="127"/>
                  </a:lnTo>
                  <a:lnTo>
                    <a:pt x="102" y="129"/>
                  </a:lnTo>
                  <a:lnTo>
                    <a:pt x="96" y="129"/>
                  </a:lnTo>
                  <a:lnTo>
                    <a:pt x="92" y="130"/>
                  </a:lnTo>
                  <a:lnTo>
                    <a:pt x="76" y="130"/>
                  </a:lnTo>
                  <a:lnTo>
                    <a:pt x="61" y="129"/>
                  </a:lnTo>
                  <a:lnTo>
                    <a:pt x="48" y="129"/>
                  </a:lnTo>
                  <a:lnTo>
                    <a:pt x="37" y="129"/>
                  </a:lnTo>
                  <a:lnTo>
                    <a:pt x="26" y="127"/>
                  </a:lnTo>
                  <a:lnTo>
                    <a:pt x="17" y="127"/>
                  </a:lnTo>
                  <a:lnTo>
                    <a:pt x="9" y="127"/>
                  </a:lnTo>
                  <a:lnTo>
                    <a:pt x="0" y="127"/>
                  </a:lnTo>
                  <a:lnTo>
                    <a:pt x="0" y="221"/>
                  </a:lnTo>
                  <a:lnTo>
                    <a:pt x="65" y="222"/>
                  </a:lnTo>
                  <a:lnTo>
                    <a:pt x="65" y="218"/>
                  </a:lnTo>
                  <a:lnTo>
                    <a:pt x="65" y="214"/>
                  </a:lnTo>
                  <a:lnTo>
                    <a:pt x="65" y="210"/>
                  </a:lnTo>
                  <a:lnTo>
                    <a:pt x="65" y="206"/>
                  </a:lnTo>
                  <a:lnTo>
                    <a:pt x="65" y="188"/>
                  </a:lnTo>
                  <a:lnTo>
                    <a:pt x="66" y="171"/>
                  </a:lnTo>
                  <a:lnTo>
                    <a:pt x="66" y="153"/>
                  </a:lnTo>
                  <a:lnTo>
                    <a:pt x="66" y="137"/>
                  </a:lnTo>
                  <a:lnTo>
                    <a:pt x="69" y="136"/>
                  </a:lnTo>
                  <a:lnTo>
                    <a:pt x="70" y="136"/>
                  </a:lnTo>
                  <a:lnTo>
                    <a:pt x="73" y="136"/>
                  </a:lnTo>
                  <a:lnTo>
                    <a:pt x="74" y="134"/>
                  </a:lnTo>
                  <a:lnTo>
                    <a:pt x="76" y="156"/>
                  </a:lnTo>
                  <a:lnTo>
                    <a:pt x="76" y="177"/>
                  </a:lnTo>
                  <a:lnTo>
                    <a:pt x="76" y="196"/>
                  </a:lnTo>
                  <a:lnTo>
                    <a:pt x="76" y="217"/>
                  </a:lnTo>
                  <a:lnTo>
                    <a:pt x="95" y="22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39" name="Freeform 15"/>
            <p:cNvSpPr>
              <a:spLocks/>
            </p:cNvSpPr>
            <p:nvPr/>
          </p:nvSpPr>
          <p:spPr bwMode="auto">
            <a:xfrm>
              <a:off x="4688" y="3434"/>
              <a:ext cx="69" cy="6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0" y="27"/>
                </a:cxn>
                <a:cxn ang="0">
                  <a:pos x="15" y="37"/>
                </a:cxn>
                <a:cxn ang="0">
                  <a:pos x="15" y="45"/>
                </a:cxn>
                <a:cxn ang="0">
                  <a:pos x="14" y="53"/>
                </a:cxn>
                <a:cxn ang="0">
                  <a:pos x="45" y="53"/>
                </a:cxn>
                <a:cxn ang="0">
                  <a:pos x="77" y="53"/>
                </a:cxn>
                <a:cxn ang="0">
                  <a:pos x="107" y="53"/>
                </a:cxn>
                <a:cxn ang="0">
                  <a:pos x="138" y="53"/>
                </a:cxn>
                <a:cxn ang="0">
                  <a:pos x="18" y="79"/>
                </a:cxn>
                <a:cxn ang="0">
                  <a:pos x="33" y="94"/>
                </a:cxn>
                <a:cxn ang="0">
                  <a:pos x="42" y="112"/>
                </a:cxn>
                <a:cxn ang="0">
                  <a:pos x="42" y="116"/>
                </a:cxn>
                <a:cxn ang="0">
                  <a:pos x="42" y="121"/>
                </a:cxn>
                <a:cxn ang="0">
                  <a:pos x="52" y="119"/>
                </a:cxn>
                <a:cxn ang="0">
                  <a:pos x="52" y="116"/>
                </a:cxn>
                <a:cxn ang="0">
                  <a:pos x="57" y="115"/>
                </a:cxn>
                <a:cxn ang="0">
                  <a:pos x="73" y="115"/>
                </a:cxn>
                <a:cxn ang="0">
                  <a:pos x="96" y="115"/>
                </a:cxn>
                <a:cxn ang="0">
                  <a:pos x="123" y="115"/>
                </a:cxn>
                <a:cxn ang="0">
                  <a:pos x="138" y="82"/>
                </a:cxn>
                <a:cxn ang="0">
                  <a:pos x="14" y="74"/>
                </a:cxn>
                <a:cxn ang="0">
                  <a:pos x="5" y="64"/>
                </a:cxn>
                <a:cxn ang="0">
                  <a:pos x="3" y="53"/>
                </a:cxn>
                <a:cxn ang="0">
                  <a:pos x="1" y="42"/>
                </a:cxn>
                <a:cxn ang="0">
                  <a:pos x="15" y="37"/>
                </a:cxn>
                <a:cxn ang="0">
                  <a:pos x="16" y="23"/>
                </a:cxn>
                <a:cxn ang="0">
                  <a:pos x="18" y="11"/>
                </a:cxn>
                <a:cxn ang="0">
                  <a:pos x="48" y="11"/>
                </a:cxn>
                <a:cxn ang="0">
                  <a:pos x="78" y="11"/>
                </a:cxn>
                <a:cxn ang="0">
                  <a:pos x="108" y="11"/>
                </a:cxn>
                <a:cxn ang="0">
                  <a:pos x="138" y="11"/>
                </a:cxn>
                <a:cxn ang="0">
                  <a:pos x="7" y="2"/>
                </a:cxn>
              </a:cxnLst>
              <a:rect l="0" t="0" r="r" b="b"/>
              <a:pathLst>
                <a:path w="138" h="121">
                  <a:moveTo>
                    <a:pt x="7" y="2"/>
                  </a:moveTo>
                  <a:lnTo>
                    <a:pt x="3" y="11"/>
                  </a:lnTo>
                  <a:lnTo>
                    <a:pt x="1" y="19"/>
                  </a:lnTo>
                  <a:lnTo>
                    <a:pt x="0" y="27"/>
                  </a:lnTo>
                  <a:lnTo>
                    <a:pt x="0" y="37"/>
                  </a:lnTo>
                  <a:lnTo>
                    <a:pt x="15" y="37"/>
                  </a:lnTo>
                  <a:lnTo>
                    <a:pt x="15" y="41"/>
                  </a:lnTo>
                  <a:lnTo>
                    <a:pt x="15" y="45"/>
                  </a:lnTo>
                  <a:lnTo>
                    <a:pt x="15" y="49"/>
                  </a:lnTo>
                  <a:lnTo>
                    <a:pt x="14" y="53"/>
                  </a:lnTo>
                  <a:lnTo>
                    <a:pt x="30" y="53"/>
                  </a:lnTo>
                  <a:lnTo>
                    <a:pt x="45" y="53"/>
                  </a:lnTo>
                  <a:lnTo>
                    <a:pt x="62" y="53"/>
                  </a:lnTo>
                  <a:lnTo>
                    <a:pt x="77" y="53"/>
                  </a:lnTo>
                  <a:lnTo>
                    <a:pt x="92" y="53"/>
                  </a:lnTo>
                  <a:lnTo>
                    <a:pt x="107" y="53"/>
                  </a:lnTo>
                  <a:lnTo>
                    <a:pt x="123" y="53"/>
                  </a:lnTo>
                  <a:lnTo>
                    <a:pt x="138" y="53"/>
                  </a:lnTo>
                  <a:lnTo>
                    <a:pt x="138" y="82"/>
                  </a:lnTo>
                  <a:lnTo>
                    <a:pt x="18" y="79"/>
                  </a:lnTo>
                  <a:lnTo>
                    <a:pt x="26" y="86"/>
                  </a:lnTo>
                  <a:lnTo>
                    <a:pt x="33" y="94"/>
                  </a:lnTo>
                  <a:lnTo>
                    <a:pt x="38" y="103"/>
                  </a:lnTo>
                  <a:lnTo>
                    <a:pt x="42" y="112"/>
                  </a:lnTo>
                  <a:lnTo>
                    <a:pt x="42" y="114"/>
                  </a:lnTo>
                  <a:lnTo>
                    <a:pt x="42" y="116"/>
                  </a:lnTo>
                  <a:lnTo>
                    <a:pt x="42" y="118"/>
                  </a:lnTo>
                  <a:lnTo>
                    <a:pt x="42" y="121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5"/>
                  </a:lnTo>
                  <a:lnTo>
                    <a:pt x="57" y="115"/>
                  </a:lnTo>
                  <a:lnTo>
                    <a:pt x="64" y="115"/>
                  </a:lnTo>
                  <a:lnTo>
                    <a:pt x="73" y="115"/>
                  </a:lnTo>
                  <a:lnTo>
                    <a:pt x="84" y="115"/>
                  </a:lnTo>
                  <a:lnTo>
                    <a:pt x="96" y="115"/>
                  </a:lnTo>
                  <a:lnTo>
                    <a:pt x="110" y="115"/>
                  </a:lnTo>
                  <a:lnTo>
                    <a:pt x="123" y="115"/>
                  </a:lnTo>
                  <a:lnTo>
                    <a:pt x="138" y="115"/>
                  </a:lnTo>
                  <a:lnTo>
                    <a:pt x="138" y="82"/>
                  </a:lnTo>
                  <a:lnTo>
                    <a:pt x="18" y="79"/>
                  </a:lnTo>
                  <a:lnTo>
                    <a:pt x="14" y="74"/>
                  </a:lnTo>
                  <a:lnTo>
                    <a:pt x="9" y="70"/>
                  </a:lnTo>
                  <a:lnTo>
                    <a:pt x="5" y="64"/>
                  </a:lnTo>
                  <a:lnTo>
                    <a:pt x="3" y="59"/>
                  </a:lnTo>
                  <a:lnTo>
                    <a:pt x="3" y="53"/>
                  </a:lnTo>
                  <a:lnTo>
                    <a:pt x="1" y="48"/>
                  </a:lnTo>
                  <a:lnTo>
                    <a:pt x="1" y="42"/>
                  </a:lnTo>
                  <a:lnTo>
                    <a:pt x="0" y="37"/>
                  </a:lnTo>
                  <a:lnTo>
                    <a:pt x="15" y="37"/>
                  </a:lnTo>
                  <a:lnTo>
                    <a:pt x="16" y="30"/>
                  </a:lnTo>
                  <a:lnTo>
                    <a:pt x="16" y="23"/>
                  </a:lnTo>
                  <a:lnTo>
                    <a:pt x="16" y="18"/>
                  </a:lnTo>
                  <a:lnTo>
                    <a:pt x="18" y="11"/>
                  </a:lnTo>
                  <a:lnTo>
                    <a:pt x="33" y="11"/>
                  </a:lnTo>
                  <a:lnTo>
                    <a:pt x="48" y="11"/>
                  </a:lnTo>
                  <a:lnTo>
                    <a:pt x="63" y="11"/>
                  </a:lnTo>
                  <a:lnTo>
                    <a:pt x="78" y="11"/>
                  </a:lnTo>
                  <a:lnTo>
                    <a:pt x="93" y="11"/>
                  </a:lnTo>
                  <a:lnTo>
                    <a:pt x="108" y="11"/>
                  </a:lnTo>
                  <a:lnTo>
                    <a:pt x="123" y="11"/>
                  </a:lnTo>
                  <a:lnTo>
                    <a:pt x="138" y="11"/>
                  </a:lnTo>
                  <a:lnTo>
                    <a:pt x="138" y="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40" name="Freeform 16"/>
            <p:cNvSpPr>
              <a:spLocks/>
            </p:cNvSpPr>
            <p:nvPr/>
          </p:nvSpPr>
          <p:spPr bwMode="auto">
            <a:xfrm>
              <a:off x="4695" y="3495"/>
              <a:ext cx="62" cy="388"/>
            </a:xfrm>
            <a:custGeom>
              <a:avLst/>
              <a:gdLst/>
              <a:ahLst/>
              <a:cxnLst>
                <a:cxn ang="0">
                  <a:pos x="123" y="100"/>
                </a:cxn>
                <a:cxn ang="0">
                  <a:pos x="44" y="78"/>
                </a:cxn>
                <a:cxn ang="0">
                  <a:pos x="44" y="38"/>
                </a:cxn>
                <a:cxn ang="0">
                  <a:pos x="41" y="17"/>
                </a:cxn>
                <a:cxn ang="0">
                  <a:pos x="37" y="17"/>
                </a:cxn>
                <a:cxn ang="0">
                  <a:pos x="34" y="34"/>
                </a:cxn>
                <a:cxn ang="0">
                  <a:pos x="33" y="70"/>
                </a:cxn>
                <a:cxn ang="0">
                  <a:pos x="30" y="141"/>
                </a:cxn>
                <a:cxn ang="0">
                  <a:pos x="25" y="293"/>
                </a:cxn>
                <a:cxn ang="0">
                  <a:pos x="22" y="435"/>
                </a:cxn>
                <a:cxn ang="0">
                  <a:pos x="19" y="495"/>
                </a:cxn>
                <a:cxn ang="0">
                  <a:pos x="16" y="584"/>
                </a:cxn>
                <a:cxn ang="0">
                  <a:pos x="14" y="665"/>
                </a:cxn>
                <a:cxn ang="0">
                  <a:pos x="15" y="758"/>
                </a:cxn>
                <a:cxn ang="0">
                  <a:pos x="21" y="757"/>
                </a:cxn>
                <a:cxn ang="0">
                  <a:pos x="25" y="743"/>
                </a:cxn>
                <a:cxn ang="0">
                  <a:pos x="26" y="719"/>
                </a:cxn>
                <a:cxn ang="0">
                  <a:pos x="33" y="502"/>
                </a:cxn>
                <a:cxn ang="0">
                  <a:pos x="40" y="248"/>
                </a:cxn>
                <a:cxn ang="0">
                  <a:pos x="42" y="174"/>
                </a:cxn>
                <a:cxn ang="0">
                  <a:pos x="42" y="126"/>
                </a:cxn>
                <a:cxn ang="0">
                  <a:pos x="123" y="100"/>
                </a:cxn>
                <a:cxn ang="0">
                  <a:pos x="97" y="776"/>
                </a:cxn>
                <a:cxn ang="0">
                  <a:pos x="51" y="775"/>
                </a:cxn>
                <a:cxn ang="0">
                  <a:pos x="16" y="771"/>
                </a:cxn>
                <a:cxn ang="0">
                  <a:pos x="0" y="763"/>
                </a:cxn>
                <a:cxn ang="0">
                  <a:pos x="5" y="653"/>
                </a:cxn>
                <a:cxn ang="0">
                  <a:pos x="14" y="409"/>
                </a:cxn>
                <a:cxn ang="0">
                  <a:pos x="19" y="292"/>
                </a:cxn>
                <a:cxn ang="0">
                  <a:pos x="23" y="163"/>
                </a:cxn>
                <a:cxn ang="0">
                  <a:pos x="32" y="97"/>
                </a:cxn>
                <a:cxn ang="0">
                  <a:pos x="25" y="74"/>
                </a:cxn>
                <a:cxn ang="0">
                  <a:pos x="26" y="24"/>
                </a:cxn>
                <a:cxn ang="0">
                  <a:pos x="37" y="0"/>
                </a:cxn>
                <a:cxn ang="0">
                  <a:pos x="38" y="4"/>
                </a:cxn>
                <a:cxn ang="0">
                  <a:pos x="38" y="8"/>
                </a:cxn>
                <a:cxn ang="0">
                  <a:pos x="66" y="6"/>
                </a:cxn>
                <a:cxn ang="0">
                  <a:pos x="88" y="6"/>
                </a:cxn>
                <a:cxn ang="0">
                  <a:pos x="106" y="6"/>
                </a:cxn>
                <a:cxn ang="0">
                  <a:pos x="123" y="6"/>
                </a:cxn>
              </a:cxnLst>
              <a:rect l="0" t="0" r="r" b="b"/>
              <a:pathLst>
                <a:path w="123" h="776">
                  <a:moveTo>
                    <a:pt x="123" y="6"/>
                  </a:moveTo>
                  <a:lnTo>
                    <a:pt x="123" y="100"/>
                  </a:lnTo>
                  <a:lnTo>
                    <a:pt x="42" y="98"/>
                  </a:lnTo>
                  <a:lnTo>
                    <a:pt x="44" y="78"/>
                  </a:lnTo>
                  <a:lnTo>
                    <a:pt x="44" y="57"/>
                  </a:lnTo>
                  <a:lnTo>
                    <a:pt x="44" y="38"/>
                  </a:lnTo>
                  <a:lnTo>
                    <a:pt x="42" y="17"/>
                  </a:lnTo>
                  <a:lnTo>
                    <a:pt x="41" y="17"/>
                  </a:lnTo>
                  <a:lnTo>
                    <a:pt x="38" y="17"/>
                  </a:lnTo>
                  <a:lnTo>
                    <a:pt x="37" y="17"/>
                  </a:lnTo>
                  <a:lnTo>
                    <a:pt x="36" y="19"/>
                  </a:lnTo>
                  <a:lnTo>
                    <a:pt x="34" y="34"/>
                  </a:lnTo>
                  <a:lnTo>
                    <a:pt x="34" y="49"/>
                  </a:lnTo>
                  <a:lnTo>
                    <a:pt x="33" y="70"/>
                  </a:lnTo>
                  <a:lnTo>
                    <a:pt x="32" y="97"/>
                  </a:lnTo>
                  <a:lnTo>
                    <a:pt x="30" y="141"/>
                  </a:lnTo>
                  <a:lnTo>
                    <a:pt x="29" y="204"/>
                  </a:lnTo>
                  <a:lnTo>
                    <a:pt x="25" y="293"/>
                  </a:lnTo>
                  <a:lnTo>
                    <a:pt x="21" y="411"/>
                  </a:lnTo>
                  <a:lnTo>
                    <a:pt x="22" y="435"/>
                  </a:lnTo>
                  <a:lnTo>
                    <a:pt x="21" y="458"/>
                  </a:lnTo>
                  <a:lnTo>
                    <a:pt x="19" y="495"/>
                  </a:lnTo>
                  <a:lnTo>
                    <a:pt x="15" y="561"/>
                  </a:lnTo>
                  <a:lnTo>
                    <a:pt x="16" y="584"/>
                  </a:lnTo>
                  <a:lnTo>
                    <a:pt x="15" y="613"/>
                  </a:lnTo>
                  <a:lnTo>
                    <a:pt x="14" y="665"/>
                  </a:lnTo>
                  <a:lnTo>
                    <a:pt x="11" y="760"/>
                  </a:lnTo>
                  <a:lnTo>
                    <a:pt x="15" y="758"/>
                  </a:lnTo>
                  <a:lnTo>
                    <a:pt x="18" y="757"/>
                  </a:lnTo>
                  <a:lnTo>
                    <a:pt x="21" y="757"/>
                  </a:lnTo>
                  <a:lnTo>
                    <a:pt x="25" y="756"/>
                  </a:lnTo>
                  <a:lnTo>
                    <a:pt x="25" y="743"/>
                  </a:lnTo>
                  <a:lnTo>
                    <a:pt x="26" y="731"/>
                  </a:lnTo>
                  <a:lnTo>
                    <a:pt x="26" y="719"/>
                  </a:lnTo>
                  <a:lnTo>
                    <a:pt x="27" y="706"/>
                  </a:lnTo>
                  <a:lnTo>
                    <a:pt x="33" y="502"/>
                  </a:lnTo>
                  <a:lnTo>
                    <a:pt x="37" y="351"/>
                  </a:lnTo>
                  <a:lnTo>
                    <a:pt x="40" y="248"/>
                  </a:lnTo>
                  <a:lnTo>
                    <a:pt x="42" y="190"/>
                  </a:lnTo>
                  <a:lnTo>
                    <a:pt x="42" y="174"/>
                  </a:lnTo>
                  <a:lnTo>
                    <a:pt x="42" y="152"/>
                  </a:lnTo>
                  <a:lnTo>
                    <a:pt x="42" y="126"/>
                  </a:lnTo>
                  <a:lnTo>
                    <a:pt x="42" y="98"/>
                  </a:lnTo>
                  <a:lnTo>
                    <a:pt x="123" y="100"/>
                  </a:lnTo>
                  <a:lnTo>
                    <a:pt x="123" y="776"/>
                  </a:lnTo>
                  <a:lnTo>
                    <a:pt x="97" y="776"/>
                  </a:lnTo>
                  <a:lnTo>
                    <a:pt x="74" y="776"/>
                  </a:lnTo>
                  <a:lnTo>
                    <a:pt x="51" y="775"/>
                  </a:lnTo>
                  <a:lnTo>
                    <a:pt x="32" y="774"/>
                  </a:lnTo>
                  <a:lnTo>
                    <a:pt x="16" y="771"/>
                  </a:lnTo>
                  <a:lnTo>
                    <a:pt x="5" y="767"/>
                  </a:lnTo>
                  <a:lnTo>
                    <a:pt x="0" y="763"/>
                  </a:lnTo>
                  <a:lnTo>
                    <a:pt x="1" y="757"/>
                  </a:lnTo>
                  <a:lnTo>
                    <a:pt x="5" y="653"/>
                  </a:lnTo>
                  <a:lnTo>
                    <a:pt x="11" y="521"/>
                  </a:lnTo>
                  <a:lnTo>
                    <a:pt x="14" y="409"/>
                  </a:lnTo>
                  <a:lnTo>
                    <a:pt x="16" y="358"/>
                  </a:lnTo>
                  <a:lnTo>
                    <a:pt x="19" y="292"/>
                  </a:lnTo>
                  <a:lnTo>
                    <a:pt x="21" y="227"/>
                  </a:lnTo>
                  <a:lnTo>
                    <a:pt x="23" y="163"/>
                  </a:lnTo>
                  <a:lnTo>
                    <a:pt x="25" y="97"/>
                  </a:lnTo>
                  <a:lnTo>
                    <a:pt x="32" y="97"/>
                  </a:lnTo>
                  <a:lnTo>
                    <a:pt x="25" y="97"/>
                  </a:lnTo>
                  <a:lnTo>
                    <a:pt x="25" y="74"/>
                  </a:lnTo>
                  <a:lnTo>
                    <a:pt x="26" y="49"/>
                  </a:lnTo>
                  <a:lnTo>
                    <a:pt x="26" y="24"/>
                  </a:lnTo>
                  <a:lnTo>
                    <a:pt x="27" y="0"/>
                  </a:lnTo>
                  <a:lnTo>
                    <a:pt x="37" y="0"/>
                  </a:lnTo>
                  <a:lnTo>
                    <a:pt x="37" y="1"/>
                  </a:lnTo>
                  <a:lnTo>
                    <a:pt x="38" y="4"/>
                  </a:lnTo>
                  <a:lnTo>
                    <a:pt x="38" y="5"/>
                  </a:lnTo>
                  <a:lnTo>
                    <a:pt x="38" y="8"/>
                  </a:lnTo>
                  <a:lnTo>
                    <a:pt x="53" y="8"/>
                  </a:lnTo>
                  <a:lnTo>
                    <a:pt x="66" y="6"/>
                  </a:lnTo>
                  <a:lnTo>
                    <a:pt x="77" y="6"/>
                  </a:lnTo>
                  <a:lnTo>
                    <a:pt x="88" y="6"/>
                  </a:lnTo>
                  <a:lnTo>
                    <a:pt x="97" y="6"/>
                  </a:lnTo>
                  <a:lnTo>
                    <a:pt x="106" y="6"/>
                  </a:lnTo>
                  <a:lnTo>
                    <a:pt x="115" y="6"/>
                  </a:lnTo>
                  <a:lnTo>
                    <a:pt x="123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41" name="Freeform 17"/>
            <p:cNvSpPr>
              <a:spLocks/>
            </p:cNvSpPr>
            <p:nvPr/>
          </p:nvSpPr>
          <p:spPr bwMode="auto">
            <a:xfrm>
              <a:off x="4987" y="3434"/>
              <a:ext cx="73" cy="449"/>
            </a:xfrm>
            <a:custGeom>
              <a:avLst/>
              <a:gdLst/>
              <a:ahLst/>
              <a:cxnLst>
                <a:cxn ang="0">
                  <a:pos x="94" y="206"/>
                </a:cxn>
                <a:cxn ang="0">
                  <a:pos x="94" y="148"/>
                </a:cxn>
                <a:cxn ang="0">
                  <a:pos x="101" y="130"/>
                </a:cxn>
                <a:cxn ang="0">
                  <a:pos x="111" y="803"/>
                </a:cxn>
                <a:cxn ang="0">
                  <a:pos x="108" y="863"/>
                </a:cxn>
                <a:cxn ang="0">
                  <a:pos x="101" y="870"/>
                </a:cxn>
                <a:cxn ang="0">
                  <a:pos x="95" y="869"/>
                </a:cxn>
                <a:cxn ang="0">
                  <a:pos x="98" y="830"/>
                </a:cxn>
                <a:cxn ang="0">
                  <a:pos x="98" y="687"/>
                </a:cxn>
                <a:cxn ang="0">
                  <a:pos x="97" y="528"/>
                </a:cxn>
                <a:cxn ang="0">
                  <a:pos x="94" y="352"/>
                </a:cxn>
                <a:cxn ang="0">
                  <a:pos x="80" y="727"/>
                </a:cxn>
                <a:cxn ang="0">
                  <a:pos x="79" y="863"/>
                </a:cxn>
                <a:cxn ang="0">
                  <a:pos x="75" y="875"/>
                </a:cxn>
                <a:cxn ang="0">
                  <a:pos x="67" y="874"/>
                </a:cxn>
                <a:cxn ang="0">
                  <a:pos x="68" y="855"/>
                </a:cxn>
                <a:cxn ang="0">
                  <a:pos x="69" y="711"/>
                </a:cxn>
                <a:cxn ang="0">
                  <a:pos x="69" y="597"/>
                </a:cxn>
                <a:cxn ang="0">
                  <a:pos x="65" y="428"/>
                </a:cxn>
                <a:cxn ang="0">
                  <a:pos x="0" y="897"/>
                </a:cxn>
                <a:cxn ang="0">
                  <a:pos x="76" y="893"/>
                </a:cxn>
                <a:cxn ang="0">
                  <a:pos x="124" y="886"/>
                </a:cxn>
                <a:cxn ang="0">
                  <a:pos x="116" y="151"/>
                </a:cxn>
                <a:cxn ang="0">
                  <a:pos x="127" y="110"/>
                </a:cxn>
                <a:cxn ang="0">
                  <a:pos x="143" y="60"/>
                </a:cxn>
                <a:cxn ang="0">
                  <a:pos x="146" y="33"/>
                </a:cxn>
                <a:cxn ang="0">
                  <a:pos x="142" y="9"/>
                </a:cxn>
                <a:cxn ang="0">
                  <a:pos x="78" y="4"/>
                </a:cxn>
                <a:cxn ang="0">
                  <a:pos x="13" y="1"/>
                </a:cxn>
                <a:cxn ang="0">
                  <a:pos x="32" y="11"/>
                </a:cxn>
                <a:cxn ang="0">
                  <a:pos x="98" y="12"/>
                </a:cxn>
                <a:cxn ang="0">
                  <a:pos x="134" y="33"/>
                </a:cxn>
                <a:cxn ang="0">
                  <a:pos x="102" y="53"/>
                </a:cxn>
                <a:cxn ang="0">
                  <a:pos x="34" y="53"/>
                </a:cxn>
                <a:cxn ang="0">
                  <a:pos x="76" y="83"/>
                </a:cxn>
                <a:cxn ang="0">
                  <a:pos x="97" y="63"/>
                </a:cxn>
                <a:cxn ang="0">
                  <a:pos x="134" y="63"/>
                </a:cxn>
                <a:cxn ang="0">
                  <a:pos x="113" y="104"/>
                </a:cxn>
                <a:cxn ang="0">
                  <a:pos x="93" y="104"/>
                </a:cxn>
                <a:cxn ang="0">
                  <a:pos x="72" y="104"/>
                </a:cxn>
                <a:cxn ang="0">
                  <a:pos x="76" y="83"/>
                </a:cxn>
                <a:cxn ang="0">
                  <a:pos x="32" y="115"/>
                </a:cxn>
                <a:cxn ang="0">
                  <a:pos x="91" y="115"/>
                </a:cxn>
                <a:cxn ang="0">
                  <a:pos x="112" y="122"/>
                </a:cxn>
                <a:cxn ang="0">
                  <a:pos x="101" y="129"/>
                </a:cxn>
                <a:cxn ang="0">
                  <a:pos x="60" y="129"/>
                </a:cxn>
                <a:cxn ang="0">
                  <a:pos x="16" y="127"/>
                </a:cxn>
                <a:cxn ang="0">
                  <a:pos x="64" y="222"/>
                </a:cxn>
                <a:cxn ang="0">
                  <a:pos x="64" y="206"/>
                </a:cxn>
                <a:cxn ang="0">
                  <a:pos x="65" y="137"/>
                </a:cxn>
                <a:cxn ang="0">
                  <a:pos x="74" y="134"/>
                </a:cxn>
                <a:cxn ang="0">
                  <a:pos x="75" y="217"/>
                </a:cxn>
              </a:cxnLst>
              <a:rect l="0" t="0" r="r" b="b"/>
              <a:pathLst>
                <a:path w="146" h="897">
                  <a:moveTo>
                    <a:pt x="94" y="223"/>
                  </a:moveTo>
                  <a:lnTo>
                    <a:pt x="94" y="218"/>
                  </a:lnTo>
                  <a:lnTo>
                    <a:pt x="94" y="211"/>
                  </a:lnTo>
                  <a:lnTo>
                    <a:pt x="94" y="206"/>
                  </a:lnTo>
                  <a:lnTo>
                    <a:pt x="93" y="200"/>
                  </a:lnTo>
                  <a:lnTo>
                    <a:pt x="94" y="182"/>
                  </a:lnTo>
                  <a:lnTo>
                    <a:pt x="94" y="166"/>
                  </a:lnTo>
                  <a:lnTo>
                    <a:pt x="94" y="148"/>
                  </a:lnTo>
                  <a:lnTo>
                    <a:pt x="94" y="131"/>
                  </a:lnTo>
                  <a:lnTo>
                    <a:pt x="97" y="130"/>
                  </a:lnTo>
                  <a:lnTo>
                    <a:pt x="100" y="130"/>
                  </a:lnTo>
                  <a:lnTo>
                    <a:pt x="101" y="130"/>
                  </a:lnTo>
                  <a:lnTo>
                    <a:pt x="104" y="129"/>
                  </a:lnTo>
                  <a:lnTo>
                    <a:pt x="108" y="510"/>
                  </a:lnTo>
                  <a:lnTo>
                    <a:pt x="111" y="713"/>
                  </a:lnTo>
                  <a:lnTo>
                    <a:pt x="111" y="803"/>
                  </a:lnTo>
                  <a:lnTo>
                    <a:pt x="111" y="849"/>
                  </a:lnTo>
                  <a:lnTo>
                    <a:pt x="109" y="853"/>
                  </a:lnTo>
                  <a:lnTo>
                    <a:pt x="109" y="858"/>
                  </a:lnTo>
                  <a:lnTo>
                    <a:pt x="108" y="863"/>
                  </a:lnTo>
                  <a:lnTo>
                    <a:pt x="108" y="867"/>
                  </a:lnTo>
                  <a:lnTo>
                    <a:pt x="105" y="869"/>
                  </a:lnTo>
                  <a:lnTo>
                    <a:pt x="104" y="870"/>
                  </a:lnTo>
                  <a:lnTo>
                    <a:pt x="101" y="870"/>
                  </a:lnTo>
                  <a:lnTo>
                    <a:pt x="98" y="870"/>
                  </a:lnTo>
                  <a:lnTo>
                    <a:pt x="97" y="870"/>
                  </a:lnTo>
                  <a:lnTo>
                    <a:pt x="97" y="869"/>
                  </a:lnTo>
                  <a:lnTo>
                    <a:pt x="95" y="869"/>
                  </a:lnTo>
                  <a:lnTo>
                    <a:pt x="94" y="869"/>
                  </a:lnTo>
                  <a:lnTo>
                    <a:pt x="95" y="860"/>
                  </a:lnTo>
                  <a:lnTo>
                    <a:pt x="97" y="849"/>
                  </a:lnTo>
                  <a:lnTo>
                    <a:pt x="98" y="830"/>
                  </a:lnTo>
                  <a:lnTo>
                    <a:pt x="100" y="794"/>
                  </a:lnTo>
                  <a:lnTo>
                    <a:pt x="100" y="739"/>
                  </a:lnTo>
                  <a:lnTo>
                    <a:pt x="100" y="705"/>
                  </a:lnTo>
                  <a:lnTo>
                    <a:pt x="98" y="687"/>
                  </a:lnTo>
                  <a:lnTo>
                    <a:pt x="98" y="678"/>
                  </a:lnTo>
                  <a:lnTo>
                    <a:pt x="98" y="646"/>
                  </a:lnTo>
                  <a:lnTo>
                    <a:pt x="98" y="591"/>
                  </a:lnTo>
                  <a:lnTo>
                    <a:pt x="97" y="528"/>
                  </a:lnTo>
                  <a:lnTo>
                    <a:pt x="95" y="468"/>
                  </a:lnTo>
                  <a:lnTo>
                    <a:pt x="94" y="457"/>
                  </a:lnTo>
                  <a:lnTo>
                    <a:pt x="94" y="424"/>
                  </a:lnTo>
                  <a:lnTo>
                    <a:pt x="94" y="352"/>
                  </a:lnTo>
                  <a:lnTo>
                    <a:pt x="94" y="223"/>
                  </a:lnTo>
                  <a:lnTo>
                    <a:pt x="75" y="217"/>
                  </a:lnTo>
                  <a:lnTo>
                    <a:pt x="79" y="549"/>
                  </a:lnTo>
                  <a:lnTo>
                    <a:pt x="80" y="727"/>
                  </a:lnTo>
                  <a:lnTo>
                    <a:pt x="82" y="811"/>
                  </a:lnTo>
                  <a:lnTo>
                    <a:pt x="80" y="855"/>
                  </a:lnTo>
                  <a:lnTo>
                    <a:pt x="80" y="859"/>
                  </a:lnTo>
                  <a:lnTo>
                    <a:pt x="79" y="863"/>
                  </a:lnTo>
                  <a:lnTo>
                    <a:pt x="79" y="869"/>
                  </a:lnTo>
                  <a:lnTo>
                    <a:pt x="78" y="873"/>
                  </a:lnTo>
                  <a:lnTo>
                    <a:pt x="76" y="874"/>
                  </a:lnTo>
                  <a:lnTo>
                    <a:pt x="75" y="875"/>
                  </a:lnTo>
                  <a:lnTo>
                    <a:pt x="72" y="875"/>
                  </a:lnTo>
                  <a:lnTo>
                    <a:pt x="68" y="875"/>
                  </a:lnTo>
                  <a:lnTo>
                    <a:pt x="67" y="874"/>
                  </a:lnTo>
                  <a:lnTo>
                    <a:pt x="67" y="874"/>
                  </a:lnTo>
                  <a:lnTo>
                    <a:pt x="65" y="874"/>
                  </a:lnTo>
                  <a:lnTo>
                    <a:pt x="64" y="874"/>
                  </a:lnTo>
                  <a:lnTo>
                    <a:pt x="67" y="866"/>
                  </a:lnTo>
                  <a:lnTo>
                    <a:pt x="68" y="855"/>
                  </a:lnTo>
                  <a:lnTo>
                    <a:pt x="69" y="836"/>
                  </a:lnTo>
                  <a:lnTo>
                    <a:pt x="71" y="799"/>
                  </a:lnTo>
                  <a:lnTo>
                    <a:pt x="71" y="745"/>
                  </a:lnTo>
                  <a:lnTo>
                    <a:pt x="69" y="711"/>
                  </a:lnTo>
                  <a:lnTo>
                    <a:pt x="69" y="693"/>
                  </a:lnTo>
                  <a:lnTo>
                    <a:pt x="68" y="683"/>
                  </a:lnTo>
                  <a:lnTo>
                    <a:pt x="69" y="652"/>
                  </a:lnTo>
                  <a:lnTo>
                    <a:pt x="69" y="597"/>
                  </a:lnTo>
                  <a:lnTo>
                    <a:pt x="68" y="534"/>
                  </a:lnTo>
                  <a:lnTo>
                    <a:pt x="65" y="473"/>
                  </a:lnTo>
                  <a:lnTo>
                    <a:pt x="65" y="461"/>
                  </a:lnTo>
                  <a:lnTo>
                    <a:pt x="65" y="428"/>
                  </a:lnTo>
                  <a:lnTo>
                    <a:pt x="64" y="354"/>
                  </a:lnTo>
                  <a:lnTo>
                    <a:pt x="64" y="222"/>
                  </a:lnTo>
                  <a:lnTo>
                    <a:pt x="0" y="221"/>
                  </a:lnTo>
                  <a:lnTo>
                    <a:pt x="0" y="897"/>
                  </a:lnTo>
                  <a:lnTo>
                    <a:pt x="20" y="897"/>
                  </a:lnTo>
                  <a:lnTo>
                    <a:pt x="41" y="896"/>
                  </a:lnTo>
                  <a:lnTo>
                    <a:pt x="58" y="895"/>
                  </a:lnTo>
                  <a:lnTo>
                    <a:pt x="76" y="893"/>
                  </a:lnTo>
                  <a:lnTo>
                    <a:pt x="93" y="892"/>
                  </a:lnTo>
                  <a:lnTo>
                    <a:pt x="106" y="890"/>
                  </a:lnTo>
                  <a:lnTo>
                    <a:pt x="117" y="888"/>
                  </a:lnTo>
                  <a:lnTo>
                    <a:pt x="124" y="886"/>
                  </a:lnTo>
                  <a:lnTo>
                    <a:pt x="126" y="785"/>
                  </a:lnTo>
                  <a:lnTo>
                    <a:pt x="127" y="590"/>
                  </a:lnTo>
                  <a:lnTo>
                    <a:pt x="124" y="361"/>
                  </a:lnTo>
                  <a:lnTo>
                    <a:pt x="116" y="151"/>
                  </a:lnTo>
                  <a:lnTo>
                    <a:pt x="117" y="140"/>
                  </a:lnTo>
                  <a:lnTo>
                    <a:pt x="122" y="129"/>
                  </a:lnTo>
                  <a:lnTo>
                    <a:pt x="126" y="118"/>
                  </a:lnTo>
                  <a:lnTo>
                    <a:pt x="127" y="110"/>
                  </a:lnTo>
                  <a:lnTo>
                    <a:pt x="128" y="97"/>
                  </a:lnTo>
                  <a:lnTo>
                    <a:pt x="134" y="85"/>
                  </a:lnTo>
                  <a:lnTo>
                    <a:pt x="139" y="72"/>
                  </a:lnTo>
                  <a:lnTo>
                    <a:pt x="143" y="60"/>
                  </a:lnTo>
                  <a:lnTo>
                    <a:pt x="145" y="52"/>
                  </a:lnTo>
                  <a:lnTo>
                    <a:pt x="145" y="44"/>
                  </a:lnTo>
                  <a:lnTo>
                    <a:pt x="146" y="38"/>
                  </a:lnTo>
                  <a:lnTo>
                    <a:pt x="146" y="33"/>
                  </a:lnTo>
                  <a:lnTo>
                    <a:pt x="146" y="30"/>
                  </a:lnTo>
                  <a:lnTo>
                    <a:pt x="146" y="22"/>
                  </a:lnTo>
                  <a:lnTo>
                    <a:pt x="143" y="15"/>
                  </a:lnTo>
                  <a:lnTo>
                    <a:pt x="142" y="9"/>
                  </a:lnTo>
                  <a:lnTo>
                    <a:pt x="141" y="2"/>
                  </a:lnTo>
                  <a:lnTo>
                    <a:pt x="117" y="4"/>
                  </a:lnTo>
                  <a:lnTo>
                    <a:pt x="97" y="4"/>
                  </a:lnTo>
                  <a:lnTo>
                    <a:pt x="78" y="4"/>
                  </a:lnTo>
                  <a:lnTo>
                    <a:pt x="60" y="4"/>
                  </a:lnTo>
                  <a:lnTo>
                    <a:pt x="43" y="2"/>
                  </a:lnTo>
                  <a:lnTo>
                    <a:pt x="28" y="2"/>
                  </a:lnTo>
                  <a:lnTo>
                    <a:pt x="13" y="1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6" y="11"/>
                  </a:lnTo>
                  <a:lnTo>
                    <a:pt x="32" y="11"/>
                  </a:lnTo>
                  <a:lnTo>
                    <a:pt x="49" y="11"/>
                  </a:lnTo>
                  <a:lnTo>
                    <a:pt x="65" y="11"/>
                  </a:lnTo>
                  <a:lnTo>
                    <a:pt x="82" y="12"/>
                  </a:lnTo>
                  <a:lnTo>
                    <a:pt x="98" y="12"/>
                  </a:lnTo>
                  <a:lnTo>
                    <a:pt x="115" y="12"/>
                  </a:lnTo>
                  <a:lnTo>
                    <a:pt x="131" y="12"/>
                  </a:lnTo>
                  <a:lnTo>
                    <a:pt x="133" y="22"/>
                  </a:lnTo>
                  <a:lnTo>
                    <a:pt x="134" y="33"/>
                  </a:lnTo>
                  <a:lnTo>
                    <a:pt x="135" y="42"/>
                  </a:lnTo>
                  <a:lnTo>
                    <a:pt x="137" y="53"/>
                  </a:lnTo>
                  <a:lnTo>
                    <a:pt x="119" y="53"/>
                  </a:lnTo>
                  <a:lnTo>
                    <a:pt x="102" y="53"/>
                  </a:lnTo>
                  <a:lnTo>
                    <a:pt x="85" y="53"/>
                  </a:lnTo>
                  <a:lnTo>
                    <a:pt x="68" y="53"/>
                  </a:lnTo>
                  <a:lnTo>
                    <a:pt x="50" y="53"/>
                  </a:lnTo>
                  <a:lnTo>
                    <a:pt x="34" y="53"/>
                  </a:lnTo>
                  <a:lnTo>
                    <a:pt x="16" y="53"/>
                  </a:lnTo>
                  <a:lnTo>
                    <a:pt x="0" y="53"/>
                  </a:lnTo>
                  <a:lnTo>
                    <a:pt x="0" y="82"/>
                  </a:lnTo>
                  <a:lnTo>
                    <a:pt x="76" y="83"/>
                  </a:lnTo>
                  <a:lnTo>
                    <a:pt x="79" y="78"/>
                  </a:lnTo>
                  <a:lnTo>
                    <a:pt x="85" y="72"/>
                  </a:lnTo>
                  <a:lnTo>
                    <a:pt x="90" y="68"/>
                  </a:lnTo>
                  <a:lnTo>
                    <a:pt x="97" y="63"/>
                  </a:lnTo>
                  <a:lnTo>
                    <a:pt x="106" y="63"/>
                  </a:lnTo>
                  <a:lnTo>
                    <a:pt x="116" y="63"/>
                  </a:lnTo>
                  <a:lnTo>
                    <a:pt x="124" y="63"/>
                  </a:lnTo>
                  <a:lnTo>
                    <a:pt x="134" y="63"/>
                  </a:lnTo>
                  <a:lnTo>
                    <a:pt x="126" y="72"/>
                  </a:lnTo>
                  <a:lnTo>
                    <a:pt x="119" y="83"/>
                  </a:lnTo>
                  <a:lnTo>
                    <a:pt x="115" y="93"/>
                  </a:lnTo>
                  <a:lnTo>
                    <a:pt x="113" y="104"/>
                  </a:lnTo>
                  <a:lnTo>
                    <a:pt x="108" y="104"/>
                  </a:lnTo>
                  <a:lnTo>
                    <a:pt x="104" y="104"/>
                  </a:lnTo>
                  <a:lnTo>
                    <a:pt x="98" y="104"/>
                  </a:lnTo>
                  <a:lnTo>
                    <a:pt x="93" y="104"/>
                  </a:lnTo>
                  <a:lnTo>
                    <a:pt x="87" y="104"/>
                  </a:lnTo>
                  <a:lnTo>
                    <a:pt x="83" y="104"/>
                  </a:lnTo>
                  <a:lnTo>
                    <a:pt x="78" y="104"/>
                  </a:lnTo>
                  <a:lnTo>
                    <a:pt x="72" y="104"/>
                  </a:lnTo>
                  <a:lnTo>
                    <a:pt x="72" y="99"/>
                  </a:lnTo>
                  <a:lnTo>
                    <a:pt x="72" y="93"/>
                  </a:lnTo>
                  <a:lnTo>
                    <a:pt x="74" y="89"/>
                  </a:lnTo>
                  <a:lnTo>
                    <a:pt x="76" y="83"/>
                  </a:lnTo>
                  <a:lnTo>
                    <a:pt x="0" y="82"/>
                  </a:lnTo>
                  <a:lnTo>
                    <a:pt x="0" y="115"/>
                  </a:lnTo>
                  <a:lnTo>
                    <a:pt x="16" y="115"/>
                  </a:lnTo>
                  <a:lnTo>
                    <a:pt x="32" y="115"/>
                  </a:lnTo>
                  <a:lnTo>
                    <a:pt x="49" y="115"/>
                  </a:lnTo>
                  <a:lnTo>
                    <a:pt x="64" y="115"/>
                  </a:lnTo>
                  <a:lnTo>
                    <a:pt x="78" y="115"/>
                  </a:lnTo>
                  <a:lnTo>
                    <a:pt x="91" y="115"/>
                  </a:lnTo>
                  <a:lnTo>
                    <a:pt x="102" y="116"/>
                  </a:lnTo>
                  <a:lnTo>
                    <a:pt x="112" y="116"/>
                  </a:lnTo>
                  <a:lnTo>
                    <a:pt x="112" y="119"/>
                  </a:lnTo>
                  <a:lnTo>
                    <a:pt x="112" y="122"/>
                  </a:lnTo>
                  <a:lnTo>
                    <a:pt x="112" y="125"/>
                  </a:lnTo>
                  <a:lnTo>
                    <a:pt x="111" y="127"/>
                  </a:lnTo>
                  <a:lnTo>
                    <a:pt x="106" y="127"/>
                  </a:lnTo>
                  <a:lnTo>
                    <a:pt x="101" y="129"/>
                  </a:lnTo>
                  <a:lnTo>
                    <a:pt x="97" y="129"/>
                  </a:lnTo>
                  <a:lnTo>
                    <a:pt x="91" y="130"/>
                  </a:lnTo>
                  <a:lnTo>
                    <a:pt x="75" y="130"/>
                  </a:lnTo>
                  <a:lnTo>
                    <a:pt x="60" y="129"/>
                  </a:lnTo>
                  <a:lnTo>
                    <a:pt x="48" y="129"/>
                  </a:lnTo>
                  <a:lnTo>
                    <a:pt x="37" y="129"/>
                  </a:lnTo>
                  <a:lnTo>
                    <a:pt x="26" y="127"/>
                  </a:lnTo>
                  <a:lnTo>
                    <a:pt x="16" y="127"/>
                  </a:lnTo>
                  <a:lnTo>
                    <a:pt x="8" y="127"/>
                  </a:lnTo>
                  <a:lnTo>
                    <a:pt x="0" y="127"/>
                  </a:lnTo>
                  <a:lnTo>
                    <a:pt x="0" y="221"/>
                  </a:lnTo>
                  <a:lnTo>
                    <a:pt x="64" y="222"/>
                  </a:lnTo>
                  <a:lnTo>
                    <a:pt x="64" y="218"/>
                  </a:lnTo>
                  <a:lnTo>
                    <a:pt x="64" y="214"/>
                  </a:lnTo>
                  <a:lnTo>
                    <a:pt x="64" y="210"/>
                  </a:lnTo>
                  <a:lnTo>
                    <a:pt x="64" y="206"/>
                  </a:lnTo>
                  <a:lnTo>
                    <a:pt x="64" y="188"/>
                  </a:lnTo>
                  <a:lnTo>
                    <a:pt x="65" y="171"/>
                  </a:lnTo>
                  <a:lnTo>
                    <a:pt x="65" y="153"/>
                  </a:lnTo>
                  <a:lnTo>
                    <a:pt x="65" y="137"/>
                  </a:lnTo>
                  <a:lnTo>
                    <a:pt x="68" y="136"/>
                  </a:lnTo>
                  <a:lnTo>
                    <a:pt x="69" y="136"/>
                  </a:lnTo>
                  <a:lnTo>
                    <a:pt x="72" y="136"/>
                  </a:lnTo>
                  <a:lnTo>
                    <a:pt x="74" y="134"/>
                  </a:lnTo>
                  <a:lnTo>
                    <a:pt x="75" y="156"/>
                  </a:lnTo>
                  <a:lnTo>
                    <a:pt x="75" y="177"/>
                  </a:lnTo>
                  <a:lnTo>
                    <a:pt x="75" y="196"/>
                  </a:lnTo>
                  <a:lnTo>
                    <a:pt x="75" y="217"/>
                  </a:lnTo>
                  <a:lnTo>
                    <a:pt x="94" y="22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42" name="Freeform 18"/>
            <p:cNvSpPr>
              <a:spLocks/>
            </p:cNvSpPr>
            <p:nvPr/>
          </p:nvSpPr>
          <p:spPr bwMode="auto">
            <a:xfrm>
              <a:off x="4918" y="3434"/>
              <a:ext cx="69" cy="6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0" y="27"/>
                </a:cxn>
                <a:cxn ang="0">
                  <a:pos x="15" y="37"/>
                </a:cxn>
                <a:cxn ang="0">
                  <a:pos x="15" y="45"/>
                </a:cxn>
                <a:cxn ang="0">
                  <a:pos x="14" y="53"/>
                </a:cxn>
                <a:cxn ang="0">
                  <a:pos x="45" y="53"/>
                </a:cxn>
                <a:cxn ang="0">
                  <a:pos x="77" y="53"/>
                </a:cxn>
                <a:cxn ang="0">
                  <a:pos x="107" y="53"/>
                </a:cxn>
                <a:cxn ang="0">
                  <a:pos x="139" y="53"/>
                </a:cxn>
                <a:cxn ang="0">
                  <a:pos x="18" y="79"/>
                </a:cxn>
                <a:cxn ang="0">
                  <a:pos x="33" y="94"/>
                </a:cxn>
                <a:cxn ang="0">
                  <a:pos x="43" y="112"/>
                </a:cxn>
                <a:cxn ang="0">
                  <a:pos x="43" y="116"/>
                </a:cxn>
                <a:cxn ang="0">
                  <a:pos x="43" y="121"/>
                </a:cxn>
                <a:cxn ang="0">
                  <a:pos x="52" y="119"/>
                </a:cxn>
                <a:cxn ang="0">
                  <a:pos x="51" y="116"/>
                </a:cxn>
                <a:cxn ang="0">
                  <a:pos x="56" y="115"/>
                </a:cxn>
                <a:cxn ang="0">
                  <a:pos x="73" y="115"/>
                </a:cxn>
                <a:cxn ang="0">
                  <a:pos x="96" y="115"/>
                </a:cxn>
                <a:cxn ang="0">
                  <a:pos x="123" y="115"/>
                </a:cxn>
                <a:cxn ang="0">
                  <a:pos x="139" y="82"/>
                </a:cxn>
                <a:cxn ang="0">
                  <a:pos x="14" y="74"/>
                </a:cxn>
                <a:cxn ang="0">
                  <a:pos x="6" y="64"/>
                </a:cxn>
                <a:cxn ang="0">
                  <a:pos x="3" y="53"/>
                </a:cxn>
                <a:cxn ang="0">
                  <a:pos x="1" y="42"/>
                </a:cxn>
                <a:cxn ang="0">
                  <a:pos x="15" y="37"/>
                </a:cxn>
                <a:cxn ang="0">
                  <a:pos x="17" y="23"/>
                </a:cxn>
                <a:cxn ang="0">
                  <a:pos x="17" y="11"/>
                </a:cxn>
                <a:cxn ang="0">
                  <a:pos x="47" y="11"/>
                </a:cxn>
                <a:cxn ang="0">
                  <a:pos x="78" y="11"/>
                </a:cxn>
                <a:cxn ang="0">
                  <a:pos x="108" y="11"/>
                </a:cxn>
                <a:cxn ang="0">
                  <a:pos x="139" y="11"/>
                </a:cxn>
                <a:cxn ang="0">
                  <a:pos x="7" y="2"/>
                </a:cxn>
              </a:cxnLst>
              <a:rect l="0" t="0" r="r" b="b"/>
              <a:pathLst>
                <a:path w="139" h="121">
                  <a:moveTo>
                    <a:pt x="7" y="2"/>
                  </a:moveTo>
                  <a:lnTo>
                    <a:pt x="3" y="11"/>
                  </a:lnTo>
                  <a:lnTo>
                    <a:pt x="1" y="19"/>
                  </a:lnTo>
                  <a:lnTo>
                    <a:pt x="0" y="27"/>
                  </a:lnTo>
                  <a:lnTo>
                    <a:pt x="0" y="37"/>
                  </a:lnTo>
                  <a:lnTo>
                    <a:pt x="15" y="37"/>
                  </a:lnTo>
                  <a:lnTo>
                    <a:pt x="15" y="41"/>
                  </a:lnTo>
                  <a:lnTo>
                    <a:pt x="15" y="45"/>
                  </a:lnTo>
                  <a:lnTo>
                    <a:pt x="15" y="49"/>
                  </a:lnTo>
                  <a:lnTo>
                    <a:pt x="14" y="53"/>
                  </a:lnTo>
                  <a:lnTo>
                    <a:pt x="30" y="53"/>
                  </a:lnTo>
                  <a:lnTo>
                    <a:pt x="45" y="53"/>
                  </a:lnTo>
                  <a:lnTo>
                    <a:pt x="62" y="53"/>
                  </a:lnTo>
                  <a:lnTo>
                    <a:pt x="77" y="53"/>
                  </a:lnTo>
                  <a:lnTo>
                    <a:pt x="92" y="53"/>
                  </a:lnTo>
                  <a:lnTo>
                    <a:pt x="107" y="53"/>
                  </a:lnTo>
                  <a:lnTo>
                    <a:pt x="123" y="53"/>
                  </a:lnTo>
                  <a:lnTo>
                    <a:pt x="139" y="53"/>
                  </a:lnTo>
                  <a:lnTo>
                    <a:pt x="139" y="82"/>
                  </a:lnTo>
                  <a:lnTo>
                    <a:pt x="18" y="79"/>
                  </a:lnTo>
                  <a:lnTo>
                    <a:pt x="26" y="86"/>
                  </a:lnTo>
                  <a:lnTo>
                    <a:pt x="33" y="94"/>
                  </a:lnTo>
                  <a:lnTo>
                    <a:pt x="38" y="103"/>
                  </a:lnTo>
                  <a:lnTo>
                    <a:pt x="43" y="112"/>
                  </a:lnTo>
                  <a:lnTo>
                    <a:pt x="43" y="114"/>
                  </a:lnTo>
                  <a:lnTo>
                    <a:pt x="43" y="116"/>
                  </a:lnTo>
                  <a:lnTo>
                    <a:pt x="43" y="118"/>
                  </a:lnTo>
                  <a:lnTo>
                    <a:pt x="43" y="121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8"/>
                  </a:lnTo>
                  <a:lnTo>
                    <a:pt x="51" y="116"/>
                  </a:lnTo>
                  <a:lnTo>
                    <a:pt x="51" y="115"/>
                  </a:lnTo>
                  <a:lnTo>
                    <a:pt x="56" y="115"/>
                  </a:lnTo>
                  <a:lnTo>
                    <a:pt x="63" y="115"/>
                  </a:lnTo>
                  <a:lnTo>
                    <a:pt x="73" y="115"/>
                  </a:lnTo>
                  <a:lnTo>
                    <a:pt x="84" y="115"/>
                  </a:lnTo>
                  <a:lnTo>
                    <a:pt x="96" y="115"/>
                  </a:lnTo>
                  <a:lnTo>
                    <a:pt x="110" y="115"/>
                  </a:lnTo>
                  <a:lnTo>
                    <a:pt x="123" y="115"/>
                  </a:lnTo>
                  <a:lnTo>
                    <a:pt x="139" y="115"/>
                  </a:lnTo>
                  <a:lnTo>
                    <a:pt x="139" y="82"/>
                  </a:lnTo>
                  <a:lnTo>
                    <a:pt x="18" y="79"/>
                  </a:lnTo>
                  <a:lnTo>
                    <a:pt x="14" y="74"/>
                  </a:lnTo>
                  <a:lnTo>
                    <a:pt x="10" y="70"/>
                  </a:lnTo>
                  <a:lnTo>
                    <a:pt x="6" y="64"/>
                  </a:lnTo>
                  <a:lnTo>
                    <a:pt x="3" y="59"/>
                  </a:lnTo>
                  <a:lnTo>
                    <a:pt x="3" y="53"/>
                  </a:lnTo>
                  <a:lnTo>
                    <a:pt x="1" y="48"/>
                  </a:lnTo>
                  <a:lnTo>
                    <a:pt x="1" y="42"/>
                  </a:lnTo>
                  <a:lnTo>
                    <a:pt x="0" y="37"/>
                  </a:lnTo>
                  <a:lnTo>
                    <a:pt x="15" y="37"/>
                  </a:lnTo>
                  <a:lnTo>
                    <a:pt x="17" y="30"/>
                  </a:lnTo>
                  <a:lnTo>
                    <a:pt x="17" y="23"/>
                  </a:lnTo>
                  <a:lnTo>
                    <a:pt x="17" y="18"/>
                  </a:lnTo>
                  <a:lnTo>
                    <a:pt x="17" y="11"/>
                  </a:lnTo>
                  <a:lnTo>
                    <a:pt x="32" y="11"/>
                  </a:lnTo>
                  <a:lnTo>
                    <a:pt x="47" y="11"/>
                  </a:lnTo>
                  <a:lnTo>
                    <a:pt x="62" y="11"/>
                  </a:lnTo>
                  <a:lnTo>
                    <a:pt x="78" y="11"/>
                  </a:lnTo>
                  <a:lnTo>
                    <a:pt x="93" y="11"/>
                  </a:lnTo>
                  <a:lnTo>
                    <a:pt x="108" y="11"/>
                  </a:lnTo>
                  <a:lnTo>
                    <a:pt x="123" y="11"/>
                  </a:lnTo>
                  <a:lnTo>
                    <a:pt x="139" y="11"/>
                  </a:lnTo>
                  <a:lnTo>
                    <a:pt x="139" y="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43" name="Freeform 19"/>
            <p:cNvSpPr>
              <a:spLocks/>
            </p:cNvSpPr>
            <p:nvPr/>
          </p:nvSpPr>
          <p:spPr bwMode="auto">
            <a:xfrm>
              <a:off x="4925" y="3495"/>
              <a:ext cx="62" cy="388"/>
            </a:xfrm>
            <a:custGeom>
              <a:avLst/>
              <a:gdLst/>
              <a:ahLst/>
              <a:cxnLst>
                <a:cxn ang="0">
                  <a:pos x="124" y="100"/>
                </a:cxn>
                <a:cxn ang="0">
                  <a:pos x="43" y="78"/>
                </a:cxn>
                <a:cxn ang="0">
                  <a:pos x="43" y="38"/>
                </a:cxn>
                <a:cxn ang="0">
                  <a:pos x="41" y="17"/>
                </a:cxn>
                <a:cxn ang="0">
                  <a:pos x="37" y="17"/>
                </a:cxn>
                <a:cxn ang="0">
                  <a:pos x="34" y="34"/>
                </a:cxn>
                <a:cxn ang="0">
                  <a:pos x="33" y="70"/>
                </a:cxn>
                <a:cxn ang="0">
                  <a:pos x="30" y="141"/>
                </a:cxn>
                <a:cxn ang="0">
                  <a:pos x="25" y="293"/>
                </a:cxn>
                <a:cxn ang="0">
                  <a:pos x="22" y="435"/>
                </a:cxn>
                <a:cxn ang="0">
                  <a:pos x="19" y="495"/>
                </a:cxn>
                <a:cxn ang="0">
                  <a:pos x="17" y="584"/>
                </a:cxn>
                <a:cxn ang="0">
                  <a:pos x="14" y="665"/>
                </a:cxn>
                <a:cxn ang="0">
                  <a:pos x="14" y="758"/>
                </a:cxn>
                <a:cxn ang="0">
                  <a:pos x="21" y="757"/>
                </a:cxn>
                <a:cxn ang="0">
                  <a:pos x="25" y="743"/>
                </a:cxn>
                <a:cxn ang="0">
                  <a:pos x="26" y="719"/>
                </a:cxn>
                <a:cxn ang="0">
                  <a:pos x="33" y="502"/>
                </a:cxn>
                <a:cxn ang="0">
                  <a:pos x="40" y="248"/>
                </a:cxn>
                <a:cxn ang="0">
                  <a:pos x="43" y="174"/>
                </a:cxn>
                <a:cxn ang="0">
                  <a:pos x="43" y="126"/>
                </a:cxn>
                <a:cxn ang="0">
                  <a:pos x="124" y="100"/>
                </a:cxn>
                <a:cxn ang="0">
                  <a:pos x="97" y="776"/>
                </a:cxn>
                <a:cxn ang="0">
                  <a:pos x="51" y="775"/>
                </a:cxn>
                <a:cxn ang="0">
                  <a:pos x="17" y="771"/>
                </a:cxn>
                <a:cxn ang="0">
                  <a:pos x="0" y="763"/>
                </a:cxn>
                <a:cxn ang="0">
                  <a:pos x="6" y="653"/>
                </a:cxn>
                <a:cxn ang="0">
                  <a:pos x="14" y="409"/>
                </a:cxn>
                <a:cxn ang="0">
                  <a:pos x="19" y="292"/>
                </a:cxn>
                <a:cxn ang="0">
                  <a:pos x="23" y="163"/>
                </a:cxn>
                <a:cxn ang="0">
                  <a:pos x="32" y="97"/>
                </a:cxn>
                <a:cxn ang="0">
                  <a:pos x="25" y="74"/>
                </a:cxn>
                <a:cxn ang="0">
                  <a:pos x="26" y="24"/>
                </a:cxn>
                <a:cxn ang="0">
                  <a:pos x="37" y="0"/>
                </a:cxn>
                <a:cxn ang="0">
                  <a:pos x="39" y="4"/>
                </a:cxn>
                <a:cxn ang="0">
                  <a:pos x="39" y="8"/>
                </a:cxn>
                <a:cxn ang="0">
                  <a:pos x="66" y="6"/>
                </a:cxn>
                <a:cxn ang="0">
                  <a:pos x="88" y="6"/>
                </a:cxn>
                <a:cxn ang="0">
                  <a:pos x="106" y="6"/>
                </a:cxn>
                <a:cxn ang="0">
                  <a:pos x="124" y="6"/>
                </a:cxn>
              </a:cxnLst>
              <a:rect l="0" t="0" r="r" b="b"/>
              <a:pathLst>
                <a:path w="124" h="776">
                  <a:moveTo>
                    <a:pt x="124" y="6"/>
                  </a:moveTo>
                  <a:lnTo>
                    <a:pt x="124" y="100"/>
                  </a:lnTo>
                  <a:lnTo>
                    <a:pt x="43" y="98"/>
                  </a:lnTo>
                  <a:lnTo>
                    <a:pt x="43" y="78"/>
                  </a:lnTo>
                  <a:lnTo>
                    <a:pt x="43" y="57"/>
                  </a:lnTo>
                  <a:lnTo>
                    <a:pt x="43" y="38"/>
                  </a:lnTo>
                  <a:lnTo>
                    <a:pt x="43" y="17"/>
                  </a:lnTo>
                  <a:lnTo>
                    <a:pt x="41" y="17"/>
                  </a:lnTo>
                  <a:lnTo>
                    <a:pt x="39" y="17"/>
                  </a:lnTo>
                  <a:lnTo>
                    <a:pt x="37" y="17"/>
                  </a:lnTo>
                  <a:lnTo>
                    <a:pt x="36" y="19"/>
                  </a:lnTo>
                  <a:lnTo>
                    <a:pt x="34" y="34"/>
                  </a:lnTo>
                  <a:lnTo>
                    <a:pt x="34" y="49"/>
                  </a:lnTo>
                  <a:lnTo>
                    <a:pt x="33" y="70"/>
                  </a:lnTo>
                  <a:lnTo>
                    <a:pt x="32" y="97"/>
                  </a:lnTo>
                  <a:lnTo>
                    <a:pt x="30" y="141"/>
                  </a:lnTo>
                  <a:lnTo>
                    <a:pt x="29" y="204"/>
                  </a:lnTo>
                  <a:lnTo>
                    <a:pt x="25" y="293"/>
                  </a:lnTo>
                  <a:lnTo>
                    <a:pt x="21" y="411"/>
                  </a:lnTo>
                  <a:lnTo>
                    <a:pt x="22" y="435"/>
                  </a:lnTo>
                  <a:lnTo>
                    <a:pt x="21" y="458"/>
                  </a:lnTo>
                  <a:lnTo>
                    <a:pt x="19" y="495"/>
                  </a:lnTo>
                  <a:lnTo>
                    <a:pt x="15" y="561"/>
                  </a:lnTo>
                  <a:lnTo>
                    <a:pt x="17" y="584"/>
                  </a:lnTo>
                  <a:lnTo>
                    <a:pt x="15" y="613"/>
                  </a:lnTo>
                  <a:lnTo>
                    <a:pt x="14" y="665"/>
                  </a:lnTo>
                  <a:lnTo>
                    <a:pt x="11" y="760"/>
                  </a:lnTo>
                  <a:lnTo>
                    <a:pt x="14" y="758"/>
                  </a:lnTo>
                  <a:lnTo>
                    <a:pt x="18" y="757"/>
                  </a:lnTo>
                  <a:lnTo>
                    <a:pt x="21" y="757"/>
                  </a:lnTo>
                  <a:lnTo>
                    <a:pt x="25" y="756"/>
                  </a:lnTo>
                  <a:lnTo>
                    <a:pt x="25" y="743"/>
                  </a:lnTo>
                  <a:lnTo>
                    <a:pt x="26" y="731"/>
                  </a:lnTo>
                  <a:lnTo>
                    <a:pt x="26" y="719"/>
                  </a:lnTo>
                  <a:lnTo>
                    <a:pt x="28" y="706"/>
                  </a:lnTo>
                  <a:lnTo>
                    <a:pt x="33" y="502"/>
                  </a:lnTo>
                  <a:lnTo>
                    <a:pt x="37" y="351"/>
                  </a:lnTo>
                  <a:lnTo>
                    <a:pt x="40" y="248"/>
                  </a:lnTo>
                  <a:lnTo>
                    <a:pt x="43" y="190"/>
                  </a:lnTo>
                  <a:lnTo>
                    <a:pt x="43" y="174"/>
                  </a:lnTo>
                  <a:lnTo>
                    <a:pt x="43" y="152"/>
                  </a:lnTo>
                  <a:lnTo>
                    <a:pt x="43" y="126"/>
                  </a:lnTo>
                  <a:lnTo>
                    <a:pt x="43" y="98"/>
                  </a:lnTo>
                  <a:lnTo>
                    <a:pt x="124" y="100"/>
                  </a:lnTo>
                  <a:lnTo>
                    <a:pt x="124" y="776"/>
                  </a:lnTo>
                  <a:lnTo>
                    <a:pt x="97" y="776"/>
                  </a:lnTo>
                  <a:lnTo>
                    <a:pt x="74" y="776"/>
                  </a:lnTo>
                  <a:lnTo>
                    <a:pt x="51" y="775"/>
                  </a:lnTo>
                  <a:lnTo>
                    <a:pt x="32" y="774"/>
                  </a:lnTo>
                  <a:lnTo>
                    <a:pt x="17" y="771"/>
                  </a:lnTo>
                  <a:lnTo>
                    <a:pt x="6" y="767"/>
                  </a:lnTo>
                  <a:lnTo>
                    <a:pt x="0" y="763"/>
                  </a:lnTo>
                  <a:lnTo>
                    <a:pt x="2" y="757"/>
                  </a:lnTo>
                  <a:lnTo>
                    <a:pt x="6" y="653"/>
                  </a:lnTo>
                  <a:lnTo>
                    <a:pt x="11" y="521"/>
                  </a:lnTo>
                  <a:lnTo>
                    <a:pt x="14" y="409"/>
                  </a:lnTo>
                  <a:lnTo>
                    <a:pt x="17" y="358"/>
                  </a:lnTo>
                  <a:lnTo>
                    <a:pt x="19" y="292"/>
                  </a:lnTo>
                  <a:lnTo>
                    <a:pt x="21" y="227"/>
                  </a:lnTo>
                  <a:lnTo>
                    <a:pt x="23" y="163"/>
                  </a:lnTo>
                  <a:lnTo>
                    <a:pt x="25" y="97"/>
                  </a:lnTo>
                  <a:lnTo>
                    <a:pt x="32" y="97"/>
                  </a:lnTo>
                  <a:lnTo>
                    <a:pt x="25" y="97"/>
                  </a:lnTo>
                  <a:lnTo>
                    <a:pt x="25" y="74"/>
                  </a:lnTo>
                  <a:lnTo>
                    <a:pt x="26" y="49"/>
                  </a:lnTo>
                  <a:lnTo>
                    <a:pt x="26" y="24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37" y="1"/>
                  </a:lnTo>
                  <a:lnTo>
                    <a:pt x="39" y="4"/>
                  </a:lnTo>
                  <a:lnTo>
                    <a:pt x="39" y="5"/>
                  </a:lnTo>
                  <a:lnTo>
                    <a:pt x="39" y="8"/>
                  </a:lnTo>
                  <a:lnTo>
                    <a:pt x="54" y="8"/>
                  </a:lnTo>
                  <a:lnTo>
                    <a:pt x="66" y="6"/>
                  </a:lnTo>
                  <a:lnTo>
                    <a:pt x="77" y="6"/>
                  </a:lnTo>
                  <a:lnTo>
                    <a:pt x="88" y="6"/>
                  </a:lnTo>
                  <a:lnTo>
                    <a:pt x="97" y="6"/>
                  </a:lnTo>
                  <a:lnTo>
                    <a:pt x="106" y="6"/>
                  </a:lnTo>
                  <a:lnTo>
                    <a:pt x="115" y="6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44" name="Freeform 20"/>
            <p:cNvSpPr>
              <a:spLocks/>
            </p:cNvSpPr>
            <p:nvPr/>
          </p:nvSpPr>
          <p:spPr bwMode="auto">
            <a:xfrm>
              <a:off x="5217" y="3434"/>
              <a:ext cx="73" cy="449"/>
            </a:xfrm>
            <a:custGeom>
              <a:avLst/>
              <a:gdLst/>
              <a:ahLst/>
              <a:cxnLst>
                <a:cxn ang="0">
                  <a:pos x="95" y="206"/>
                </a:cxn>
                <a:cxn ang="0">
                  <a:pos x="95" y="148"/>
                </a:cxn>
                <a:cxn ang="0">
                  <a:pos x="102" y="130"/>
                </a:cxn>
                <a:cxn ang="0">
                  <a:pos x="111" y="803"/>
                </a:cxn>
                <a:cxn ang="0">
                  <a:pos x="108" y="863"/>
                </a:cxn>
                <a:cxn ang="0">
                  <a:pos x="102" y="870"/>
                </a:cxn>
                <a:cxn ang="0">
                  <a:pos x="96" y="869"/>
                </a:cxn>
                <a:cxn ang="0">
                  <a:pos x="99" y="830"/>
                </a:cxn>
                <a:cxn ang="0">
                  <a:pos x="99" y="687"/>
                </a:cxn>
                <a:cxn ang="0">
                  <a:pos x="97" y="528"/>
                </a:cxn>
                <a:cxn ang="0">
                  <a:pos x="95" y="352"/>
                </a:cxn>
                <a:cxn ang="0">
                  <a:pos x="81" y="727"/>
                </a:cxn>
                <a:cxn ang="0">
                  <a:pos x="80" y="863"/>
                </a:cxn>
                <a:cxn ang="0">
                  <a:pos x="76" y="875"/>
                </a:cxn>
                <a:cxn ang="0">
                  <a:pos x="67" y="874"/>
                </a:cxn>
                <a:cxn ang="0">
                  <a:pos x="69" y="855"/>
                </a:cxn>
                <a:cxn ang="0">
                  <a:pos x="70" y="711"/>
                </a:cxn>
                <a:cxn ang="0">
                  <a:pos x="70" y="597"/>
                </a:cxn>
                <a:cxn ang="0">
                  <a:pos x="66" y="428"/>
                </a:cxn>
                <a:cxn ang="0">
                  <a:pos x="0" y="897"/>
                </a:cxn>
                <a:cxn ang="0">
                  <a:pos x="77" y="893"/>
                </a:cxn>
                <a:cxn ang="0">
                  <a:pos x="125" y="886"/>
                </a:cxn>
                <a:cxn ang="0">
                  <a:pos x="117" y="151"/>
                </a:cxn>
                <a:cxn ang="0">
                  <a:pos x="128" y="110"/>
                </a:cxn>
                <a:cxn ang="0">
                  <a:pos x="144" y="60"/>
                </a:cxn>
                <a:cxn ang="0">
                  <a:pos x="145" y="33"/>
                </a:cxn>
                <a:cxn ang="0">
                  <a:pos x="143" y="9"/>
                </a:cxn>
                <a:cxn ang="0">
                  <a:pos x="78" y="4"/>
                </a:cxn>
                <a:cxn ang="0">
                  <a:pos x="14" y="1"/>
                </a:cxn>
                <a:cxn ang="0">
                  <a:pos x="33" y="11"/>
                </a:cxn>
                <a:cxn ang="0">
                  <a:pos x="99" y="12"/>
                </a:cxn>
                <a:cxn ang="0">
                  <a:pos x="134" y="33"/>
                </a:cxn>
                <a:cxn ang="0">
                  <a:pos x="103" y="53"/>
                </a:cxn>
                <a:cxn ang="0">
                  <a:pos x="34" y="53"/>
                </a:cxn>
                <a:cxn ang="0">
                  <a:pos x="77" y="83"/>
                </a:cxn>
                <a:cxn ang="0">
                  <a:pos x="97" y="63"/>
                </a:cxn>
                <a:cxn ang="0">
                  <a:pos x="134" y="63"/>
                </a:cxn>
                <a:cxn ang="0">
                  <a:pos x="114" y="104"/>
                </a:cxn>
                <a:cxn ang="0">
                  <a:pos x="93" y="104"/>
                </a:cxn>
                <a:cxn ang="0">
                  <a:pos x="73" y="104"/>
                </a:cxn>
                <a:cxn ang="0">
                  <a:pos x="77" y="83"/>
                </a:cxn>
                <a:cxn ang="0">
                  <a:pos x="33" y="115"/>
                </a:cxn>
                <a:cxn ang="0">
                  <a:pos x="92" y="115"/>
                </a:cxn>
                <a:cxn ang="0">
                  <a:pos x="113" y="122"/>
                </a:cxn>
                <a:cxn ang="0">
                  <a:pos x="102" y="129"/>
                </a:cxn>
                <a:cxn ang="0">
                  <a:pos x="60" y="129"/>
                </a:cxn>
                <a:cxn ang="0">
                  <a:pos x="17" y="127"/>
                </a:cxn>
                <a:cxn ang="0">
                  <a:pos x="65" y="222"/>
                </a:cxn>
                <a:cxn ang="0">
                  <a:pos x="65" y="206"/>
                </a:cxn>
                <a:cxn ang="0">
                  <a:pos x="66" y="137"/>
                </a:cxn>
                <a:cxn ang="0">
                  <a:pos x="74" y="134"/>
                </a:cxn>
                <a:cxn ang="0">
                  <a:pos x="76" y="217"/>
                </a:cxn>
              </a:cxnLst>
              <a:rect l="0" t="0" r="r" b="b"/>
              <a:pathLst>
                <a:path w="145" h="897">
                  <a:moveTo>
                    <a:pt x="95" y="223"/>
                  </a:moveTo>
                  <a:lnTo>
                    <a:pt x="95" y="218"/>
                  </a:lnTo>
                  <a:lnTo>
                    <a:pt x="95" y="211"/>
                  </a:lnTo>
                  <a:lnTo>
                    <a:pt x="95" y="206"/>
                  </a:lnTo>
                  <a:lnTo>
                    <a:pt x="93" y="200"/>
                  </a:lnTo>
                  <a:lnTo>
                    <a:pt x="95" y="182"/>
                  </a:lnTo>
                  <a:lnTo>
                    <a:pt x="95" y="166"/>
                  </a:lnTo>
                  <a:lnTo>
                    <a:pt x="95" y="148"/>
                  </a:lnTo>
                  <a:lnTo>
                    <a:pt x="95" y="131"/>
                  </a:lnTo>
                  <a:lnTo>
                    <a:pt x="97" y="130"/>
                  </a:lnTo>
                  <a:lnTo>
                    <a:pt x="100" y="130"/>
                  </a:lnTo>
                  <a:lnTo>
                    <a:pt x="102" y="130"/>
                  </a:lnTo>
                  <a:lnTo>
                    <a:pt x="104" y="129"/>
                  </a:lnTo>
                  <a:lnTo>
                    <a:pt x="108" y="510"/>
                  </a:lnTo>
                  <a:lnTo>
                    <a:pt x="111" y="713"/>
                  </a:lnTo>
                  <a:lnTo>
                    <a:pt x="111" y="803"/>
                  </a:lnTo>
                  <a:lnTo>
                    <a:pt x="111" y="849"/>
                  </a:lnTo>
                  <a:lnTo>
                    <a:pt x="110" y="853"/>
                  </a:lnTo>
                  <a:lnTo>
                    <a:pt x="110" y="858"/>
                  </a:lnTo>
                  <a:lnTo>
                    <a:pt x="108" y="863"/>
                  </a:lnTo>
                  <a:lnTo>
                    <a:pt x="108" y="867"/>
                  </a:lnTo>
                  <a:lnTo>
                    <a:pt x="106" y="869"/>
                  </a:lnTo>
                  <a:lnTo>
                    <a:pt x="104" y="870"/>
                  </a:lnTo>
                  <a:lnTo>
                    <a:pt x="102" y="870"/>
                  </a:lnTo>
                  <a:lnTo>
                    <a:pt x="99" y="870"/>
                  </a:lnTo>
                  <a:lnTo>
                    <a:pt x="97" y="870"/>
                  </a:lnTo>
                  <a:lnTo>
                    <a:pt x="97" y="869"/>
                  </a:lnTo>
                  <a:lnTo>
                    <a:pt x="96" y="869"/>
                  </a:lnTo>
                  <a:lnTo>
                    <a:pt x="95" y="869"/>
                  </a:lnTo>
                  <a:lnTo>
                    <a:pt x="96" y="860"/>
                  </a:lnTo>
                  <a:lnTo>
                    <a:pt x="97" y="849"/>
                  </a:lnTo>
                  <a:lnTo>
                    <a:pt x="99" y="830"/>
                  </a:lnTo>
                  <a:lnTo>
                    <a:pt x="100" y="794"/>
                  </a:lnTo>
                  <a:lnTo>
                    <a:pt x="100" y="739"/>
                  </a:lnTo>
                  <a:lnTo>
                    <a:pt x="100" y="705"/>
                  </a:lnTo>
                  <a:lnTo>
                    <a:pt x="99" y="687"/>
                  </a:lnTo>
                  <a:lnTo>
                    <a:pt x="99" y="678"/>
                  </a:lnTo>
                  <a:lnTo>
                    <a:pt x="99" y="646"/>
                  </a:lnTo>
                  <a:lnTo>
                    <a:pt x="99" y="591"/>
                  </a:lnTo>
                  <a:lnTo>
                    <a:pt x="97" y="528"/>
                  </a:lnTo>
                  <a:lnTo>
                    <a:pt x="96" y="468"/>
                  </a:lnTo>
                  <a:lnTo>
                    <a:pt x="95" y="457"/>
                  </a:lnTo>
                  <a:lnTo>
                    <a:pt x="95" y="424"/>
                  </a:lnTo>
                  <a:lnTo>
                    <a:pt x="95" y="352"/>
                  </a:lnTo>
                  <a:lnTo>
                    <a:pt x="95" y="223"/>
                  </a:lnTo>
                  <a:lnTo>
                    <a:pt x="76" y="217"/>
                  </a:lnTo>
                  <a:lnTo>
                    <a:pt x="80" y="549"/>
                  </a:lnTo>
                  <a:lnTo>
                    <a:pt x="81" y="727"/>
                  </a:lnTo>
                  <a:lnTo>
                    <a:pt x="82" y="811"/>
                  </a:lnTo>
                  <a:lnTo>
                    <a:pt x="81" y="855"/>
                  </a:lnTo>
                  <a:lnTo>
                    <a:pt x="81" y="859"/>
                  </a:lnTo>
                  <a:lnTo>
                    <a:pt x="80" y="863"/>
                  </a:lnTo>
                  <a:lnTo>
                    <a:pt x="80" y="869"/>
                  </a:lnTo>
                  <a:lnTo>
                    <a:pt x="78" y="873"/>
                  </a:lnTo>
                  <a:lnTo>
                    <a:pt x="77" y="874"/>
                  </a:lnTo>
                  <a:lnTo>
                    <a:pt x="76" y="875"/>
                  </a:lnTo>
                  <a:lnTo>
                    <a:pt x="73" y="875"/>
                  </a:lnTo>
                  <a:lnTo>
                    <a:pt x="69" y="875"/>
                  </a:lnTo>
                  <a:lnTo>
                    <a:pt x="67" y="874"/>
                  </a:lnTo>
                  <a:lnTo>
                    <a:pt x="67" y="874"/>
                  </a:lnTo>
                  <a:lnTo>
                    <a:pt x="66" y="874"/>
                  </a:lnTo>
                  <a:lnTo>
                    <a:pt x="65" y="874"/>
                  </a:lnTo>
                  <a:lnTo>
                    <a:pt x="67" y="866"/>
                  </a:lnTo>
                  <a:lnTo>
                    <a:pt x="69" y="855"/>
                  </a:lnTo>
                  <a:lnTo>
                    <a:pt x="70" y="836"/>
                  </a:lnTo>
                  <a:lnTo>
                    <a:pt x="71" y="799"/>
                  </a:lnTo>
                  <a:lnTo>
                    <a:pt x="71" y="745"/>
                  </a:lnTo>
                  <a:lnTo>
                    <a:pt x="70" y="711"/>
                  </a:lnTo>
                  <a:lnTo>
                    <a:pt x="70" y="693"/>
                  </a:lnTo>
                  <a:lnTo>
                    <a:pt x="69" y="683"/>
                  </a:lnTo>
                  <a:lnTo>
                    <a:pt x="70" y="652"/>
                  </a:lnTo>
                  <a:lnTo>
                    <a:pt x="70" y="597"/>
                  </a:lnTo>
                  <a:lnTo>
                    <a:pt x="69" y="534"/>
                  </a:lnTo>
                  <a:lnTo>
                    <a:pt x="66" y="473"/>
                  </a:lnTo>
                  <a:lnTo>
                    <a:pt x="66" y="461"/>
                  </a:lnTo>
                  <a:lnTo>
                    <a:pt x="66" y="428"/>
                  </a:lnTo>
                  <a:lnTo>
                    <a:pt x="65" y="354"/>
                  </a:lnTo>
                  <a:lnTo>
                    <a:pt x="65" y="222"/>
                  </a:lnTo>
                  <a:lnTo>
                    <a:pt x="0" y="221"/>
                  </a:lnTo>
                  <a:lnTo>
                    <a:pt x="0" y="897"/>
                  </a:lnTo>
                  <a:lnTo>
                    <a:pt x="21" y="897"/>
                  </a:lnTo>
                  <a:lnTo>
                    <a:pt x="41" y="896"/>
                  </a:lnTo>
                  <a:lnTo>
                    <a:pt x="59" y="895"/>
                  </a:lnTo>
                  <a:lnTo>
                    <a:pt x="77" y="893"/>
                  </a:lnTo>
                  <a:lnTo>
                    <a:pt x="93" y="892"/>
                  </a:lnTo>
                  <a:lnTo>
                    <a:pt x="107" y="890"/>
                  </a:lnTo>
                  <a:lnTo>
                    <a:pt x="118" y="888"/>
                  </a:lnTo>
                  <a:lnTo>
                    <a:pt x="125" y="886"/>
                  </a:lnTo>
                  <a:lnTo>
                    <a:pt x="126" y="785"/>
                  </a:lnTo>
                  <a:lnTo>
                    <a:pt x="128" y="590"/>
                  </a:lnTo>
                  <a:lnTo>
                    <a:pt x="125" y="361"/>
                  </a:lnTo>
                  <a:lnTo>
                    <a:pt x="117" y="151"/>
                  </a:lnTo>
                  <a:lnTo>
                    <a:pt x="118" y="140"/>
                  </a:lnTo>
                  <a:lnTo>
                    <a:pt x="122" y="129"/>
                  </a:lnTo>
                  <a:lnTo>
                    <a:pt x="126" y="118"/>
                  </a:lnTo>
                  <a:lnTo>
                    <a:pt x="128" y="110"/>
                  </a:lnTo>
                  <a:lnTo>
                    <a:pt x="129" y="97"/>
                  </a:lnTo>
                  <a:lnTo>
                    <a:pt x="134" y="85"/>
                  </a:lnTo>
                  <a:lnTo>
                    <a:pt x="140" y="72"/>
                  </a:lnTo>
                  <a:lnTo>
                    <a:pt x="144" y="60"/>
                  </a:lnTo>
                  <a:lnTo>
                    <a:pt x="145" y="52"/>
                  </a:lnTo>
                  <a:lnTo>
                    <a:pt x="145" y="44"/>
                  </a:lnTo>
                  <a:lnTo>
                    <a:pt x="145" y="38"/>
                  </a:lnTo>
                  <a:lnTo>
                    <a:pt x="145" y="33"/>
                  </a:lnTo>
                  <a:lnTo>
                    <a:pt x="145" y="30"/>
                  </a:lnTo>
                  <a:lnTo>
                    <a:pt x="145" y="22"/>
                  </a:lnTo>
                  <a:lnTo>
                    <a:pt x="144" y="15"/>
                  </a:lnTo>
                  <a:lnTo>
                    <a:pt x="143" y="9"/>
                  </a:lnTo>
                  <a:lnTo>
                    <a:pt x="141" y="2"/>
                  </a:lnTo>
                  <a:lnTo>
                    <a:pt x="118" y="4"/>
                  </a:lnTo>
                  <a:lnTo>
                    <a:pt x="97" y="4"/>
                  </a:lnTo>
                  <a:lnTo>
                    <a:pt x="78" y="4"/>
                  </a:lnTo>
                  <a:lnTo>
                    <a:pt x="60" y="4"/>
                  </a:lnTo>
                  <a:lnTo>
                    <a:pt x="44" y="2"/>
                  </a:lnTo>
                  <a:lnTo>
                    <a:pt x="29" y="2"/>
                  </a:lnTo>
                  <a:lnTo>
                    <a:pt x="14" y="1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7" y="11"/>
                  </a:lnTo>
                  <a:lnTo>
                    <a:pt x="33" y="11"/>
                  </a:lnTo>
                  <a:lnTo>
                    <a:pt x="49" y="11"/>
                  </a:lnTo>
                  <a:lnTo>
                    <a:pt x="66" y="11"/>
                  </a:lnTo>
                  <a:lnTo>
                    <a:pt x="82" y="12"/>
                  </a:lnTo>
                  <a:lnTo>
                    <a:pt x="99" y="12"/>
                  </a:lnTo>
                  <a:lnTo>
                    <a:pt x="115" y="12"/>
                  </a:lnTo>
                  <a:lnTo>
                    <a:pt x="132" y="12"/>
                  </a:lnTo>
                  <a:lnTo>
                    <a:pt x="133" y="22"/>
                  </a:lnTo>
                  <a:lnTo>
                    <a:pt x="134" y="33"/>
                  </a:lnTo>
                  <a:lnTo>
                    <a:pt x="136" y="42"/>
                  </a:lnTo>
                  <a:lnTo>
                    <a:pt x="137" y="53"/>
                  </a:lnTo>
                  <a:lnTo>
                    <a:pt x="119" y="53"/>
                  </a:lnTo>
                  <a:lnTo>
                    <a:pt x="103" y="53"/>
                  </a:lnTo>
                  <a:lnTo>
                    <a:pt x="85" y="53"/>
                  </a:lnTo>
                  <a:lnTo>
                    <a:pt x="69" y="53"/>
                  </a:lnTo>
                  <a:lnTo>
                    <a:pt x="51" y="53"/>
                  </a:lnTo>
                  <a:lnTo>
                    <a:pt x="34" y="53"/>
                  </a:lnTo>
                  <a:lnTo>
                    <a:pt x="17" y="53"/>
                  </a:lnTo>
                  <a:lnTo>
                    <a:pt x="0" y="53"/>
                  </a:lnTo>
                  <a:lnTo>
                    <a:pt x="0" y="82"/>
                  </a:lnTo>
                  <a:lnTo>
                    <a:pt x="77" y="83"/>
                  </a:lnTo>
                  <a:lnTo>
                    <a:pt x="80" y="78"/>
                  </a:lnTo>
                  <a:lnTo>
                    <a:pt x="85" y="72"/>
                  </a:lnTo>
                  <a:lnTo>
                    <a:pt x="91" y="68"/>
                  </a:lnTo>
                  <a:lnTo>
                    <a:pt x="97" y="63"/>
                  </a:lnTo>
                  <a:lnTo>
                    <a:pt x="107" y="63"/>
                  </a:lnTo>
                  <a:lnTo>
                    <a:pt x="117" y="63"/>
                  </a:lnTo>
                  <a:lnTo>
                    <a:pt x="125" y="63"/>
                  </a:lnTo>
                  <a:lnTo>
                    <a:pt x="134" y="63"/>
                  </a:lnTo>
                  <a:lnTo>
                    <a:pt x="126" y="72"/>
                  </a:lnTo>
                  <a:lnTo>
                    <a:pt x="119" y="83"/>
                  </a:lnTo>
                  <a:lnTo>
                    <a:pt x="115" y="93"/>
                  </a:lnTo>
                  <a:lnTo>
                    <a:pt x="114" y="104"/>
                  </a:lnTo>
                  <a:lnTo>
                    <a:pt x="108" y="104"/>
                  </a:lnTo>
                  <a:lnTo>
                    <a:pt x="104" y="104"/>
                  </a:lnTo>
                  <a:lnTo>
                    <a:pt x="99" y="104"/>
                  </a:lnTo>
                  <a:lnTo>
                    <a:pt x="93" y="104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4"/>
                  </a:lnTo>
                  <a:lnTo>
                    <a:pt x="73" y="104"/>
                  </a:lnTo>
                  <a:lnTo>
                    <a:pt x="73" y="99"/>
                  </a:lnTo>
                  <a:lnTo>
                    <a:pt x="73" y="93"/>
                  </a:lnTo>
                  <a:lnTo>
                    <a:pt x="74" y="89"/>
                  </a:lnTo>
                  <a:lnTo>
                    <a:pt x="77" y="83"/>
                  </a:lnTo>
                  <a:lnTo>
                    <a:pt x="0" y="82"/>
                  </a:lnTo>
                  <a:lnTo>
                    <a:pt x="0" y="115"/>
                  </a:lnTo>
                  <a:lnTo>
                    <a:pt x="17" y="115"/>
                  </a:lnTo>
                  <a:lnTo>
                    <a:pt x="33" y="115"/>
                  </a:lnTo>
                  <a:lnTo>
                    <a:pt x="48" y="115"/>
                  </a:lnTo>
                  <a:lnTo>
                    <a:pt x="65" y="115"/>
                  </a:lnTo>
                  <a:lnTo>
                    <a:pt x="78" y="115"/>
                  </a:lnTo>
                  <a:lnTo>
                    <a:pt x="92" y="115"/>
                  </a:lnTo>
                  <a:lnTo>
                    <a:pt x="103" y="116"/>
                  </a:lnTo>
                  <a:lnTo>
                    <a:pt x="113" y="116"/>
                  </a:lnTo>
                  <a:lnTo>
                    <a:pt x="113" y="119"/>
                  </a:lnTo>
                  <a:lnTo>
                    <a:pt x="113" y="122"/>
                  </a:lnTo>
                  <a:lnTo>
                    <a:pt x="111" y="125"/>
                  </a:lnTo>
                  <a:lnTo>
                    <a:pt x="111" y="127"/>
                  </a:lnTo>
                  <a:lnTo>
                    <a:pt x="106" y="127"/>
                  </a:lnTo>
                  <a:lnTo>
                    <a:pt x="102" y="129"/>
                  </a:lnTo>
                  <a:lnTo>
                    <a:pt x="97" y="129"/>
                  </a:lnTo>
                  <a:lnTo>
                    <a:pt x="92" y="130"/>
                  </a:lnTo>
                  <a:lnTo>
                    <a:pt x="76" y="130"/>
                  </a:lnTo>
                  <a:lnTo>
                    <a:pt x="60" y="129"/>
                  </a:lnTo>
                  <a:lnTo>
                    <a:pt x="48" y="129"/>
                  </a:lnTo>
                  <a:lnTo>
                    <a:pt x="37" y="129"/>
                  </a:lnTo>
                  <a:lnTo>
                    <a:pt x="26" y="127"/>
                  </a:lnTo>
                  <a:lnTo>
                    <a:pt x="17" y="127"/>
                  </a:lnTo>
                  <a:lnTo>
                    <a:pt x="8" y="127"/>
                  </a:lnTo>
                  <a:lnTo>
                    <a:pt x="0" y="127"/>
                  </a:lnTo>
                  <a:lnTo>
                    <a:pt x="0" y="221"/>
                  </a:lnTo>
                  <a:lnTo>
                    <a:pt x="65" y="222"/>
                  </a:lnTo>
                  <a:lnTo>
                    <a:pt x="65" y="218"/>
                  </a:lnTo>
                  <a:lnTo>
                    <a:pt x="65" y="214"/>
                  </a:lnTo>
                  <a:lnTo>
                    <a:pt x="65" y="210"/>
                  </a:lnTo>
                  <a:lnTo>
                    <a:pt x="65" y="206"/>
                  </a:lnTo>
                  <a:lnTo>
                    <a:pt x="65" y="188"/>
                  </a:lnTo>
                  <a:lnTo>
                    <a:pt x="66" y="171"/>
                  </a:lnTo>
                  <a:lnTo>
                    <a:pt x="66" y="153"/>
                  </a:lnTo>
                  <a:lnTo>
                    <a:pt x="66" y="137"/>
                  </a:lnTo>
                  <a:lnTo>
                    <a:pt x="69" y="136"/>
                  </a:lnTo>
                  <a:lnTo>
                    <a:pt x="70" y="136"/>
                  </a:lnTo>
                  <a:lnTo>
                    <a:pt x="73" y="136"/>
                  </a:lnTo>
                  <a:lnTo>
                    <a:pt x="74" y="134"/>
                  </a:lnTo>
                  <a:lnTo>
                    <a:pt x="76" y="156"/>
                  </a:lnTo>
                  <a:lnTo>
                    <a:pt x="76" y="177"/>
                  </a:lnTo>
                  <a:lnTo>
                    <a:pt x="76" y="196"/>
                  </a:lnTo>
                  <a:lnTo>
                    <a:pt x="76" y="217"/>
                  </a:lnTo>
                  <a:lnTo>
                    <a:pt x="95" y="22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45" name="Freeform 21"/>
            <p:cNvSpPr>
              <a:spLocks/>
            </p:cNvSpPr>
            <p:nvPr/>
          </p:nvSpPr>
          <p:spPr bwMode="auto">
            <a:xfrm>
              <a:off x="5148" y="3434"/>
              <a:ext cx="69" cy="61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27"/>
                </a:cxn>
                <a:cxn ang="0">
                  <a:pos x="15" y="37"/>
                </a:cxn>
                <a:cxn ang="0">
                  <a:pos x="15" y="45"/>
                </a:cxn>
                <a:cxn ang="0">
                  <a:pos x="13" y="53"/>
                </a:cxn>
                <a:cxn ang="0">
                  <a:pos x="45" y="53"/>
                </a:cxn>
                <a:cxn ang="0">
                  <a:pos x="76" y="53"/>
                </a:cxn>
                <a:cxn ang="0">
                  <a:pos x="107" y="53"/>
                </a:cxn>
                <a:cxn ang="0">
                  <a:pos x="138" y="53"/>
                </a:cxn>
                <a:cxn ang="0">
                  <a:pos x="17" y="79"/>
                </a:cxn>
                <a:cxn ang="0">
                  <a:pos x="33" y="94"/>
                </a:cxn>
                <a:cxn ang="0">
                  <a:pos x="42" y="112"/>
                </a:cxn>
                <a:cxn ang="0">
                  <a:pos x="42" y="116"/>
                </a:cxn>
                <a:cxn ang="0">
                  <a:pos x="42" y="121"/>
                </a:cxn>
                <a:cxn ang="0">
                  <a:pos x="52" y="119"/>
                </a:cxn>
                <a:cxn ang="0">
                  <a:pos x="50" y="116"/>
                </a:cxn>
                <a:cxn ang="0">
                  <a:pos x="56" y="115"/>
                </a:cxn>
                <a:cxn ang="0">
                  <a:pos x="72" y="115"/>
                </a:cxn>
                <a:cxn ang="0">
                  <a:pos x="96" y="115"/>
                </a:cxn>
                <a:cxn ang="0">
                  <a:pos x="123" y="115"/>
                </a:cxn>
                <a:cxn ang="0">
                  <a:pos x="138" y="82"/>
                </a:cxn>
                <a:cxn ang="0">
                  <a:pos x="13" y="74"/>
                </a:cxn>
                <a:cxn ang="0">
                  <a:pos x="5" y="64"/>
                </a:cxn>
                <a:cxn ang="0">
                  <a:pos x="2" y="53"/>
                </a:cxn>
                <a:cxn ang="0">
                  <a:pos x="1" y="42"/>
                </a:cxn>
                <a:cxn ang="0">
                  <a:pos x="15" y="37"/>
                </a:cxn>
                <a:cxn ang="0">
                  <a:pos x="16" y="23"/>
                </a:cxn>
                <a:cxn ang="0">
                  <a:pos x="16" y="11"/>
                </a:cxn>
                <a:cxn ang="0">
                  <a:pos x="46" y="11"/>
                </a:cxn>
                <a:cxn ang="0">
                  <a:pos x="78" y="11"/>
                </a:cxn>
                <a:cxn ang="0">
                  <a:pos x="108" y="11"/>
                </a:cxn>
                <a:cxn ang="0">
                  <a:pos x="138" y="11"/>
                </a:cxn>
                <a:cxn ang="0">
                  <a:pos x="7" y="2"/>
                </a:cxn>
              </a:cxnLst>
              <a:rect l="0" t="0" r="r" b="b"/>
              <a:pathLst>
                <a:path w="138" h="121">
                  <a:moveTo>
                    <a:pt x="7" y="2"/>
                  </a:moveTo>
                  <a:lnTo>
                    <a:pt x="2" y="11"/>
                  </a:lnTo>
                  <a:lnTo>
                    <a:pt x="1" y="19"/>
                  </a:lnTo>
                  <a:lnTo>
                    <a:pt x="0" y="27"/>
                  </a:lnTo>
                  <a:lnTo>
                    <a:pt x="0" y="37"/>
                  </a:lnTo>
                  <a:lnTo>
                    <a:pt x="15" y="37"/>
                  </a:lnTo>
                  <a:lnTo>
                    <a:pt x="15" y="41"/>
                  </a:lnTo>
                  <a:lnTo>
                    <a:pt x="15" y="45"/>
                  </a:lnTo>
                  <a:lnTo>
                    <a:pt x="15" y="49"/>
                  </a:lnTo>
                  <a:lnTo>
                    <a:pt x="13" y="53"/>
                  </a:lnTo>
                  <a:lnTo>
                    <a:pt x="30" y="53"/>
                  </a:lnTo>
                  <a:lnTo>
                    <a:pt x="45" y="53"/>
                  </a:lnTo>
                  <a:lnTo>
                    <a:pt x="61" y="53"/>
                  </a:lnTo>
                  <a:lnTo>
                    <a:pt x="76" y="53"/>
                  </a:lnTo>
                  <a:lnTo>
                    <a:pt x="92" y="53"/>
                  </a:lnTo>
                  <a:lnTo>
                    <a:pt x="107" y="53"/>
                  </a:lnTo>
                  <a:lnTo>
                    <a:pt x="123" y="53"/>
                  </a:lnTo>
                  <a:lnTo>
                    <a:pt x="138" y="53"/>
                  </a:lnTo>
                  <a:lnTo>
                    <a:pt x="138" y="82"/>
                  </a:lnTo>
                  <a:lnTo>
                    <a:pt x="17" y="79"/>
                  </a:lnTo>
                  <a:lnTo>
                    <a:pt x="26" y="86"/>
                  </a:lnTo>
                  <a:lnTo>
                    <a:pt x="33" y="94"/>
                  </a:lnTo>
                  <a:lnTo>
                    <a:pt x="38" y="103"/>
                  </a:lnTo>
                  <a:lnTo>
                    <a:pt x="42" y="112"/>
                  </a:lnTo>
                  <a:lnTo>
                    <a:pt x="42" y="114"/>
                  </a:lnTo>
                  <a:lnTo>
                    <a:pt x="42" y="116"/>
                  </a:lnTo>
                  <a:lnTo>
                    <a:pt x="42" y="118"/>
                  </a:lnTo>
                  <a:lnTo>
                    <a:pt x="42" y="121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8"/>
                  </a:lnTo>
                  <a:lnTo>
                    <a:pt x="50" y="116"/>
                  </a:lnTo>
                  <a:lnTo>
                    <a:pt x="50" y="115"/>
                  </a:lnTo>
                  <a:lnTo>
                    <a:pt x="56" y="115"/>
                  </a:lnTo>
                  <a:lnTo>
                    <a:pt x="63" y="115"/>
                  </a:lnTo>
                  <a:lnTo>
                    <a:pt x="72" y="115"/>
                  </a:lnTo>
                  <a:lnTo>
                    <a:pt x="83" y="115"/>
                  </a:lnTo>
                  <a:lnTo>
                    <a:pt x="96" y="115"/>
                  </a:lnTo>
                  <a:lnTo>
                    <a:pt x="109" y="115"/>
                  </a:lnTo>
                  <a:lnTo>
                    <a:pt x="123" y="115"/>
                  </a:lnTo>
                  <a:lnTo>
                    <a:pt x="138" y="115"/>
                  </a:lnTo>
                  <a:lnTo>
                    <a:pt x="138" y="82"/>
                  </a:lnTo>
                  <a:lnTo>
                    <a:pt x="17" y="79"/>
                  </a:lnTo>
                  <a:lnTo>
                    <a:pt x="13" y="74"/>
                  </a:lnTo>
                  <a:lnTo>
                    <a:pt x="9" y="70"/>
                  </a:lnTo>
                  <a:lnTo>
                    <a:pt x="5" y="64"/>
                  </a:lnTo>
                  <a:lnTo>
                    <a:pt x="2" y="59"/>
                  </a:lnTo>
                  <a:lnTo>
                    <a:pt x="2" y="53"/>
                  </a:lnTo>
                  <a:lnTo>
                    <a:pt x="1" y="48"/>
                  </a:lnTo>
                  <a:lnTo>
                    <a:pt x="1" y="42"/>
                  </a:lnTo>
                  <a:lnTo>
                    <a:pt x="0" y="37"/>
                  </a:lnTo>
                  <a:lnTo>
                    <a:pt x="15" y="37"/>
                  </a:lnTo>
                  <a:lnTo>
                    <a:pt x="16" y="30"/>
                  </a:lnTo>
                  <a:lnTo>
                    <a:pt x="16" y="23"/>
                  </a:lnTo>
                  <a:lnTo>
                    <a:pt x="16" y="18"/>
                  </a:lnTo>
                  <a:lnTo>
                    <a:pt x="16" y="11"/>
                  </a:lnTo>
                  <a:lnTo>
                    <a:pt x="31" y="11"/>
                  </a:lnTo>
                  <a:lnTo>
                    <a:pt x="46" y="11"/>
                  </a:lnTo>
                  <a:lnTo>
                    <a:pt x="61" y="11"/>
                  </a:lnTo>
                  <a:lnTo>
                    <a:pt x="78" y="11"/>
                  </a:lnTo>
                  <a:lnTo>
                    <a:pt x="93" y="11"/>
                  </a:lnTo>
                  <a:lnTo>
                    <a:pt x="108" y="11"/>
                  </a:lnTo>
                  <a:lnTo>
                    <a:pt x="123" y="11"/>
                  </a:lnTo>
                  <a:lnTo>
                    <a:pt x="138" y="11"/>
                  </a:lnTo>
                  <a:lnTo>
                    <a:pt x="138" y="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46" name="Freeform 22"/>
            <p:cNvSpPr>
              <a:spLocks/>
            </p:cNvSpPr>
            <p:nvPr/>
          </p:nvSpPr>
          <p:spPr bwMode="auto">
            <a:xfrm>
              <a:off x="5155" y="3495"/>
              <a:ext cx="62" cy="388"/>
            </a:xfrm>
            <a:custGeom>
              <a:avLst/>
              <a:gdLst/>
              <a:ahLst/>
              <a:cxnLst>
                <a:cxn ang="0">
                  <a:pos x="123" y="100"/>
                </a:cxn>
                <a:cxn ang="0">
                  <a:pos x="42" y="78"/>
                </a:cxn>
                <a:cxn ang="0">
                  <a:pos x="42" y="38"/>
                </a:cxn>
                <a:cxn ang="0">
                  <a:pos x="41" y="17"/>
                </a:cxn>
                <a:cxn ang="0">
                  <a:pos x="37" y="17"/>
                </a:cxn>
                <a:cxn ang="0">
                  <a:pos x="34" y="34"/>
                </a:cxn>
                <a:cxn ang="0">
                  <a:pos x="33" y="70"/>
                </a:cxn>
                <a:cxn ang="0">
                  <a:pos x="30" y="141"/>
                </a:cxn>
                <a:cxn ang="0">
                  <a:pos x="24" y="293"/>
                </a:cxn>
                <a:cxn ang="0">
                  <a:pos x="22" y="435"/>
                </a:cxn>
                <a:cxn ang="0">
                  <a:pos x="19" y="495"/>
                </a:cxn>
                <a:cxn ang="0">
                  <a:pos x="16" y="584"/>
                </a:cxn>
                <a:cxn ang="0">
                  <a:pos x="13" y="665"/>
                </a:cxn>
                <a:cxn ang="0">
                  <a:pos x="13" y="758"/>
                </a:cxn>
                <a:cxn ang="0">
                  <a:pos x="20" y="757"/>
                </a:cxn>
                <a:cxn ang="0">
                  <a:pos x="24" y="743"/>
                </a:cxn>
                <a:cxn ang="0">
                  <a:pos x="26" y="719"/>
                </a:cxn>
                <a:cxn ang="0">
                  <a:pos x="33" y="502"/>
                </a:cxn>
                <a:cxn ang="0">
                  <a:pos x="39" y="248"/>
                </a:cxn>
                <a:cxn ang="0">
                  <a:pos x="42" y="174"/>
                </a:cxn>
                <a:cxn ang="0">
                  <a:pos x="42" y="126"/>
                </a:cxn>
                <a:cxn ang="0">
                  <a:pos x="123" y="100"/>
                </a:cxn>
                <a:cxn ang="0">
                  <a:pos x="97" y="776"/>
                </a:cxn>
                <a:cxn ang="0">
                  <a:pos x="50" y="775"/>
                </a:cxn>
                <a:cxn ang="0">
                  <a:pos x="16" y="771"/>
                </a:cxn>
                <a:cxn ang="0">
                  <a:pos x="0" y="763"/>
                </a:cxn>
                <a:cxn ang="0">
                  <a:pos x="5" y="653"/>
                </a:cxn>
                <a:cxn ang="0">
                  <a:pos x="13" y="409"/>
                </a:cxn>
                <a:cxn ang="0">
                  <a:pos x="19" y="292"/>
                </a:cxn>
                <a:cxn ang="0">
                  <a:pos x="23" y="163"/>
                </a:cxn>
                <a:cxn ang="0">
                  <a:pos x="31" y="97"/>
                </a:cxn>
                <a:cxn ang="0">
                  <a:pos x="24" y="74"/>
                </a:cxn>
                <a:cxn ang="0">
                  <a:pos x="26" y="24"/>
                </a:cxn>
                <a:cxn ang="0">
                  <a:pos x="37" y="0"/>
                </a:cxn>
                <a:cxn ang="0">
                  <a:pos x="38" y="4"/>
                </a:cxn>
                <a:cxn ang="0">
                  <a:pos x="38" y="8"/>
                </a:cxn>
                <a:cxn ang="0">
                  <a:pos x="66" y="6"/>
                </a:cxn>
                <a:cxn ang="0">
                  <a:pos x="87" y="6"/>
                </a:cxn>
                <a:cxn ang="0">
                  <a:pos x="105" y="6"/>
                </a:cxn>
                <a:cxn ang="0">
                  <a:pos x="123" y="6"/>
                </a:cxn>
              </a:cxnLst>
              <a:rect l="0" t="0" r="r" b="b"/>
              <a:pathLst>
                <a:path w="123" h="776">
                  <a:moveTo>
                    <a:pt x="123" y="6"/>
                  </a:moveTo>
                  <a:lnTo>
                    <a:pt x="123" y="100"/>
                  </a:lnTo>
                  <a:lnTo>
                    <a:pt x="42" y="98"/>
                  </a:lnTo>
                  <a:lnTo>
                    <a:pt x="42" y="78"/>
                  </a:lnTo>
                  <a:lnTo>
                    <a:pt x="42" y="57"/>
                  </a:lnTo>
                  <a:lnTo>
                    <a:pt x="42" y="38"/>
                  </a:lnTo>
                  <a:lnTo>
                    <a:pt x="42" y="17"/>
                  </a:lnTo>
                  <a:lnTo>
                    <a:pt x="41" y="17"/>
                  </a:lnTo>
                  <a:lnTo>
                    <a:pt x="38" y="17"/>
                  </a:lnTo>
                  <a:lnTo>
                    <a:pt x="37" y="17"/>
                  </a:lnTo>
                  <a:lnTo>
                    <a:pt x="35" y="19"/>
                  </a:lnTo>
                  <a:lnTo>
                    <a:pt x="34" y="34"/>
                  </a:lnTo>
                  <a:lnTo>
                    <a:pt x="34" y="49"/>
                  </a:lnTo>
                  <a:lnTo>
                    <a:pt x="33" y="70"/>
                  </a:lnTo>
                  <a:lnTo>
                    <a:pt x="31" y="97"/>
                  </a:lnTo>
                  <a:lnTo>
                    <a:pt x="30" y="141"/>
                  </a:lnTo>
                  <a:lnTo>
                    <a:pt x="29" y="204"/>
                  </a:lnTo>
                  <a:lnTo>
                    <a:pt x="24" y="293"/>
                  </a:lnTo>
                  <a:lnTo>
                    <a:pt x="20" y="411"/>
                  </a:lnTo>
                  <a:lnTo>
                    <a:pt x="22" y="435"/>
                  </a:lnTo>
                  <a:lnTo>
                    <a:pt x="20" y="458"/>
                  </a:lnTo>
                  <a:lnTo>
                    <a:pt x="19" y="495"/>
                  </a:lnTo>
                  <a:lnTo>
                    <a:pt x="15" y="561"/>
                  </a:lnTo>
                  <a:lnTo>
                    <a:pt x="16" y="584"/>
                  </a:lnTo>
                  <a:lnTo>
                    <a:pt x="15" y="613"/>
                  </a:lnTo>
                  <a:lnTo>
                    <a:pt x="13" y="665"/>
                  </a:lnTo>
                  <a:lnTo>
                    <a:pt x="11" y="760"/>
                  </a:lnTo>
                  <a:lnTo>
                    <a:pt x="13" y="758"/>
                  </a:lnTo>
                  <a:lnTo>
                    <a:pt x="18" y="757"/>
                  </a:lnTo>
                  <a:lnTo>
                    <a:pt x="20" y="757"/>
                  </a:lnTo>
                  <a:lnTo>
                    <a:pt x="23" y="756"/>
                  </a:lnTo>
                  <a:lnTo>
                    <a:pt x="24" y="743"/>
                  </a:lnTo>
                  <a:lnTo>
                    <a:pt x="26" y="731"/>
                  </a:lnTo>
                  <a:lnTo>
                    <a:pt x="26" y="719"/>
                  </a:lnTo>
                  <a:lnTo>
                    <a:pt x="27" y="706"/>
                  </a:lnTo>
                  <a:lnTo>
                    <a:pt x="33" y="502"/>
                  </a:lnTo>
                  <a:lnTo>
                    <a:pt x="37" y="351"/>
                  </a:lnTo>
                  <a:lnTo>
                    <a:pt x="39" y="248"/>
                  </a:lnTo>
                  <a:lnTo>
                    <a:pt x="42" y="190"/>
                  </a:lnTo>
                  <a:lnTo>
                    <a:pt x="42" y="174"/>
                  </a:lnTo>
                  <a:lnTo>
                    <a:pt x="42" y="152"/>
                  </a:lnTo>
                  <a:lnTo>
                    <a:pt x="42" y="126"/>
                  </a:lnTo>
                  <a:lnTo>
                    <a:pt x="42" y="98"/>
                  </a:lnTo>
                  <a:lnTo>
                    <a:pt x="123" y="100"/>
                  </a:lnTo>
                  <a:lnTo>
                    <a:pt x="123" y="776"/>
                  </a:lnTo>
                  <a:lnTo>
                    <a:pt x="97" y="776"/>
                  </a:lnTo>
                  <a:lnTo>
                    <a:pt x="74" y="776"/>
                  </a:lnTo>
                  <a:lnTo>
                    <a:pt x="50" y="775"/>
                  </a:lnTo>
                  <a:lnTo>
                    <a:pt x="31" y="774"/>
                  </a:lnTo>
                  <a:lnTo>
                    <a:pt x="16" y="771"/>
                  </a:lnTo>
                  <a:lnTo>
                    <a:pt x="5" y="767"/>
                  </a:lnTo>
                  <a:lnTo>
                    <a:pt x="0" y="763"/>
                  </a:lnTo>
                  <a:lnTo>
                    <a:pt x="1" y="757"/>
                  </a:lnTo>
                  <a:lnTo>
                    <a:pt x="5" y="653"/>
                  </a:lnTo>
                  <a:lnTo>
                    <a:pt x="11" y="521"/>
                  </a:lnTo>
                  <a:lnTo>
                    <a:pt x="13" y="409"/>
                  </a:lnTo>
                  <a:lnTo>
                    <a:pt x="16" y="358"/>
                  </a:lnTo>
                  <a:lnTo>
                    <a:pt x="19" y="292"/>
                  </a:lnTo>
                  <a:lnTo>
                    <a:pt x="20" y="227"/>
                  </a:lnTo>
                  <a:lnTo>
                    <a:pt x="23" y="163"/>
                  </a:lnTo>
                  <a:lnTo>
                    <a:pt x="24" y="97"/>
                  </a:lnTo>
                  <a:lnTo>
                    <a:pt x="31" y="97"/>
                  </a:lnTo>
                  <a:lnTo>
                    <a:pt x="24" y="97"/>
                  </a:lnTo>
                  <a:lnTo>
                    <a:pt x="24" y="74"/>
                  </a:lnTo>
                  <a:lnTo>
                    <a:pt x="26" y="49"/>
                  </a:lnTo>
                  <a:lnTo>
                    <a:pt x="26" y="24"/>
                  </a:lnTo>
                  <a:lnTo>
                    <a:pt x="27" y="0"/>
                  </a:lnTo>
                  <a:lnTo>
                    <a:pt x="37" y="0"/>
                  </a:lnTo>
                  <a:lnTo>
                    <a:pt x="37" y="1"/>
                  </a:lnTo>
                  <a:lnTo>
                    <a:pt x="38" y="4"/>
                  </a:lnTo>
                  <a:lnTo>
                    <a:pt x="38" y="5"/>
                  </a:lnTo>
                  <a:lnTo>
                    <a:pt x="38" y="8"/>
                  </a:lnTo>
                  <a:lnTo>
                    <a:pt x="53" y="8"/>
                  </a:lnTo>
                  <a:lnTo>
                    <a:pt x="66" y="6"/>
                  </a:lnTo>
                  <a:lnTo>
                    <a:pt x="77" y="6"/>
                  </a:lnTo>
                  <a:lnTo>
                    <a:pt x="87" y="6"/>
                  </a:lnTo>
                  <a:lnTo>
                    <a:pt x="97" y="6"/>
                  </a:lnTo>
                  <a:lnTo>
                    <a:pt x="105" y="6"/>
                  </a:lnTo>
                  <a:lnTo>
                    <a:pt x="115" y="6"/>
                  </a:lnTo>
                  <a:lnTo>
                    <a:pt x="123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47" name="Freeform 23"/>
            <p:cNvSpPr>
              <a:spLocks/>
            </p:cNvSpPr>
            <p:nvPr/>
          </p:nvSpPr>
          <p:spPr bwMode="auto">
            <a:xfrm>
              <a:off x="5438" y="3434"/>
              <a:ext cx="74" cy="449"/>
            </a:xfrm>
            <a:custGeom>
              <a:avLst/>
              <a:gdLst/>
              <a:ahLst/>
              <a:cxnLst>
                <a:cxn ang="0">
                  <a:pos x="94" y="206"/>
                </a:cxn>
                <a:cxn ang="0">
                  <a:pos x="96" y="148"/>
                </a:cxn>
                <a:cxn ang="0">
                  <a:pos x="103" y="130"/>
                </a:cxn>
                <a:cxn ang="0">
                  <a:pos x="111" y="803"/>
                </a:cxn>
                <a:cxn ang="0">
                  <a:pos x="110" y="863"/>
                </a:cxn>
                <a:cxn ang="0">
                  <a:pos x="101" y="870"/>
                </a:cxn>
                <a:cxn ang="0">
                  <a:pos x="96" y="869"/>
                </a:cxn>
                <a:cxn ang="0">
                  <a:pos x="99" y="830"/>
                </a:cxn>
                <a:cxn ang="0">
                  <a:pos x="100" y="687"/>
                </a:cxn>
                <a:cxn ang="0">
                  <a:pos x="97" y="528"/>
                </a:cxn>
                <a:cxn ang="0">
                  <a:pos x="94" y="352"/>
                </a:cxn>
                <a:cxn ang="0">
                  <a:pos x="82" y="727"/>
                </a:cxn>
                <a:cxn ang="0">
                  <a:pos x="81" y="863"/>
                </a:cxn>
                <a:cxn ang="0">
                  <a:pos x="75" y="875"/>
                </a:cxn>
                <a:cxn ang="0">
                  <a:pos x="68" y="874"/>
                </a:cxn>
                <a:cxn ang="0">
                  <a:pos x="68" y="855"/>
                </a:cxn>
                <a:cxn ang="0">
                  <a:pos x="71" y="711"/>
                </a:cxn>
                <a:cxn ang="0">
                  <a:pos x="70" y="597"/>
                </a:cxn>
                <a:cxn ang="0">
                  <a:pos x="66" y="428"/>
                </a:cxn>
                <a:cxn ang="0">
                  <a:pos x="0" y="897"/>
                </a:cxn>
                <a:cxn ang="0">
                  <a:pos x="78" y="893"/>
                </a:cxn>
                <a:cxn ang="0">
                  <a:pos x="125" y="886"/>
                </a:cxn>
                <a:cxn ang="0">
                  <a:pos x="116" y="151"/>
                </a:cxn>
                <a:cxn ang="0">
                  <a:pos x="129" y="110"/>
                </a:cxn>
                <a:cxn ang="0">
                  <a:pos x="144" y="60"/>
                </a:cxn>
                <a:cxn ang="0">
                  <a:pos x="147" y="33"/>
                </a:cxn>
                <a:cxn ang="0">
                  <a:pos x="142" y="9"/>
                </a:cxn>
                <a:cxn ang="0">
                  <a:pos x="79" y="4"/>
                </a:cxn>
                <a:cxn ang="0">
                  <a:pos x="14" y="1"/>
                </a:cxn>
                <a:cxn ang="0">
                  <a:pos x="33" y="11"/>
                </a:cxn>
                <a:cxn ang="0">
                  <a:pos x="99" y="12"/>
                </a:cxn>
                <a:cxn ang="0">
                  <a:pos x="134" y="33"/>
                </a:cxn>
                <a:cxn ang="0">
                  <a:pos x="103" y="53"/>
                </a:cxn>
                <a:cxn ang="0">
                  <a:pos x="34" y="53"/>
                </a:cxn>
                <a:cxn ang="0">
                  <a:pos x="77" y="83"/>
                </a:cxn>
                <a:cxn ang="0">
                  <a:pos x="97" y="63"/>
                </a:cxn>
                <a:cxn ang="0">
                  <a:pos x="136" y="63"/>
                </a:cxn>
                <a:cxn ang="0">
                  <a:pos x="115" y="104"/>
                </a:cxn>
                <a:cxn ang="0">
                  <a:pos x="94" y="104"/>
                </a:cxn>
                <a:cxn ang="0">
                  <a:pos x="74" y="104"/>
                </a:cxn>
                <a:cxn ang="0">
                  <a:pos x="77" y="83"/>
                </a:cxn>
                <a:cxn ang="0">
                  <a:pos x="33" y="115"/>
                </a:cxn>
                <a:cxn ang="0">
                  <a:pos x="92" y="115"/>
                </a:cxn>
                <a:cxn ang="0">
                  <a:pos x="112" y="122"/>
                </a:cxn>
                <a:cxn ang="0">
                  <a:pos x="103" y="129"/>
                </a:cxn>
                <a:cxn ang="0">
                  <a:pos x="60" y="129"/>
                </a:cxn>
                <a:cxn ang="0">
                  <a:pos x="16" y="127"/>
                </a:cxn>
                <a:cxn ang="0">
                  <a:pos x="66" y="222"/>
                </a:cxn>
                <a:cxn ang="0">
                  <a:pos x="64" y="206"/>
                </a:cxn>
                <a:cxn ang="0">
                  <a:pos x="67" y="137"/>
                </a:cxn>
                <a:cxn ang="0">
                  <a:pos x="75" y="134"/>
                </a:cxn>
                <a:cxn ang="0">
                  <a:pos x="77" y="217"/>
                </a:cxn>
              </a:cxnLst>
              <a:rect l="0" t="0" r="r" b="b"/>
              <a:pathLst>
                <a:path w="147" h="897">
                  <a:moveTo>
                    <a:pt x="94" y="223"/>
                  </a:moveTo>
                  <a:lnTo>
                    <a:pt x="94" y="218"/>
                  </a:lnTo>
                  <a:lnTo>
                    <a:pt x="94" y="211"/>
                  </a:lnTo>
                  <a:lnTo>
                    <a:pt x="94" y="206"/>
                  </a:lnTo>
                  <a:lnTo>
                    <a:pt x="94" y="200"/>
                  </a:lnTo>
                  <a:lnTo>
                    <a:pt x="94" y="182"/>
                  </a:lnTo>
                  <a:lnTo>
                    <a:pt x="96" y="166"/>
                  </a:lnTo>
                  <a:lnTo>
                    <a:pt x="96" y="148"/>
                  </a:lnTo>
                  <a:lnTo>
                    <a:pt x="96" y="131"/>
                  </a:lnTo>
                  <a:lnTo>
                    <a:pt x="99" y="130"/>
                  </a:lnTo>
                  <a:lnTo>
                    <a:pt x="100" y="130"/>
                  </a:lnTo>
                  <a:lnTo>
                    <a:pt x="103" y="130"/>
                  </a:lnTo>
                  <a:lnTo>
                    <a:pt x="104" y="129"/>
                  </a:lnTo>
                  <a:lnTo>
                    <a:pt x="108" y="510"/>
                  </a:lnTo>
                  <a:lnTo>
                    <a:pt x="111" y="713"/>
                  </a:lnTo>
                  <a:lnTo>
                    <a:pt x="111" y="803"/>
                  </a:lnTo>
                  <a:lnTo>
                    <a:pt x="111" y="849"/>
                  </a:lnTo>
                  <a:lnTo>
                    <a:pt x="111" y="853"/>
                  </a:lnTo>
                  <a:lnTo>
                    <a:pt x="110" y="858"/>
                  </a:lnTo>
                  <a:lnTo>
                    <a:pt x="110" y="863"/>
                  </a:lnTo>
                  <a:lnTo>
                    <a:pt x="108" y="867"/>
                  </a:lnTo>
                  <a:lnTo>
                    <a:pt x="105" y="869"/>
                  </a:lnTo>
                  <a:lnTo>
                    <a:pt x="104" y="870"/>
                  </a:lnTo>
                  <a:lnTo>
                    <a:pt x="101" y="870"/>
                  </a:lnTo>
                  <a:lnTo>
                    <a:pt x="99" y="870"/>
                  </a:lnTo>
                  <a:lnTo>
                    <a:pt x="97" y="870"/>
                  </a:lnTo>
                  <a:lnTo>
                    <a:pt x="97" y="869"/>
                  </a:lnTo>
                  <a:lnTo>
                    <a:pt x="96" y="869"/>
                  </a:lnTo>
                  <a:lnTo>
                    <a:pt x="94" y="869"/>
                  </a:lnTo>
                  <a:lnTo>
                    <a:pt x="96" y="860"/>
                  </a:lnTo>
                  <a:lnTo>
                    <a:pt x="97" y="849"/>
                  </a:lnTo>
                  <a:lnTo>
                    <a:pt x="99" y="830"/>
                  </a:lnTo>
                  <a:lnTo>
                    <a:pt x="101" y="794"/>
                  </a:lnTo>
                  <a:lnTo>
                    <a:pt x="100" y="739"/>
                  </a:lnTo>
                  <a:lnTo>
                    <a:pt x="100" y="705"/>
                  </a:lnTo>
                  <a:lnTo>
                    <a:pt x="100" y="687"/>
                  </a:lnTo>
                  <a:lnTo>
                    <a:pt x="99" y="678"/>
                  </a:lnTo>
                  <a:lnTo>
                    <a:pt x="100" y="646"/>
                  </a:lnTo>
                  <a:lnTo>
                    <a:pt x="100" y="591"/>
                  </a:lnTo>
                  <a:lnTo>
                    <a:pt x="97" y="528"/>
                  </a:lnTo>
                  <a:lnTo>
                    <a:pt x="96" y="468"/>
                  </a:lnTo>
                  <a:lnTo>
                    <a:pt x="96" y="457"/>
                  </a:lnTo>
                  <a:lnTo>
                    <a:pt x="96" y="424"/>
                  </a:lnTo>
                  <a:lnTo>
                    <a:pt x="94" y="352"/>
                  </a:lnTo>
                  <a:lnTo>
                    <a:pt x="94" y="223"/>
                  </a:lnTo>
                  <a:lnTo>
                    <a:pt x="77" y="217"/>
                  </a:lnTo>
                  <a:lnTo>
                    <a:pt x="81" y="549"/>
                  </a:lnTo>
                  <a:lnTo>
                    <a:pt x="82" y="727"/>
                  </a:lnTo>
                  <a:lnTo>
                    <a:pt x="83" y="811"/>
                  </a:lnTo>
                  <a:lnTo>
                    <a:pt x="82" y="855"/>
                  </a:lnTo>
                  <a:lnTo>
                    <a:pt x="81" y="859"/>
                  </a:lnTo>
                  <a:lnTo>
                    <a:pt x="81" y="863"/>
                  </a:lnTo>
                  <a:lnTo>
                    <a:pt x="81" y="869"/>
                  </a:lnTo>
                  <a:lnTo>
                    <a:pt x="79" y="873"/>
                  </a:lnTo>
                  <a:lnTo>
                    <a:pt x="77" y="874"/>
                  </a:lnTo>
                  <a:lnTo>
                    <a:pt x="75" y="875"/>
                  </a:lnTo>
                  <a:lnTo>
                    <a:pt x="73" y="875"/>
                  </a:lnTo>
                  <a:lnTo>
                    <a:pt x="70" y="875"/>
                  </a:lnTo>
                  <a:lnTo>
                    <a:pt x="68" y="874"/>
                  </a:lnTo>
                  <a:lnTo>
                    <a:pt x="68" y="874"/>
                  </a:lnTo>
                  <a:lnTo>
                    <a:pt x="67" y="874"/>
                  </a:lnTo>
                  <a:lnTo>
                    <a:pt x="66" y="874"/>
                  </a:lnTo>
                  <a:lnTo>
                    <a:pt x="67" y="866"/>
                  </a:lnTo>
                  <a:lnTo>
                    <a:pt x="68" y="855"/>
                  </a:lnTo>
                  <a:lnTo>
                    <a:pt x="70" y="836"/>
                  </a:lnTo>
                  <a:lnTo>
                    <a:pt x="71" y="799"/>
                  </a:lnTo>
                  <a:lnTo>
                    <a:pt x="71" y="745"/>
                  </a:lnTo>
                  <a:lnTo>
                    <a:pt x="71" y="711"/>
                  </a:lnTo>
                  <a:lnTo>
                    <a:pt x="70" y="693"/>
                  </a:lnTo>
                  <a:lnTo>
                    <a:pt x="70" y="683"/>
                  </a:lnTo>
                  <a:lnTo>
                    <a:pt x="70" y="652"/>
                  </a:lnTo>
                  <a:lnTo>
                    <a:pt x="70" y="597"/>
                  </a:lnTo>
                  <a:lnTo>
                    <a:pt x="68" y="534"/>
                  </a:lnTo>
                  <a:lnTo>
                    <a:pt x="67" y="473"/>
                  </a:lnTo>
                  <a:lnTo>
                    <a:pt x="66" y="461"/>
                  </a:lnTo>
                  <a:lnTo>
                    <a:pt x="66" y="428"/>
                  </a:lnTo>
                  <a:lnTo>
                    <a:pt x="66" y="354"/>
                  </a:lnTo>
                  <a:lnTo>
                    <a:pt x="66" y="222"/>
                  </a:lnTo>
                  <a:lnTo>
                    <a:pt x="0" y="221"/>
                  </a:lnTo>
                  <a:lnTo>
                    <a:pt x="0" y="897"/>
                  </a:lnTo>
                  <a:lnTo>
                    <a:pt x="20" y="897"/>
                  </a:lnTo>
                  <a:lnTo>
                    <a:pt x="41" y="896"/>
                  </a:lnTo>
                  <a:lnTo>
                    <a:pt x="60" y="895"/>
                  </a:lnTo>
                  <a:lnTo>
                    <a:pt x="78" y="893"/>
                  </a:lnTo>
                  <a:lnTo>
                    <a:pt x="93" y="892"/>
                  </a:lnTo>
                  <a:lnTo>
                    <a:pt x="107" y="890"/>
                  </a:lnTo>
                  <a:lnTo>
                    <a:pt x="118" y="888"/>
                  </a:lnTo>
                  <a:lnTo>
                    <a:pt x="125" y="886"/>
                  </a:lnTo>
                  <a:lnTo>
                    <a:pt x="126" y="785"/>
                  </a:lnTo>
                  <a:lnTo>
                    <a:pt x="127" y="590"/>
                  </a:lnTo>
                  <a:lnTo>
                    <a:pt x="126" y="361"/>
                  </a:lnTo>
                  <a:lnTo>
                    <a:pt x="116" y="151"/>
                  </a:lnTo>
                  <a:lnTo>
                    <a:pt x="118" y="140"/>
                  </a:lnTo>
                  <a:lnTo>
                    <a:pt x="123" y="129"/>
                  </a:lnTo>
                  <a:lnTo>
                    <a:pt x="127" y="118"/>
                  </a:lnTo>
                  <a:lnTo>
                    <a:pt x="129" y="110"/>
                  </a:lnTo>
                  <a:lnTo>
                    <a:pt x="130" y="97"/>
                  </a:lnTo>
                  <a:lnTo>
                    <a:pt x="136" y="85"/>
                  </a:lnTo>
                  <a:lnTo>
                    <a:pt x="141" y="72"/>
                  </a:lnTo>
                  <a:lnTo>
                    <a:pt x="144" y="60"/>
                  </a:lnTo>
                  <a:lnTo>
                    <a:pt x="145" y="52"/>
                  </a:lnTo>
                  <a:lnTo>
                    <a:pt x="145" y="44"/>
                  </a:lnTo>
                  <a:lnTo>
                    <a:pt x="147" y="38"/>
                  </a:lnTo>
                  <a:lnTo>
                    <a:pt x="147" y="33"/>
                  </a:lnTo>
                  <a:lnTo>
                    <a:pt x="147" y="30"/>
                  </a:lnTo>
                  <a:lnTo>
                    <a:pt x="147" y="22"/>
                  </a:lnTo>
                  <a:lnTo>
                    <a:pt x="145" y="15"/>
                  </a:lnTo>
                  <a:lnTo>
                    <a:pt x="142" y="9"/>
                  </a:lnTo>
                  <a:lnTo>
                    <a:pt x="142" y="2"/>
                  </a:lnTo>
                  <a:lnTo>
                    <a:pt x="119" y="4"/>
                  </a:lnTo>
                  <a:lnTo>
                    <a:pt x="99" y="4"/>
                  </a:lnTo>
                  <a:lnTo>
                    <a:pt x="79" y="4"/>
                  </a:lnTo>
                  <a:lnTo>
                    <a:pt x="62" y="4"/>
                  </a:lnTo>
                  <a:lnTo>
                    <a:pt x="44" y="2"/>
                  </a:lnTo>
                  <a:lnTo>
                    <a:pt x="29" y="2"/>
                  </a:lnTo>
                  <a:lnTo>
                    <a:pt x="14" y="1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6" y="11"/>
                  </a:lnTo>
                  <a:lnTo>
                    <a:pt x="33" y="11"/>
                  </a:lnTo>
                  <a:lnTo>
                    <a:pt x="49" y="11"/>
                  </a:lnTo>
                  <a:lnTo>
                    <a:pt x="66" y="11"/>
                  </a:lnTo>
                  <a:lnTo>
                    <a:pt x="82" y="12"/>
                  </a:lnTo>
                  <a:lnTo>
                    <a:pt x="99" y="12"/>
                  </a:lnTo>
                  <a:lnTo>
                    <a:pt x="115" y="12"/>
                  </a:lnTo>
                  <a:lnTo>
                    <a:pt x="131" y="12"/>
                  </a:lnTo>
                  <a:lnTo>
                    <a:pt x="133" y="22"/>
                  </a:lnTo>
                  <a:lnTo>
                    <a:pt x="134" y="33"/>
                  </a:lnTo>
                  <a:lnTo>
                    <a:pt x="136" y="42"/>
                  </a:lnTo>
                  <a:lnTo>
                    <a:pt x="137" y="53"/>
                  </a:lnTo>
                  <a:lnTo>
                    <a:pt x="120" y="53"/>
                  </a:lnTo>
                  <a:lnTo>
                    <a:pt x="103" y="53"/>
                  </a:lnTo>
                  <a:lnTo>
                    <a:pt x="86" y="53"/>
                  </a:lnTo>
                  <a:lnTo>
                    <a:pt x="68" y="53"/>
                  </a:lnTo>
                  <a:lnTo>
                    <a:pt x="52" y="53"/>
                  </a:lnTo>
                  <a:lnTo>
                    <a:pt x="34" y="53"/>
                  </a:lnTo>
                  <a:lnTo>
                    <a:pt x="18" y="53"/>
                  </a:lnTo>
                  <a:lnTo>
                    <a:pt x="0" y="53"/>
                  </a:lnTo>
                  <a:lnTo>
                    <a:pt x="0" y="82"/>
                  </a:lnTo>
                  <a:lnTo>
                    <a:pt x="77" y="83"/>
                  </a:lnTo>
                  <a:lnTo>
                    <a:pt x="79" y="78"/>
                  </a:lnTo>
                  <a:lnTo>
                    <a:pt x="85" y="72"/>
                  </a:lnTo>
                  <a:lnTo>
                    <a:pt x="90" y="68"/>
                  </a:lnTo>
                  <a:lnTo>
                    <a:pt x="97" y="63"/>
                  </a:lnTo>
                  <a:lnTo>
                    <a:pt x="107" y="63"/>
                  </a:lnTo>
                  <a:lnTo>
                    <a:pt x="116" y="63"/>
                  </a:lnTo>
                  <a:lnTo>
                    <a:pt x="126" y="63"/>
                  </a:lnTo>
                  <a:lnTo>
                    <a:pt x="136" y="63"/>
                  </a:lnTo>
                  <a:lnTo>
                    <a:pt x="126" y="72"/>
                  </a:lnTo>
                  <a:lnTo>
                    <a:pt x="119" y="83"/>
                  </a:lnTo>
                  <a:lnTo>
                    <a:pt x="115" y="93"/>
                  </a:lnTo>
                  <a:lnTo>
                    <a:pt x="115" y="104"/>
                  </a:lnTo>
                  <a:lnTo>
                    <a:pt x="110" y="104"/>
                  </a:lnTo>
                  <a:lnTo>
                    <a:pt x="105" y="104"/>
                  </a:lnTo>
                  <a:lnTo>
                    <a:pt x="100" y="104"/>
                  </a:lnTo>
                  <a:lnTo>
                    <a:pt x="94" y="104"/>
                  </a:lnTo>
                  <a:lnTo>
                    <a:pt x="89" y="104"/>
                  </a:lnTo>
                  <a:lnTo>
                    <a:pt x="85" y="104"/>
                  </a:lnTo>
                  <a:lnTo>
                    <a:pt x="79" y="104"/>
                  </a:lnTo>
                  <a:lnTo>
                    <a:pt x="74" y="104"/>
                  </a:lnTo>
                  <a:lnTo>
                    <a:pt x="74" y="99"/>
                  </a:lnTo>
                  <a:lnTo>
                    <a:pt x="74" y="93"/>
                  </a:lnTo>
                  <a:lnTo>
                    <a:pt x="75" y="89"/>
                  </a:lnTo>
                  <a:lnTo>
                    <a:pt x="77" y="83"/>
                  </a:lnTo>
                  <a:lnTo>
                    <a:pt x="0" y="82"/>
                  </a:lnTo>
                  <a:lnTo>
                    <a:pt x="0" y="115"/>
                  </a:lnTo>
                  <a:lnTo>
                    <a:pt x="16" y="115"/>
                  </a:lnTo>
                  <a:lnTo>
                    <a:pt x="33" y="115"/>
                  </a:lnTo>
                  <a:lnTo>
                    <a:pt x="49" y="115"/>
                  </a:lnTo>
                  <a:lnTo>
                    <a:pt x="64" y="115"/>
                  </a:lnTo>
                  <a:lnTo>
                    <a:pt x="78" y="115"/>
                  </a:lnTo>
                  <a:lnTo>
                    <a:pt x="92" y="115"/>
                  </a:lnTo>
                  <a:lnTo>
                    <a:pt x="103" y="116"/>
                  </a:lnTo>
                  <a:lnTo>
                    <a:pt x="112" y="116"/>
                  </a:lnTo>
                  <a:lnTo>
                    <a:pt x="112" y="119"/>
                  </a:lnTo>
                  <a:lnTo>
                    <a:pt x="112" y="122"/>
                  </a:lnTo>
                  <a:lnTo>
                    <a:pt x="112" y="125"/>
                  </a:lnTo>
                  <a:lnTo>
                    <a:pt x="112" y="127"/>
                  </a:lnTo>
                  <a:lnTo>
                    <a:pt x="107" y="127"/>
                  </a:lnTo>
                  <a:lnTo>
                    <a:pt x="103" y="129"/>
                  </a:lnTo>
                  <a:lnTo>
                    <a:pt x="97" y="129"/>
                  </a:lnTo>
                  <a:lnTo>
                    <a:pt x="92" y="130"/>
                  </a:lnTo>
                  <a:lnTo>
                    <a:pt x="75" y="130"/>
                  </a:lnTo>
                  <a:lnTo>
                    <a:pt x="60" y="129"/>
                  </a:lnTo>
                  <a:lnTo>
                    <a:pt x="48" y="129"/>
                  </a:lnTo>
                  <a:lnTo>
                    <a:pt x="37" y="129"/>
                  </a:lnTo>
                  <a:lnTo>
                    <a:pt x="26" y="127"/>
                  </a:lnTo>
                  <a:lnTo>
                    <a:pt x="16" y="127"/>
                  </a:lnTo>
                  <a:lnTo>
                    <a:pt x="8" y="127"/>
                  </a:lnTo>
                  <a:lnTo>
                    <a:pt x="0" y="127"/>
                  </a:lnTo>
                  <a:lnTo>
                    <a:pt x="0" y="221"/>
                  </a:lnTo>
                  <a:lnTo>
                    <a:pt x="66" y="222"/>
                  </a:lnTo>
                  <a:lnTo>
                    <a:pt x="66" y="218"/>
                  </a:lnTo>
                  <a:lnTo>
                    <a:pt x="66" y="214"/>
                  </a:lnTo>
                  <a:lnTo>
                    <a:pt x="66" y="210"/>
                  </a:lnTo>
                  <a:lnTo>
                    <a:pt x="64" y="206"/>
                  </a:lnTo>
                  <a:lnTo>
                    <a:pt x="66" y="188"/>
                  </a:lnTo>
                  <a:lnTo>
                    <a:pt x="66" y="171"/>
                  </a:lnTo>
                  <a:lnTo>
                    <a:pt x="66" y="153"/>
                  </a:lnTo>
                  <a:lnTo>
                    <a:pt x="67" y="137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3" y="136"/>
                  </a:lnTo>
                  <a:lnTo>
                    <a:pt x="75" y="134"/>
                  </a:lnTo>
                  <a:lnTo>
                    <a:pt x="75" y="156"/>
                  </a:lnTo>
                  <a:lnTo>
                    <a:pt x="75" y="177"/>
                  </a:lnTo>
                  <a:lnTo>
                    <a:pt x="75" y="196"/>
                  </a:lnTo>
                  <a:lnTo>
                    <a:pt x="77" y="217"/>
                  </a:lnTo>
                  <a:lnTo>
                    <a:pt x="94" y="22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48" name="Freeform 24"/>
            <p:cNvSpPr>
              <a:spLocks/>
            </p:cNvSpPr>
            <p:nvPr/>
          </p:nvSpPr>
          <p:spPr bwMode="auto">
            <a:xfrm>
              <a:off x="5370" y="3434"/>
              <a:ext cx="68" cy="61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27"/>
                </a:cxn>
                <a:cxn ang="0">
                  <a:pos x="15" y="37"/>
                </a:cxn>
                <a:cxn ang="0">
                  <a:pos x="13" y="45"/>
                </a:cxn>
                <a:cxn ang="0">
                  <a:pos x="13" y="53"/>
                </a:cxn>
                <a:cxn ang="0">
                  <a:pos x="45" y="53"/>
                </a:cxn>
                <a:cxn ang="0">
                  <a:pos x="75" y="53"/>
                </a:cxn>
                <a:cxn ang="0">
                  <a:pos x="107" y="53"/>
                </a:cxn>
                <a:cxn ang="0">
                  <a:pos x="137" y="53"/>
                </a:cxn>
                <a:cxn ang="0">
                  <a:pos x="18" y="79"/>
                </a:cxn>
                <a:cxn ang="0">
                  <a:pos x="31" y="94"/>
                </a:cxn>
                <a:cxn ang="0">
                  <a:pos x="41" y="112"/>
                </a:cxn>
                <a:cxn ang="0">
                  <a:pos x="41" y="116"/>
                </a:cxn>
                <a:cxn ang="0">
                  <a:pos x="41" y="121"/>
                </a:cxn>
                <a:cxn ang="0">
                  <a:pos x="51" y="119"/>
                </a:cxn>
                <a:cxn ang="0">
                  <a:pos x="51" y="116"/>
                </a:cxn>
                <a:cxn ang="0">
                  <a:pos x="56" y="115"/>
                </a:cxn>
                <a:cxn ang="0">
                  <a:pos x="71" y="115"/>
                </a:cxn>
                <a:cxn ang="0">
                  <a:pos x="94" y="115"/>
                </a:cxn>
                <a:cxn ang="0">
                  <a:pos x="122" y="115"/>
                </a:cxn>
                <a:cxn ang="0">
                  <a:pos x="137" y="82"/>
                </a:cxn>
                <a:cxn ang="0">
                  <a:pos x="12" y="74"/>
                </a:cxn>
                <a:cxn ang="0">
                  <a:pos x="4" y="64"/>
                </a:cxn>
                <a:cxn ang="0">
                  <a:pos x="1" y="53"/>
                </a:cxn>
                <a:cxn ang="0">
                  <a:pos x="0" y="42"/>
                </a:cxn>
                <a:cxn ang="0">
                  <a:pos x="15" y="37"/>
                </a:cxn>
                <a:cxn ang="0">
                  <a:pos x="15" y="23"/>
                </a:cxn>
                <a:cxn ang="0">
                  <a:pos x="16" y="11"/>
                </a:cxn>
                <a:cxn ang="0">
                  <a:pos x="46" y="11"/>
                </a:cxn>
                <a:cxn ang="0">
                  <a:pos x="77" y="11"/>
                </a:cxn>
                <a:cxn ang="0">
                  <a:pos x="107" y="11"/>
                </a:cxn>
                <a:cxn ang="0">
                  <a:pos x="137" y="11"/>
                </a:cxn>
                <a:cxn ang="0">
                  <a:pos x="5" y="2"/>
                </a:cxn>
              </a:cxnLst>
              <a:rect l="0" t="0" r="r" b="b"/>
              <a:pathLst>
                <a:path w="137" h="121">
                  <a:moveTo>
                    <a:pt x="5" y="2"/>
                  </a:moveTo>
                  <a:lnTo>
                    <a:pt x="1" y="11"/>
                  </a:lnTo>
                  <a:lnTo>
                    <a:pt x="0" y="19"/>
                  </a:lnTo>
                  <a:lnTo>
                    <a:pt x="0" y="27"/>
                  </a:lnTo>
                  <a:lnTo>
                    <a:pt x="0" y="37"/>
                  </a:lnTo>
                  <a:lnTo>
                    <a:pt x="15" y="37"/>
                  </a:lnTo>
                  <a:lnTo>
                    <a:pt x="13" y="41"/>
                  </a:lnTo>
                  <a:lnTo>
                    <a:pt x="13" y="45"/>
                  </a:lnTo>
                  <a:lnTo>
                    <a:pt x="13" y="49"/>
                  </a:lnTo>
                  <a:lnTo>
                    <a:pt x="13" y="53"/>
                  </a:lnTo>
                  <a:lnTo>
                    <a:pt x="29" y="53"/>
                  </a:lnTo>
                  <a:lnTo>
                    <a:pt x="45" y="53"/>
                  </a:lnTo>
                  <a:lnTo>
                    <a:pt x="60" y="53"/>
                  </a:lnTo>
                  <a:lnTo>
                    <a:pt x="75" y="53"/>
                  </a:lnTo>
                  <a:lnTo>
                    <a:pt x="90" y="53"/>
                  </a:lnTo>
                  <a:lnTo>
                    <a:pt x="107" y="53"/>
                  </a:lnTo>
                  <a:lnTo>
                    <a:pt x="122" y="53"/>
                  </a:lnTo>
                  <a:lnTo>
                    <a:pt x="137" y="53"/>
                  </a:lnTo>
                  <a:lnTo>
                    <a:pt x="137" y="82"/>
                  </a:lnTo>
                  <a:lnTo>
                    <a:pt x="18" y="79"/>
                  </a:lnTo>
                  <a:lnTo>
                    <a:pt x="24" y="86"/>
                  </a:lnTo>
                  <a:lnTo>
                    <a:pt x="31" y="94"/>
                  </a:lnTo>
                  <a:lnTo>
                    <a:pt x="37" y="103"/>
                  </a:lnTo>
                  <a:lnTo>
                    <a:pt x="41" y="112"/>
                  </a:lnTo>
                  <a:lnTo>
                    <a:pt x="41" y="114"/>
                  </a:lnTo>
                  <a:lnTo>
                    <a:pt x="41" y="116"/>
                  </a:lnTo>
                  <a:lnTo>
                    <a:pt x="41" y="118"/>
                  </a:lnTo>
                  <a:lnTo>
                    <a:pt x="41" y="121"/>
                  </a:lnTo>
                  <a:lnTo>
                    <a:pt x="51" y="121"/>
                  </a:lnTo>
                  <a:lnTo>
                    <a:pt x="51" y="119"/>
                  </a:lnTo>
                  <a:lnTo>
                    <a:pt x="51" y="118"/>
                  </a:lnTo>
                  <a:lnTo>
                    <a:pt x="51" y="116"/>
                  </a:lnTo>
                  <a:lnTo>
                    <a:pt x="51" y="115"/>
                  </a:lnTo>
                  <a:lnTo>
                    <a:pt x="56" y="115"/>
                  </a:lnTo>
                  <a:lnTo>
                    <a:pt x="63" y="115"/>
                  </a:lnTo>
                  <a:lnTo>
                    <a:pt x="71" y="115"/>
                  </a:lnTo>
                  <a:lnTo>
                    <a:pt x="82" y="115"/>
                  </a:lnTo>
                  <a:lnTo>
                    <a:pt x="94" y="115"/>
                  </a:lnTo>
                  <a:lnTo>
                    <a:pt x="108" y="115"/>
                  </a:lnTo>
                  <a:lnTo>
                    <a:pt x="122" y="115"/>
                  </a:lnTo>
                  <a:lnTo>
                    <a:pt x="137" y="115"/>
                  </a:lnTo>
                  <a:lnTo>
                    <a:pt x="137" y="82"/>
                  </a:lnTo>
                  <a:lnTo>
                    <a:pt x="18" y="79"/>
                  </a:lnTo>
                  <a:lnTo>
                    <a:pt x="12" y="74"/>
                  </a:lnTo>
                  <a:lnTo>
                    <a:pt x="8" y="70"/>
                  </a:lnTo>
                  <a:lnTo>
                    <a:pt x="4" y="64"/>
                  </a:lnTo>
                  <a:lnTo>
                    <a:pt x="1" y="59"/>
                  </a:lnTo>
                  <a:lnTo>
                    <a:pt x="1" y="53"/>
                  </a:lnTo>
                  <a:lnTo>
                    <a:pt x="1" y="48"/>
                  </a:lnTo>
                  <a:lnTo>
                    <a:pt x="0" y="42"/>
                  </a:lnTo>
                  <a:lnTo>
                    <a:pt x="0" y="37"/>
                  </a:lnTo>
                  <a:lnTo>
                    <a:pt x="15" y="37"/>
                  </a:lnTo>
                  <a:lnTo>
                    <a:pt x="15" y="30"/>
                  </a:lnTo>
                  <a:lnTo>
                    <a:pt x="15" y="23"/>
                  </a:lnTo>
                  <a:lnTo>
                    <a:pt x="15" y="18"/>
                  </a:lnTo>
                  <a:lnTo>
                    <a:pt x="16" y="11"/>
                  </a:lnTo>
                  <a:lnTo>
                    <a:pt x="31" y="11"/>
                  </a:lnTo>
                  <a:lnTo>
                    <a:pt x="46" y="11"/>
                  </a:lnTo>
                  <a:lnTo>
                    <a:pt x="61" y="11"/>
                  </a:lnTo>
                  <a:lnTo>
                    <a:pt x="77" y="11"/>
                  </a:lnTo>
                  <a:lnTo>
                    <a:pt x="92" y="11"/>
                  </a:lnTo>
                  <a:lnTo>
                    <a:pt x="107" y="11"/>
                  </a:lnTo>
                  <a:lnTo>
                    <a:pt x="122" y="11"/>
                  </a:lnTo>
                  <a:lnTo>
                    <a:pt x="137" y="11"/>
                  </a:lnTo>
                  <a:lnTo>
                    <a:pt x="137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49" name="Freeform 25"/>
            <p:cNvSpPr>
              <a:spLocks/>
            </p:cNvSpPr>
            <p:nvPr/>
          </p:nvSpPr>
          <p:spPr bwMode="auto">
            <a:xfrm>
              <a:off x="5377" y="3495"/>
              <a:ext cx="61" cy="388"/>
            </a:xfrm>
            <a:custGeom>
              <a:avLst/>
              <a:gdLst/>
              <a:ahLst/>
              <a:cxnLst>
                <a:cxn ang="0">
                  <a:pos x="122" y="100"/>
                </a:cxn>
                <a:cxn ang="0">
                  <a:pos x="42" y="78"/>
                </a:cxn>
                <a:cxn ang="0">
                  <a:pos x="42" y="38"/>
                </a:cxn>
                <a:cxn ang="0">
                  <a:pos x="40" y="17"/>
                </a:cxn>
                <a:cxn ang="0">
                  <a:pos x="36" y="17"/>
                </a:cxn>
                <a:cxn ang="0">
                  <a:pos x="33" y="34"/>
                </a:cxn>
                <a:cxn ang="0">
                  <a:pos x="33" y="70"/>
                </a:cxn>
                <a:cxn ang="0">
                  <a:pos x="29" y="141"/>
                </a:cxn>
                <a:cxn ang="0">
                  <a:pos x="25" y="293"/>
                </a:cxn>
                <a:cxn ang="0">
                  <a:pos x="20" y="435"/>
                </a:cxn>
                <a:cxn ang="0">
                  <a:pos x="18" y="495"/>
                </a:cxn>
                <a:cxn ang="0">
                  <a:pos x="15" y="584"/>
                </a:cxn>
                <a:cxn ang="0">
                  <a:pos x="14" y="665"/>
                </a:cxn>
                <a:cxn ang="0">
                  <a:pos x="14" y="758"/>
                </a:cxn>
                <a:cxn ang="0">
                  <a:pos x="20" y="757"/>
                </a:cxn>
                <a:cxn ang="0">
                  <a:pos x="25" y="743"/>
                </a:cxn>
                <a:cxn ang="0">
                  <a:pos x="26" y="719"/>
                </a:cxn>
                <a:cxn ang="0">
                  <a:pos x="31" y="502"/>
                </a:cxn>
                <a:cxn ang="0">
                  <a:pos x="38" y="248"/>
                </a:cxn>
                <a:cxn ang="0">
                  <a:pos x="41" y="174"/>
                </a:cxn>
                <a:cxn ang="0">
                  <a:pos x="41" y="126"/>
                </a:cxn>
                <a:cxn ang="0">
                  <a:pos x="122" y="100"/>
                </a:cxn>
                <a:cxn ang="0">
                  <a:pos x="97" y="776"/>
                </a:cxn>
                <a:cxn ang="0">
                  <a:pos x="51" y="775"/>
                </a:cxn>
                <a:cxn ang="0">
                  <a:pos x="16" y="771"/>
                </a:cxn>
                <a:cxn ang="0">
                  <a:pos x="0" y="763"/>
                </a:cxn>
                <a:cxn ang="0">
                  <a:pos x="5" y="653"/>
                </a:cxn>
                <a:cxn ang="0">
                  <a:pos x="14" y="409"/>
                </a:cxn>
                <a:cxn ang="0">
                  <a:pos x="18" y="292"/>
                </a:cxn>
                <a:cxn ang="0">
                  <a:pos x="22" y="163"/>
                </a:cxn>
                <a:cxn ang="0">
                  <a:pos x="31" y="97"/>
                </a:cxn>
                <a:cxn ang="0">
                  <a:pos x="25" y="74"/>
                </a:cxn>
                <a:cxn ang="0">
                  <a:pos x="25" y="24"/>
                </a:cxn>
                <a:cxn ang="0">
                  <a:pos x="36" y="0"/>
                </a:cxn>
                <a:cxn ang="0">
                  <a:pos x="37" y="4"/>
                </a:cxn>
                <a:cxn ang="0">
                  <a:pos x="38" y="8"/>
                </a:cxn>
                <a:cxn ang="0">
                  <a:pos x="66" y="6"/>
                </a:cxn>
                <a:cxn ang="0">
                  <a:pos x="88" y="6"/>
                </a:cxn>
                <a:cxn ang="0">
                  <a:pos x="105" y="6"/>
                </a:cxn>
                <a:cxn ang="0">
                  <a:pos x="122" y="6"/>
                </a:cxn>
              </a:cxnLst>
              <a:rect l="0" t="0" r="r" b="b"/>
              <a:pathLst>
                <a:path w="122" h="776">
                  <a:moveTo>
                    <a:pt x="122" y="6"/>
                  </a:moveTo>
                  <a:lnTo>
                    <a:pt x="122" y="100"/>
                  </a:lnTo>
                  <a:lnTo>
                    <a:pt x="42" y="98"/>
                  </a:lnTo>
                  <a:lnTo>
                    <a:pt x="42" y="78"/>
                  </a:lnTo>
                  <a:lnTo>
                    <a:pt x="42" y="57"/>
                  </a:lnTo>
                  <a:lnTo>
                    <a:pt x="42" y="38"/>
                  </a:lnTo>
                  <a:lnTo>
                    <a:pt x="41" y="17"/>
                  </a:lnTo>
                  <a:lnTo>
                    <a:pt x="40" y="17"/>
                  </a:lnTo>
                  <a:lnTo>
                    <a:pt x="38" y="17"/>
                  </a:lnTo>
                  <a:lnTo>
                    <a:pt x="36" y="17"/>
                  </a:lnTo>
                  <a:lnTo>
                    <a:pt x="34" y="19"/>
                  </a:lnTo>
                  <a:lnTo>
                    <a:pt x="33" y="34"/>
                  </a:lnTo>
                  <a:lnTo>
                    <a:pt x="33" y="49"/>
                  </a:lnTo>
                  <a:lnTo>
                    <a:pt x="33" y="70"/>
                  </a:lnTo>
                  <a:lnTo>
                    <a:pt x="31" y="97"/>
                  </a:lnTo>
                  <a:lnTo>
                    <a:pt x="29" y="141"/>
                  </a:lnTo>
                  <a:lnTo>
                    <a:pt x="27" y="204"/>
                  </a:lnTo>
                  <a:lnTo>
                    <a:pt x="25" y="293"/>
                  </a:lnTo>
                  <a:lnTo>
                    <a:pt x="20" y="411"/>
                  </a:lnTo>
                  <a:lnTo>
                    <a:pt x="20" y="435"/>
                  </a:lnTo>
                  <a:lnTo>
                    <a:pt x="20" y="458"/>
                  </a:lnTo>
                  <a:lnTo>
                    <a:pt x="18" y="495"/>
                  </a:lnTo>
                  <a:lnTo>
                    <a:pt x="15" y="561"/>
                  </a:lnTo>
                  <a:lnTo>
                    <a:pt x="15" y="584"/>
                  </a:lnTo>
                  <a:lnTo>
                    <a:pt x="15" y="613"/>
                  </a:lnTo>
                  <a:lnTo>
                    <a:pt x="14" y="665"/>
                  </a:lnTo>
                  <a:lnTo>
                    <a:pt x="11" y="760"/>
                  </a:lnTo>
                  <a:lnTo>
                    <a:pt x="14" y="758"/>
                  </a:lnTo>
                  <a:lnTo>
                    <a:pt x="18" y="757"/>
                  </a:lnTo>
                  <a:lnTo>
                    <a:pt x="20" y="757"/>
                  </a:lnTo>
                  <a:lnTo>
                    <a:pt x="23" y="756"/>
                  </a:lnTo>
                  <a:lnTo>
                    <a:pt x="25" y="743"/>
                  </a:lnTo>
                  <a:lnTo>
                    <a:pt x="25" y="731"/>
                  </a:lnTo>
                  <a:lnTo>
                    <a:pt x="26" y="719"/>
                  </a:lnTo>
                  <a:lnTo>
                    <a:pt x="26" y="706"/>
                  </a:lnTo>
                  <a:lnTo>
                    <a:pt x="31" y="502"/>
                  </a:lnTo>
                  <a:lnTo>
                    <a:pt x="36" y="351"/>
                  </a:lnTo>
                  <a:lnTo>
                    <a:pt x="38" y="248"/>
                  </a:lnTo>
                  <a:lnTo>
                    <a:pt x="41" y="190"/>
                  </a:lnTo>
                  <a:lnTo>
                    <a:pt x="41" y="174"/>
                  </a:lnTo>
                  <a:lnTo>
                    <a:pt x="41" y="152"/>
                  </a:lnTo>
                  <a:lnTo>
                    <a:pt x="41" y="126"/>
                  </a:lnTo>
                  <a:lnTo>
                    <a:pt x="42" y="98"/>
                  </a:lnTo>
                  <a:lnTo>
                    <a:pt x="122" y="100"/>
                  </a:lnTo>
                  <a:lnTo>
                    <a:pt x="122" y="776"/>
                  </a:lnTo>
                  <a:lnTo>
                    <a:pt x="97" y="776"/>
                  </a:lnTo>
                  <a:lnTo>
                    <a:pt x="73" y="776"/>
                  </a:lnTo>
                  <a:lnTo>
                    <a:pt x="51" y="775"/>
                  </a:lnTo>
                  <a:lnTo>
                    <a:pt x="31" y="774"/>
                  </a:lnTo>
                  <a:lnTo>
                    <a:pt x="16" y="771"/>
                  </a:lnTo>
                  <a:lnTo>
                    <a:pt x="5" y="767"/>
                  </a:lnTo>
                  <a:lnTo>
                    <a:pt x="0" y="763"/>
                  </a:lnTo>
                  <a:lnTo>
                    <a:pt x="1" y="757"/>
                  </a:lnTo>
                  <a:lnTo>
                    <a:pt x="5" y="653"/>
                  </a:lnTo>
                  <a:lnTo>
                    <a:pt x="9" y="521"/>
                  </a:lnTo>
                  <a:lnTo>
                    <a:pt x="14" y="409"/>
                  </a:lnTo>
                  <a:lnTo>
                    <a:pt x="16" y="358"/>
                  </a:lnTo>
                  <a:lnTo>
                    <a:pt x="18" y="292"/>
                  </a:lnTo>
                  <a:lnTo>
                    <a:pt x="20" y="227"/>
                  </a:lnTo>
                  <a:lnTo>
                    <a:pt x="22" y="163"/>
                  </a:lnTo>
                  <a:lnTo>
                    <a:pt x="23" y="97"/>
                  </a:lnTo>
                  <a:lnTo>
                    <a:pt x="31" y="97"/>
                  </a:lnTo>
                  <a:lnTo>
                    <a:pt x="23" y="97"/>
                  </a:lnTo>
                  <a:lnTo>
                    <a:pt x="25" y="74"/>
                  </a:lnTo>
                  <a:lnTo>
                    <a:pt x="25" y="49"/>
                  </a:lnTo>
                  <a:lnTo>
                    <a:pt x="25" y="24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37" y="1"/>
                  </a:lnTo>
                  <a:lnTo>
                    <a:pt x="37" y="4"/>
                  </a:lnTo>
                  <a:lnTo>
                    <a:pt x="37" y="5"/>
                  </a:lnTo>
                  <a:lnTo>
                    <a:pt x="38" y="8"/>
                  </a:lnTo>
                  <a:lnTo>
                    <a:pt x="53" y="8"/>
                  </a:lnTo>
                  <a:lnTo>
                    <a:pt x="66" y="6"/>
                  </a:lnTo>
                  <a:lnTo>
                    <a:pt x="77" y="6"/>
                  </a:lnTo>
                  <a:lnTo>
                    <a:pt x="88" y="6"/>
                  </a:lnTo>
                  <a:lnTo>
                    <a:pt x="97" y="6"/>
                  </a:lnTo>
                  <a:lnTo>
                    <a:pt x="105" y="6"/>
                  </a:lnTo>
                  <a:lnTo>
                    <a:pt x="114" y="6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50" name="Freeform 26"/>
            <p:cNvSpPr>
              <a:spLocks/>
            </p:cNvSpPr>
            <p:nvPr/>
          </p:nvSpPr>
          <p:spPr bwMode="auto">
            <a:xfrm>
              <a:off x="4128" y="3025"/>
              <a:ext cx="1490" cy="401"/>
            </a:xfrm>
            <a:custGeom>
              <a:avLst/>
              <a:gdLst/>
              <a:ahLst/>
              <a:cxnLst>
                <a:cxn ang="0">
                  <a:pos x="2766" y="727"/>
                </a:cxn>
                <a:cxn ang="0">
                  <a:pos x="2758" y="801"/>
                </a:cxn>
                <a:cxn ang="0">
                  <a:pos x="2725" y="782"/>
                </a:cxn>
                <a:cxn ang="0">
                  <a:pos x="2641" y="778"/>
                </a:cxn>
                <a:cxn ang="0">
                  <a:pos x="2511" y="771"/>
                </a:cxn>
                <a:cxn ang="0">
                  <a:pos x="2395" y="748"/>
                </a:cxn>
                <a:cxn ang="0">
                  <a:pos x="2245" y="778"/>
                </a:cxn>
                <a:cxn ang="0">
                  <a:pos x="2166" y="772"/>
                </a:cxn>
                <a:cxn ang="0">
                  <a:pos x="2031" y="768"/>
                </a:cxn>
                <a:cxn ang="0">
                  <a:pos x="1970" y="774"/>
                </a:cxn>
                <a:cxn ang="0">
                  <a:pos x="1920" y="771"/>
                </a:cxn>
                <a:cxn ang="0">
                  <a:pos x="1914" y="749"/>
                </a:cxn>
                <a:cxn ang="0">
                  <a:pos x="1767" y="777"/>
                </a:cxn>
                <a:cxn ang="0">
                  <a:pos x="1681" y="749"/>
                </a:cxn>
                <a:cxn ang="0">
                  <a:pos x="1538" y="775"/>
                </a:cxn>
                <a:cxn ang="0">
                  <a:pos x="1449" y="767"/>
                </a:cxn>
                <a:cxn ang="0">
                  <a:pos x="1380" y="749"/>
                </a:cxn>
                <a:cxn ang="0">
                  <a:pos x="1317" y="770"/>
                </a:cxn>
                <a:cxn ang="0">
                  <a:pos x="1235" y="774"/>
                </a:cxn>
                <a:cxn ang="0">
                  <a:pos x="1202" y="752"/>
                </a:cxn>
                <a:cxn ang="0">
                  <a:pos x="1098" y="750"/>
                </a:cxn>
                <a:cxn ang="0">
                  <a:pos x="1051" y="772"/>
                </a:cxn>
                <a:cxn ang="0">
                  <a:pos x="981" y="771"/>
                </a:cxn>
                <a:cxn ang="0">
                  <a:pos x="970" y="755"/>
                </a:cxn>
                <a:cxn ang="0">
                  <a:pos x="891" y="748"/>
                </a:cxn>
                <a:cxn ang="0">
                  <a:pos x="840" y="759"/>
                </a:cxn>
                <a:cxn ang="0">
                  <a:pos x="784" y="771"/>
                </a:cxn>
                <a:cxn ang="0">
                  <a:pos x="711" y="749"/>
                </a:cxn>
                <a:cxn ang="0">
                  <a:pos x="599" y="759"/>
                </a:cxn>
                <a:cxn ang="0">
                  <a:pos x="548" y="775"/>
                </a:cxn>
                <a:cxn ang="0">
                  <a:pos x="484" y="752"/>
                </a:cxn>
                <a:cxn ang="0">
                  <a:pos x="245" y="785"/>
                </a:cxn>
                <a:cxn ang="0">
                  <a:pos x="229" y="746"/>
                </a:cxn>
                <a:cxn ang="0">
                  <a:pos x="0" y="461"/>
                </a:cxn>
                <a:cxn ang="0">
                  <a:pos x="304" y="414"/>
                </a:cxn>
                <a:cxn ang="0">
                  <a:pos x="186" y="450"/>
                </a:cxn>
                <a:cxn ang="0">
                  <a:pos x="118" y="473"/>
                </a:cxn>
                <a:cxn ang="0">
                  <a:pos x="145" y="477"/>
                </a:cxn>
                <a:cxn ang="0">
                  <a:pos x="1534" y="104"/>
                </a:cxn>
                <a:cxn ang="0">
                  <a:pos x="2781" y="491"/>
                </a:cxn>
                <a:cxn ang="0">
                  <a:pos x="2832" y="492"/>
                </a:cxn>
                <a:cxn ang="0">
                  <a:pos x="2850" y="486"/>
                </a:cxn>
                <a:cxn ang="0">
                  <a:pos x="1432" y="100"/>
                </a:cxn>
                <a:cxn ang="0">
                  <a:pos x="1249" y="153"/>
                </a:cxn>
                <a:cxn ang="0">
                  <a:pos x="1038" y="214"/>
                </a:cxn>
                <a:cxn ang="0">
                  <a:pos x="825" y="271"/>
                </a:cxn>
                <a:cxn ang="0">
                  <a:pos x="613" y="329"/>
                </a:cxn>
                <a:cxn ang="0">
                  <a:pos x="426" y="381"/>
                </a:cxn>
                <a:cxn ang="0">
                  <a:pos x="389" y="390"/>
                </a:cxn>
                <a:cxn ang="0">
                  <a:pos x="514" y="295"/>
                </a:cxn>
                <a:cxn ang="0">
                  <a:pos x="768" y="219"/>
                </a:cxn>
                <a:cxn ang="0">
                  <a:pos x="1020" y="144"/>
                </a:cxn>
                <a:cxn ang="0">
                  <a:pos x="1268" y="70"/>
                </a:cxn>
                <a:cxn ang="0">
                  <a:pos x="1461" y="15"/>
                </a:cxn>
                <a:cxn ang="0">
                  <a:pos x="1490" y="7"/>
                </a:cxn>
                <a:cxn ang="0">
                  <a:pos x="1543" y="2"/>
                </a:cxn>
              </a:cxnLst>
              <a:rect l="0" t="0" r="r" b="b"/>
              <a:pathLst>
                <a:path w="2980" h="801">
                  <a:moveTo>
                    <a:pt x="2980" y="549"/>
                  </a:moveTo>
                  <a:lnTo>
                    <a:pt x="2980" y="579"/>
                  </a:lnTo>
                  <a:lnTo>
                    <a:pt x="2768" y="576"/>
                  </a:lnTo>
                  <a:lnTo>
                    <a:pt x="2768" y="613"/>
                  </a:lnTo>
                  <a:lnTo>
                    <a:pt x="2768" y="652"/>
                  </a:lnTo>
                  <a:lnTo>
                    <a:pt x="2766" y="690"/>
                  </a:lnTo>
                  <a:lnTo>
                    <a:pt x="2766" y="727"/>
                  </a:lnTo>
                  <a:lnTo>
                    <a:pt x="2763" y="760"/>
                  </a:lnTo>
                  <a:lnTo>
                    <a:pt x="2762" y="770"/>
                  </a:lnTo>
                  <a:lnTo>
                    <a:pt x="2762" y="779"/>
                  </a:lnTo>
                  <a:lnTo>
                    <a:pt x="2761" y="790"/>
                  </a:lnTo>
                  <a:lnTo>
                    <a:pt x="2761" y="800"/>
                  </a:lnTo>
                  <a:lnTo>
                    <a:pt x="2759" y="801"/>
                  </a:lnTo>
                  <a:lnTo>
                    <a:pt x="2758" y="801"/>
                  </a:lnTo>
                  <a:lnTo>
                    <a:pt x="2757" y="801"/>
                  </a:lnTo>
                  <a:lnTo>
                    <a:pt x="2755" y="801"/>
                  </a:lnTo>
                  <a:lnTo>
                    <a:pt x="2754" y="797"/>
                  </a:lnTo>
                  <a:lnTo>
                    <a:pt x="2754" y="792"/>
                  </a:lnTo>
                  <a:lnTo>
                    <a:pt x="2754" y="788"/>
                  </a:lnTo>
                  <a:lnTo>
                    <a:pt x="2752" y="782"/>
                  </a:lnTo>
                  <a:lnTo>
                    <a:pt x="2725" y="782"/>
                  </a:lnTo>
                  <a:lnTo>
                    <a:pt x="2704" y="781"/>
                  </a:lnTo>
                  <a:lnTo>
                    <a:pt x="2689" y="781"/>
                  </a:lnTo>
                  <a:lnTo>
                    <a:pt x="2677" y="781"/>
                  </a:lnTo>
                  <a:lnTo>
                    <a:pt x="2667" y="781"/>
                  </a:lnTo>
                  <a:lnTo>
                    <a:pt x="2659" y="779"/>
                  </a:lnTo>
                  <a:lnTo>
                    <a:pt x="2651" y="779"/>
                  </a:lnTo>
                  <a:lnTo>
                    <a:pt x="2641" y="778"/>
                  </a:lnTo>
                  <a:lnTo>
                    <a:pt x="2640" y="771"/>
                  </a:lnTo>
                  <a:lnTo>
                    <a:pt x="2639" y="764"/>
                  </a:lnTo>
                  <a:lnTo>
                    <a:pt x="2637" y="756"/>
                  </a:lnTo>
                  <a:lnTo>
                    <a:pt x="2637" y="748"/>
                  </a:lnTo>
                  <a:lnTo>
                    <a:pt x="2510" y="749"/>
                  </a:lnTo>
                  <a:lnTo>
                    <a:pt x="2510" y="763"/>
                  </a:lnTo>
                  <a:lnTo>
                    <a:pt x="2511" y="771"/>
                  </a:lnTo>
                  <a:lnTo>
                    <a:pt x="2514" y="775"/>
                  </a:lnTo>
                  <a:lnTo>
                    <a:pt x="2513" y="779"/>
                  </a:lnTo>
                  <a:lnTo>
                    <a:pt x="2399" y="779"/>
                  </a:lnTo>
                  <a:lnTo>
                    <a:pt x="2399" y="772"/>
                  </a:lnTo>
                  <a:lnTo>
                    <a:pt x="2397" y="766"/>
                  </a:lnTo>
                  <a:lnTo>
                    <a:pt x="2395" y="756"/>
                  </a:lnTo>
                  <a:lnTo>
                    <a:pt x="2395" y="748"/>
                  </a:lnTo>
                  <a:lnTo>
                    <a:pt x="2271" y="748"/>
                  </a:lnTo>
                  <a:lnTo>
                    <a:pt x="2270" y="756"/>
                  </a:lnTo>
                  <a:lnTo>
                    <a:pt x="2270" y="763"/>
                  </a:lnTo>
                  <a:lnTo>
                    <a:pt x="2270" y="770"/>
                  </a:lnTo>
                  <a:lnTo>
                    <a:pt x="2269" y="775"/>
                  </a:lnTo>
                  <a:lnTo>
                    <a:pt x="2258" y="778"/>
                  </a:lnTo>
                  <a:lnTo>
                    <a:pt x="2245" y="778"/>
                  </a:lnTo>
                  <a:lnTo>
                    <a:pt x="2233" y="779"/>
                  </a:lnTo>
                  <a:lnTo>
                    <a:pt x="2221" y="779"/>
                  </a:lnTo>
                  <a:lnTo>
                    <a:pt x="2208" y="779"/>
                  </a:lnTo>
                  <a:lnTo>
                    <a:pt x="2196" y="778"/>
                  </a:lnTo>
                  <a:lnTo>
                    <a:pt x="2184" y="778"/>
                  </a:lnTo>
                  <a:lnTo>
                    <a:pt x="2171" y="778"/>
                  </a:lnTo>
                  <a:lnTo>
                    <a:pt x="2166" y="772"/>
                  </a:lnTo>
                  <a:lnTo>
                    <a:pt x="2163" y="766"/>
                  </a:lnTo>
                  <a:lnTo>
                    <a:pt x="2160" y="757"/>
                  </a:lnTo>
                  <a:lnTo>
                    <a:pt x="2158" y="749"/>
                  </a:lnTo>
                  <a:lnTo>
                    <a:pt x="2033" y="749"/>
                  </a:lnTo>
                  <a:lnTo>
                    <a:pt x="2033" y="755"/>
                  </a:lnTo>
                  <a:lnTo>
                    <a:pt x="2033" y="761"/>
                  </a:lnTo>
                  <a:lnTo>
                    <a:pt x="2031" y="768"/>
                  </a:lnTo>
                  <a:lnTo>
                    <a:pt x="2031" y="774"/>
                  </a:lnTo>
                  <a:lnTo>
                    <a:pt x="2022" y="775"/>
                  </a:lnTo>
                  <a:lnTo>
                    <a:pt x="2011" y="775"/>
                  </a:lnTo>
                  <a:lnTo>
                    <a:pt x="2000" y="775"/>
                  </a:lnTo>
                  <a:lnTo>
                    <a:pt x="1988" y="775"/>
                  </a:lnTo>
                  <a:lnTo>
                    <a:pt x="1978" y="775"/>
                  </a:lnTo>
                  <a:lnTo>
                    <a:pt x="1970" y="774"/>
                  </a:lnTo>
                  <a:lnTo>
                    <a:pt x="1963" y="774"/>
                  </a:lnTo>
                  <a:lnTo>
                    <a:pt x="1960" y="772"/>
                  </a:lnTo>
                  <a:lnTo>
                    <a:pt x="1956" y="772"/>
                  </a:lnTo>
                  <a:lnTo>
                    <a:pt x="1951" y="774"/>
                  </a:lnTo>
                  <a:lnTo>
                    <a:pt x="1940" y="774"/>
                  </a:lnTo>
                  <a:lnTo>
                    <a:pt x="1920" y="774"/>
                  </a:lnTo>
                  <a:lnTo>
                    <a:pt x="1920" y="771"/>
                  </a:lnTo>
                  <a:lnTo>
                    <a:pt x="1920" y="767"/>
                  </a:lnTo>
                  <a:lnTo>
                    <a:pt x="1920" y="763"/>
                  </a:lnTo>
                  <a:lnTo>
                    <a:pt x="1920" y="759"/>
                  </a:lnTo>
                  <a:lnTo>
                    <a:pt x="1919" y="757"/>
                  </a:lnTo>
                  <a:lnTo>
                    <a:pt x="1916" y="753"/>
                  </a:lnTo>
                  <a:lnTo>
                    <a:pt x="1915" y="750"/>
                  </a:lnTo>
                  <a:lnTo>
                    <a:pt x="1914" y="749"/>
                  </a:lnTo>
                  <a:lnTo>
                    <a:pt x="1792" y="749"/>
                  </a:lnTo>
                  <a:lnTo>
                    <a:pt x="1792" y="757"/>
                  </a:lnTo>
                  <a:lnTo>
                    <a:pt x="1793" y="764"/>
                  </a:lnTo>
                  <a:lnTo>
                    <a:pt x="1793" y="770"/>
                  </a:lnTo>
                  <a:lnTo>
                    <a:pt x="1793" y="775"/>
                  </a:lnTo>
                  <a:lnTo>
                    <a:pt x="1779" y="777"/>
                  </a:lnTo>
                  <a:lnTo>
                    <a:pt x="1767" y="777"/>
                  </a:lnTo>
                  <a:lnTo>
                    <a:pt x="1753" y="775"/>
                  </a:lnTo>
                  <a:lnTo>
                    <a:pt x="1739" y="774"/>
                  </a:lnTo>
                  <a:lnTo>
                    <a:pt x="1726" y="772"/>
                  </a:lnTo>
                  <a:lnTo>
                    <a:pt x="1713" y="771"/>
                  </a:lnTo>
                  <a:lnTo>
                    <a:pt x="1700" y="771"/>
                  </a:lnTo>
                  <a:lnTo>
                    <a:pt x="1686" y="770"/>
                  </a:lnTo>
                  <a:lnTo>
                    <a:pt x="1681" y="749"/>
                  </a:lnTo>
                  <a:lnTo>
                    <a:pt x="1553" y="749"/>
                  </a:lnTo>
                  <a:lnTo>
                    <a:pt x="1554" y="755"/>
                  </a:lnTo>
                  <a:lnTo>
                    <a:pt x="1556" y="760"/>
                  </a:lnTo>
                  <a:lnTo>
                    <a:pt x="1557" y="767"/>
                  </a:lnTo>
                  <a:lnTo>
                    <a:pt x="1559" y="771"/>
                  </a:lnTo>
                  <a:lnTo>
                    <a:pt x="1550" y="774"/>
                  </a:lnTo>
                  <a:lnTo>
                    <a:pt x="1538" y="775"/>
                  </a:lnTo>
                  <a:lnTo>
                    <a:pt x="1524" y="777"/>
                  </a:lnTo>
                  <a:lnTo>
                    <a:pt x="1508" y="775"/>
                  </a:lnTo>
                  <a:lnTo>
                    <a:pt x="1493" y="775"/>
                  </a:lnTo>
                  <a:lnTo>
                    <a:pt x="1476" y="774"/>
                  </a:lnTo>
                  <a:lnTo>
                    <a:pt x="1463" y="774"/>
                  </a:lnTo>
                  <a:lnTo>
                    <a:pt x="1452" y="772"/>
                  </a:lnTo>
                  <a:lnTo>
                    <a:pt x="1449" y="767"/>
                  </a:lnTo>
                  <a:lnTo>
                    <a:pt x="1445" y="761"/>
                  </a:lnTo>
                  <a:lnTo>
                    <a:pt x="1441" y="755"/>
                  </a:lnTo>
                  <a:lnTo>
                    <a:pt x="1438" y="749"/>
                  </a:lnTo>
                  <a:lnTo>
                    <a:pt x="1423" y="749"/>
                  </a:lnTo>
                  <a:lnTo>
                    <a:pt x="1409" y="749"/>
                  </a:lnTo>
                  <a:lnTo>
                    <a:pt x="1394" y="749"/>
                  </a:lnTo>
                  <a:lnTo>
                    <a:pt x="1380" y="749"/>
                  </a:lnTo>
                  <a:lnTo>
                    <a:pt x="1365" y="749"/>
                  </a:lnTo>
                  <a:lnTo>
                    <a:pt x="1352" y="749"/>
                  </a:lnTo>
                  <a:lnTo>
                    <a:pt x="1336" y="749"/>
                  </a:lnTo>
                  <a:lnTo>
                    <a:pt x="1323" y="749"/>
                  </a:lnTo>
                  <a:lnTo>
                    <a:pt x="1321" y="756"/>
                  </a:lnTo>
                  <a:lnTo>
                    <a:pt x="1320" y="763"/>
                  </a:lnTo>
                  <a:lnTo>
                    <a:pt x="1317" y="770"/>
                  </a:lnTo>
                  <a:lnTo>
                    <a:pt x="1316" y="777"/>
                  </a:lnTo>
                  <a:lnTo>
                    <a:pt x="1305" y="775"/>
                  </a:lnTo>
                  <a:lnTo>
                    <a:pt x="1294" y="775"/>
                  </a:lnTo>
                  <a:lnTo>
                    <a:pt x="1280" y="775"/>
                  </a:lnTo>
                  <a:lnTo>
                    <a:pt x="1267" y="774"/>
                  </a:lnTo>
                  <a:lnTo>
                    <a:pt x="1251" y="774"/>
                  </a:lnTo>
                  <a:lnTo>
                    <a:pt x="1235" y="774"/>
                  </a:lnTo>
                  <a:lnTo>
                    <a:pt x="1219" y="774"/>
                  </a:lnTo>
                  <a:lnTo>
                    <a:pt x="1202" y="772"/>
                  </a:lnTo>
                  <a:lnTo>
                    <a:pt x="1202" y="771"/>
                  </a:lnTo>
                  <a:lnTo>
                    <a:pt x="1202" y="770"/>
                  </a:lnTo>
                  <a:lnTo>
                    <a:pt x="1202" y="768"/>
                  </a:lnTo>
                  <a:lnTo>
                    <a:pt x="1202" y="767"/>
                  </a:lnTo>
                  <a:lnTo>
                    <a:pt x="1202" y="752"/>
                  </a:lnTo>
                  <a:lnTo>
                    <a:pt x="1187" y="752"/>
                  </a:lnTo>
                  <a:lnTo>
                    <a:pt x="1172" y="752"/>
                  </a:lnTo>
                  <a:lnTo>
                    <a:pt x="1157" y="752"/>
                  </a:lnTo>
                  <a:lnTo>
                    <a:pt x="1143" y="750"/>
                  </a:lnTo>
                  <a:lnTo>
                    <a:pt x="1128" y="750"/>
                  </a:lnTo>
                  <a:lnTo>
                    <a:pt x="1113" y="750"/>
                  </a:lnTo>
                  <a:lnTo>
                    <a:pt x="1098" y="750"/>
                  </a:lnTo>
                  <a:lnTo>
                    <a:pt x="1083" y="750"/>
                  </a:lnTo>
                  <a:lnTo>
                    <a:pt x="1080" y="756"/>
                  </a:lnTo>
                  <a:lnTo>
                    <a:pt x="1079" y="760"/>
                  </a:lnTo>
                  <a:lnTo>
                    <a:pt x="1076" y="766"/>
                  </a:lnTo>
                  <a:lnTo>
                    <a:pt x="1073" y="771"/>
                  </a:lnTo>
                  <a:lnTo>
                    <a:pt x="1062" y="771"/>
                  </a:lnTo>
                  <a:lnTo>
                    <a:pt x="1051" y="772"/>
                  </a:lnTo>
                  <a:lnTo>
                    <a:pt x="1040" y="772"/>
                  </a:lnTo>
                  <a:lnTo>
                    <a:pt x="1029" y="772"/>
                  </a:lnTo>
                  <a:lnTo>
                    <a:pt x="1017" y="772"/>
                  </a:lnTo>
                  <a:lnTo>
                    <a:pt x="1006" y="772"/>
                  </a:lnTo>
                  <a:lnTo>
                    <a:pt x="995" y="772"/>
                  </a:lnTo>
                  <a:lnTo>
                    <a:pt x="984" y="772"/>
                  </a:lnTo>
                  <a:lnTo>
                    <a:pt x="981" y="771"/>
                  </a:lnTo>
                  <a:lnTo>
                    <a:pt x="979" y="771"/>
                  </a:lnTo>
                  <a:lnTo>
                    <a:pt x="977" y="771"/>
                  </a:lnTo>
                  <a:lnTo>
                    <a:pt x="975" y="770"/>
                  </a:lnTo>
                  <a:lnTo>
                    <a:pt x="973" y="766"/>
                  </a:lnTo>
                  <a:lnTo>
                    <a:pt x="973" y="761"/>
                  </a:lnTo>
                  <a:lnTo>
                    <a:pt x="972" y="757"/>
                  </a:lnTo>
                  <a:lnTo>
                    <a:pt x="970" y="755"/>
                  </a:lnTo>
                  <a:lnTo>
                    <a:pt x="969" y="753"/>
                  </a:lnTo>
                  <a:lnTo>
                    <a:pt x="969" y="750"/>
                  </a:lnTo>
                  <a:lnTo>
                    <a:pt x="969" y="749"/>
                  </a:lnTo>
                  <a:lnTo>
                    <a:pt x="968" y="748"/>
                  </a:lnTo>
                  <a:lnTo>
                    <a:pt x="936" y="748"/>
                  </a:lnTo>
                  <a:lnTo>
                    <a:pt x="912" y="748"/>
                  </a:lnTo>
                  <a:lnTo>
                    <a:pt x="891" y="748"/>
                  </a:lnTo>
                  <a:lnTo>
                    <a:pt x="875" y="749"/>
                  </a:lnTo>
                  <a:lnTo>
                    <a:pt x="862" y="749"/>
                  </a:lnTo>
                  <a:lnTo>
                    <a:pt x="854" y="749"/>
                  </a:lnTo>
                  <a:lnTo>
                    <a:pt x="848" y="750"/>
                  </a:lnTo>
                  <a:lnTo>
                    <a:pt x="844" y="750"/>
                  </a:lnTo>
                  <a:lnTo>
                    <a:pt x="843" y="755"/>
                  </a:lnTo>
                  <a:lnTo>
                    <a:pt x="840" y="759"/>
                  </a:lnTo>
                  <a:lnTo>
                    <a:pt x="839" y="764"/>
                  </a:lnTo>
                  <a:lnTo>
                    <a:pt x="836" y="768"/>
                  </a:lnTo>
                  <a:lnTo>
                    <a:pt x="824" y="770"/>
                  </a:lnTo>
                  <a:lnTo>
                    <a:pt x="813" y="770"/>
                  </a:lnTo>
                  <a:lnTo>
                    <a:pt x="802" y="770"/>
                  </a:lnTo>
                  <a:lnTo>
                    <a:pt x="794" y="770"/>
                  </a:lnTo>
                  <a:lnTo>
                    <a:pt x="784" y="771"/>
                  </a:lnTo>
                  <a:lnTo>
                    <a:pt x="773" y="771"/>
                  </a:lnTo>
                  <a:lnTo>
                    <a:pt x="762" y="771"/>
                  </a:lnTo>
                  <a:lnTo>
                    <a:pt x="750" y="772"/>
                  </a:lnTo>
                  <a:lnTo>
                    <a:pt x="725" y="748"/>
                  </a:lnTo>
                  <a:lnTo>
                    <a:pt x="721" y="748"/>
                  </a:lnTo>
                  <a:lnTo>
                    <a:pt x="717" y="749"/>
                  </a:lnTo>
                  <a:lnTo>
                    <a:pt x="711" y="749"/>
                  </a:lnTo>
                  <a:lnTo>
                    <a:pt x="703" y="750"/>
                  </a:lnTo>
                  <a:lnTo>
                    <a:pt x="689" y="750"/>
                  </a:lnTo>
                  <a:lnTo>
                    <a:pt x="670" y="750"/>
                  </a:lnTo>
                  <a:lnTo>
                    <a:pt x="643" y="750"/>
                  </a:lnTo>
                  <a:lnTo>
                    <a:pt x="606" y="749"/>
                  </a:lnTo>
                  <a:lnTo>
                    <a:pt x="603" y="753"/>
                  </a:lnTo>
                  <a:lnTo>
                    <a:pt x="599" y="759"/>
                  </a:lnTo>
                  <a:lnTo>
                    <a:pt x="595" y="766"/>
                  </a:lnTo>
                  <a:lnTo>
                    <a:pt x="592" y="774"/>
                  </a:lnTo>
                  <a:lnTo>
                    <a:pt x="584" y="774"/>
                  </a:lnTo>
                  <a:lnTo>
                    <a:pt x="576" y="775"/>
                  </a:lnTo>
                  <a:lnTo>
                    <a:pt x="569" y="775"/>
                  </a:lnTo>
                  <a:lnTo>
                    <a:pt x="559" y="775"/>
                  </a:lnTo>
                  <a:lnTo>
                    <a:pt x="548" y="775"/>
                  </a:lnTo>
                  <a:lnTo>
                    <a:pt x="533" y="775"/>
                  </a:lnTo>
                  <a:lnTo>
                    <a:pt x="513" y="774"/>
                  </a:lnTo>
                  <a:lnTo>
                    <a:pt x="487" y="774"/>
                  </a:lnTo>
                  <a:lnTo>
                    <a:pt x="487" y="767"/>
                  </a:lnTo>
                  <a:lnTo>
                    <a:pt x="487" y="761"/>
                  </a:lnTo>
                  <a:lnTo>
                    <a:pt x="487" y="756"/>
                  </a:lnTo>
                  <a:lnTo>
                    <a:pt x="484" y="752"/>
                  </a:lnTo>
                  <a:lnTo>
                    <a:pt x="330" y="749"/>
                  </a:lnTo>
                  <a:lnTo>
                    <a:pt x="329" y="755"/>
                  </a:lnTo>
                  <a:lnTo>
                    <a:pt x="329" y="761"/>
                  </a:lnTo>
                  <a:lnTo>
                    <a:pt x="329" y="768"/>
                  </a:lnTo>
                  <a:lnTo>
                    <a:pt x="328" y="774"/>
                  </a:lnTo>
                  <a:lnTo>
                    <a:pt x="247" y="778"/>
                  </a:lnTo>
                  <a:lnTo>
                    <a:pt x="245" y="785"/>
                  </a:lnTo>
                  <a:lnTo>
                    <a:pt x="243" y="789"/>
                  </a:lnTo>
                  <a:lnTo>
                    <a:pt x="239" y="792"/>
                  </a:lnTo>
                  <a:lnTo>
                    <a:pt x="230" y="794"/>
                  </a:lnTo>
                  <a:lnTo>
                    <a:pt x="228" y="781"/>
                  </a:lnTo>
                  <a:lnTo>
                    <a:pt x="228" y="771"/>
                  </a:lnTo>
                  <a:lnTo>
                    <a:pt x="229" y="761"/>
                  </a:lnTo>
                  <a:lnTo>
                    <a:pt x="229" y="746"/>
                  </a:lnTo>
                  <a:lnTo>
                    <a:pt x="230" y="713"/>
                  </a:lnTo>
                  <a:lnTo>
                    <a:pt x="232" y="705"/>
                  </a:lnTo>
                  <a:lnTo>
                    <a:pt x="233" y="683"/>
                  </a:lnTo>
                  <a:lnTo>
                    <a:pt x="233" y="641"/>
                  </a:lnTo>
                  <a:lnTo>
                    <a:pt x="232" y="567"/>
                  </a:lnTo>
                  <a:lnTo>
                    <a:pt x="0" y="567"/>
                  </a:lnTo>
                  <a:lnTo>
                    <a:pt x="0" y="461"/>
                  </a:lnTo>
                  <a:lnTo>
                    <a:pt x="296" y="358"/>
                  </a:lnTo>
                  <a:lnTo>
                    <a:pt x="389" y="390"/>
                  </a:lnTo>
                  <a:lnTo>
                    <a:pt x="373" y="395"/>
                  </a:lnTo>
                  <a:lnTo>
                    <a:pt x="355" y="399"/>
                  </a:lnTo>
                  <a:lnTo>
                    <a:pt x="339" y="405"/>
                  </a:lnTo>
                  <a:lnTo>
                    <a:pt x="322" y="409"/>
                  </a:lnTo>
                  <a:lnTo>
                    <a:pt x="304" y="414"/>
                  </a:lnTo>
                  <a:lnTo>
                    <a:pt x="288" y="420"/>
                  </a:lnTo>
                  <a:lnTo>
                    <a:pt x="271" y="424"/>
                  </a:lnTo>
                  <a:lnTo>
                    <a:pt x="254" y="429"/>
                  </a:lnTo>
                  <a:lnTo>
                    <a:pt x="237" y="435"/>
                  </a:lnTo>
                  <a:lnTo>
                    <a:pt x="221" y="439"/>
                  </a:lnTo>
                  <a:lnTo>
                    <a:pt x="203" y="444"/>
                  </a:lnTo>
                  <a:lnTo>
                    <a:pt x="186" y="450"/>
                  </a:lnTo>
                  <a:lnTo>
                    <a:pt x="169" y="454"/>
                  </a:lnTo>
                  <a:lnTo>
                    <a:pt x="152" y="460"/>
                  </a:lnTo>
                  <a:lnTo>
                    <a:pt x="136" y="464"/>
                  </a:lnTo>
                  <a:lnTo>
                    <a:pt x="118" y="469"/>
                  </a:lnTo>
                  <a:lnTo>
                    <a:pt x="118" y="471"/>
                  </a:lnTo>
                  <a:lnTo>
                    <a:pt x="118" y="472"/>
                  </a:lnTo>
                  <a:lnTo>
                    <a:pt x="118" y="473"/>
                  </a:lnTo>
                  <a:lnTo>
                    <a:pt x="118" y="475"/>
                  </a:lnTo>
                  <a:lnTo>
                    <a:pt x="121" y="476"/>
                  </a:lnTo>
                  <a:lnTo>
                    <a:pt x="122" y="476"/>
                  </a:lnTo>
                  <a:lnTo>
                    <a:pt x="125" y="477"/>
                  </a:lnTo>
                  <a:lnTo>
                    <a:pt x="126" y="477"/>
                  </a:lnTo>
                  <a:lnTo>
                    <a:pt x="136" y="477"/>
                  </a:lnTo>
                  <a:lnTo>
                    <a:pt x="145" y="477"/>
                  </a:lnTo>
                  <a:lnTo>
                    <a:pt x="154" y="476"/>
                  </a:lnTo>
                  <a:lnTo>
                    <a:pt x="162" y="476"/>
                  </a:lnTo>
                  <a:lnTo>
                    <a:pt x="171" y="476"/>
                  </a:lnTo>
                  <a:lnTo>
                    <a:pt x="184" y="476"/>
                  </a:lnTo>
                  <a:lnTo>
                    <a:pt x="199" y="476"/>
                  </a:lnTo>
                  <a:lnTo>
                    <a:pt x="218" y="476"/>
                  </a:lnTo>
                  <a:lnTo>
                    <a:pt x="1534" y="104"/>
                  </a:lnTo>
                  <a:lnTo>
                    <a:pt x="2717" y="484"/>
                  </a:lnTo>
                  <a:lnTo>
                    <a:pt x="2720" y="486"/>
                  </a:lnTo>
                  <a:lnTo>
                    <a:pt x="2725" y="487"/>
                  </a:lnTo>
                  <a:lnTo>
                    <a:pt x="2731" y="490"/>
                  </a:lnTo>
                  <a:lnTo>
                    <a:pt x="2733" y="491"/>
                  </a:lnTo>
                  <a:lnTo>
                    <a:pt x="2761" y="491"/>
                  </a:lnTo>
                  <a:lnTo>
                    <a:pt x="2781" y="491"/>
                  </a:lnTo>
                  <a:lnTo>
                    <a:pt x="2795" y="491"/>
                  </a:lnTo>
                  <a:lnTo>
                    <a:pt x="2803" y="491"/>
                  </a:lnTo>
                  <a:lnTo>
                    <a:pt x="2810" y="491"/>
                  </a:lnTo>
                  <a:lnTo>
                    <a:pt x="2816" y="491"/>
                  </a:lnTo>
                  <a:lnTo>
                    <a:pt x="2821" y="492"/>
                  </a:lnTo>
                  <a:lnTo>
                    <a:pt x="2828" y="492"/>
                  </a:lnTo>
                  <a:lnTo>
                    <a:pt x="2832" y="492"/>
                  </a:lnTo>
                  <a:lnTo>
                    <a:pt x="2837" y="492"/>
                  </a:lnTo>
                  <a:lnTo>
                    <a:pt x="2842" y="492"/>
                  </a:lnTo>
                  <a:lnTo>
                    <a:pt x="2847" y="492"/>
                  </a:lnTo>
                  <a:lnTo>
                    <a:pt x="2847" y="491"/>
                  </a:lnTo>
                  <a:lnTo>
                    <a:pt x="2848" y="488"/>
                  </a:lnTo>
                  <a:lnTo>
                    <a:pt x="2848" y="487"/>
                  </a:lnTo>
                  <a:lnTo>
                    <a:pt x="2850" y="486"/>
                  </a:lnTo>
                  <a:lnTo>
                    <a:pt x="1537" y="71"/>
                  </a:lnTo>
                  <a:lnTo>
                    <a:pt x="1519" y="75"/>
                  </a:lnTo>
                  <a:lnTo>
                    <a:pt x="1502" y="79"/>
                  </a:lnTo>
                  <a:lnTo>
                    <a:pt x="1485" y="85"/>
                  </a:lnTo>
                  <a:lnTo>
                    <a:pt x="1467" y="90"/>
                  </a:lnTo>
                  <a:lnTo>
                    <a:pt x="1449" y="96"/>
                  </a:lnTo>
                  <a:lnTo>
                    <a:pt x="1432" y="100"/>
                  </a:lnTo>
                  <a:lnTo>
                    <a:pt x="1415" y="104"/>
                  </a:lnTo>
                  <a:lnTo>
                    <a:pt x="1397" y="107"/>
                  </a:lnTo>
                  <a:lnTo>
                    <a:pt x="1367" y="116"/>
                  </a:lnTo>
                  <a:lnTo>
                    <a:pt x="1338" y="126"/>
                  </a:lnTo>
                  <a:lnTo>
                    <a:pt x="1308" y="136"/>
                  </a:lnTo>
                  <a:lnTo>
                    <a:pt x="1279" y="144"/>
                  </a:lnTo>
                  <a:lnTo>
                    <a:pt x="1249" y="153"/>
                  </a:lnTo>
                  <a:lnTo>
                    <a:pt x="1219" y="162"/>
                  </a:lnTo>
                  <a:lnTo>
                    <a:pt x="1188" y="171"/>
                  </a:lnTo>
                  <a:lnTo>
                    <a:pt x="1158" y="180"/>
                  </a:lnTo>
                  <a:lnTo>
                    <a:pt x="1128" y="189"/>
                  </a:lnTo>
                  <a:lnTo>
                    <a:pt x="1098" y="197"/>
                  </a:lnTo>
                  <a:lnTo>
                    <a:pt x="1068" y="206"/>
                  </a:lnTo>
                  <a:lnTo>
                    <a:pt x="1038" y="214"/>
                  </a:lnTo>
                  <a:lnTo>
                    <a:pt x="1007" y="222"/>
                  </a:lnTo>
                  <a:lnTo>
                    <a:pt x="977" y="230"/>
                  </a:lnTo>
                  <a:lnTo>
                    <a:pt x="947" y="239"/>
                  </a:lnTo>
                  <a:lnTo>
                    <a:pt x="917" y="247"/>
                  </a:lnTo>
                  <a:lnTo>
                    <a:pt x="886" y="255"/>
                  </a:lnTo>
                  <a:lnTo>
                    <a:pt x="855" y="263"/>
                  </a:lnTo>
                  <a:lnTo>
                    <a:pt x="825" y="271"/>
                  </a:lnTo>
                  <a:lnTo>
                    <a:pt x="795" y="280"/>
                  </a:lnTo>
                  <a:lnTo>
                    <a:pt x="765" y="288"/>
                  </a:lnTo>
                  <a:lnTo>
                    <a:pt x="733" y="296"/>
                  </a:lnTo>
                  <a:lnTo>
                    <a:pt x="703" y="304"/>
                  </a:lnTo>
                  <a:lnTo>
                    <a:pt x="673" y="313"/>
                  </a:lnTo>
                  <a:lnTo>
                    <a:pt x="643" y="321"/>
                  </a:lnTo>
                  <a:lnTo>
                    <a:pt x="613" y="329"/>
                  </a:lnTo>
                  <a:lnTo>
                    <a:pt x="583" y="337"/>
                  </a:lnTo>
                  <a:lnTo>
                    <a:pt x="552" y="346"/>
                  </a:lnTo>
                  <a:lnTo>
                    <a:pt x="522" y="354"/>
                  </a:lnTo>
                  <a:lnTo>
                    <a:pt x="492" y="362"/>
                  </a:lnTo>
                  <a:lnTo>
                    <a:pt x="462" y="370"/>
                  </a:lnTo>
                  <a:lnTo>
                    <a:pt x="432" y="379"/>
                  </a:lnTo>
                  <a:lnTo>
                    <a:pt x="426" y="381"/>
                  </a:lnTo>
                  <a:lnTo>
                    <a:pt x="424" y="383"/>
                  </a:lnTo>
                  <a:lnTo>
                    <a:pt x="419" y="383"/>
                  </a:lnTo>
                  <a:lnTo>
                    <a:pt x="414" y="383"/>
                  </a:lnTo>
                  <a:lnTo>
                    <a:pt x="408" y="384"/>
                  </a:lnTo>
                  <a:lnTo>
                    <a:pt x="402" y="385"/>
                  </a:lnTo>
                  <a:lnTo>
                    <a:pt x="396" y="388"/>
                  </a:lnTo>
                  <a:lnTo>
                    <a:pt x="389" y="390"/>
                  </a:lnTo>
                  <a:lnTo>
                    <a:pt x="296" y="358"/>
                  </a:lnTo>
                  <a:lnTo>
                    <a:pt x="332" y="348"/>
                  </a:lnTo>
                  <a:lnTo>
                    <a:pt x="369" y="337"/>
                  </a:lnTo>
                  <a:lnTo>
                    <a:pt x="404" y="326"/>
                  </a:lnTo>
                  <a:lnTo>
                    <a:pt x="441" y="317"/>
                  </a:lnTo>
                  <a:lnTo>
                    <a:pt x="477" y="306"/>
                  </a:lnTo>
                  <a:lnTo>
                    <a:pt x="514" y="295"/>
                  </a:lnTo>
                  <a:lnTo>
                    <a:pt x="550" y="284"/>
                  </a:lnTo>
                  <a:lnTo>
                    <a:pt x="587" y="274"/>
                  </a:lnTo>
                  <a:lnTo>
                    <a:pt x="622" y="263"/>
                  </a:lnTo>
                  <a:lnTo>
                    <a:pt x="659" y="252"/>
                  </a:lnTo>
                  <a:lnTo>
                    <a:pt x="695" y="241"/>
                  </a:lnTo>
                  <a:lnTo>
                    <a:pt x="732" y="230"/>
                  </a:lnTo>
                  <a:lnTo>
                    <a:pt x="768" y="219"/>
                  </a:lnTo>
                  <a:lnTo>
                    <a:pt x="805" y="208"/>
                  </a:lnTo>
                  <a:lnTo>
                    <a:pt x="840" y="197"/>
                  </a:lnTo>
                  <a:lnTo>
                    <a:pt x="876" y="186"/>
                  </a:lnTo>
                  <a:lnTo>
                    <a:pt x="913" y="175"/>
                  </a:lnTo>
                  <a:lnTo>
                    <a:pt x="949" y="164"/>
                  </a:lnTo>
                  <a:lnTo>
                    <a:pt x="984" y="153"/>
                  </a:lnTo>
                  <a:lnTo>
                    <a:pt x="1020" y="144"/>
                  </a:lnTo>
                  <a:lnTo>
                    <a:pt x="1055" y="133"/>
                  </a:lnTo>
                  <a:lnTo>
                    <a:pt x="1091" y="122"/>
                  </a:lnTo>
                  <a:lnTo>
                    <a:pt x="1127" y="111"/>
                  </a:lnTo>
                  <a:lnTo>
                    <a:pt x="1162" y="101"/>
                  </a:lnTo>
                  <a:lnTo>
                    <a:pt x="1198" y="90"/>
                  </a:lnTo>
                  <a:lnTo>
                    <a:pt x="1232" y="79"/>
                  </a:lnTo>
                  <a:lnTo>
                    <a:pt x="1268" y="70"/>
                  </a:lnTo>
                  <a:lnTo>
                    <a:pt x="1304" y="60"/>
                  </a:lnTo>
                  <a:lnTo>
                    <a:pt x="1338" y="49"/>
                  </a:lnTo>
                  <a:lnTo>
                    <a:pt x="1373" y="40"/>
                  </a:lnTo>
                  <a:lnTo>
                    <a:pt x="1408" y="30"/>
                  </a:lnTo>
                  <a:lnTo>
                    <a:pt x="1442" y="20"/>
                  </a:lnTo>
                  <a:lnTo>
                    <a:pt x="1453" y="18"/>
                  </a:lnTo>
                  <a:lnTo>
                    <a:pt x="1461" y="15"/>
                  </a:lnTo>
                  <a:lnTo>
                    <a:pt x="1468" y="13"/>
                  </a:lnTo>
                  <a:lnTo>
                    <a:pt x="1472" y="12"/>
                  </a:lnTo>
                  <a:lnTo>
                    <a:pt x="1475" y="11"/>
                  </a:lnTo>
                  <a:lnTo>
                    <a:pt x="1479" y="11"/>
                  </a:lnTo>
                  <a:lnTo>
                    <a:pt x="1482" y="11"/>
                  </a:lnTo>
                  <a:lnTo>
                    <a:pt x="1485" y="11"/>
                  </a:lnTo>
                  <a:lnTo>
                    <a:pt x="1490" y="7"/>
                  </a:lnTo>
                  <a:lnTo>
                    <a:pt x="1497" y="4"/>
                  </a:lnTo>
                  <a:lnTo>
                    <a:pt x="1505" y="1"/>
                  </a:lnTo>
                  <a:lnTo>
                    <a:pt x="1512" y="0"/>
                  </a:lnTo>
                  <a:lnTo>
                    <a:pt x="1520" y="0"/>
                  </a:lnTo>
                  <a:lnTo>
                    <a:pt x="1528" y="1"/>
                  </a:lnTo>
                  <a:lnTo>
                    <a:pt x="1537" y="1"/>
                  </a:lnTo>
                  <a:lnTo>
                    <a:pt x="1543" y="2"/>
                  </a:lnTo>
                  <a:lnTo>
                    <a:pt x="2976" y="466"/>
                  </a:lnTo>
                  <a:lnTo>
                    <a:pt x="2976" y="524"/>
                  </a:lnTo>
                  <a:lnTo>
                    <a:pt x="27" y="524"/>
                  </a:lnTo>
                  <a:lnTo>
                    <a:pt x="27" y="549"/>
                  </a:lnTo>
                  <a:lnTo>
                    <a:pt x="2980" y="549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51" name="Freeform 27"/>
            <p:cNvSpPr>
              <a:spLocks/>
            </p:cNvSpPr>
            <p:nvPr/>
          </p:nvSpPr>
          <p:spPr bwMode="auto">
            <a:xfrm>
              <a:off x="4963" y="3412"/>
              <a:ext cx="0" cy="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4193" y="3888"/>
              <a:ext cx="1350" cy="3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53" name="Rectangle 29"/>
            <p:cNvSpPr>
              <a:spLocks noChangeArrowheads="1"/>
            </p:cNvSpPr>
            <p:nvPr/>
          </p:nvSpPr>
          <p:spPr bwMode="auto">
            <a:xfrm>
              <a:off x="4145" y="3931"/>
              <a:ext cx="1445" cy="4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54" name="Rectangle 30"/>
            <p:cNvSpPr>
              <a:spLocks noChangeArrowheads="1"/>
            </p:cNvSpPr>
            <p:nvPr/>
          </p:nvSpPr>
          <p:spPr bwMode="auto">
            <a:xfrm>
              <a:off x="4228" y="3410"/>
              <a:ext cx="1290" cy="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5599" y="3256"/>
              <a:ext cx="18" cy="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304800" y="5486400"/>
            <a:ext cx="6248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0" dirty="0" smtClean="0"/>
              <a:t>Copyright 2009-2015. Asian Advantage College Consulting LLC.  All Rights Reserved.  </a:t>
            </a:r>
            <a:endParaRPr lang="en-US" sz="1200" b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2D3293A-7454-410E-8C4E-8E8EF4F0C723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2530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1F51ADD-214C-444B-869B-91F6517E95D7}" type="slidenum">
              <a:rPr lang="en-US" sz="1400" b="0"/>
              <a:pPr algn="r"/>
              <a:t>10</a:t>
            </a:fld>
            <a:endParaRPr lang="en-US" sz="1400" b="0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Examples of “Personal Ratings”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70037"/>
            <a:ext cx="4038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22533" name="Picture 4" descr="AACC_logo_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867400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577" name="Group 4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57373130"/>
              </p:ext>
            </p:extLst>
          </p:nvPr>
        </p:nvGraphicFramePr>
        <p:xfrm>
          <a:off x="990600" y="1219200"/>
          <a:ext cx="6858000" cy="4535423"/>
        </p:xfrm>
        <a:graphic>
          <a:graphicData uri="http://schemas.openxmlformats.org/drawingml/2006/table">
            <a:tbl>
              <a:tblPr/>
              <a:tblGrid>
                <a:gridCol w="1976438"/>
                <a:gridCol w="1782762"/>
                <a:gridCol w="1714500"/>
                <a:gridCol w="1384300"/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Talent &amp; Achievement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Athletic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Leadership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National (5 points)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Intel ISEF Category Winner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Rivals.com High School Football Ranking (1-100)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Software Company Founder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 (4 points)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 Jersey All-State Orchestra, Soloist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Ohio All-State Track Team Selection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Avon Walk for Breast Cancer, Organizing Committee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Super-Regional (3 points)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 Chinatown, San Francisco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Empire State  Games Regional Fencing Champion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Pennsylvania Governor’s School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Regional (2 points)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Academic Decathlon Contra Costa Cnty, 1</a:t>
                      </a:r>
                      <a:r>
                        <a:rPr kumimoji="0" lang="en-US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Pl.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All-Conference Basketball Team Selection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Eagle Scout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School/Local (1 point)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Debate Club (President)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Varsity Baseball (Captain)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Newspaper (Editor-in-Chief)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2571" name="Picture 48" descr="MC900290451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4267200"/>
            <a:ext cx="1052513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44"/>
          <p:cNvSpPr>
            <a:spLocks noChangeArrowheads="1"/>
          </p:cNvSpPr>
          <p:nvPr/>
        </p:nvSpPr>
        <p:spPr bwMode="auto">
          <a:xfrm>
            <a:off x="914400" y="3581400"/>
            <a:ext cx="2057400" cy="1371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98E4DB4-F689-49B9-B7B9-AC5D6A27A46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355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6798C57-E5C8-43CB-8CEF-C7E3E3800542}" type="slidenum">
              <a:rPr lang="en-US" sz="1400" b="0"/>
              <a:pPr algn="r"/>
              <a:t>11</a:t>
            </a:fld>
            <a:endParaRPr lang="en-US" sz="1400" b="0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How is the “Student Index” Determined?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000" b="1" dirty="0" smtClean="0"/>
              <a:t>Raw Student Index </a:t>
            </a:r>
            <a:r>
              <a:rPr lang="en-US" sz="2000" dirty="0" smtClean="0"/>
              <a:t>= </a:t>
            </a:r>
            <a:r>
              <a:rPr lang="en-US" sz="2000" b="1" dirty="0" smtClean="0"/>
              <a:t>Academic Rating </a:t>
            </a:r>
            <a:r>
              <a:rPr lang="en-US" sz="2000" dirty="0" smtClean="0"/>
              <a:t>+ </a:t>
            </a:r>
            <a:r>
              <a:rPr lang="en-US" sz="2000" b="1" dirty="0" smtClean="0"/>
              <a:t>Personal Rating</a:t>
            </a:r>
          </a:p>
          <a:p>
            <a:pPr eaLnBrk="1" hangingPunct="1"/>
            <a:r>
              <a:rPr lang="en-US" sz="2000" dirty="0" smtClean="0"/>
              <a:t>Add two points if you are an URM (</a:t>
            </a:r>
            <a:r>
              <a:rPr lang="en-US" sz="2000" u="sng" dirty="0" smtClean="0"/>
              <a:t>U</a:t>
            </a:r>
            <a:r>
              <a:rPr lang="en-US" sz="2000" dirty="0" smtClean="0"/>
              <a:t>nder-</a:t>
            </a:r>
            <a:r>
              <a:rPr lang="en-US" sz="2000" u="sng" dirty="0" smtClean="0"/>
              <a:t>R</a:t>
            </a:r>
            <a:r>
              <a:rPr lang="en-US" sz="2000" dirty="0" smtClean="0"/>
              <a:t>epresented </a:t>
            </a:r>
            <a:r>
              <a:rPr lang="en-US" sz="2000" u="sng" dirty="0" smtClean="0"/>
              <a:t>M</a:t>
            </a:r>
            <a:r>
              <a:rPr lang="en-US" sz="2000" dirty="0" smtClean="0"/>
              <a:t>inority), recruited athlete or developmental recruit (includes celebrities)</a:t>
            </a:r>
          </a:p>
          <a:p>
            <a:pPr eaLnBrk="1" hangingPunct="1"/>
            <a:r>
              <a:rPr lang="en-US" sz="2000" dirty="0" smtClean="0"/>
              <a:t>Add one point if you are a legacy, early decision, feeder school , faculty member (parent) or very wealthy</a:t>
            </a:r>
          </a:p>
          <a:p>
            <a:pPr eaLnBrk="1" hangingPunct="1"/>
            <a:r>
              <a:rPr lang="en-US" sz="2000" dirty="0" smtClean="0"/>
              <a:t>Since 11s and 12s are very rare, the effective top score is a 10</a:t>
            </a:r>
          </a:p>
          <a:p>
            <a:pPr eaLnBrk="1" hangingPunct="1"/>
            <a:r>
              <a:rPr lang="en-US" sz="2000" dirty="0" smtClean="0"/>
              <a:t>Low score: 0, Top score: 10</a:t>
            </a:r>
          </a:p>
          <a:p>
            <a:pPr eaLnBrk="1" hangingPunct="1"/>
            <a:endParaRPr lang="en-US" sz="900" dirty="0" smtClean="0"/>
          </a:p>
          <a:p>
            <a:pPr eaLnBrk="1" hangingPunct="1">
              <a:buFontTx/>
              <a:buNone/>
            </a:pPr>
            <a:r>
              <a:rPr lang="en-US" sz="2000" b="1" dirty="0" smtClean="0"/>
              <a:t>	Bottom Line: Extra points, also known as “hooks”, are given to students with special connections or desirable traits, thus increasing their Student Index</a:t>
            </a:r>
          </a:p>
          <a:p>
            <a:pPr eaLnBrk="1" hangingPunct="1"/>
            <a:endParaRPr lang="en-US" sz="2800" dirty="0" smtClean="0"/>
          </a:p>
        </p:txBody>
      </p:sp>
      <p:pic>
        <p:nvPicPr>
          <p:cNvPr id="23557" name="Picture 4" descr="AACC_logo_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867400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5" descr="MCED00251_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5410200"/>
            <a:ext cx="17621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29D4876-EE4E-49B3-9C68-39FF3E079692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6626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D66D2C9-3712-4981-BF91-83F112643DF8}" type="slidenum">
              <a:rPr lang="en-US" sz="1400" b="0"/>
              <a:pPr algn="r"/>
              <a:t>12</a:t>
            </a:fld>
            <a:endParaRPr lang="en-US" sz="1400" b="0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/>
              <a:t>What Colleges Should I Target?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305800" cy="8382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800" dirty="0" smtClean="0"/>
              <a:t>Asian Advantage college guide based on SI:</a:t>
            </a:r>
            <a:endParaRPr lang="en-US" sz="2400" dirty="0" smtClean="0"/>
          </a:p>
        </p:txBody>
      </p:sp>
      <p:pic>
        <p:nvPicPr>
          <p:cNvPr id="26629" name="Picture 4" descr="AACC_logo_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867400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8175" name="Group 47"/>
          <p:cNvGraphicFramePr>
            <a:graphicFrameLocks noGrp="1"/>
          </p:cNvGraphicFramePr>
          <p:nvPr>
            <p:ph sz="half" idx="2"/>
          </p:nvPr>
        </p:nvGraphicFramePr>
        <p:xfrm>
          <a:off x="533400" y="1828800"/>
          <a:ext cx="8153400" cy="3507931"/>
        </p:xfrm>
        <a:graphic>
          <a:graphicData uri="http://schemas.openxmlformats.org/drawingml/2006/table">
            <a:tbl>
              <a:tblPr/>
              <a:tblGrid>
                <a:gridCol w="1066800"/>
                <a:gridCol w="708660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Student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Colleges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9-10 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Harvard, Yale, Stanford, Princeton, MIT, Caltech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7-8 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Columbia, Brown, Dartmouth, Penn, Cornell, Duke, Rice, Northwestern, Amherst, Williams, Wesleyan, Middlebury, Chicago, Pomona, G’town, JHU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5-6 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Cal, UCLA, USC, Michigan, Virginia, Emory, Tufts, NYU, Carnegie-Mellon, Barnard, Ericson, Wellesley, Reed, Vassar, Hamilton, Grinnell,  Trinity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UC Davis, UCSD, UC Irvine, UCSB, Cal Poly SLO, Georgia Tech, Boston College, UNC, Whitman, SUNY, Occidental, Texas, Florida, Illinois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Oregon, Arizona, Santa Clara, Gonzaga, Loyola Marymount, Delaware, UNLV, Utah, Colorado, Texas Tech, Alabama, Tennessee, Ohio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3" name="Text Box 28"/>
          <p:cNvSpPr txBox="1">
            <a:spLocks noChangeArrowheads="1"/>
          </p:cNvSpPr>
          <p:nvPr/>
        </p:nvSpPr>
        <p:spPr bwMode="auto">
          <a:xfrm>
            <a:off x="533400" y="5486400"/>
            <a:ext cx="1889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/>
              <a:t>* </a:t>
            </a:r>
            <a:r>
              <a:rPr lang="en-US" sz="1400" dirty="0"/>
              <a:t>Elite-class college</a:t>
            </a:r>
          </a:p>
        </p:txBody>
      </p:sp>
      <p:pic>
        <p:nvPicPr>
          <p:cNvPr id="26654" name="Picture 29" descr="MCj0318860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5486400"/>
            <a:ext cx="1370013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44"/>
          <p:cNvSpPr>
            <a:spLocks noChangeArrowheads="1"/>
          </p:cNvSpPr>
          <p:nvPr/>
        </p:nvSpPr>
        <p:spPr bwMode="auto">
          <a:xfrm>
            <a:off x="609600" y="2514600"/>
            <a:ext cx="8382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11E07647-6F85-4CDE-B522-0F1C4AE2B3A8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560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B7682C4-64ED-4C2B-9ABA-3E58E4861F2F}" type="slidenum">
              <a:rPr lang="en-US" sz="1400" b="0"/>
              <a:pPr algn="r"/>
              <a:t>13</a:t>
            </a:fld>
            <a:endParaRPr lang="en-US" sz="1400" b="0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How Do Elite Colleges Admit Applicants?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Step 1</a:t>
            </a:r>
            <a:r>
              <a:rPr lang="en-US" sz="2000" dirty="0" smtClean="0"/>
              <a:t>: The admissions committee </a:t>
            </a:r>
            <a:r>
              <a:rPr lang="en-US" sz="2000" b="1" dirty="0" smtClean="0"/>
              <a:t>groups the candidates</a:t>
            </a:r>
            <a:r>
              <a:rPr lang="en-US" sz="2000" dirty="0" smtClean="0"/>
              <a:t> according their Student Index (10, 9, 8, etc.).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Step 2 </a:t>
            </a:r>
            <a:r>
              <a:rPr lang="en-US" sz="2000" dirty="0" smtClean="0"/>
              <a:t>: The committee admits a certain number of applicants </a:t>
            </a:r>
            <a:r>
              <a:rPr lang="en-US" sz="2000" b="1" dirty="0" smtClean="0"/>
              <a:t>from each group</a:t>
            </a:r>
            <a:r>
              <a:rPr lang="en-US" sz="2000" dirty="0" smtClean="0"/>
              <a:t> after reading the essays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Step 3</a:t>
            </a:r>
            <a:r>
              <a:rPr lang="en-US" sz="2000" dirty="0" smtClean="0"/>
              <a:t>: The admissions committee carefully </a:t>
            </a:r>
            <a:r>
              <a:rPr lang="en-US" sz="2000" b="1" dirty="0" smtClean="0"/>
              <a:t>tallies the racial and other quotas</a:t>
            </a:r>
            <a:r>
              <a:rPr lang="en-US" sz="2000" dirty="0" smtClean="0"/>
              <a:t> set at the beginning of the admissions cycle.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Step 4</a:t>
            </a:r>
            <a:r>
              <a:rPr lang="en-US" sz="2000" dirty="0" smtClean="0"/>
              <a:t>: The admissions process takes </a:t>
            </a:r>
            <a:r>
              <a:rPr lang="en-US" sz="2000" b="1" dirty="0" smtClean="0"/>
              <a:t>several iterations</a:t>
            </a:r>
            <a:r>
              <a:rPr lang="en-US" sz="2000" dirty="0" smtClean="0"/>
              <a:t> to get the numbers (quotas) exactly right.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Bottom Line: Elite college admissions is not “random”, but based on filling specific quotas or needs</a:t>
            </a:r>
            <a:endParaRPr lang="en-US" sz="2000" dirty="0" smtClean="0"/>
          </a:p>
        </p:txBody>
      </p:sp>
      <p:pic>
        <p:nvPicPr>
          <p:cNvPr id="25605" name="Picture 4" descr="AACC_logo_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867400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6" descr="MC90036817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5410200"/>
            <a:ext cx="13716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8781A71A-D06C-4EE7-A676-5D58F8E6B05A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765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DE21B1C-C190-4974-9B2D-B456D1CC398C}" type="slidenum">
              <a:rPr lang="en-US" sz="1400" b="0"/>
              <a:pPr algn="r"/>
              <a:t>14</a:t>
            </a:fld>
            <a:endParaRPr lang="en-US" sz="1400" b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Example: Selection Process by Tier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An top-tier elite college would like to accept 2,000 students out of 20,000 applicants (10% acceptance rate) to enroll 1,300 freshman (65% yield). Here’s how they might accomplish this: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200" smtClean="0"/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sz="2000" smtClean="0"/>
              <a:t>Student Index 9-10 (accept 700 of 1000 applicants, or 70%)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sz="2000" smtClean="0"/>
              <a:t>Student Index 7-8 (accept 600 of 3000 applicants, or 20%)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sz="2000" smtClean="0"/>
              <a:t>Student Index 5-6 (accept 500 of 6000 applicants, or 8%)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sz="2000" smtClean="0"/>
              <a:t>Student Index 3-4 (accept 175 of 5000 applicants, or 3.5%) 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sz="2000" smtClean="0"/>
              <a:t>Student Index 1-2 (accept 25 of 5000 applicants, or 0.5%)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20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Net Result: 2,000 students accepted out of 20,000 applicants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</a:t>
            </a:r>
          </a:p>
        </p:txBody>
      </p:sp>
      <p:pic>
        <p:nvPicPr>
          <p:cNvPr id="27653" name="Picture 4" descr="AACC_logo_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867400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12" descr="MC900090125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5105400"/>
            <a:ext cx="16764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803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11355B5D-4BD6-47AA-88E9-216FC866F968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867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BFF04BF-27FE-473E-ABB1-ECF23B4D687E}" type="slidenum">
              <a:rPr lang="en-US" sz="1400" b="0"/>
              <a:pPr algn="r"/>
              <a:t>15</a:t>
            </a:fld>
            <a:endParaRPr lang="en-US" sz="1400" b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Question: Why Don’t Colleges Just Pick the Top Scoring Applicants?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smtClean="0"/>
              <a:t>They fear they might miss the “diamond in the rough”</a:t>
            </a:r>
          </a:p>
          <a:p>
            <a:pPr eaLnBrk="1" hangingPunct="1"/>
            <a:r>
              <a:rPr lang="en-US" sz="2400" smtClean="0"/>
              <a:t>They cannot meet certain quotas, such as legacy, feeder school, recruited athletes and URM</a:t>
            </a:r>
          </a:p>
          <a:p>
            <a:pPr eaLnBrk="1" hangingPunct="1"/>
            <a:r>
              <a:rPr lang="en-US" sz="2400" smtClean="0"/>
              <a:t>They want to maximize their yield</a:t>
            </a:r>
          </a:p>
          <a:p>
            <a:pPr eaLnBrk="1" hangingPunct="1"/>
            <a:r>
              <a:rPr lang="en-US" sz="2400" smtClean="0"/>
              <a:t>Too many Jews and Asians in the top group</a:t>
            </a:r>
          </a:p>
          <a:p>
            <a:pPr eaLnBrk="1" hangingPunct="1"/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800" smtClean="0"/>
              <a:t>	</a:t>
            </a:r>
            <a:r>
              <a:rPr lang="en-US" sz="2400" b="1" smtClean="0"/>
              <a:t>Bottom Line: Even a top-tier elite college will have students with a raw student index of 1 or 2</a:t>
            </a:r>
            <a:endParaRPr lang="en-US" smtClean="0"/>
          </a:p>
          <a:p>
            <a:pPr eaLnBrk="1" hangingPunct="1"/>
            <a:endParaRPr lang="en-US" sz="3600" smtClean="0"/>
          </a:p>
          <a:p>
            <a:pPr eaLnBrk="1" hangingPunct="1"/>
            <a:endParaRPr lang="en-US" sz="3600" smtClean="0"/>
          </a:p>
        </p:txBody>
      </p:sp>
      <p:pic>
        <p:nvPicPr>
          <p:cNvPr id="28677" name="Picture 4" descr="MCj043261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562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5" descr="AACC_logo_pri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867400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4126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F543A2C-8D0F-46D5-B928-FD551D953024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1811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88CF743-766F-4EE8-BAE8-68174F72225A}" type="slidenum">
              <a:rPr lang="en-US" sz="1400" b="0"/>
              <a:pPr algn="r"/>
              <a:t>16</a:t>
            </a:fld>
            <a:endParaRPr lang="en-US" sz="1400" b="0"/>
          </a:p>
        </p:txBody>
      </p:sp>
      <p:sp>
        <p:nvSpPr>
          <p:cNvPr id="218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Insights from Princeton University Researchers </a:t>
            </a:r>
            <a:r>
              <a:rPr lang="en-US" sz="3200" dirty="0" err="1" smtClean="0"/>
              <a:t>Espenshade</a:t>
            </a:r>
            <a:r>
              <a:rPr lang="en-US" sz="3200" dirty="0" smtClean="0"/>
              <a:t> &amp; Radford</a:t>
            </a:r>
          </a:p>
        </p:txBody>
      </p:sp>
      <p:sp>
        <p:nvSpPr>
          <p:cNvPr id="2181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/>
              <a:t>Findings in a study on elite college admissions:</a:t>
            </a:r>
          </a:p>
          <a:p>
            <a:pPr eaLnBrk="1" hangingPunct="1">
              <a:lnSpc>
                <a:spcPct val="80000"/>
              </a:lnSpc>
            </a:pPr>
            <a:endParaRPr lang="en-US" sz="10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Asian Applicants Are Overrepresented </a:t>
            </a:r>
            <a:r>
              <a:rPr lang="en-US" sz="2000" dirty="0" smtClean="0"/>
              <a:t>- Asian applicants typically comprise 40% of applicants at the top schools, but only about 18% of admitted students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Lower Asian Acceptance Rates </a:t>
            </a:r>
            <a:r>
              <a:rPr lang="en-US" sz="2000" dirty="0" smtClean="0"/>
              <a:t>- Whites were 3 times more likely to get accepted as Asians at elite-level schools, Hispanics 6 times and Blacks 15 times (with the same qualifications)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Asians Need Higher SATs - </a:t>
            </a:r>
            <a:r>
              <a:rPr lang="en-US" sz="2000" dirty="0" smtClean="0"/>
              <a:t>Whites who scored 2190 on the SAT I and Asians who scored a perfect 2400 have the same chances of admission at the top-ranked schools (with the same qualifications otherwise)</a:t>
            </a:r>
          </a:p>
          <a:p>
            <a:pPr eaLnBrk="1" hangingPunct="1">
              <a:lnSpc>
                <a:spcPct val="80000"/>
              </a:lnSpc>
            </a:pPr>
            <a:endParaRPr lang="en-US" sz="1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	Bottom Line: Asian applicants to elite colleges “must do substantially better than Whites in order to reap the same probabilities of acceptance”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(Source: “No Longer Separate, Not Yet Equal: Race and Class in Elite College Admission)</a:t>
            </a:r>
          </a:p>
          <a:p>
            <a:pPr eaLnBrk="1" hangingPunct="1">
              <a:lnSpc>
                <a:spcPct val="80000"/>
              </a:lnSpc>
            </a:pPr>
            <a:endParaRPr lang="en-US" sz="800" dirty="0" smtClean="0"/>
          </a:p>
        </p:txBody>
      </p:sp>
      <p:pic>
        <p:nvPicPr>
          <p:cNvPr id="218118" name="Picture 5" descr="AACC_logo_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867400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Cj0324808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62604"/>
            <a:ext cx="1600200" cy="921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2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8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8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8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8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8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8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6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1EC34A38-936A-4D9F-BF0A-0A0565834838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072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B97084E-4063-4975-9875-306344890064}" type="slidenum">
              <a:rPr lang="en-US" sz="1400" b="0"/>
              <a:pPr algn="r"/>
              <a:t>17</a:t>
            </a:fld>
            <a:endParaRPr lang="en-US" sz="1400" b="0"/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How Do Higher Admission Standards Impact Asian Students? </a:t>
            </a:r>
            <a:r>
              <a:rPr lang="en-US" sz="2400" dirty="0" smtClean="0"/>
              <a:t>(At the Upper-Tier Elite Colleges)</a:t>
            </a:r>
            <a:r>
              <a:rPr lang="en-US" sz="4000" dirty="0" smtClean="0"/>
              <a:t> </a:t>
            </a:r>
          </a:p>
        </p:txBody>
      </p:sp>
      <p:graphicFrame>
        <p:nvGraphicFramePr>
          <p:cNvPr id="100475" name="Group 123"/>
          <p:cNvGraphicFramePr>
            <a:graphicFrameLocks noGrp="1"/>
          </p:cNvGraphicFramePr>
          <p:nvPr>
            <p:ph type="tbl" idx="1"/>
          </p:nvPr>
        </p:nvGraphicFramePr>
        <p:xfrm>
          <a:off x="990600" y="1295400"/>
          <a:ext cx="7315200" cy="3440114"/>
        </p:xfrm>
        <a:graphic>
          <a:graphicData uri="http://schemas.openxmlformats.org/drawingml/2006/table">
            <a:tbl>
              <a:tblPr/>
              <a:tblGrid>
                <a:gridCol w="1697038"/>
                <a:gridCol w="1960562"/>
                <a:gridCol w="1828800"/>
                <a:gridCol w="1828800"/>
              </a:tblGrid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Student 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Asian Student * Acceptance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White Student * Acceptance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URM Student * Acceptance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9-10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25-35%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75-80%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95-99%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7-8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10-15%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25-35%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75-80%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5-6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10-15%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25-35%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10-15%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761" name="Picture 92" descr="AACC_logo_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867400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2" name="Rectangle 94"/>
          <p:cNvSpPr>
            <a:spLocks noChangeArrowheads="1"/>
          </p:cNvSpPr>
          <p:nvPr/>
        </p:nvSpPr>
        <p:spPr bwMode="auto">
          <a:xfrm>
            <a:off x="228600" y="5486400"/>
            <a:ext cx="868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(Source: “No Longer Separate, Not Yet Equal: Race and Class in Elite College Admission &amp; Campus Life”, Espenshade and Radford, Princeton University Press</a:t>
            </a:r>
            <a:r>
              <a:rPr lang="en-US" b="0"/>
              <a:t>)</a:t>
            </a:r>
          </a:p>
        </p:txBody>
      </p:sp>
      <p:pic>
        <p:nvPicPr>
          <p:cNvPr id="30763" name="Picture 118" descr="MC90029606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5870575"/>
            <a:ext cx="11430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4" name="AutoShape 120"/>
          <p:cNvSpPr>
            <a:spLocks noChangeArrowheads="1"/>
          </p:cNvSpPr>
          <p:nvPr/>
        </p:nvSpPr>
        <p:spPr bwMode="auto">
          <a:xfrm rot="1336755">
            <a:off x="4419600" y="24384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30765" name="AutoShape 121"/>
          <p:cNvSpPr>
            <a:spLocks noChangeArrowheads="1"/>
          </p:cNvSpPr>
          <p:nvPr/>
        </p:nvSpPr>
        <p:spPr bwMode="auto">
          <a:xfrm rot="1599074">
            <a:off x="6248400" y="29718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6" name="Text Box 125"/>
          <p:cNvSpPr txBox="1">
            <a:spLocks noChangeArrowheads="1"/>
          </p:cNvSpPr>
          <p:nvPr/>
        </p:nvSpPr>
        <p:spPr bwMode="auto">
          <a:xfrm>
            <a:off x="762000" y="4876800"/>
            <a:ext cx="76962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Bottom Line: At ‘Upper Elite” colleges,  Asian “9-10” has the same chances of admission as a White “7-8” and an URM “5-6</a:t>
            </a:r>
            <a:r>
              <a:rPr lang="en-US" sz="200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639431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727897-F443-431E-B437-D2B134EE1EC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120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EA34735-158B-493D-813C-E5328AFB2FF6}" type="slidenum">
              <a:rPr lang="en-US" sz="1400" b="0"/>
              <a:pPr algn="r"/>
              <a:t>18</a:t>
            </a:fld>
            <a:endParaRPr lang="en-US" sz="1400" b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Most Common Causes of</a:t>
            </a:r>
            <a:br>
              <a:rPr lang="en-US" sz="4000" dirty="0" smtClean="0"/>
            </a:br>
            <a:r>
              <a:rPr lang="en-US" sz="4000" dirty="0" smtClean="0"/>
              <a:t> Asian Admission Failure</a:t>
            </a:r>
          </a:p>
        </p:txBody>
      </p:sp>
      <p:pic>
        <p:nvPicPr>
          <p:cNvPr id="51204" name="Picture 4" descr="AACC_logo_print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4800" y="5867400"/>
            <a:ext cx="2806700" cy="735013"/>
          </a:xfrm>
        </p:spPr>
      </p:pic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457200" y="1676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0" dirty="0"/>
              <a:t>Failure to differentiate oneself from others with a similar ethnic or racial background (activities, major, etc.)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0" dirty="0"/>
              <a:t>Essays that reinforce Asian Robot stereotypes and remind the admissions officer of your ethnicity/race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0" dirty="0"/>
              <a:t>Assuming that the Asian applicant from a PAHS will be evaluated according to non-Asian standards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0" dirty="0"/>
              <a:t>An unrealistic college plan: </a:t>
            </a:r>
            <a:r>
              <a:rPr lang="en-US" sz="2400" b="0" dirty="0" smtClean="0"/>
              <a:t>i.e. Stanford </a:t>
            </a:r>
            <a:r>
              <a:rPr lang="en-US" sz="2400" b="0" dirty="0"/>
              <a:t>or </a:t>
            </a:r>
            <a:r>
              <a:rPr lang="en-US" sz="2400" b="0" dirty="0" smtClean="0"/>
              <a:t>Harvard!</a:t>
            </a:r>
            <a:endParaRPr lang="en-US" sz="24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00" dirty="0"/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	</a:t>
            </a:r>
            <a:r>
              <a:rPr lang="en-US" sz="2000" dirty="0"/>
              <a:t>Bottom Line: College admissions is NOT </a:t>
            </a:r>
            <a:r>
              <a:rPr lang="en-US" sz="2000" dirty="0" smtClean="0"/>
              <a:t>random. There </a:t>
            </a:r>
            <a:r>
              <a:rPr lang="en-US" sz="2000" dirty="0"/>
              <a:t>is </a:t>
            </a:r>
            <a:r>
              <a:rPr lang="en-US" sz="2000" dirty="0" smtClean="0"/>
              <a:t>a </a:t>
            </a:r>
            <a:r>
              <a:rPr lang="en-US" sz="2000" dirty="0"/>
              <a:t>clear reason for every decision an admissions office </a:t>
            </a:r>
            <a:r>
              <a:rPr lang="en-US" sz="2000" dirty="0" smtClean="0"/>
              <a:t>makes.</a:t>
            </a:r>
            <a:endParaRPr lang="en-US" sz="2000" dirty="0"/>
          </a:p>
          <a:p>
            <a:pPr marL="342900" indent="-342900">
              <a:spcBef>
                <a:spcPct val="20000"/>
              </a:spcBef>
            </a:pPr>
            <a:endParaRPr lang="en-US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b="0" dirty="0"/>
          </a:p>
        </p:txBody>
      </p:sp>
      <p:pic>
        <p:nvPicPr>
          <p:cNvPr id="51206" name="Picture 3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5667375"/>
            <a:ext cx="32956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45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1DFE3EA-CE8C-4476-8256-B705EFF30F9C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174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36964D6-7DBB-447A-AA3D-078BAEE0B688}" type="slidenum">
              <a:rPr lang="en-US" sz="1400" b="0"/>
              <a:pPr algn="r"/>
              <a:t>19</a:t>
            </a:fld>
            <a:endParaRPr lang="en-US" sz="1400" b="0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Part 2: A Framework for Success</a:t>
            </a:r>
          </a:p>
        </p:txBody>
      </p:sp>
      <p:pic>
        <p:nvPicPr>
          <p:cNvPr id="31748" name="Picture 4" descr="AACC_logo_print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4800" y="5867400"/>
            <a:ext cx="2806700" cy="735013"/>
          </a:xfrm>
          <a:noFill/>
        </p:spPr>
      </p:pic>
      <p:pic>
        <p:nvPicPr>
          <p:cNvPr id="3174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1752600"/>
            <a:ext cx="57912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C49E-F68A-4A2C-8485-429B1E641AF8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Today’s Goals</a:t>
            </a:r>
          </a:p>
        </p:txBody>
      </p:sp>
      <p:pic>
        <p:nvPicPr>
          <p:cNvPr id="98307" name="Picture 6" descr="AACC_logo_print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4800" y="5867400"/>
            <a:ext cx="2806700" cy="735013"/>
          </a:xfrm>
          <a:noFill/>
          <a:ln/>
        </p:spPr>
      </p:pic>
      <p:sp>
        <p:nvSpPr>
          <p:cNvPr id="98309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To demystify the admissions process at private and elite colleges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To provide strategies for Alexander and James’ college admissions success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To propose an outline for The Kwok’s Action Plan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To </a:t>
            </a:r>
            <a:r>
              <a:rPr lang="en-US" sz="2800" dirty="0" smtClean="0"/>
              <a:t>answer any questions that you might have</a:t>
            </a:r>
            <a:endParaRPr lang="en-US" sz="2800" dirty="0"/>
          </a:p>
        </p:txBody>
      </p:sp>
      <p:pic>
        <p:nvPicPr>
          <p:cNvPr id="9" name="Picture 4" descr="MCj0295689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257800"/>
            <a:ext cx="1360488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14C90B-D534-4230-A1DA-8F5734EFCA34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23961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716596E-6721-45CB-8110-CD7C9B32B6F5}" type="slidenum">
              <a:rPr lang="en-US" sz="1400" b="0"/>
              <a:pPr algn="r"/>
              <a:t>20</a:t>
            </a:fld>
            <a:endParaRPr lang="en-US" sz="1400" b="0" dirty="0"/>
          </a:p>
        </p:txBody>
      </p:sp>
      <p:sp>
        <p:nvSpPr>
          <p:cNvPr id="239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What Can I Do to Increase My Chances of Admission?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267200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sz="2000" b="1" dirty="0" smtClean="0"/>
              <a:t>Start Early </a:t>
            </a:r>
            <a:r>
              <a:rPr lang="en-US" sz="2000" dirty="0" smtClean="0"/>
              <a:t>– Begin planning for college as early as possible, even in middle school (but even Junior Year is OK)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b="1" dirty="0" smtClean="0"/>
              <a:t>Leadership</a:t>
            </a:r>
            <a:r>
              <a:rPr lang="en-US" sz="2000" dirty="0" smtClean="0"/>
              <a:t> - Focus on developing a resume with leadership and atypical (as perceived for Asians) activities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b="1" dirty="0" smtClean="0"/>
              <a:t>Peak Activities </a:t>
            </a:r>
            <a:r>
              <a:rPr lang="en-US" sz="2000" dirty="0" smtClean="0"/>
              <a:t>- Focus on a few activities, and “go deep”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000" b="1" dirty="0" smtClean="0"/>
              <a:t>Uncommon Theme </a:t>
            </a:r>
            <a:r>
              <a:rPr lang="en-US" sz="2000" dirty="0" smtClean="0"/>
              <a:t>- Develop a memorable set of college application “themes” for your essays and academic/extracurricular profile</a:t>
            </a:r>
          </a:p>
          <a:p>
            <a:pPr marL="457200" indent="-457200" eaLnBrk="1" hangingPunct="1">
              <a:buFontTx/>
              <a:buNone/>
            </a:pPr>
            <a:endParaRPr lang="en-US" sz="1000" dirty="0" smtClean="0"/>
          </a:p>
          <a:p>
            <a:pPr marL="457200" indent="-457200" eaLnBrk="1" hangingPunct="1">
              <a:buFontTx/>
              <a:buNone/>
            </a:pPr>
            <a:r>
              <a:rPr lang="en-US" sz="1400" dirty="0" smtClean="0"/>
              <a:t>	</a:t>
            </a:r>
            <a:r>
              <a:rPr lang="en-US" sz="2000" b="1" dirty="0" smtClean="0"/>
              <a:t>Bottom Line:</a:t>
            </a:r>
            <a:r>
              <a:rPr lang="en-US" sz="2000" dirty="0" smtClean="0"/>
              <a:t> </a:t>
            </a:r>
            <a:r>
              <a:rPr lang="en-US" sz="2000" b="1" dirty="0" smtClean="0"/>
              <a:t>To beat the Asian quotas, Asian students need to differentiate themselves from their Asian classmates and go beyond their high school to increase their Student Index</a:t>
            </a:r>
            <a:endParaRPr lang="en-US" sz="2000" dirty="0" smtClean="0"/>
          </a:p>
          <a:p>
            <a:pPr marL="457200" indent="-457200" eaLnBrk="1" hangingPunct="1">
              <a:buFontTx/>
              <a:buNone/>
            </a:pPr>
            <a:endParaRPr lang="en-US" sz="3600" dirty="0" smtClean="0"/>
          </a:p>
        </p:txBody>
      </p:sp>
      <p:pic>
        <p:nvPicPr>
          <p:cNvPr id="239621" name="Picture 4" descr="AACC_logo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867400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9622" name="Picture 7" descr="MC90005528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5334000"/>
            <a:ext cx="1341438" cy="138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182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1143000" y="1143000"/>
            <a:ext cx="7218363" cy="793750"/>
            <a:chOff x="411" y="637"/>
            <a:chExt cx="4547" cy="500"/>
          </a:xfrm>
        </p:grpSpPr>
        <p:sp>
          <p:nvSpPr>
            <p:cNvPr id="26663" name="AutoShape 3"/>
            <p:cNvSpPr>
              <a:spLocks noChangeArrowheads="1"/>
            </p:cNvSpPr>
            <p:nvPr/>
          </p:nvSpPr>
          <p:spPr bwMode="auto">
            <a:xfrm>
              <a:off x="594" y="637"/>
              <a:ext cx="1139" cy="500"/>
            </a:xfrm>
            <a:prstGeom prst="homePlate">
              <a:avLst>
                <a:gd name="adj" fmla="val 4259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 u="sng"/>
                <a:t>Freshman</a:t>
              </a:r>
            </a:p>
            <a:p>
              <a:pPr algn="ctr" eaLnBrk="0" hangingPunct="0"/>
              <a:r>
                <a:rPr lang="en-US" sz="1400"/>
                <a:t>Assessment and</a:t>
              </a:r>
            </a:p>
            <a:p>
              <a:pPr algn="ctr" eaLnBrk="0" hangingPunct="0"/>
              <a:r>
                <a:rPr lang="en-US" sz="1400"/>
                <a:t>Planning</a:t>
              </a:r>
            </a:p>
          </p:txBody>
        </p:sp>
        <p:sp>
          <p:nvSpPr>
            <p:cNvPr id="26664" name="AutoShape 4"/>
            <p:cNvSpPr>
              <a:spLocks noChangeArrowheads="1"/>
            </p:cNvSpPr>
            <p:nvPr/>
          </p:nvSpPr>
          <p:spPr bwMode="auto">
            <a:xfrm>
              <a:off x="1524" y="637"/>
              <a:ext cx="1008" cy="500"/>
            </a:xfrm>
            <a:prstGeom prst="chevron">
              <a:avLst>
                <a:gd name="adj" fmla="val 3635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 u="sng"/>
                <a:t> Sophomore</a:t>
              </a:r>
            </a:p>
            <a:p>
              <a:pPr algn="ctr" eaLnBrk="0" hangingPunct="0"/>
              <a:r>
                <a:rPr lang="en-US" sz="1400"/>
                <a:t> Classroom</a:t>
              </a:r>
            </a:p>
            <a:p>
              <a:pPr algn="ctr" eaLnBrk="0" hangingPunct="0"/>
              <a:r>
                <a:rPr lang="en-US" sz="1400"/>
                <a:t> Engagement</a:t>
              </a:r>
            </a:p>
          </p:txBody>
        </p:sp>
        <p:sp>
          <p:nvSpPr>
            <p:cNvPr id="26665" name="AutoShape 5"/>
            <p:cNvSpPr>
              <a:spLocks noChangeArrowheads="1"/>
            </p:cNvSpPr>
            <p:nvPr/>
          </p:nvSpPr>
          <p:spPr bwMode="auto">
            <a:xfrm>
              <a:off x="2338" y="637"/>
              <a:ext cx="1008" cy="500"/>
            </a:xfrm>
            <a:prstGeom prst="chevron">
              <a:avLst>
                <a:gd name="adj" fmla="val 3635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 u="sng" dirty="0"/>
                <a:t>Junior</a:t>
              </a:r>
            </a:p>
            <a:p>
              <a:pPr algn="ctr" eaLnBrk="0" hangingPunct="0"/>
              <a:r>
                <a:rPr lang="en-US" sz="1400" dirty="0"/>
                <a:t>  Leadership</a:t>
              </a:r>
            </a:p>
            <a:p>
              <a:pPr algn="ctr" eaLnBrk="0" hangingPunct="0"/>
              <a:r>
                <a:rPr lang="en-US" sz="1400" dirty="0"/>
                <a:t>  Development</a:t>
              </a:r>
            </a:p>
          </p:txBody>
        </p:sp>
        <p:sp>
          <p:nvSpPr>
            <p:cNvPr id="26666" name="AutoShape 6"/>
            <p:cNvSpPr>
              <a:spLocks noChangeArrowheads="1"/>
            </p:cNvSpPr>
            <p:nvPr/>
          </p:nvSpPr>
          <p:spPr bwMode="auto">
            <a:xfrm>
              <a:off x="3140" y="637"/>
              <a:ext cx="1008" cy="500"/>
            </a:xfrm>
            <a:prstGeom prst="chevron">
              <a:avLst>
                <a:gd name="adj" fmla="val 3635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 u="sng"/>
                <a:t>Senior</a:t>
              </a:r>
            </a:p>
            <a:p>
              <a:pPr algn="ctr" eaLnBrk="0" hangingPunct="0"/>
              <a:r>
                <a:rPr lang="en-US" sz="1400"/>
                <a:t>College</a:t>
              </a:r>
            </a:p>
            <a:p>
              <a:pPr algn="ctr" eaLnBrk="0" hangingPunct="0"/>
              <a:r>
                <a:rPr lang="en-US" sz="1400"/>
                <a:t> Applications</a:t>
              </a:r>
            </a:p>
          </p:txBody>
        </p:sp>
        <p:sp>
          <p:nvSpPr>
            <p:cNvPr id="26667" name="AutoShape 7"/>
            <p:cNvSpPr>
              <a:spLocks noChangeArrowheads="1"/>
            </p:cNvSpPr>
            <p:nvPr/>
          </p:nvSpPr>
          <p:spPr bwMode="auto">
            <a:xfrm>
              <a:off x="3950" y="637"/>
              <a:ext cx="1008" cy="500"/>
            </a:xfrm>
            <a:prstGeom prst="chevron">
              <a:avLst>
                <a:gd name="adj" fmla="val 3635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 u="sng"/>
                <a:t> Graduation</a:t>
              </a:r>
            </a:p>
            <a:p>
              <a:pPr algn="ctr" eaLnBrk="0" hangingPunct="0"/>
              <a:r>
                <a:rPr lang="en-US" sz="1400"/>
                <a:t>  Prepare for</a:t>
              </a:r>
            </a:p>
            <a:p>
              <a:pPr algn="ctr" eaLnBrk="0" hangingPunct="0"/>
              <a:r>
                <a:rPr lang="en-US" sz="1400"/>
                <a:t>College!</a:t>
              </a:r>
            </a:p>
          </p:txBody>
        </p:sp>
        <p:sp>
          <p:nvSpPr>
            <p:cNvPr id="26668" name="WordArt 8"/>
            <p:cNvSpPr>
              <a:spLocks noChangeArrowheads="1" noChangeShapeType="1" noTextEdit="1"/>
            </p:cNvSpPr>
            <p:nvPr/>
          </p:nvSpPr>
          <p:spPr bwMode="auto">
            <a:xfrm rot="-5400000">
              <a:off x="297" y="799"/>
              <a:ext cx="372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Goals</a:t>
              </a:r>
            </a:p>
          </p:txBody>
        </p:sp>
      </p:grpSp>
      <p:sp>
        <p:nvSpPr>
          <p:cNvPr id="26627" name="Rectangle 9"/>
          <p:cNvSpPr>
            <a:spLocks noChangeArrowheads="1"/>
          </p:cNvSpPr>
          <p:nvPr/>
        </p:nvSpPr>
        <p:spPr bwMode="auto">
          <a:xfrm>
            <a:off x="838200" y="304800"/>
            <a:ext cx="74199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290" tIns="40645" rIns="81290" bIns="40645"/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College Planning Timeline</a:t>
            </a:r>
          </a:p>
        </p:txBody>
      </p:sp>
      <p:sp>
        <p:nvSpPr>
          <p:cNvPr id="26629" name="Rectangle 11"/>
          <p:cNvSpPr>
            <a:spLocks noChangeArrowheads="1"/>
          </p:cNvSpPr>
          <p:nvPr/>
        </p:nvSpPr>
        <p:spPr bwMode="auto">
          <a:xfrm>
            <a:off x="533400" y="2133600"/>
            <a:ext cx="78105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1290" tIns="40645" rIns="81290" bIns="40645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000"/>
              <a:t>Planning</a:t>
            </a:r>
            <a:r>
              <a:rPr lang="en-US" sz="1300"/>
              <a:t>	</a:t>
            </a:r>
            <a:r>
              <a:rPr lang="en-US" sz="1000"/>
              <a:t>Strategic Vision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000"/>
              <a:t>Academic</a:t>
            </a:r>
            <a:r>
              <a:rPr lang="en-US" sz="1300"/>
              <a:t>	</a:t>
            </a:r>
            <a:r>
              <a:rPr lang="en-US" sz="1000"/>
              <a:t>Areas of Focus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300"/>
              <a:t>			</a:t>
            </a:r>
            <a:r>
              <a:rPr lang="en-US" sz="1000"/>
              <a:t>AP Course Selection</a:t>
            </a:r>
            <a:r>
              <a:rPr lang="en-US" sz="1300"/>
              <a:t> 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300"/>
              <a:t>				 	  </a:t>
            </a:r>
            <a:r>
              <a:rPr lang="en-US" sz="1000"/>
              <a:t>College Courses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000"/>
              <a:t>Extracurricular</a:t>
            </a:r>
            <a:r>
              <a:rPr lang="en-US" sz="1300"/>
              <a:t>	</a:t>
            </a:r>
            <a:r>
              <a:rPr lang="en-US" sz="1000"/>
              <a:t>Sports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300"/>
              <a:t>	 	</a:t>
            </a:r>
            <a:r>
              <a:rPr lang="en-US" sz="1000"/>
              <a:t>Academic Clubs</a:t>
            </a:r>
            <a:r>
              <a:rPr lang="en-US" sz="1300"/>
              <a:t>	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300"/>
              <a:t>		</a:t>
            </a:r>
            <a:r>
              <a:rPr lang="en-US" sz="1000"/>
              <a:t>Musical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300"/>
              <a:t>		</a:t>
            </a:r>
            <a:r>
              <a:rPr lang="en-US" sz="1000"/>
              <a:t>Competitive Clubs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300"/>
              <a:t>		                  </a:t>
            </a:r>
            <a:r>
              <a:rPr lang="en-US" sz="1000"/>
              <a:t>Competitions                            Olympiads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000"/>
              <a:t>Leadership</a:t>
            </a:r>
            <a:r>
              <a:rPr lang="en-US" sz="1300"/>
              <a:t>	</a:t>
            </a:r>
            <a:r>
              <a:rPr lang="en-US" sz="1000"/>
              <a:t>Identify Targets</a:t>
            </a:r>
            <a:r>
              <a:rPr lang="en-US" sz="1300"/>
              <a:t>					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300"/>
              <a:t> 			    </a:t>
            </a:r>
            <a:r>
              <a:rPr lang="en-US" sz="1000"/>
              <a:t>Narrow activities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300"/>
              <a:t>					   </a:t>
            </a:r>
            <a:r>
              <a:rPr lang="en-US" sz="1000"/>
              <a:t>Gain leadership positions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300"/>
              <a:t>				                  	   </a:t>
            </a:r>
            <a:r>
              <a:rPr lang="en-US" sz="1000"/>
              <a:t>Organize students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300"/>
              <a:t>					   </a:t>
            </a:r>
            <a:r>
              <a:rPr lang="en-US" sz="1000"/>
              <a:t>Begin writing essays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000"/>
              <a:t>Testing</a:t>
            </a:r>
            <a:r>
              <a:rPr lang="en-US" sz="1300"/>
              <a:t>	</a:t>
            </a:r>
            <a:r>
              <a:rPr lang="en-US" sz="1000"/>
              <a:t>Planning</a:t>
            </a:r>
            <a:r>
              <a:rPr lang="en-US" sz="1300"/>
              <a:t>		 </a:t>
            </a:r>
            <a:r>
              <a:rPr lang="en-US" sz="1000"/>
              <a:t>Set Testing Schedule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endParaRPr lang="en-US" sz="1000"/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000"/>
              <a:t>Volunteering		Charitable group			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000"/>
              <a:t>or Work				              Work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endParaRPr lang="en-US" sz="1000"/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000"/>
              <a:t>Other				Research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000"/>
              <a:t>Activities			Academic enrichment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endParaRPr lang="en-US" sz="1000"/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000"/>
              <a:t>College</a:t>
            </a:r>
            <a:r>
              <a:rPr lang="en-US" sz="1300"/>
              <a:t>			</a:t>
            </a:r>
            <a:r>
              <a:rPr lang="en-US" sz="1000"/>
              <a:t>Select Colleges</a:t>
            </a:r>
            <a:r>
              <a:rPr lang="en-US" sz="1300"/>
              <a:t>	         	 </a:t>
            </a:r>
            <a:r>
              <a:rPr lang="en-US" sz="1000"/>
              <a:t>Visit Colleges</a:t>
            </a:r>
            <a:r>
              <a:rPr lang="en-US" sz="1300"/>
              <a:t>		</a:t>
            </a:r>
            <a:r>
              <a:rPr lang="en-US" sz="1000"/>
              <a:t>Choose school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000"/>
              <a:t>				</a:t>
            </a:r>
          </a:p>
        </p:txBody>
      </p:sp>
      <p:sp>
        <p:nvSpPr>
          <p:cNvPr id="26630" name="Line 12"/>
          <p:cNvSpPr>
            <a:spLocks noChangeShapeType="1"/>
          </p:cNvSpPr>
          <p:nvPr/>
        </p:nvSpPr>
        <p:spPr bwMode="auto">
          <a:xfrm>
            <a:off x="1447800" y="21336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Line 13"/>
          <p:cNvSpPr>
            <a:spLocks noChangeShapeType="1"/>
          </p:cNvSpPr>
          <p:nvPr/>
        </p:nvSpPr>
        <p:spPr bwMode="auto">
          <a:xfrm>
            <a:off x="533400" y="2362200"/>
            <a:ext cx="781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Line 14"/>
          <p:cNvSpPr>
            <a:spLocks noChangeShapeType="1"/>
          </p:cNvSpPr>
          <p:nvPr/>
        </p:nvSpPr>
        <p:spPr bwMode="auto">
          <a:xfrm>
            <a:off x="533400" y="2857500"/>
            <a:ext cx="781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Line 15"/>
          <p:cNvSpPr>
            <a:spLocks noChangeShapeType="1"/>
          </p:cNvSpPr>
          <p:nvPr/>
        </p:nvSpPr>
        <p:spPr bwMode="auto">
          <a:xfrm>
            <a:off x="533400" y="3781425"/>
            <a:ext cx="781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6"/>
          <p:cNvSpPr>
            <a:spLocks noChangeShapeType="1"/>
          </p:cNvSpPr>
          <p:nvPr/>
        </p:nvSpPr>
        <p:spPr bwMode="auto">
          <a:xfrm>
            <a:off x="533400" y="4683125"/>
            <a:ext cx="781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Line 17"/>
          <p:cNvSpPr>
            <a:spLocks noChangeShapeType="1"/>
          </p:cNvSpPr>
          <p:nvPr/>
        </p:nvSpPr>
        <p:spPr bwMode="auto">
          <a:xfrm>
            <a:off x="533400" y="4953000"/>
            <a:ext cx="781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Line 18"/>
          <p:cNvSpPr>
            <a:spLocks noChangeShapeType="1"/>
          </p:cNvSpPr>
          <p:nvPr/>
        </p:nvSpPr>
        <p:spPr bwMode="auto">
          <a:xfrm>
            <a:off x="533400" y="5257800"/>
            <a:ext cx="781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7" name="Line 19"/>
          <p:cNvSpPr>
            <a:spLocks noChangeShapeType="1"/>
          </p:cNvSpPr>
          <p:nvPr/>
        </p:nvSpPr>
        <p:spPr bwMode="auto">
          <a:xfrm>
            <a:off x="533400" y="5715000"/>
            <a:ext cx="781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8" name="Line 20"/>
          <p:cNvSpPr>
            <a:spLocks noChangeShapeType="1"/>
          </p:cNvSpPr>
          <p:nvPr/>
        </p:nvSpPr>
        <p:spPr bwMode="auto">
          <a:xfrm>
            <a:off x="2590800" y="2209800"/>
            <a:ext cx="5613400" cy="127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9" name="Line 21"/>
          <p:cNvSpPr>
            <a:spLocks noChangeShapeType="1"/>
          </p:cNvSpPr>
          <p:nvPr/>
        </p:nvSpPr>
        <p:spPr bwMode="auto">
          <a:xfrm>
            <a:off x="3733800" y="2590800"/>
            <a:ext cx="4470400" cy="317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0" name="Line 22"/>
          <p:cNvSpPr>
            <a:spLocks noChangeShapeType="1"/>
          </p:cNvSpPr>
          <p:nvPr/>
        </p:nvSpPr>
        <p:spPr bwMode="auto">
          <a:xfrm flipV="1">
            <a:off x="5410200" y="2743200"/>
            <a:ext cx="2819400" cy="317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1" name="Line 23"/>
          <p:cNvSpPr>
            <a:spLocks noChangeShapeType="1"/>
          </p:cNvSpPr>
          <p:nvPr/>
        </p:nvSpPr>
        <p:spPr bwMode="auto">
          <a:xfrm>
            <a:off x="2009775" y="3321050"/>
            <a:ext cx="6194425" cy="127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2" name="Line 24"/>
          <p:cNvSpPr>
            <a:spLocks noChangeShapeType="1"/>
          </p:cNvSpPr>
          <p:nvPr/>
        </p:nvSpPr>
        <p:spPr bwMode="auto">
          <a:xfrm>
            <a:off x="3581400" y="4038600"/>
            <a:ext cx="46482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3" name="Line 25"/>
          <p:cNvSpPr>
            <a:spLocks noChangeShapeType="1"/>
          </p:cNvSpPr>
          <p:nvPr/>
        </p:nvSpPr>
        <p:spPr bwMode="auto">
          <a:xfrm flipV="1">
            <a:off x="1981200" y="2955925"/>
            <a:ext cx="6223000" cy="1587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4" name="Line 26"/>
          <p:cNvSpPr>
            <a:spLocks noChangeShapeType="1"/>
          </p:cNvSpPr>
          <p:nvPr/>
        </p:nvSpPr>
        <p:spPr bwMode="auto">
          <a:xfrm>
            <a:off x="2438400" y="3886200"/>
            <a:ext cx="57912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Line 27"/>
          <p:cNvSpPr>
            <a:spLocks noChangeShapeType="1"/>
          </p:cNvSpPr>
          <p:nvPr/>
        </p:nvSpPr>
        <p:spPr bwMode="auto">
          <a:xfrm>
            <a:off x="5181600" y="5181600"/>
            <a:ext cx="3048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6" name="Line 28"/>
          <p:cNvSpPr>
            <a:spLocks noChangeShapeType="1"/>
          </p:cNvSpPr>
          <p:nvPr/>
        </p:nvSpPr>
        <p:spPr bwMode="auto">
          <a:xfrm flipV="1">
            <a:off x="3962400" y="5410200"/>
            <a:ext cx="42672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7" name="Line 29"/>
          <p:cNvSpPr>
            <a:spLocks noChangeShapeType="1"/>
          </p:cNvSpPr>
          <p:nvPr/>
        </p:nvSpPr>
        <p:spPr bwMode="auto">
          <a:xfrm>
            <a:off x="4648200" y="5562600"/>
            <a:ext cx="35814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8" name="Line 30"/>
          <p:cNvSpPr>
            <a:spLocks noChangeShapeType="1"/>
          </p:cNvSpPr>
          <p:nvPr/>
        </p:nvSpPr>
        <p:spPr bwMode="auto">
          <a:xfrm flipV="1">
            <a:off x="3429000" y="5029200"/>
            <a:ext cx="48006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9" name="Line 31"/>
          <p:cNvSpPr>
            <a:spLocks noChangeShapeType="1"/>
          </p:cNvSpPr>
          <p:nvPr/>
        </p:nvSpPr>
        <p:spPr bwMode="auto">
          <a:xfrm flipV="1">
            <a:off x="2667000" y="3503613"/>
            <a:ext cx="5537200" cy="1587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0" name="Line 32"/>
          <p:cNvSpPr>
            <a:spLocks noChangeShapeType="1"/>
          </p:cNvSpPr>
          <p:nvPr/>
        </p:nvSpPr>
        <p:spPr bwMode="auto">
          <a:xfrm flipV="1">
            <a:off x="4800600" y="3657600"/>
            <a:ext cx="3429000" cy="158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1" name="Line 33"/>
          <p:cNvSpPr>
            <a:spLocks noChangeShapeType="1"/>
          </p:cNvSpPr>
          <p:nvPr/>
        </p:nvSpPr>
        <p:spPr bwMode="auto">
          <a:xfrm>
            <a:off x="5486400" y="4419600"/>
            <a:ext cx="27432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2" name="Line 34"/>
          <p:cNvSpPr>
            <a:spLocks noChangeShapeType="1"/>
          </p:cNvSpPr>
          <p:nvPr/>
        </p:nvSpPr>
        <p:spPr bwMode="auto">
          <a:xfrm flipV="1">
            <a:off x="5883275" y="4237038"/>
            <a:ext cx="2320925" cy="1587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3" name="Line 35"/>
          <p:cNvSpPr>
            <a:spLocks noChangeShapeType="1"/>
          </p:cNvSpPr>
          <p:nvPr/>
        </p:nvSpPr>
        <p:spPr bwMode="auto">
          <a:xfrm flipV="1">
            <a:off x="5638800" y="4572000"/>
            <a:ext cx="2590800" cy="158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4" name="Line 36"/>
          <p:cNvSpPr>
            <a:spLocks noChangeShapeType="1"/>
          </p:cNvSpPr>
          <p:nvPr/>
        </p:nvSpPr>
        <p:spPr bwMode="auto">
          <a:xfrm flipV="1">
            <a:off x="3124200" y="3657600"/>
            <a:ext cx="685800" cy="158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5" name="Line 37"/>
          <p:cNvSpPr>
            <a:spLocks noChangeShapeType="1"/>
          </p:cNvSpPr>
          <p:nvPr/>
        </p:nvSpPr>
        <p:spPr bwMode="auto">
          <a:xfrm>
            <a:off x="4343400" y="5867400"/>
            <a:ext cx="8382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6" name="Line 38"/>
          <p:cNvSpPr>
            <a:spLocks noChangeShapeType="1"/>
          </p:cNvSpPr>
          <p:nvPr/>
        </p:nvSpPr>
        <p:spPr bwMode="auto">
          <a:xfrm flipV="1">
            <a:off x="2057400" y="4800600"/>
            <a:ext cx="1219200" cy="158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7" name="Line 39"/>
          <p:cNvSpPr>
            <a:spLocks noChangeShapeType="1"/>
          </p:cNvSpPr>
          <p:nvPr/>
        </p:nvSpPr>
        <p:spPr bwMode="auto">
          <a:xfrm flipV="1">
            <a:off x="6096000" y="5867400"/>
            <a:ext cx="8382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8" name="Line 40"/>
          <p:cNvSpPr>
            <a:spLocks noChangeShapeType="1"/>
          </p:cNvSpPr>
          <p:nvPr/>
        </p:nvSpPr>
        <p:spPr bwMode="auto">
          <a:xfrm>
            <a:off x="2590800" y="2438400"/>
            <a:ext cx="5613400" cy="127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9" name="Line 41"/>
          <p:cNvSpPr>
            <a:spLocks noChangeShapeType="1"/>
          </p:cNvSpPr>
          <p:nvPr/>
        </p:nvSpPr>
        <p:spPr bwMode="auto">
          <a:xfrm flipV="1">
            <a:off x="2590800" y="3124200"/>
            <a:ext cx="5638800" cy="158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0" name="Line 42"/>
          <p:cNvSpPr>
            <a:spLocks noChangeShapeType="1"/>
          </p:cNvSpPr>
          <p:nvPr/>
        </p:nvSpPr>
        <p:spPr bwMode="auto">
          <a:xfrm flipV="1">
            <a:off x="4648200" y="4800600"/>
            <a:ext cx="3581400" cy="63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2" name="Slide Number Placeholder 4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442345-26DD-4463-94B8-7234EEDE3DB6}" type="slidenum">
              <a:rPr lang="en-US"/>
              <a:pPr/>
              <a:t>21</a:t>
            </a:fld>
            <a:endParaRPr lang="en-US"/>
          </a:p>
        </p:txBody>
      </p:sp>
      <p:pic>
        <p:nvPicPr>
          <p:cNvPr id="45" name="Picture 4" descr="AACC_logo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114520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43" descr="MCj040413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6019800"/>
            <a:ext cx="6762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576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28EF-B0A1-46D8-8593-FCDAB9F1E79B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600" dirty="0"/>
              <a:t>How Do You Prove That You Are a “Well-Rounded” Person?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7"/>
            <a:ext cx="82296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 dirty="0"/>
              <a:t>“Well-roundedness” is essential for Asian admissions success. </a:t>
            </a:r>
            <a:r>
              <a:rPr lang="en-US" sz="2000" b="1" dirty="0" smtClean="0"/>
              <a:t>Tracks of “well-roundedness” </a:t>
            </a:r>
            <a:r>
              <a:rPr lang="en-US" sz="2000" dirty="0"/>
              <a:t>include:</a:t>
            </a:r>
          </a:p>
          <a:p>
            <a:pPr marL="0" indent="0">
              <a:buFontTx/>
              <a:buNone/>
            </a:pPr>
            <a:endParaRPr lang="en-US" sz="1000" dirty="0"/>
          </a:p>
          <a:p>
            <a:pPr marL="633413" lvl="1" indent="-295275">
              <a:buFontTx/>
              <a:buChar char="•"/>
            </a:pPr>
            <a:r>
              <a:rPr lang="en-US" sz="2000" dirty="0"/>
              <a:t>Athletics – At least one varsity sport, ideally not golf or tennis</a:t>
            </a:r>
          </a:p>
          <a:p>
            <a:pPr marL="633413" lvl="1" indent="-295275">
              <a:buFontTx/>
              <a:buChar char="•"/>
            </a:pPr>
            <a:r>
              <a:rPr lang="en-US" sz="2000" dirty="0"/>
              <a:t>Arts – Music (</a:t>
            </a:r>
            <a:r>
              <a:rPr lang="en-US" sz="2000" dirty="0" smtClean="0"/>
              <a:t>ideally not piano or violin)</a:t>
            </a:r>
            <a:r>
              <a:rPr lang="en-US" sz="2000" dirty="0"/>
              <a:t>, fine arts or theater</a:t>
            </a:r>
          </a:p>
          <a:p>
            <a:pPr marL="633413" lvl="1" indent="-295275">
              <a:buFontTx/>
              <a:buChar char="•"/>
            </a:pPr>
            <a:r>
              <a:rPr lang="en-US" sz="2000" dirty="0"/>
              <a:t>Competitive Club – Debate, Olympiad, Quiz Bowl, Robotics, etc.</a:t>
            </a:r>
          </a:p>
          <a:p>
            <a:pPr marL="633413" lvl="1" indent="-295275">
              <a:buFontTx/>
              <a:buChar char="•"/>
            </a:pPr>
            <a:r>
              <a:rPr lang="en-US" sz="2000" dirty="0"/>
              <a:t>Non-competitive Clubs – Latin Club, Computer, Newspaper, etc.</a:t>
            </a:r>
          </a:p>
          <a:p>
            <a:pPr marL="633413" lvl="1" indent="-295275">
              <a:buFontTx/>
              <a:buChar char="•"/>
            </a:pPr>
            <a:r>
              <a:rPr lang="en-US" sz="2000" dirty="0"/>
              <a:t>Volunteering – High school or on the outside</a:t>
            </a:r>
          </a:p>
          <a:p>
            <a:pPr marL="633413" lvl="1" indent="-295275">
              <a:buFontTx/>
              <a:buChar char="•"/>
            </a:pPr>
            <a:r>
              <a:rPr lang="en-US" sz="2000" dirty="0"/>
              <a:t>Other – Jobs, Internships, Research, Summer Enrichment, etc.</a:t>
            </a:r>
          </a:p>
          <a:p>
            <a:pPr marL="633413" lvl="1" indent="-295275">
              <a:buFontTx/>
              <a:buChar char="•"/>
            </a:pPr>
            <a:endParaRPr lang="en-US" sz="1000" dirty="0"/>
          </a:p>
          <a:p>
            <a:pPr marL="0" indent="0">
              <a:buFontTx/>
              <a:buNone/>
            </a:pPr>
            <a:r>
              <a:rPr lang="en-US" sz="2000" b="1" dirty="0"/>
              <a:t>Bottom Line: Asian applicants must prove that they are “well-rounded” in order to </a:t>
            </a:r>
            <a:r>
              <a:rPr lang="en-US" sz="2000" b="1" dirty="0" smtClean="0"/>
              <a:t>improve their admissions chances (at least 4 tracks and ideally 5 out of the 6)</a:t>
            </a:r>
            <a:endParaRPr lang="en-US" sz="2000" b="1" dirty="0"/>
          </a:p>
          <a:p>
            <a:pPr marL="633413" lvl="1" indent="-295275"/>
            <a:endParaRPr lang="en-US" sz="2000" dirty="0"/>
          </a:p>
          <a:p>
            <a:pPr marL="633413" lvl="1" indent="-295275"/>
            <a:endParaRPr lang="en-US" sz="2400" dirty="0"/>
          </a:p>
          <a:p>
            <a:pPr marL="633413" lvl="1" indent="-295275"/>
            <a:endParaRPr lang="en-US" sz="2400" b="1" dirty="0"/>
          </a:p>
        </p:txBody>
      </p:sp>
      <p:pic>
        <p:nvPicPr>
          <p:cNvPr id="109572" name="Picture 4" descr="AACC_logo_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867400"/>
            <a:ext cx="2806700" cy="735013"/>
          </a:xfrm>
          <a:prstGeom prst="rect">
            <a:avLst/>
          </a:prstGeom>
          <a:noFill/>
        </p:spPr>
      </p:pic>
      <p:pic>
        <p:nvPicPr>
          <p:cNvPr id="109573" name="Picture 5" descr="MC900251573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5486400"/>
            <a:ext cx="1447800" cy="1100138"/>
          </a:xfrm>
          <a:prstGeom prst="rect">
            <a:avLst/>
          </a:prstGeom>
          <a:noFill/>
        </p:spPr>
      </p:pic>
      <p:pic>
        <p:nvPicPr>
          <p:cNvPr id="109574" name="Picture 6" descr="MC900326742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5257800"/>
            <a:ext cx="1095375" cy="136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55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Extracurricular Factor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Debate, Model UN and even newspaper allows you to </a:t>
            </a:r>
            <a:r>
              <a:rPr lang="en-US" sz="2400" dirty="0"/>
              <a:t>show </a:t>
            </a:r>
            <a:r>
              <a:rPr lang="en-US" sz="2400" b="1" dirty="0"/>
              <a:t>well-</a:t>
            </a:r>
            <a:r>
              <a:rPr lang="en-US" sz="2400" b="1" dirty="0" smtClean="0"/>
              <a:t>roundedness </a:t>
            </a:r>
            <a:r>
              <a:rPr lang="en-US" sz="2400" dirty="0" smtClean="0"/>
              <a:t>as well as compete against your peers from other schools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You should demonstrate </a:t>
            </a:r>
            <a:r>
              <a:rPr lang="en-US" sz="2400" b="1" dirty="0" smtClean="0">
                <a:solidFill>
                  <a:srgbClr val="FF0000"/>
                </a:solidFill>
              </a:rPr>
              <a:t>leadership</a:t>
            </a:r>
            <a:r>
              <a:rPr lang="en-US" sz="2400" dirty="0" smtClean="0">
                <a:solidFill>
                  <a:srgbClr val="FF0000"/>
                </a:solidFill>
              </a:rPr>
              <a:t> in at least </a:t>
            </a:r>
            <a:r>
              <a:rPr lang="en-US" sz="2400" u="sng" dirty="0" smtClean="0">
                <a:solidFill>
                  <a:srgbClr val="FF0000"/>
                </a:solidFill>
              </a:rPr>
              <a:t>two activities </a:t>
            </a:r>
            <a:r>
              <a:rPr lang="en-US" sz="2400" dirty="0" smtClean="0">
                <a:solidFill>
                  <a:srgbClr val="FF0000"/>
                </a:solidFill>
              </a:rPr>
              <a:t>(Pres., VP, Capt., Co-Capt.,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Volunteering</a:t>
            </a:r>
            <a:r>
              <a:rPr lang="en-US" sz="2400" dirty="0" smtClean="0">
                <a:solidFill>
                  <a:srgbClr val="FF0000"/>
                </a:solidFill>
              </a:rPr>
              <a:t> (long-term, local, personal) shows compassion towards others – can be delayed until the 11</a:t>
            </a:r>
            <a:r>
              <a:rPr lang="en-US" sz="2400" baseline="30000" dirty="0" smtClean="0">
                <a:solidFill>
                  <a:srgbClr val="FF0000"/>
                </a:solidFill>
              </a:rPr>
              <a:t>th</a:t>
            </a:r>
            <a:r>
              <a:rPr lang="en-US" sz="2400" dirty="0" smtClean="0">
                <a:solidFill>
                  <a:srgbClr val="FF0000"/>
                </a:solidFill>
              </a:rPr>
              <a:t> grade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Choose one or two activities you really enjoy, and take it to the max (</a:t>
            </a:r>
            <a:r>
              <a:rPr lang="en-US" sz="2400" b="1" dirty="0" smtClean="0"/>
              <a:t>peak activity</a:t>
            </a:r>
            <a:r>
              <a:rPr lang="en-US" sz="2400" dirty="0" smtClean="0"/>
              <a:t>) by competing or going beyond your high school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Summer activities </a:t>
            </a:r>
            <a:r>
              <a:rPr lang="en-US" sz="2400" dirty="0" smtClean="0"/>
              <a:t>help reinforce themes – beginning after 10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grade, although after 9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grade is useful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pic>
        <p:nvPicPr>
          <p:cNvPr id="30724" name="Picture 4" descr="AACC_logo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943600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A23134-2741-41A0-845B-F132DB1DEB1E}" type="slidenum">
              <a:rPr lang="en-US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95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3E52-E92C-4003-A3FC-777BD17B58E2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Components of </a:t>
            </a:r>
            <a:r>
              <a:rPr lang="en-US" sz="3600" dirty="0" smtClean="0"/>
              <a:t>Teddy</a:t>
            </a:r>
            <a:r>
              <a:rPr lang="en-US" sz="3600" dirty="0" smtClean="0"/>
              <a:t>’s </a:t>
            </a:r>
            <a:r>
              <a:rPr lang="en-US" sz="3600" dirty="0"/>
              <a:t>College Plan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  <a:tabLst>
                <a:tab pos="0" algn="l"/>
              </a:tabLst>
            </a:pPr>
            <a:r>
              <a:rPr lang="en-US" sz="2400" dirty="0"/>
              <a:t> Academic theme: </a:t>
            </a:r>
          </a:p>
          <a:p>
            <a:pPr lvl="1">
              <a:lnSpc>
                <a:spcPct val="80000"/>
              </a:lnSpc>
              <a:tabLst>
                <a:tab pos="0" algn="l"/>
              </a:tabLst>
            </a:pPr>
            <a:r>
              <a:rPr lang="en-US" sz="1800" dirty="0"/>
              <a:t>What are </a:t>
            </a:r>
            <a:r>
              <a:rPr lang="en-US" sz="1800" dirty="0" smtClean="0"/>
              <a:t>his </a:t>
            </a:r>
            <a:r>
              <a:rPr lang="en-US" sz="1800" dirty="0"/>
              <a:t>potential areas of study?</a:t>
            </a:r>
          </a:p>
          <a:p>
            <a:pPr lvl="1">
              <a:lnSpc>
                <a:spcPct val="80000"/>
              </a:lnSpc>
              <a:tabLst>
                <a:tab pos="0" algn="l"/>
              </a:tabLst>
            </a:pPr>
            <a:r>
              <a:rPr lang="en-US" sz="1800" dirty="0"/>
              <a:t>What classes should </a:t>
            </a:r>
            <a:r>
              <a:rPr lang="en-US" sz="1800" dirty="0" smtClean="0"/>
              <a:t>he </a:t>
            </a:r>
            <a:r>
              <a:rPr lang="en-US" sz="1800" dirty="0"/>
              <a:t>take, in high school, online and at college?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0" algn="l"/>
              </a:tabLst>
            </a:pPr>
            <a:r>
              <a:rPr lang="en-US" sz="2400" dirty="0"/>
              <a:t>Extracurricular theme:</a:t>
            </a:r>
          </a:p>
          <a:p>
            <a:pPr lvl="1">
              <a:lnSpc>
                <a:spcPct val="80000"/>
              </a:lnSpc>
              <a:tabLst>
                <a:tab pos="0" algn="l"/>
              </a:tabLst>
            </a:pPr>
            <a:r>
              <a:rPr lang="en-US" sz="1800" dirty="0"/>
              <a:t>What activities should </a:t>
            </a:r>
            <a:r>
              <a:rPr lang="en-US" sz="1800" dirty="0" smtClean="0"/>
              <a:t>he </a:t>
            </a:r>
            <a:r>
              <a:rPr lang="en-US" sz="1800" dirty="0"/>
              <a:t>emphasize, both time and leadership-wise?</a:t>
            </a:r>
          </a:p>
          <a:p>
            <a:pPr lvl="1">
              <a:lnSpc>
                <a:spcPct val="80000"/>
              </a:lnSpc>
              <a:tabLst>
                <a:tab pos="0" algn="l"/>
              </a:tabLst>
            </a:pPr>
            <a:r>
              <a:rPr lang="en-US" sz="1800" dirty="0"/>
              <a:t>What new activities, if any, </a:t>
            </a:r>
            <a:r>
              <a:rPr lang="en-US" sz="1800" dirty="0" smtClean="0"/>
              <a:t>should he </a:t>
            </a:r>
            <a:r>
              <a:rPr lang="en-US" sz="1800" dirty="0"/>
              <a:t>start</a:t>
            </a:r>
            <a:r>
              <a:rPr lang="en-US" sz="1800" dirty="0" smtClean="0"/>
              <a:t>?</a:t>
            </a:r>
          </a:p>
          <a:p>
            <a:pPr marL="342900" lvl="1" indent="-3429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2400" dirty="0" smtClean="0"/>
              <a:t>Career theme:</a:t>
            </a:r>
          </a:p>
          <a:p>
            <a:pPr lvl="1">
              <a:lnSpc>
                <a:spcPct val="80000"/>
              </a:lnSpc>
              <a:tabLst>
                <a:tab pos="0" algn="l"/>
              </a:tabLst>
            </a:pPr>
            <a:r>
              <a:rPr lang="en-US" sz="1800" dirty="0" smtClean="0"/>
              <a:t>What should he state as his potential career?</a:t>
            </a:r>
          </a:p>
          <a:p>
            <a:pPr lvl="1">
              <a:lnSpc>
                <a:spcPct val="80000"/>
              </a:lnSpc>
              <a:tabLst>
                <a:tab pos="0" algn="l"/>
              </a:tabLst>
            </a:pPr>
            <a:r>
              <a:rPr lang="en-US" sz="1800" dirty="0" smtClean="0"/>
              <a:t>Grad school plans?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0" algn="l"/>
              </a:tabLst>
            </a:pPr>
            <a:r>
              <a:rPr lang="en-US" sz="2400" dirty="0" smtClean="0"/>
              <a:t>Other Factors:</a:t>
            </a:r>
            <a:endParaRPr lang="en-US" sz="2400" dirty="0"/>
          </a:p>
          <a:p>
            <a:pPr lvl="1">
              <a:lnSpc>
                <a:spcPct val="80000"/>
              </a:lnSpc>
              <a:tabLst>
                <a:tab pos="0" algn="l"/>
              </a:tabLst>
            </a:pPr>
            <a:r>
              <a:rPr lang="en-US" sz="1800" dirty="0" smtClean="0"/>
              <a:t>Is he </a:t>
            </a:r>
            <a:r>
              <a:rPr lang="en-US" sz="1800" dirty="0"/>
              <a:t>well-rounded?</a:t>
            </a:r>
          </a:p>
          <a:p>
            <a:pPr lvl="1">
              <a:lnSpc>
                <a:spcPct val="80000"/>
              </a:lnSpc>
              <a:tabLst>
                <a:tab pos="0" algn="l"/>
              </a:tabLst>
            </a:pPr>
            <a:r>
              <a:rPr lang="en-US" sz="1800" dirty="0"/>
              <a:t>What should </a:t>
            </a:r>
            <a:r>
              <a:rPr lang="en-US" sz="1800" dirty="0" smtClean="0"/>
              <a:t>he </a:t>
            </a:r>
            <a:r>
              <a:rPr lang="en-US" sz="1800" dirty="0"/>
              <a:t>do this summer?</a:t>
            </a:r>
          </a:p>
          <a:p>
            <a:pPr lvl="1">
              <a:lnSpc>
                <a:spcPct val="80000"/>
              </a:lnSpc>
              <a:tabLst>
                <a:tab pos="0" algn="l"/>
              </a:tabLst>
            </a:pPr>
            <a:r>
              <a:rPr lang="en-US" sz="1800" dirty="0" smtClean="0"/>
              <a:t>Testing </a:t>
            </a:r>
            <a:r>
              <a:rPr lang="en-US" sz="1800" dirty="0"/>
              <a:t>schedule?</a:t>
            </a:r>
          </a:p>
          <a:p>
            <a:pPr marL="0" indent="0">
              <a:lnSpc>
                <a:spcPct val="80000"/>
              </a:lnSpc>
              <a:tabLst>
                <a:tab pos="0" algn="l"/>
              </a:tabLst>
            </a:pPr>
            <a:endParaRPr lang="en-US" sz="2400" dirty="0"/>
          </a:p>
          <a:p>
            <a:pPr marL="0" indent="0">
              <a:lnSpc>
                <a:spcPct val="80000"/>
              </a:lnSpc>
              <a:tabLst>
                <a:tab pos="0" algn="l"/>
              </a:tabLst>
            </a:pPr>
            <a:endParaRPr lang="en-US" sz="2400" dirty="0"/>
          </a:p>
        </p:txBody>
      </p:sp>
      <p:pic>
        <p:nvPicPr>
          <p:cNvPr id="41988" name="Picture 4" descr="AACC_logo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867400"/>
            <a:ext cx="2806700" cy="735013"/>
          </a:xfrm>
          <a:prstGeom prst="rect">
            <a:avLst/>
          </a:prstGeom>
          <a:noFill/>
        </p:spPr>
      </p:pic>
      <p:pic>
        <p:nvPicPr>
          <p:cNvPr id="41991" name="Picture 7" descr="MCj0324808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5486400"/>
            <a:ext cx="1816100" cy="1046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579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5094-37E9-4403-BB77-209F2DA0DC50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600" dirty="0"/>
              <a:t>What “Theme” Should I Use For</a:t>
            </a:r>
            <a:br>
              <a:rPr lang="en-US" sz="3600" dirty="0"/>
            </a:br>
            <a:r>
              <a:rPr lang="en-US" sz="3600" dirty="0"/>
              <a:t>My Applications?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 which direction should I steer my coursework?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What activities should I pursue to show my “passion” and other desirable qualities?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What should I do during the summer?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What should I state as intended major?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Who should I ask to write my recommendations?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What should I say in my essays and applications?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</p:txBody>
      </p:sp>
      <p:pic>
        <p:nvPicPr>
          <p:cNvPr id="106500" name="Picture 5" descr="AACC_logo_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867400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1" name="Picture 5" descr="MMj03366990000[1]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5029200"/>
            <a:ext cx="1905000" cy="1503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857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60D5-2D17-4BF7-AE1C-80B213370BC5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600" dirty="0"/>
              <a:t>Review: </a:t>
            </a:r>
            <a:r>
              <a:rPr lang="en-US" sz="3600" dirty="0" smtClean="0"/>
              <a:t>Teddy’s’ 9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grade schedule</a:t>
            </a:r>
            <a:endParaRPr lang="en-US" sz="3600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3962400"/>
          </a:xfrm>
        </p:spPr>
        <p:txBody>
          <a:bodyPr/>
          <a:lstStyle/>
          <a:p>
            <a:r>
              <a:rPr lang="en-US" sz="2800" dirty="0" smtClean="0"/>
              <a:t>Algebra 2 (H) A-/A-</a:t>
            </a:r>
          </a:p>
          <a:p>
            <a:r>
              <a:rPr lang="en-US" sz="2800" dirty="0" smtClean="0"/>
              <a:t>English 1 A-/A</a:t>
            </a:r>
          </a:p>
          <a:p>
            <a:r>
              <a:rPr lang="en-US" sz="2800" dirty="0" smtClean="0"/>
              <a:t>French 2 A/A</a:t>
            </a:r>
          </a:p>
          <a:p>
            <a:r>
              <a:rPr lang="en-US" sz="2800" dirty="0" smtClean="0"/>
              <a:t>Physics A/A</a:t>
            </a:r>
          </a:p>
          <a:p>
            <a:r>
              <a:rPr lang="en-US" sz="2800" dirty="0" smtClean="0"/>
              <a:t>World Religions A/A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Computer Science – A-Star Computer (USACO)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Physics – Dr. Tang in Fremont (USAPO) - drop</a:t>
            </a:r>
          </a:p>
          <a:p>
            <a:endParaRPr lang="en-US" sz="2800" dirty="0" smtClean="0"/>
          </a:p>
          <a:p>
            <a:endParaRPr lang="en-US" sz="2400" dirty="0"/>
          </a:p>
        </p:txBody>
      </p:sp>
      <p:pic>
        <p:nvPicPr>
          <p:cNvPr id="105476" name="Picture 4" descr="AACC_logo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867400"/>
            <a:ext cx="2806700" cy="735013"/>
          </a:xfrm>
          <a:prstGeom prst="rect">
            <a:avLst/>
          </a:prstGeom>
          <a:noFill/>
        </p:spPr>
      </p:pic>
      <p:pic>
        <p:nvPicPr>
          <p:cNvPr id="105477" name="Picture 5" descr="MCj007875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5486400"/>
            <a:ext cx="1295400" cy="1239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60D5-2D17-4BF7-AE1C-80B213370BC5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600" dirty="0"/>
              <a:t>Review: </a:t>
            </a:r>
            <a:r>
              <a:rPr lang="en-US" sz="3600" dirty="0" smtClean="0"/>
              <a:t>Teddy’s’ 10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grade schedule</a:t>
            </a:r>
            <a:endParaRPr lang="en-US" sz="3600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3962400"/>
          </a:xfrm>
        </p:spPr>
        <p:txBody>
          <a:bodyPr/>
          <a:lstStyle/>
          <a:p>
            <a:r>
              <a:rPr lang="en-US" sz="2800" dirty="0" err="1" smtClean="0"/>
              <a:t>Precalculus</a:t>
            </a:r>
            <a:r>
              <a:rPr lang="en-US" sz="2800" dirty="0" smtClean="0"/>
              <a:t> (H)</a:t>
            </a:r>
          </a:p>
          <a:p>
            <a:r>
              <a:rPr lang="en-US" sz="2800" dirty="0" smtClean="0"/>
              <a:t>English 2</a:t>
            </a:r>
          </a:p>
          <a:p>
            <a:r>
              <a:rPr lang="en-US" sz="2800" dirty="0" smtClean="0"/>
              <a:t>French 3 (H)</a:t>
            </a:r>
          </a:p>
          <a:p>
            <a:r>
              <a:rPr lang="en-US" sz="2800" dirty="0" smtClean="0"/>
              <a:t>Chemistry (H)</a:t>
            </a:r>
          </a:p>
          <a:p>
            <a:r>
              <a:rPr lang="en-US" sz="2800" dirty="0" smtClean="0"/>
              <a:t>Modern World History</a:t>
            </a:r>
          </a:p>
          <a:p>
            <a:r>
              <a:rPr lang="en-US" sz="2800" dirty="0" smtClean="0"/>
              <a:t>AP Computer Science</a:t>
            </a:r>
          </a:p>
          <a:p>
            <a:r>
              <a:rPr lang="en-US" sz="2800" dirty="0" smtClean="0"/>
              <a:t>AP Physics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Find a class or tutor USAMO </a:t>
            </a:r>
          </a:p>
          <a:p>
            <a:endParaRPr lang="en-US" sz="2800" dirty="0" smtClean="0"/>
          </a:p>
          <a:p>
            <a:endParaRPr lang="en-US" sz="2400" dirty="0"/>
          </a:p>
        </p:txBody>
      </p:sp>
      <p:pic>
        <p:nvPicPr>
          <p:cNvPr id="105476" name="Picture 4" descr="AACC_logo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867400"/>
            <a:ext cx="2806700" cy="735013"/>
          </a:xfrm>
          <a:prstGeom prst="rect">
            <a:avLst/>
          </a:prstGeom>
          <a:noFill/>
        </p:spPr>
      </p:pic>
      <p:pic>
        <p:nvPicPr>
          <p:cNvPr id="105477" name="Picture 5" descr="MCj007875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5486400"/>
            <a:ext cx="1295400" cy="1239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4830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1ECDEB-FD8A-4330-917A-DF13447676E0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Recommendations for Teddy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Develop a ACT/SAT testing schedule (starting Fall 2016)</a:t>
            </a:r>
          </a:p>
          <a:p>
            <a:r>
              <a:rPr lang="en-US" sz="2400" dirty="0"/>
              <a:t>Clarify </a:t>
            </a:r>
            <a:r>
              <a:rPr lang="en-US" sz="2400" dirty="0" smtClean="0"/>
              <a:t>their </a:t>
            </a:r>
            <a:r>
              <a:rPr lang="en-US" sz="2400" dirty="0"/>
              <a:t>Academic and Extracurricular Themes by adding </a:t>
            </a:r>
            <a:r>
              <a:rPr lang="en-US" sz="2400" dirty="0" smtClean="0"/>
              <a:t>two or three </a:t>
            </a:r>
            <a:r>
              <a:rPr lang="en-US" sz="2400" dirty="0"/>
              <a:t>school-year </a:t>
            </a:r>
            <a:r>
              <a:rPr lang="en-US" sz="2400" dirty="0" smtClean="0"/>
              <a:t>activities in high school (competitive club, non-competitive club)</a:t>
            </a:r>
          </a:p>
          <a:p>
            <a:r>
              <a:rPr lang="en-US" sz="2400" dirty="0" smtClean="0"/>
              <a:t>Accelerate existing activities and </a:t>
            </a:r>
            <a:r>
              <a:rPr lang="en-US" sz="2400" dirty="0" smtClean="0">
                <a:solidFill>
                  <a:srgbClr val="FF0000"/>
                </a:solidFill>
              </a:rPr>
              <a:t>consider adding additional activities (see page 30)</a:t>
            </a:r>
          </a:p>
          <a:p>
            <a:r>
              <a:rPr lang="en-US" sz="2400" dirty="0" smtClean="0"/>
              <a:t>Choose </a:t>
            </a:r>
            <a:r>
              <a:rPr lang="en-US" sz="2400" dirty="0" smtClean="0"/>
              <a:t>and then develop Academic, EC Themes through college class, </a:t>
            </a:r>
            <a:r>
              <a:rPr lang="en-US" sz="2400" dirty="0"/>
              <a:t>s</a:t>
            </a:r>
            <a:r>
              <a:rPr lang="en-US" sz="2400" dirty="0" smtClean="0"/>
              <a:t>ummer or school activity</a:t>
            </a:r>
          </a:p>
          <a:p>
            <a:r>
              <a:rPr lang="en-US" sz="2400" dirty="0" smtClean="0"/>
              <a:t>Use the summers after 10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and 11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grade to demonstrate peak activities, including music, plus academic and career themes</a:t>
            </a:r>
            <a:endParaRPr lang="en-US" sz="2400" u="sng" dirty="0" smtClean="0"/>
          </a:p>
        </p:txBody>
      </p:sp>
      <p:pic>
        <p:nvPicPr>
          <p:cNvPr id="17413" name="Picture 4" descr="AACC_logo_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867400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10" descr="MC900446248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5525012"/>
            <a:ext cx="1143000" cy="115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748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5094-37E9-4403-BB77-209F2DA0DC50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600" dirty="0" smtClean="0"/>
              <a:t>What Are Potential Academic Themes?</a:t>
            </a:r>
            <a:endParaRPr lang="en-US" sz="3600" dirty="0"/>
          </a:p>
        </p:txBody>
      </p:sp>
      <p:pic>
        <p:nvPicPr>
          <p:cNvPr id="106500" name="Picture 5" descr="AACC_logo_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322" y="5986462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36059277"/>
              </p:ext>
            </p:extLst>
          </p:nvPr>
        </p:nvGraphicFramePr>
        <p:xfrm>
          <a:off x="1524000" y="1397000"/>
          <a:ext cx="6553200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4689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45D89A7-FA48-472D-8523-303671FC3B9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536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7F930E1-E37B-459C-BE6D-66CB170DAB4C}" type="slidenum">
              <a:rPr lang="en-US" sz="1400" b="0"/>
              <a:pPr algn="r"/>
              <a:t>3</a:t>
            </a:fld>
            <a:endParaRPr lang="en-US" sz="1400" b="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Part 1: Elite College Admissions</a:t>
            </a:r>
          </a:p>
        </p:txBody>
      </p:sp>
      <p:pic>
        <p:nvPicPr>
          <p:cNvPr id="15364" name="Picture 4" descr="AACC_logo_print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4800" y="5867400"/>
            <a:ext cx="2806700" cy="735013"/>
          </a:xfrm>
          <a:noFill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1752600"/>
            <a:ext cx="5029200" cy="33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D6EE-B5C1-4B64-9B9E-F508123B02DD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4000" dirty="0" smtClean="0"/>
              <a:t>Review: Teddy’s Activity Tracks</a:t>
            </a:r>
            <a:endParaRPr lang="en-US" sz="400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Athletics – </a:t>
            </a:r>
            <a:r>
              <a:rPr lang="en-US" sz="2400" dirty="0" smtClean="0">
                <a:solidFill>
                  <a:srgbClr val="008000"/>
                </a:solidFill>
              </a:rPr>
              <a:t>Cross-country (JV), basketball (Fresh)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Arts – None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Competitive Club </a:t>
            </a:r>
            <a:r>
              <a:rPr lang="en-US" sz="2400" dirty="0" smtClean="0"/>
              <a:t>– </a:t>
            </a:r>
            <a:r>
              <a:rPr lang="en-US" sz="2400" dirty="0" smtClean="0">
                <a:solidFill>
                  <a:srgbClr val="008000"/>
                </a:solidFill>
              </a:rPr>
              <a:t>Robotics, Math Club (AMC10) – took a prep class, self-studied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Non-Competitive Club – </a:t>
            </a:r>
            <a:r>
              <a:rPr lang="en-US" sz="2400" dirty="0" smtClean="0">
                <a:solidFill>
                  <a:srgbClr val="FF0000"/>
                </a:solidFill>
              </a:rPr>
              <a:t>Add something in 10</a:t>
            </a:r>
            <a:r>
              <a:rPr lang="en-US" sz="2400" baseline="30000" dirty="0" smtClean="0">
                <a:solidFill>
                  <a:srgbClr val="FF0000"/>
                </a:solidFill>
              </a:rPr>
              <a:t>th</a:t>
            </a:r>
            <a:r>
              <a:rPr lang="en-US" sz="2400" dirty="0" smtClean="0">
                <a:solidFill>
                  <a:srgbClr val="FF0000"/>
                </a:solidFill>
              </a:rPr>
              <a:t> grade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Volunteering – </a:t>
            </a:r>
            <a:r>
              <a:rPr lang="en-US" sz="2400" dirty="0" smtClean="0">
                <a:solidFill>
                  <a:srgbClr val="008000"/>
                </a:solidFill>
              </a:rPr>
              <a:t>9</a:t>
            </a:r>
            <a:r>
              <a:rPr lang="en-US" sz="2400" baseline="30000" dirty="0" smtClean="0">
                <a:solidFill>
                  <a:srgbClr val="008000"/>
                </a:solidFill>
              </a:rPr>
              <a:t>th</a:t>
            </a:r>
            <a:r>
              <a:rPr lang="en-US" sz="2400" dirty="0" smtClean="0">
                <a:solidFill>
                  <a:srgbClr val="008000"/>
                </a:solidFill>
              </a:rPr>
              <a:t> grade (20 hours) – hosted robotics comp, charity run, pre-school volunteering, </a:t>
            </a:r>
            <a:r>
              <a:rPr lang="en-US" sz="2400" dirty="0" smtClean="0">
                <a:solidFill>
                  <a:srgbClr val="FF0000"/>
                </a:solidFill>
              </a:rPr>
              <a:t>Boy Scouts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Other/Summer – </a:t>
            </a:r>
            <a:r>
              <a:rPr lang="en-US" sz="2400" dirty="0" smtClean="0">
                <a:solidFill>
                  <a:srgbClr val="008000"/>
                </a:solidFill>
              </a:rPr>
              <a:t>Make School (Sunnyvale) – 8 weeks IOS App development, Catapult, </a:t>
            </a:r>
            <a:r>
              <a:rPr lang="en-US" sz="2400" dirty="0" smtClean="0">
                <a:solidFill>
                  <a:srgbClr val="FF0000"/>
                </a:solidFill>
              </a:rPr>
              <a:t>USAMO, USACO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Leadership positions (2+) – TBD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Bottom Line: </a:t>
            </a:r>
            <a:r>
              <a:rPr lang="en-US" sz="2400" b="1" dirty="0" smtClean="0"/>
              <a:t>Teddy’s themes and Student Index can be improved with additional depth in Summer and school activities.</a:t>
            </a:r>
            <a:endParaRPr lang="en-US" sz="1800" dirty="0"/>
          </a:p>
          <a:p>
            <a:pPr>
              <a:lnSpc>
                <a:spcPct val="90000"/>
              </a:lnSpc>
            </a:pPr>
            <a:endParaRPr lang="en-US" sz="4000" dirty="0"/>
          </a:p>
        </p:txBody>
      </p:sp>
      <p:pic>
        <p:nvPicPr>
          <p:cNvPr id="92164" name="Picture 4" descr="AACC_logo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943600"/>
            <a:ext cx="2806700" cy="735013"/>
          </a:xfrm>
          <a:prstGeom prst="rect">
            <a:avLst/>
          </a:prstGeom>
          <a:noFill/>
        </p:spPr>
      </p:pic>
      <p:pic>
        <p:nvPicPr>
          <p:cNvPr id="92167" name="Picture 7" descr="MPj0433191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5562600"/>
            <a:ext cx="1295400" cy="1295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037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</a:t>
            </a:r>
            <a:r>
              <a:rPr lang="en-US" sz="3200" dirty="0" smtClean="0"/>
              <a:t>Do </a:t>
            </a:r>
            <a:r>
              <a:rPr lang="en-US" sz="3200" dirty="0"/>
              <a:t>We </a:t>
            </a:r>
            <a:r>
              <a:rPr lang="en-US" sz="3200" dirty="0" smtClean="0"/>
              <a:t>Hope to Achieve with Testing?</a:t>
            </a:r>
            <a:endParaRPr lang="en-US" sz="32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Ideally, we would like testing to be completed by the end of </a:t>
            </a:r>
            <a:r>
              <a:rPr lang="en-US" sz="2400" dirty="0" smtClean="0"/>
              <a:t>Teddy’s </a:t>
            </a:r>
            <a:r>
              <a:rPr lang="en-US" sz="2400" dirty="0"/>
              <a:t>Junior </a:t>
            </a:r>
            <a:r>
              <a:rPr lang="en-US" sz="2400" dirty="0" smtClean="0"/>
              <a:t>Year (ACT and SAT Subject Tests)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Their </a:t>
            </a:r>
            <a:r>
              <a:rPr lang="en-US" sz="2400" dirty="0"/>
              <a:t>2</a:t>
            </a:r>
            <a:r>
              <a:rPr lang="en-US" sz="2400" dirty="0" smtClean="0"/>
              <a:t> or 3 SAT </a:t>
            </a:r>
            <a:r>
              <a:rPr lang="en-US" sz="2400" dirty="0"/>
              <a:t>Subject Tests need to align with </a:t>
            </a:r>
            <a:r>
              <a:rPr lang="en-US" sz="2400" dirty="0" smtClean="0"/>
              <a:t>his </a:t>
            </a:r>
            <a:r>
              <a:rPr lang="en-US" sz="2400" dirty="0"/>
              <a:t>Academic </a:t>
            </a:r>
            <a:r>
              <a:rPr lang="en-US" sz="2400" dirty="0" smtClean="0"/>
              <a:t>Themes (Math 2, Physics, TBD) along with AP exams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Space out ACT and SAT Subject tests so that their grades don’t suffer and he doesn’t take them within a short timeframe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Take </a:t>
            </a:r>
            <a:r>
              <a:rPr lang="en-US" sz="2400" dirty="0"/>
              <a:t>advantage of the summer months to study </a:t>
            </a:r>
            <a:r>
              <a:rPr lang="en-US" sz="2400" dirty="0" smtClean="0"/>
              <a:t>for SAT/ACT</a:t>
            </a:r>
          </a:p>
          <a:p>
            <a:pPr>
              <a:lnSpc>
                <a:spcPct val="90000"/>
              </a:lnSpc>
            </a:pPr>
            <a:endParaRPr lang="en-US" sz="1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 smtClean="0"/>
              <a:t>Bottom Line: The </a:t>
            </a:r>
            <a:r>
              <a:rPr lang="en-US" sz="2400" b="1" dirty="0"/>
              <a:t>overall goal for testing is a set of scores averaging </a:t>
            </a:r>
            <a:r>
              <a:rPr lang="en-US" sz="2400" b="1" dirty="0" smtClean="0"/>
              <a:t>750 per </a:t>
            </a:r>
            <a:r>
              <a:rPr lang="en-US" sz="2400" b="1" dirty="0"/>
              <a:t>section or above (Academic Index: 5</a:t>
            </a:r>
            <a:r>
              <a:rPr lang="en-US" sz="2400" b="1" dirty="0" smtClean="0"/>
              <a:t>) and a 34 on the ACT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10256" name="Picture 16" descr="AACC_logo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521" y="5867400"/>
            <a:ext cx="2806700" cy="735013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F8D6-44F4-420B-968C-FB80DBDFC23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37" y="5524500"/>
            <a:ext cx="1706563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89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 smtClean="0"/>
              <a:t>Sample ACT/SAT Testing Schedule</a:t>
            </a:r>
            <a:endParaRPr lang="en-US" sz="3600" dirty="0"/>
          </a:p>
        </p:txBody>
      </p:sp>
      <p:graphicFrame>
        <p:nvGraphicFramePr>
          <p:cNvPr id="91262" name="Group 12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2715473"/>
              </p:ext>
            </p:extLst>
          </p:nvPr>
        </p:nvGraphicFramePr>
        <p:xfrm>
          <a:off x="1219200" y="1219200"/>
          <a:ext cx="6629400" cy="3815893"/>
        </p:xfrm>
        <a:graphic>
          <a:graphicData uri="http://schemas.openxmlformats.org/drawingml/2006/table">
            <a:tbl>
              <a:tblPr/>
              <a:tblGrid>
                <a:gridCol w="1219200"/>
                <a:gridCol w="1246188"/>
                <a:gridCol w="1430337"/>
                <a:gridCol w="2733675"/>
              </a:tblGrid>
              <a:tr h="418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Results/Notes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Oct 2016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attempt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grade; Study during the summer and start of school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Feb or Apr 2017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attempt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grade; Try to self-study during school yr.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2017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2018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Physics, 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Chem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SAT 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 2017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SAT 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June 2017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Physics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ACT or SAT 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Oct or Nov 2017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TBD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If necessary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1204" name="Picture 68" descr="MCj0290890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867400"/>
            <a:ext cx="990600" cy="865188"/>
          </a:xfrm>
          <a:prstGeom prst="rect">
            <a:avLst/>
          </a:prstGeom>
          <a:noFill/>
        </p:spPr>
      </p:pic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3A75-710F-4792-A551-3E13A254747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2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sz="3600" dirty="0" smtClean="0"/>
              <a:t>Potential Academic Themes for Teddy (pick one)</a:t>
            </a:r>
            <a:endParaRPr lang="en-US" sz="36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95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tabLst>
                <a:tab pos="0" algn="l"/>
              </a:tabLst>
            </a:pPr>
            <a:r>
              <a:rPr lang="en-US" sz="1800" b="1" dirty="0" smtClean="0">
                <a:solidFill>
                  <a:srgbClr val="FF0000"/>
                </a:solidFill>
              </a:rPr>
              <a:t>Math along with Computer Science (dual)</a:t>
            </a:r>
          </a:p>
          <a:p>
            <a:pPr lvl="1">
              <a:lnSpc>
                <a:spcPct val="90000"/>
              </a:lnSpc>
              <a:tabLst>
                <a:tab pos="0" algn="l"/>
              </a:tabLst>
            </a:pPr>
            <a:r>
              <a:rPr lang="en-US" sz="1800" dirty="0" smtClean="0"/>
              <a:t>Coursework: AP Chemistry, AP Physics, Statistics, etc., SAT Subject Tests in Chemistry and Physics</a:t>
            </a:r>
          </a:p>
          <a:p>
            <a:pPr lvl="1">
              <a:lnSpc>
                <a:spcPct val="90000"/>
              </a:lnSpc>
              <a:tabLst>
                <a:tab pos="0" algn="l"/>
              </a:tabLst>
            </a:pPr>
            <a:r>
              <a:rPr lang="en-US" sz="1800" dirty="0" smtClean="0"/>
              <a:t>Activities: Research, Lab Internship, Science Club/Olympiad</a:t>
            </a:r>
            <a:endParaRPr lang="en-US" sz="1800" dirty="0"/>
          </a:p>
          <a:p>
            <a:pPr lvl="1">
              <a:lnSpc>
                <a:spcPct val="90000"/>
              </a:lnSpc>
              <a:tabLst>
                <a:tab pos="0" algn="l"/>
              </a:tabLst>
            </a:pPr>
            <a:r>
              <a:rPr lang="en-US" sz="1800" dirty="0" smtClean="0"/>
              <a:t>Advantages</a:t>
            </a:r>
          </a:p>
          <a:p>
            <a:pPr lvl="2">
              <a:lnSpc>
                <a:spcPct val="90000"/>
              </a:lnSpc>
              <a:tabLst>
                <a:tab pos="0" algn="l"/>
              </a:tabLst>
            </a:pPr>
            <a:r>
              <a:rPr lang="en-US" sz="1400" dirty="0" smtClean="0">
                <a:sym typeface="Wingdings" pitchFamily="2" charset="2"/>
              </a:rPr>
              <a:t> very diverse field based on academic preferences (</a:t>
            </a:r>
            <a:r>
              <a:rPr lang="en-US" sz="1400" dirty="0" err="1" smtClean="0">
                <a:sym typeface="Wingdings" pitchFamily="2" charset="2"/>
              </a:rPr>
              <a:t>biochem</a:t>
            </a:r>
            <a:r>
              <a:rPr lang="en-US" sz="1400" dirty="0" smtClean="0">
                <a:sym typeface="Wingdings" pitchFamily="2" charset="2"/>
              </a:rPr>
              <a:t>, engineering, </a:t>
            </a:r>
            <a:r>
              <a:rPr lang="en-US" sz="1400" dirty="0" err="1" smtClean="0">
                <a:sym typeface="Wingdings" pitchFamily="2" charset="2"/>
              </a:rPr>
              <a:t>nanochem</a:t>
            </a:r>
            <a:r>
              <a:rPr lang="en-US" sz="1400" dirty="0" smtClean="0">
                <a:sym typeface="Wingdings" pitchFamily="2" charset="2"/>
              </a:rPr>
              <a:t>, etc.)</a:t>
            </a:r>
          </a:p>
          <a:p>
            <a:pPr lvl="2">
              <a:lnSpc>
                <a:spcPct val="90000"/>
              </a:lnSpc>
              <a:tabLst>
                <a:tab pos="0" algn="l"/>
              </a:tabLst>
            </a:pPr>
            <a:r>
              <a:rPr lang="en-US" sz="1400" dirty="0" smtClean="0">
                <a:sym typeface="Wingdings" pitchFamily="2" charset="2"/>
              </a:rPr>
              <a:t> a neglected major</a:t>
            </a:r>
            <a:endParaRPr lang="en-US" sz="1400" dirty="0" smtClean="0"/>
          </a:p>
          <a:p>
            <a:pPr marL="0" indent="0">
              <a:lnSpc>
                <a:spcPct val="90000"/>
              </a:lnSpc>
              <a:buFontTx/>
              <a:buNone/>
              <a:tabLst>
                <a:tab pos="0" algn="l"/>
              </a:tabLst>
            </a:pPr>
            <a:r>
              <a:rPr lang="en-US" sz="1800" b="1" dirty="0" smtClean="0">
                <a:solidFill>
                  <a:srgbClr val="FF0000"/>
                </a:solidFill>
              </a:rPr>
              <a:t>Engineering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tabLst>
                <a:tab pos="0" algn="l"/>
              </a:tabLst>
            </a:pPr>
            <a:r>
              <a:rPr lang="en-US" sz="1800" dirty="0" smtClean="0"/>
              <a:t>Coursework: CS, Statistics, Calculus, </a:t>
            </a:r>
            <a:r>
              <a:rPr lang="en-US" sz="1800" dirty="0" smtClean="0"/>
              <a:t>Physics</a:t>
            </a:r>
            <a:r>
              <a:rPr lang="en-US" sz="1800" smtClean="0"/>
              <a:t>, Chemistry</a:t>
            </a:r>
            <a:endParaRPr lang="en-US" sz="1800" dirty="0" smtClean="0"/>
          </a:p>
          <a:p>
            <a:pPr lvl="1">
              <a:lnSpc>
                <a:spcPct val="90000"/>
              </a:lnSpc>
              <a:tabLst>
                <a:tab pos="0" algn="l"/>
              </a:tabLst>
            </a:pPr>
            <a:r>
              <a:rPr lang="en-US" sz="1800" dirty="0" smtClean="0"/>
              <a:t>Activities: </a:t>
            </a:r>
            <a:r>
              <a:rPr lang="en-US" sz="1800" dirty="0" smtClean="0"/>
              <a:t>Robotics, internships, </a:t>
            </a:r>
            <a:r>
              <a:rPr lang="en-US" sz="1800" dirty="0" err="1" smtClean="0"/>
              <a:t>Hackathons</a:t>
            </a:r>
            <a:r>
              <a:rPr lang="en-US" sz="1800" dirty="0" smtClean="0"/>
              <a:t>/Entrepreneurship</a:t>
            </a:r>
          </a:p>
          <a:p>
            <a:pPr lvl="1">
              <a:lnSpc>
                <a:spcPct val="90000"/>
              </a:lnSpc>
              <a:tabLst>
                <a:tab pos="0" algn="l"/>
              </a:tabLst>
            </a:pPr>
            <a:r>
              <a:rPr lang="en-US" sz="1800" dirty="0" smtClean="0"/>
              <a:t>Advantages/Disadvantages</a:t>
            </a:r>
          </a:p>
          <a:p>
            <a:pPr lvl="2">
              <a:lnSpc>
                <a:spcPct val="90000"/>
              </a:lnSpc>
              <a:tabLst>
                <a:tab pos="0" algn="l"/>
              </a:tabLst>
            </a:pPr>
            <a:r>
              <a:rPr lang="en-US" sz="1400" dirty="0">
                <a:sym typeface="Wingdings" pitchFamily="2" charset="2"/>
              </a:rPr>
              <a:t> </a:t>
            </a:r>
            <a:r>
              <a:rPr lang="en-US" sz="1400" dirty="0" smtClean="0">
                <a:sym typeface="Wingdings" pitchFamily="2" charset="2"/>
              </a:rPr>
              <a:t>very flexible </a:t>
            </a:r>
            <a:r>
              <a:rPr lang="en-US" sz="1400" dirty="0" smtClean="0">
                <a:sym typeface="Wingdings" pitchFamily="2" charset="2"/>
              </a:rPr>
              <a:t>(mechanical, electrical, etc. </a:t>
            </a:r>
            <a:r>
              <a:rPr lang="en-US" sz="1400" dirty="0" smtClean="0">
                <a:sym typeface="Wingdings" pitchFamily="2" charset="2"/>
              </a:rPr>
              <a:t>entrepreneurship, international, IS, )</a:t>
            </a:r>
          </a:p>
          <a:p>
            <a:pPr lvl="2">
              <a:lnSpc>
                <a:spcPct val="90000"/>
              </a:lnSpc>
              <a:tabLst>
                <a:tab pos="0" algn="l"/>
              </a:tabLst>
            </a:pPr>
            <a:r>
              <a:rPr lang="en-US" sz="1400" dirty="0" smtClean="0">
                <a:sym typeface="Wingdings" pitchFamily="2" charset="2"/>
              </a:rPr>
              <a:t>  Common among Asians/not a common major at top schools</a:t>
            </a:r>
          </a:p>
          <a:p>
            <a:pPr marL="0" lvl="1" indent="50800">
              <a:lnSpc>
                <a:spcPct val="90000"/>
              </a:lnSpc>
              <a:buNone/>
              <a:tabLst>
                <a:tab pos="50800" algn="l"/>
              </a:tabLst>
            </a:pPr>
            <a:endParaRPr lang="en-US" sz="1000" dirty="0"/>
          </a:p>
          <a:p>
            <a:pPr marL="0" lvl="1" indent="0">
              <a:lnSpc>
                <a:spcPct val="90000"/>
              </a:lnSpc>
              <a:buNone/>
              <a:tabLst>
                <a:tab pos="50800" algn="l"/>
              </a:tabLst>
            </a:pPr>
            <a:r>
              <a:rPr lang="en-US" sz="1800" b="1" dirty="0" smtClean="0"/>
              <a:t>Bottom Line: Alan will need an additional “theme” to balance out his proposed Classics/History theme</a:t>
            </a:r>
            <a:endParaRPr lang="en-US" sz="2000" b="1" dirty="0" smtClean="0"/>
          </a:p>
          <a:p>
            <a:pPr marL="457200" lvl="1" indent="0">
              <a:lnSpc>
                <a:spcPct val="90000"/>
              </a:lnSpc>
              <a:buNone/>
              <a:tabLst>
                <a:tab pos="0" algn="l"/>
              </a:tabLst>
            </a:pPr>
            <a:endParaRPr lang="en-US" sz="2000" dirty="0"/>
          </a:p>
          <a:p>
            <a:pPr marL="0" indent="0">
              <a:lnSpc>
                <a:spcPct val="90000"/>
              </a:lnSpc>
              <a:tabLst>
                <a:tab pos="0" algn="l"/>
              </a:tabLst>
            </a:pPr>
            <a:endParaRPr lang="en-US" sz="2400" dirty="0"/>
          </a:p>
          <a:p>
            <a:pPr marL="0" indent="0">
              <a:lnSpc>
                <a:spcPct val="90000"/>
              </a:lnSpc>
              <a:tabLst>
                <a:tab pos="0" algn="l"/>
              </a:tabLst>
            </a:pPr>
            <a:endParaRPr lang="en-US" sz="2400" dirty="0"/>
          </a:p>
        </p:txBody>
      </p:sp>
      <p:pic>
        <p:nvPicPr>
          <p:cNvPr id="131076" name="Picture 4" descr="AACC_logo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867400"/>
            <a:ext cx="2806700" cy="735013"/>
          </a:xfrm>
          <a:prstGeom prst="rect">
            <a:avLst/>
          </a:prstGeom>
          <a:noFill/>
        </p:spPr>
      </p:pic>
      <p:pic>
        <p:nvPicPr>
          <p:cNvPr id="131077" name="Picture 5" descr="MCj0324808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5867400"/>
            <a:ext cx="1451429" cy="836095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F8D6-44F4-420B-968C-FB80DBDFC23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42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3 “T” Questions to Ask About Teddy’s Summer Activities for 2016 (Jun 8-Aug 25)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3434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tabLst>
                <a:tab pos="0" algn="l"/>
              </a:tabLst>
            </a:pPr>
            <a:r>
              <a:rPr lang="en-US" sz="1800" b="1" dirty="0" smtClean="0"/>
              <a:t>Does It Help Define His </a:t>
            </a:r>
            <a:r>
              <a:rPr lang="en-US" sz="1800" b="1" u="sng" dirty="0" smtClean="0"/>
              <a:t>Theme</a:t>
            </a:r>
            <a:r>
              <a:rPr lang="en-US" sz="1800" b="1" dirty="0" smtClean="0"/>
              <a:t>(s)?</a:t>
            </a:r>
            <a:endParaRPr lang="en-US" sz="1800" b="1" dirty="0"/>
          </a:p>
          <a:p>
            <a:pPr lvl="1">
              <a:lnSpc>
                <a:spcPct val="90000"/>
              </a:lnSpc>
              <a:tabLst>
                <a:tab pos="0" algn="l"/>
              </a:tabLst>
            </a:pPr>
            <a:r>
              <a:rPr lang="en-US" sz="1800" dirty="0" smtClean="0">
                <a:solidFill>
                  <a:srgbClr val="FF0000"/>
                </a:solidFill>
              </a:rPr>
              <a:t>Make School – June 20-August 12</a:t>
            </a:r>
          </a:p>
          <a:p>
            <a:pPr lvl="1">
              <a:lnSpc>
                <a:spcPct val="90000"/>
              </a:lnSpc>
              <a:tabLst>
                <a:tab pos="0" algn="l"/>
              </a:tabLst>
            </a:pPr>
            <a:r>
              <a:rPr lang="en-US" sz="1800" dirty="0" smtClean="0"/>
              <a:t>Basketball camp</a:t>
            </a:r>
          </a:p>
          <a:p>
            <a:pPr marL="0" indent="57150">
              <a:lnSpc>
                <a:spcPct val="90000"/>
              </a:lnSpc>
              <a:buNone/>
            </a:pPr>
            <a:r>
              <a:rPr lang="en-US" sz="1800" b="1" dirty="0" smtClean="0"/>
              <a:t>Will It Improve His ACT/SAT </a:t>
            </a:r>
            <a:r>
              <a:rPr lang="en-US" sz="1800" b="1" u="sng" dirty="0" smtClean="0"/>
              <a:t>Test</a:t>
            </a:r>
            <a:r>
              <a:rPr lang="en-US" sz="1800" b="1" dirty="0" smtClean="0"/>
              <a:t> Scores (Academic Index)?</a:t>
            </a:r>
          </a:p>
          <a:p>
            <a:pPr lvl="1">
              <a:lnSpc>
                <a:spcPct val="90000"/>
              </a:lnSpc>
              <a:tabLst>
                <a:tab pos="0" algn="l"/>
              </a:tabLst>
            </a:pPr>
            <a:r>
              <a:rPr lang="en-US" sz="1800" dirty="0" smtClean="0">
                <a:solidFill>
                  <a:srgbClr val="FF0000"/>
                </a:solidFill>
              </a:rPr>
              <a:t>ACT Prep (take prep class/tutoring before school) </a:t>
            </a:r>
          </a:p>
          <a:p>
            <a:pPr lvl="1">
              <a:lnSpc>
                <a:spcPct val="90000"/>
              </a:lnSpc>
              <a:tabLst>
                <a:tab pos="0" algn="l"/>
              </a:tabLst>
            </a:pPr>
            <a:r>
              <a:rPr lang="en-US" sz="1800" dirty="0" smtClean="0"/>
              <a:t>SAT Subject Test Prep</a:t>
            </a:r>
            <a:endParaRPr lang="en-US" sz="1800" dirty="0"/>
          </a:p>
          <a:p>
            <a:pPr marL="0" indent="0">
              <a:lnSpc>
                <a:spcPct val="90000"/>
              </a:lnSpc>
              <a:buFontTx/>
              <a:buNone/>
              <a:tabLst>
                <a:tab pos="0" algn="l"/>
              </a:tabLst>
            </a:pPr>
            <a:r>
              <a:rPr lang="en-US" sz="1800" b="1" dirty="0" smtClean="0"/>
              <a:t>Does It Add to His Personal Index or Improve His Activity </a:t>
            </a:r>
            <a:r>
              <a:rPr lang="en-US" sz="1800" b="1" u="sng" dirty="0" smtClean="0"/>
              <a:t>Tracks</a:t>
            </a:r>
            <a:r>
              <a:rPr lang="en-US" sz="1800" b="1" dirty="0" smtClean="0"/>
              <a:t>?</a:t>
            </a:r>
            <a:endParaRPr lang="en-US" sz="1800" b="1" dirty="0"/>
          </a:p>
          <a:p>
            <a:pPr lvl="1">
              <a:lnSpc>
                <a:spcPct val="90000"/>
              </a:lnSpc>
              <a:tabLst>
                <a:tab pos="0" algn="l"/>
              </a:tabLst>
            </a:pPr>
            <a:r>
              <a:rPr lang="en-US" sz="1800" dirty="0" smtClean="0"/>
              <a:t>Competitive Program – COSMOS, Davidson, etc.</a:t>
            </a:r>
            <a:endParaRPr lang="en-US" sz="1800" dirty="0"/>
          </a:p>
          <a:p>
            <a:pPr lvl="1">
              <a:lnSpc>
                <a:spcPct val="90000"/>
              </a:lnSpc>
              <a:tabLst>
                <a:tab pos="0" algn="l"/>
              </a:tabLst>
            </a:pPr>
            <a:r>
              <a:rPr lang="en-US" sz="1800" dirty="0" smtClean="0"/>
              <a:t>Academic Enrichment – CTY Online </a:t>
            </a:r>
          </a:p>
          <a:p>
            <a:pPr lvl="1">
              <a:lnSpc>
                <a:spcPct val="90000"/>
              </a:lnSpc>
              <a:tabLst>
                <a:tab pos="0" algn="l"/>
              </a:tabLst>
            </a:pPr>
            <a:r>
              <a:rPr lang="en-US" sz="1800" dirty="0" smtClean="0"/>
              <a:t>Research or Internship/Job - TBD</a:t>
            </a:r>
          </a:p>
          <a:p>
            <a:pPr lvl="1">
              <a:lnSpc>
                <a:spcPct val="90000"/>
              </a:lnSpc>
              <a:tabLst>
                <a:tab pos="0" algn="l"/>
              </a:tabLst>
            </a:pPr>
            <a:endParaRPr lang="en-US" sz="1000" dirty="0"/>
          </a:p>
          <a:p>
            <a:pPr marL="0" lvl="1" indent="0">
              <a:lnSpc>
                <a:spcPct val="90000"/>
              </a:lnSpc>
              <a:buNone/>
              <a:tabLst>
                <a:tab pos="50800" algn="l"/>
              </a:tabLst>
            </a:pPr>
            <a:r>
              <a:rPr lang="en-US" sz="1800" b="1" dirty="0" smtClean="0"/>
              <a:t>Bottom Line: For the Summer of 2016, Teddy should consider activities from music camp, academic enrichment, college class and SAT/ACT prep</a:t>
            </a:r>
            <a:endParaRPr lang="en-US" sz="2400" dirty="0"/>
          </a:p>
        </p:txBody>
      </p:sp>
      <p:pic>
        <p:nvPicPr>
          <p:cNvPr id="131076" name="Picture 4" descr="AACC_logo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867400"/>
            <a:ext cx="2806700" cy="735013"/>
          </a:xfrm>
          <a:prstGeom prst="rect">
            <a:avLst/>
          </a:prstGeom>
          <a:noFill/>
        </p:spPr>
      </p:pic>
      <p:pic>
        <p:nvPicPr>
          <p:cNvPr id="131077" name="Picture 5" descr="MCj0324808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5867400"/>
            <a:ext cx="1451429" cy="836095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F8D6-44F4-420B-968C-FB80DBDFC23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77900" y="4368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58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What is the “Stanford Effect”?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For 9 years in a row, Stanford has out-fund raised Harvard (in 2012, by $1 billion to $650 million)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For the first time (2014), Stanford has a lower admission rate than Harvard, and is likely to have a higher yield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Bottom Line: In order to keep up with Stanford, the elite universities are responding by: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Enlarging their computer science, engineering and math departments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Encouraging entrepreneurship and double majors among their students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Paying closer attention to undergraduates with opportunities in research, internships, etc.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pic>
        <p:nvPicPr>
          <p:cNvPr id="17412" name="Picture 16" descr="AACC_logo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943600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B6402E-0874-46BB-AE06-4448B25E6C46}" type="slidenum">
              <a:rPr lang="en-US"/>
              <a:pPr/>
              <a:t>35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5486400"/>
            <a:ext cx="1168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9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What Are the Latest Trends?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1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There are two types of graduate outcomes that the colleges seek for their students: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Traditiona</a:t>
            </a:r>
            <a:r>
              <a:rPr lang="en-US" sz="2400" dirty="0" smtClean="0"/>
              <a:t>l – PhD/Academic, Investment Banking, Consulting, Government, Corporate, Hedge Fund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Likely to earn a graduate degree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Working for established firms or organizations, “prestige”, “old money”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Seeks the “sure thing” with the least amount of risk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Entrepreneurial</a:t>
            </a:r>
            <a:r>
              <a:rPr lang="en-US" sz="2400" dirty="0" smtClean="0"/>
              <a:t> – Software start-up, E-commerce, Venture Capital, High-Tech, Entertainment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Less likely to earn a graduate degree, and will even consider  dropping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Wants to work for a start-up, “disruptive”, “new money”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Willing to take risks for a potential big payoff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pic>
        <p:nvPicPr>
          <p:cNvPr id="17412" name="Picture 16" descr="AACC_logo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943600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B6402E-0874-46BB-AE06-4448B25E6C46}" type="slidenum">
              <a:rPr lang="en-US"/>
              <a:pPr/>
              <a:t>36</a:t>
            </a:fld>
            <a:endParaRPr lang="en-US"/>
          </a:p>
        </p:txBody>
      </p:sp>
      <p:pic>
        <p:nvPicPr>
          <p:cNvPr id="7" name="Picture 5" descr="MC900056986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486400"/>
            <a:ext cx="611878" cy="9317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092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How Do the Schools Compare?</a:t>
            </a:r>
          </a:p>
        </p:txBody>
      </p:sp>
      <p:pic>
        <p:nvPicPr>
          <p:cNvPr id="17412" name="Picture 16" descr="AACC_logo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943600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B6402E-0874-46BB-AE06-4448B25E6C46}" type="slidenum">
              <a:rPr lang="en-US"/>
              <a:pPr/>
              <a:t>37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85800" y="4038600"/>
            <a:ext cx="7924800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" y="3200400"/>
            <a:ext cx="105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Stanford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4343400"/>
            <a:ext cx="176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Entrepreneurial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96200" y="4419600"/>
            <a:ext cx="125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Traditional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3733800"/>
            <a:ext cx="0" cy="6858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01000" y="3200400"/>
            <a:ext cx="9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Yale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14800" y="3200400"/>
            <a:ext cx="100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Harvard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0" y="3200400"/>
            <a:ext cx="120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 </a:t>
            </a:r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3200400"/>
            <a:ext cx="145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Princeton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3200400"/>
            <a:ext cx="112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 Brown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14800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 MIT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96200" y="1981200"/>
            <a:ext cx="126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Dartmouth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01000" y="2362200"/>
            <a:ext cx="96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Caltech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0" y="2743200"/>
            <a:ext cx="72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34200" y="2743200"/>
            <a:ext cx="101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 </a:t>
            </a:r>
            <a:r>
              <a:rPr lang="en-US" dirty="0" smtClean="0"/>
              <a:t>Duke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24800" y="2743200"/>
            <a:ext cx="103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Chicago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62600" y="2743200"/>
            <a:ext cx="144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 </a:t>
            </a:r>
            <a:r>
              <a:rPr lang="en-US" dirty="0" smtClean="0"/>
              <a:t>Columbia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62600" y="2362200"/>
            <a:ext cx="155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Northwestern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09800" y="2362200"/>
            <a:ext cx="215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Carnegie Mellon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62400" y="19812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 Berkeley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0" y="1981200"/>
            <a:ext cx="67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USC</a:t>
            </a:r>
            <a:endParaRPr lang="en-US" dirty="0"/>
          </a:p>
        </p:txBody>
      </p:sp>
      <p:sp>
        <p:nvSpPr>
          <p:cNvPr id="17408" name="TextBox 17407"/>
          <p:cNvSpPr txBox="1"/>
          <p:nvPr/>
        </p:nvSpPr>
        <p:spPr>
          <a:xfrm>
            <a:off x="5715000" y="19812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UCLA</a:t>
            </a:r>
            <a:endParaRPr lang="en-US" dirty="0"/>
          </a:p>
        </p:txBody>
      </p:sp>
      <p:sp>
        <p:nvSpPr>
          <p:cNvPr id="17409" name="TextBox 17408"/>
          <p:cNvSpPr txBox="1"/>
          <p:nvPr/>
        </p:nvSpPr>
        <p:spPr>
          <a:xfrm>
            <a:off x="685800" y="4876800"/>
            <a:ext cx="785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Bottom Line: Where you apply/attend undergraduate school </a:t>
            </a:r>
          </a:p>
          <a:p>
            <a:r>
              <a:rPr lang="en-US" sz="2000" b="1" dirty="0" smtClean="0"/>
              <a:t>should also depend on where you see yourself after graduating</a:t>
            </a:r>
            <a:endParaRPr lang="en-US" sz="2000" b="1" dirty="0"/>
          </a:p>
        </p:txBody>
      </p:sp>
      <p:pic>
        <p:nvPicPr>
          <p:cNvPr id="38" name="Picture 4" descr="MCj0295689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758148"/>
            <a:ext cx="838200" cy="80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71800" y="1524000"/>
            <a:ext cx="82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Illinois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1524000"/>
            <a:ext cx="110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Michigan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91000" y="2438400"/>
            <a:ext cx="9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 NYU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4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DD95-61E1-4D8A-926E-9A38AAB6BA31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600" dirty="0"/>
              <a:t>What’s Next for </a:t>
            </a:r>
            <a:r>
              <a:rPr lang="en-US" sz="3600" dirty="0" smtClean="0"/>
              <a:t>Teddy?</a:t>
            </a:r>
            <a:endParaRPr lang="en-US" sz="3600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525963"/>
          </a:xfrm>
        </p:spPr>
        <p:txBody>
          <a:bodyPr/>
          <a:lstStyle/>
          <a:p>
            <a:r>
              <a:rPr lang="en-US" sz="2800" dirty="0" smtClean="0"/>
              <a:t>Confirm ACT/SAT testing schedule</a:t>
            </a:r>
          </a:p>
          <a:p>
            <a:r>
              <a:rPr lang="en-US" sz="2800" dirty="0"/>
              <a:t>Review themes and choices for </a:t>
            </a:r>
            <a:r>
              <a:rPr lang="en-US" sz="2800" dirty="0" smtClean="0"/>
              <a:t>10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</a:t>
            </a:r>
            <a:r>
              <a:rPr lang="en-US" sz="2800" dirty="0"/>
              <a:t>grade </a:t>
            </a:r>
            <a:r>
              <a:rPr lang="en-US" sz="2800" dirty="0" smtClean="0"/>
              <a:t>(activities, classes) </a:t>
            </a:r>
            <a:r>
              <a:rPr lang="en-US" sz="2800" dirty="0"/>
              <a:t>and summer of 2016</a:t>
            </a:r>
          </a:p>
          <a:p>
            <a:r>
              <a:rPr lang="en-US" sz="2800" dirty="0" smtClean="0"/>
              <a:t>Begin </a:t>
            </a:r>
            <a:r>
              <a:rPr lang="en-US" sz="2800" dirty="0"/>
              <a:t>clarifying academic themes and classes for </a:t>
            </a:r>
            <a:r>
              <a:rPr lang="en-US" sz="2800" dirty="0" smtClean="0"/>
              <a:t>10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</a:t>
            </a:r>
            <a:r>
              <a:rPr lang="en-US" sz="2800" dirty="0"/>
              <a:t>grade</a:t>
            </a:r>
          </a:p>
          <a:p>
            <a:r>
              <a:rPr lang="en-US" sz="2800" dirty="0" smtClean="0"/>
              <a:t>Review and add to activities list</a:t>
            </a:r>
            <a:r>
              <a:rPr lang="en-US" sz="2800" dirty="0"/>
              <a:t> </a:t>
            </a:r>
            <a:r>
              <a:rPr lang="en-US" sz="2800" dirty="0" smtClean="0"/>
              <a:t>based on potential themes (academic/extracurricular)</a:t>
            </a:r>
          </a:p>
          <a:p>
            <a:r>
              <a:rPr lang="en-US" sz="2800" dirty="0" smtClean="0"/>
              <a:t>Relax, it’s early</a:t>
            </a:r>
          </a:p>
        </p:txBody>
      </p:sp>
      <p:pic>
        <p:nvPicPr>
          <p:cNvPr id="113668" name="Picture 4" descr="AACC_logo_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943600"/>
            <a:ext cx="2806700" cy="735013"/>
          </a:xfrm>
          <a:prstGeom prst="rect">
            <a:avLst/>
          </a:prstGeom>
          <a:noFill/>
        </p:spPr>
      </p:pic>
      <p:pic>
        <p:nvPicPr>
          <p:cNvPr id="113669" name="Picture 5" descr="MC900056986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5638800"/>
            <a:ext cx="611878" cy="9317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957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626946-8E3B-4EF0-8363-E74B44BA2CB6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072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952D25C-E73A-4529-B0BA-E4ED253D3F5F}" type="slidenum">
              <a:rPr lang="en-US" sz="1400" b="0"/>
              <a:pPr algn="r"/>
              <a:t>39</a:t>
            </a:fld>
            <a:endParaRPr lang="en-US" sz="1400" b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Above All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754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dirty="0" smtClean="0"/>
              <a:t>	</a:t>
            </a:r>
            <a:r>
              <a:rPr lang="en-US" b="1" dirty="0" smtClean="0"/>
              <a:t>Don’t Worry </a:t>
            </a:r>
            <a:r>
              <a:rPr lang="en-US" dirty="0" smtClean="0"/>
              <a:t>– Your child will get into a good college if you plan ahead and go beyond the obvious.</a:t>
            </a:r>
            <a:endParaRPr lang="en-US" sz="4000" dirty="0" smtClean="0"/>
          </a:p>
          <a:p>
            <a:pPr eaLnBrk="1" hangingPunct="1">
              <a:lnSpc>
                <a:spcPct val="80000"/>
              </a:lnSpc>
            </a:pPr>
            <a:endParaRPr lang="en-US" sz="4000" dirty="0" smtClean="0"/>
          </a:p>
        </p:txBody>
      </p:sp>
      <p:pic>
        <p:nvPicPr>
          <p:cNvPr id="30725" name="Picture 10" descr="AACC_logo_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867400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MC900445446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5105400"/>
            <a:ext cx="14478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883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7F40ED7-2D3F-4520-99B7-40E430DC9B6C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638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26788B6-6D2E-48BA-AC4E-63CB1B836D00}" type="slidenum">
              <a:rPr lang="en-US" sz="1400" b="0"/>
              <a:pPr algn="r"/>
              <a:t>4</a:t>
            </a:fld>
            <a:endParaRPr lang="en-US" sz="1400" b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 is an “Elite” College?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Admits fewer than 20% of applicants (as low as 5%)</a:t>
            </a:r>
          </a:p>
          <a:p>
            <a:pPr eaLnBrk="1" hangingPunct="1"/>
            <a:r>
              <a:rPr lang="en-US" sz="2800" dirty="0" smtClean="0"/>
              <a:t>Most students are in Top 10% of high school class and with SAT scores in the Top 10% of test takers</a:t>
            </a:r>
          </a:p>
          <a:p>
            <a:pPr eaLnBrk="1" hangingPunct="1"/>
            <a:r>
              <a:rPr lang="en-US" sz="2800" dirty="0" smtClean="0"/>
              <a:t>Has a graduation rate of usually 90% or more</a:t>
            </a:r>
          </a:p>
          <a:p>
            <a:pPr eaLnBrk="1" hangingPunct="1"/>
            <a:r>
              <a:rPr lang="en-US" sz="2800" dirty="0" smtClean="0"/>
              <a:t>Has a yield rate in excess of 30% (up to 80%!)</a:t>
            </a:r>
          </a:p>
          <a:p>
            <a:pPr eaLnBrk="1" hangingPunct="1"/>
            <a:r>
              <a:rPr lang="en-US" sz="2800" dirty="0" smtClean="0"/>
              <a:t>Sends a majority of its undergraduates to top graduate schools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16389" name="Picture 4" descr="AACC_logo_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867400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5" descr="MCBD06926_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5410200"/>
            <a:ext cx="1879600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367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C675FF-74BE-448B-804E-71C9E2E94836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Questions</a:t>
            </a:r>
          </a:p>
        </p:txBody>
      </p:sp>
      <p:pic>
        <p:nvPicPr>
          <p:cNvPr id="17412" name="Picture 3" descr="AACC_logo_print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5867400"/>
            <a:ext cx="2806700" cy="735013"/>
          </a:xfrm>
          <a:noFill/>
        </p:spPr>
      </p:pic>
      <p:pic>
        <p:nvPicPr>
          <p:cNvPr id="17413" name="Picture 4" descr="MCj028693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828800"/>
            <a:ext cx="2132013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3810000" y="4495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3124200" y="4572000"/>
            <a:ext cx="2676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To be continued…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2560738-B2E3-4136-BA51-32A407BD432A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741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5B1C76A-12D0-4D36-8C57-318F2B971D70}" type="slidenum">
              <a:rPr lang="en-US" sz="1400" b="0"/>
              <a:pPr algn="r"/>
              <a:t>5</a:t>
            </a:fld>
            <a:endParaRPr lang="en-US" sz="1400" b="0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How Do Elite Colleges Rate Applicants?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“</a:t>
            </a:r>
            <a:r>
              <a:rPr lang="en-US" sz="2400" b="1" dirty="0" smtClean="0"/>
              <a:t>Academic Rating</a:t>
            </a:r>
            <a:r>
              <a:rPr lang="en-US" sz="2400" dirty="0" smtClean="0"/>
              <a:t>” is calculated for all candidates (SAT, GPA/Class Rank, AP/IB, etc.)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“</a:t>
            </a:r>
            <a:r>
              <a:rPr lang="en-US" sz="2400" b="1" dirty="0" smtClean="0"/>
              <a:t>Personal Rating</a:t>
            </a:r>
            <a:r>
              <a:rPr lang="en-US" sz="2400" dirty="0" smtClean="0"/>
              <a:t>” is assigned based on applicants’ extracurricular activities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Each rating is assigned points – 0 (lowest) to 5 (highest)*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“</a:t>
            </a:r>
            <a:r>
              <a:rPr lang="en-US" sz="2400" b="1" dirty="0" smtClean="0"/>
              <a:t>Academic Rating</a:t>
            </a:r>
            <a:r>
              <a:rPr lang="en-US" sz="2400" dirty="0" smtClean="0"/>
              <a:t>” is added to the “</a:t>
            </a:r>
            <a:r>
              <a:rPr lang="en-US" sz="2400" b="1" dirty="0" smtClean="0"/>
              <a:t>Personal Rating</a:t>
            </a:r>
            <a:r>
              <a:rPr lang="en-US" sz="2400" dirty="0" smtClean="0"/>
              <a:t>” to determine a raw “</a:t>
            </a:r>
            <a:r>
              <a:rPr lang="en-US" sz="2400" b="1" dirty="0" smtClean="0"/>
              <a:t>Student Index</a:t>
            </a:r>
            <a:r>
              <a:rPr lang="en-US" sz="2400" dirty="0" smtClean="0"/>
              <a:t>”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Extra points (“hooks”) </a:t>
            </a:r>
            <a:r>
              <a:rPr lang="en-US" sz="2400" dirty="0" smtClean="0"/>
              <a:t>are added to the overall “</a:t>
            </a:r>
            <a:r>
              <a:rPr lang="en-US" sz="2400" b="1" dirty="0" smtClean="0"/>
              <a:t>Student Index</a:t>
            </a:r>
            <a:r>
              <a:rPr lang="en-US" sz="2400" dirty="0" smtClean="0"/>
              <a:t>” for factors such as legacy, recruited athlete, family wealth and race</a:t>
            </a:r>
          </a:p>
          <a:p>
            <a:pPr eaLnBrk="1" hangingPunct="1">
              <a:lnSpc>
                <a:spcPct val="80000"/>
              </a:lnSpc>
            </a:pPr>
            <a:endParaRPr lang="en-US" sz="1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/>
              <a:t>* Rating systems vary from school to school but this is a typical example; not performed by state universities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dirty="0" smtClean="0"/>
              <a:t>Sources: “Getting In” by Bill Paul, “A is for Admission” by Michelle Hernandez, “The Gatekeepers” by Jacques Steinberg</a:t>
            </a:r>
          </a:p>
          <a:p>
            <a:pPr eaLnBrk="1" hangingPunct="1">
              <a:lnSpc>
                <a:spcPct val="80000"/>
              </a:lnSpc>
            </a:pPr>
            <a:endParaRPr lang="en-US" sz="1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500" dirty="0" smtClean="0"/>
          </a:p>
          <a:p>
            <a:pPr eaLnBrk="1" hangingPunct="1">
              <a:lnSpc>
                <a:spcPct val="80000"/>
              </a:lnSpc>
            </a:pPr>
            <a:endParaRPr lang="en-US" sz="900" dirty="0" smtClean="0"/>
          </a:p>
          <a:p>
            <a:pPr eaLnBrk="1" hangingPunct="1">
              <a:lnSpc>
                <a:spcPct val="80000"/>
              </a:lnSpc>
            </a:pPr>
            <a:endParaRPr lang="en-US" sz="900" dirty="0" smtClean="0"/>
          </a:p>
          <a:p>
            <a:pPr eaLnBrk="1" hangingPunct="1">
              <a:lnSpc>
                <a:spcPct val="80000"/>
              </a:lnSpc>
            </a:pPr>
            <a:endParaRPr lang="en-US" sz="900" dirty="0" smtClean="0"/>
          </a:p>
          <a:p>
            <a:pPr eaLnBrk="1" hangingPunct="1">
              <a:lnSpc>
                <a:spcPct val="80000"/>
              </a:lnSpc>
            </a:pPr>
            <a:endParaRPr lang="en-US" sz="900" dirty="0" smtClean="0"/>
          </a:p>
        </p:txBody>
      </p:sp>
      <p:pic>
        <p:nvPicPr>
          <p:cNvPr id="17413" name="Picture 4" descr="AACC_logo_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867400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5" descr="MCj035962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5257800"/>
            <a:ext cx="1184275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DBFD22D-50E1-4DEA-9180-BBC46DFDEDF0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843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7EC0110-41C3-49C7-B518-CCCF37556841}" type="slidenum">
              <a:rPr lang="en-US" sz="1400" b="0"/>
              <a:pPr algn="r"/>
              <a:t>6</a:t>
            </a:fld>
            <a:endParaRPr lang="en-US" sz="1400" b="0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What is the “Academic Rating”?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0" algn="l"/>
              </a:tabLst>
            </a:pPr>
            <a:r>
              <a:rPr lang="en-US" sz="2000" dirty="0" smtClean="0"/>
              <a:t>The “Academic Rating” is a mostly objective evaluation of a student’s academic record and qualifications.  Determining factors are: </a:t>
            </a:r>
          </a:p>
          <a:p>
            <a:pPr lvl="1" eaLnBrk="1" hangingPunct="1">
              <a:tabLst>
                <a:tab pos="0" algn="l"/>
              </a:tabLst>
            </a:pPr>
            <a:r>
              <a:rPr lang="en-US" sz="2000" dirty="0" smtClean="0"/>
              <a:t>Grade point average</a:t>
            </a:r>
          </a:p>
          <a:p>
            <a:pPr lvl="1" eaLnBrk="1" hangingPunct="1">
              <a:tabLst>
                <a:tab pos="0" algn="l"/>
              </a:tabLst>
            </a:pPr>
            <a:r>
              <a:rPr lang="en-US" sz="2000" dirty="0" smtClean="0"/>
              <a:t>Class rank</a:t>
            </a:r>
          </a:p>
          <a:p>
            <a:pPr lvl="1" eaLnBrk="1" hangingPunct="1">
              <a:tabLst>
                <a:tab pos="0" algn="l"/>
              </a:tabLst>
            </a:pPr>
            <a:r>
              <a:rPr lang="en-US" sz="2000" dirty="0" smtClean="0"/>
              <a:t>SAT/ACT scores</a:t>
            </a:r>
          </a:p>
          <a:p>
            <a:pPr lvl="1" eaLnBrk="1" hangingPunct="1">
              <a:tabLst>
                <a:tab pos="0" algn="l"/>
              </a:tabLst>
            </a:pPr>
            <a:r>
              <a:rPr lang="en-US" sz="2000" dirty="0" smtClean="0"/>
              <a:t>Course-level (IB, AP, Honors. College-prep)</a:t>
            </a:r>
          </a:p>
          <a:p>
            <a:pPr lvl="1" eaLnBrk="1" hangingPunct="1">
              <a:tabLst>
                <a:tab pos="0" algn="l"/>
              </a:tabLst>
            </a:pPr>
            <a:r>
              <a:rPr lang="en-US" sz="2000" dirty="0" smtClean="0"/>
              <a:t>Recommendations</a:t>
            </a:r>
          </a:p>
          <a:p>
            <a:pPr marL="0" indent="0" eaLnBrk="1" hangingPunct="1">
              <a:buFontTx/>
              <a:buNone/>
              <a:tabLst>
                <a:tab pos="0" algn="l"/>
              </a:tabLst>
            </a:pPr>
            <a:r>
              <a:rPr lang="en-US" sz="2000" dirty="0" smtClean="0"/>
              <a:t>Admission officers review the candidate’s overall portfolio to assign a single rating – 0 (lowest) to 5 (highest)</a:t>
            </a:r>
          </a:p>
          <a:p>
            <a:pPr marL="0" indent="0" eaLnBrk="1" hangingPunct="1">
              <a:buFontTx/>
              <a:buNone/>
              <a:tabLst>
                <a:tab pos="0" algn="l"/>
              </a:tabLst>
            </a:pPr>
            <a:endParaRPr lang="en-US" sz="1000" b="1" dirty="0" smtClean="0"/>
          </a:p>
          <a:p>
            <a:pPr marL="0" indent="0" eaLnBrk="1" hangingPunct="1">
              <a:buFontTx/>
              <a:buNone/>
              <a:tabLst>
                <a:tab pos="0" algn="l"/>
              </a:tabLst>
            </a:pPr>
            <a:r>
              <a:rPr lang="en-US" sz="2000" b="1" dirty="0" smtClean="0"/>
              <a:t>Bottom Line: Your academic portfolio will be summarized to a single number from 0 to 5</a:t>
            </a:r>
          </a:p>
        </p:txBody>
      </p:sp>
      <p:pic>
        <p:nvPicPr>
          <p:cNvPr id="18437" name="Picture 4" descr="AACC_logo_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867400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5" descr="j029917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5486400"/>
            <a:ext cx="9620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8ADFB48-7AEE-4F5C-9BB6-E5F636C68AC4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945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A445D9E-0333-43DF-9A38-EC0001C87BC7}" type="slidenum">
              <a:rPr lang="en-US" sz="1400" b="0"/>
              <a:pPr algn="r"/>
              <a:t>7</a:t>
            </a:fld>
            <a:endParaRPr lang="en-US" sz="1400" b="0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Examples of the “Academic Rating”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533400" y="137160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b="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b="0" dirty="0"/>
          </a:p>
        </p:txBody>
      </p:sp>
      <p:graphicFrame>
        <p:nvGraphicFramePr>
          <p:cNvPr id="43012" name="Group 4"/>
          <p:cNvGraphicFramePr>
            <a:graphicFrameLocks noGrp="1"/>
          </p:cNvGraphicFramePr>
          <p:nvPr/>
        </p:nvGraphicFramePr>
        <p:xfrm>
          <a:off x="838200" y="1295400"/>
          <a:ext cx="7620000" cy="4254502"/>
        </p:xfrm>
        <a:graphic>
          <a:graphicData uri="http://schemas.openxmlformats.org/drawingml/2006/table">
            <a:tbl>
              <a:tblPr/>
              <a:tblGrid>
                <a:gridCol w="2197100"/>
                <a:gridCol w="1979613"/>
                <a:gridCol w="1905000"/>
                <a:gridCol w="1538287"/>
              </a:tblGrid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SAT (individual average)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Rank/GPA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Coursework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points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750-800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1-2%/4.0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7+ 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 points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710-740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3-5%/3.9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5-6 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 points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680-700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6-9%/3.8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3-4 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points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650-680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10-15%/3.6-3.7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1-2 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point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600-640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20%/3.3-3.5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Honors/College Prep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98" name="Picture 41" descr="AACC_logo_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867400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381000" y="5635625"/>
            <a:ext cx="3706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Source: “Elite College Admissions” by Don Betterton</a:t>
            </a:r>
          </a:p>
        </p:txBody>
      </p:sp>
      <p:pic>
        <p:nvPicPr>
          <p:cNvPr id="19500" name="Picture 46" descr="MC900384184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5818188"/>
            <a:ext cx="1825625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44"/>
          <p:cNvSpPr>
            <a:spLocks noChangeArrowheads="1"/>
          </p:cNvSpPr>
          <p:nvPr/>
        </p:nvSpPr>
        <p:spPr bwMode="auto">
          <a:xfrm>
            <a:off x="990600" y="1981200"/>
            <a:ext cx="18288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1D0876A-289A-4F00-808C-20618DAD7389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048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8DF443B-785C-4CA7-AE31-155469262AD8}" type="slidenum">
              <a:rPr lang="en-US" sz="1400" b="0"/>
              <a:pPr algn="r"/>
              <a:t>8</a:t>
            </a:fld>
            <a:endParaRPr lang="en-US" sz="1400" b="0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What is the “Personal Rating”?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29600" cy="45259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000" dirty="0" smtClean="0"/>
              <a:t>The “Personal Rating” is a mostly subjective evaluation of a student’s non-academic activities and qualifications, indicating proficiency at the following levels:  </a:t>
            </a:r>
          </a:p>
          <a:p>
            <a:pPr lvl="1" eaLnBrk="1" hangingPunct="1"/>
            <a:r>
              <a:rPr lang="en-US" sz="2000" dirty="0" smtClean="0"/>
              <a:t>National</a:t>
            </a:r>
          </a:p>
          <a:p>
            <a:pPr lvl="1" eaLnBrk="1" hangingPunct="1"/>
            <a:r>
              <a:rPr lang="en-US" sz="2000" dirty="0" smtClean="0"/>
              <a:t>State</a:t>
            </a:r>
          </a:p>
          <a:p>
            <a:pPr lvl="1" eaLnBrk="1" hangingPunct="1"/>
            <a:r>
              <a:rPr lang="en-US" sz="2000" dirty="0" smtClean="0"/>
              <a:t>Super-regional</a:t>
            </a:r>
          </a:p>
          <a:p>
            <a:pPr lvl="1" eaLnBrk="1" hangingPunct="1"/>
            <a:r>
              <a:rPr lang="en-US" sz="2000" dirty="0" smtClean="0"/>
              <a:t>Regional</a:t>
            </a:r>
          </a:p>
          <a:p>
            <a:pPr lvl="1" eaLnBrk="1" hangingPunct="1"/>
            <a:r>
              <a:rPr lang="en-US" sz="2000" dirty="0" smtClean="0"/>
              <a:t>School or Local</a:t>
            </a:r>
          </a:p>
          <a:p>
            <a:pPr marL="0" indent="0" eaLnBrk="1" hangingPunct="1">
              <a:buFontTx/>
              <a:buNone/>
            </a:pPr>
            <a:r>
              <a:rPr lang="en-US" sz="2000" dirty="0" smtClean="0"/>
              <a:t>Admission officers review the candidate’s overall portfolio to assign a single rating – 0 (lowest) to 5 (highest)</a:t>
            </a:r>
          </a:p>
          <a:p>
            <a:pPr marL="0" indent="0" eaLnBrk="1" hangingPunct="1">
              <a:buFontTx/>
              <a:buNone/>
            </a:pPr>
            <a:endParaRPr lang="en-US" sz="800" dirty="0" smtClean="0"/>
          </a:p>
          <a:p>
            <a:pPr marL="0" indent="0" eaLnBrk="1" hangingPunct="1">
              <a:buFontTx/>
              <a:buNone/>
            </a:pPr>
            <a:r>
              <a:rPr lang="en-US" sz="2000" b="1" dirty="0" smtClean="0"/>
              <a:t>Bottom Line: Your extracurricular qualifications will be summarized to a single number from 0 to 5</a:t>
            </a:r>
          </a:p>
          <a:p>
            <a:pPr lvl="1" eaLnBrk="1" hangingPunct="1"/>
            <a:endParaRPr lang="en-US" b="1" dirty="0" smtClean="0"/>
          </a:p>
          <a:p>
            <a:pPr marL="0" indent="0" eaLnBrk="1" hangingPunct="1">
              <a:buFontTx/>
              <a:buNone/>
            </a:pPr>
            <a:endParaRPr lang="en-US" sz="3600" dirty="0" smtClean="0"/>
          </a:p>
        </p:txBody>
      </p:sp>
      <p:pic>
        <p:nvPicPr>
          <p:cNvPr id="20485" name="Picture 4" descr="AACC_logo_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867400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5" descr="MCj0434728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54864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7B44953-8F85-47F8-B201-E6FD0084F929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150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1A25DB0-CE7B-47BB-BB2E-97CF0BB659DB}" type="slidenum">
              <a:rPr lang="en-US" sz="1400" b="0"/>
              <a:pPr algn="r"/>
              <a:t>9</a:t>
            </a:fld>
            <a:endParaRPr lang="en-US" sz="1400" b="0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Factors Used to Determine Personal Rating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Leadership</a:t>
            </a:r>
          </a:p>
          <a:p>
            <a:pPr eaLnBrk="1" hangingPunct="1"/>
            <a:r>
              <a:rPr lang="en-US" sz="2800" dirty="0" smtClean="0"/>
              <a:t>Talent (musical, athletic, scientific, etc.)</a:t>
            </a:r>
          </a:p>
          <a:p>
            <a:pPr eaLnBrk="1" hangingPunct="1"/>
            <a:r>
              <a:rPr lang="en-US" sz="2800" dirty="0" smtClean="0"/>
              <a:t>Achievement (awards, published papers, business, etc.)</a:t>
            </a:r>
          </a:p>
          <a:p>
            <a:pPr eaLnBrk="1" hangingPunct="1"/>
            <a:r>
              <a:rPr lang="en-US" sz="2800" dirty="0" smtClean="0"/>
              <a:t>Volunteer work and paid work</a:t>
            </a:r>
          </a:p>
          <a:p>
            <a:pPr eaLnBrk="1" hangingPunct="1"/>
            <a:r>
              <a:rPr lang="en-US" sz="2800" dirty="0" smtClean="0"/>
              <a:t>Overcoming adversity</a:t>
            </a:r>
          </a:p>
          <a:p>
            <a:pPr eaLnBrk="1" hangingPunct="1"/>
            <a:r>
              <a:rPr lang="en-US" sz="2800" dirty="0" smtClean="0"/>
              <a:t>Recommendations</a:t>
            </a:r>
          </a:p>
          <a:p>
            <a:pPr eaLnBrk="1" hangingPunct="1"/>
            <a:r>
              <a:rPr lang="en-US" sz="2800" dirty="0" smtClean="0"/>
              <a:t>Overall “well-roundedness”</a:t>
            </a:r>
          </a:p>
        </p:txBody>
      </p:sp>
      <p:pic>
        <p:nvPicPr>
          <p:cNvPr id="21509" name="Picture 4" descr="AACC_logo_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867400"/>
            <a:ext cx="28067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5" descr="MCj0078828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4419600"/>
            <a:ext cx="2574925" cy="14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35608</TotalTime>
  <Words>3738</Words>
  <Application>Microsoft Macintosh PowerPoint</Application>
  <PresentationFormat>On-screen Show (4:3)</PresentationFormat>
  <Paragraphs>581</Paragraphs>
  <Slides>40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Default Design</vt:lpstr>
      <vt:lpstr>College Admissions Assistance for Elite Asian Students Spring 2016</vt:lpstr>
      <vt:lpstr>Today’s Goals</vt:lpstr>
      <vt:lpstr>Part 1: Elite College Admissions</vt:lpstr>
      <vt:lpstr>What is an “Elite” College?</vt:lpstr>
      <vt:lpstr>How Do Elite Colleges Rate Applicants?</vt:lpstr>
      <vt:lpstr>What is the “Academic Rating”?</vt:lpstr>
      <vt:lpstr>Examples of the “Academic Rating”</vt:lpstr>
      <vt:lpstr>What is the “Personal Rating”?</vt:lpstr>
      <vt:lpstr>Factors Used to Determine Personal Rating</vt:lpstr>
      <vt:lpstr>Examples of “Personal Ratings”</vt:lpstr>
      <vt:lpstr>How is the “Student Index” Determined?</vt:lpstr>
      <vt:lpstr>What Colleges Should I Target?</vt:lpstr>
      <vt:lpstr>How Do Elite Colleges Admit Applicants?</vt:lpstr>
      <vt:lpstr>Example: Selection Process by Tier</vt:lpstr>
      <vt:lpstr>Question: Why Don’t Colleges Just Pick the Top Scoring Applicants?</vt:lpstr>
      <vt:lpstr>Insights from Princeton University Researchers Espenshade &amp; Radford</vt:lpstr>
      <vt:lpstr>How Do Higher Admission Standards Impact Asian Students? (At the Upper-Tier Elite Colleges) </vt:lpstr>
      <vt:lpstr>Most Common Causes of  Asian Admission Failure</vt:lpstr>
      <vt:lpstr>Part 2: A Framework for Success</vt:lpstr>
      <vt:lpstr>What Can I Do to Increase My Chances of Admission?</vt:lpstr>
      <vt:lpstr>PowerPoint Presentation</vt:lpstr>
      <vt:lpstr>How Do You Prove That You Are a “Well-Rounded” Person?</vt:lpstr>
      <vt:lpstr>The Extracurricular Factor</vt:lpstr>
      <vt:lpstr>Components of Teddy’s College Plan</vt:lpstr>
      <vt:lpstr>What “Theme” Should I Use For My Applications?</vt:lpstr>
      <vt:lpstr>Review: Teddy’s’ 9th grade schedule</vt:lpstr>
      <vt:lpstr>Review: Teddy’s’ 10th grade schedule</vt:lpstr>
      <vt:lpstr>Recommendations for Teddy</vt:lpstr>
      <vt:lpstr>What Are Potential Academic Themes?</vt:lpstr>
      <vt:lpstr>Review: Teddy’s Activity Tracks</vt:lpstr>
      <vt:lpstr>What Do We Hope to Achieve with Testing?</vt:lpstr>
      <vt:lpstr>Sample ACT/SAT Testing Schedule</vt:lpstr>
      <vt:lpstr>Potential Academic Themes for Teddy (pick one)</vt:lpstr>
      <vt:lpstr>3 “T” Questions to Ask About Teddy’s Summer Activities for 2016 (Jun 8-Aug 25)</vt:lpstr>
      <vt:lpstr>What is the “Stanford Effect”?</vt:lpstr>
      <vt:lpstr>What Are the Latest Trends?</vt:lpstr>
      <vt:lpstr>How Do the Schools Compare?</vt:lpstr>
      <vt:lpstr>What’s Next for Teddy?</vt:lpstr>
      <vt:lpstr>Above All</vt:lpstr>
      <vt:lpstr>Questions</vt:lpstr>
    </vt:vector>
  </TitlesOfParts>
  <Company>Charles Schwab &amp; Co. Inc., (Pro11_v.3.MST - 100104)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Chen</dc:creator>
  <cp:lastModifiedBy>James Chen</cp:lastModifiedBy>
  <cp:revision>558</cp:revision>
  <dcterms:created xsi:type="dcterms:W3CDTF">2008-12-24T18:44:04Z</dcterms:created>
  <dcterms:modified xsi:type="dcterms:W3CDTF">2016-05-29T06:39:14Z</dcterms:modified>
</cp:coreProperties>
</file>