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5" r:id="rId3"/>
    <p:sldId id="258" r:id="rId4"/>
    <p:sldId id="266" r:id="rId5"/>
    <p:sldId id="267" r:id="rId6"/>
    <p:sldId id="269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D2C"/>
    <a:srgbClr val="4B4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57"/>
    <p:restoredTop sz="91475"/>
  </p:normalViewPr>
  <p:slideViewPr>
    <p:cSldViewPr snapToGrid="0" showGuides="1">
      <p:cViewPr>
        <p:scale>
          <a:sx n="125" d="100"/>
          <a:sy n="125" d="100"/>
        </p:scale>
        <p:origin x="2040" y="552"/>
      </p:cViewPr>
      <p:guideLst>
        <p:guide orient="horz" pos="2160"/>
        <p:guide pos="2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707AC-3B49-134B-913E-1E3D08B530AF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AE19-8AB3-AF4F-9DFE-02C57D69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EAE19-8AB3-AF4F-9DFE-02C57D693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9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EAE19-8AB3-AF4F-9DFE-02C57D693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0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EAE19-8AB3-AF4F-9DFE-02C57D693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EAE19-8AB3-AF4F-9DFE-02C57D693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B633-A069-2CC7-7D41-60FD3A1C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6B647-4737-B077-1172-4FDDB737C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3B8D-07F3-6F5C-BE21-91177F20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B73B-4160-BAEA-CE60-99C7D946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22AED-F1A7-8AC0-1CE6-5CF82DA6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3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E78E-F179-A223-7FE9-E817087B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2B26F-BBA0-0E38-B91B-D6A01F481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61D5-1BBB-6F44-2D23-F871273B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67BB-ABFC-0204-52FF-6ED369E3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AD09B-A683-ECED-5777-41553B43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4ADD3-E372-E6E2-4383-917B582D6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69B81-E70C-3E7A-53DD-C9CAE87E9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7CDA-9B08-0FC3-CB52-6079E2D9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E4784-BA5D-A9DC-DFE7-BFC4BEDF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22508-8175-1E76-9170-A78CCAB0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3CED-F502-5614-0DC6-C3AB73D8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9CFF-AC07-AA7A-E5C6-AF801D1CA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71379-13F7-282D-B8BF-F4C1E552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788B-CB7B-D8E1-E08E-0A221410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B89F6-584C-A7C1-4676-4A36639A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5F62-16DE-B8E7-1C29-A9FEC454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D8084-C897-735A-78BF-D1FDFFE6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4C68-B85D-D5EA-AE2C-68266046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3FCC-1CD6-BB0F-D444-14C49D4A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E9D7-D7A2-26EA-3197-8D9F1296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2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C6D6-8E94-7239-4B3B-733A34AE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46EF-DBE9-B391-F20E-C0B0E1EE2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3A773-4008-C5E2-9CAA-8A9157358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FFFF8-527F-CA75-51B1-E6F7E470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3C25B-E097-7642-DB4F-640634B7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2906B-6437-A372-C767-322A70B2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2520-3A05-00D6-BF21-AA90D799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0BCA0-A16B-FA80-25EC-85F9B993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0AE22-DC45-0BE6-7727-5A3F5AA26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14EEF-FA91-E34D-447E-307849043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E2AA7-CD27-DB2D-075D-1FB810AE5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D2321-B0F0-F0E0-6FC2-35F502A5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088F6-4E96-953C-B3EB-A5BFEA00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A9729-9A6C-5E5B-0927-29438AE8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A08E-FB4B-6BE7-FD97-4656FF16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EE843-642E-1E9A-29B4-D683907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B0D04-A677-7ED3-FC22-959769BA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7C7B6-F3C2-40EE-AACD-087C4162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9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8AA18-6040-D1D6-5D0E-27B9D609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4E5D1-30F3-17D9-8DF8-DC0C186C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2C059-450B-70E9-9D9F-E937A056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6DFC-5E3A-A2E0-DB06-E259354D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C5FD-E97E-A75B-4776-3A7B6F72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4711F-0DAB-D5D2-9431-8D8DB2AC8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EDB0-E5EC-C3C3-48CE-2DD0697D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61D62-3FD5-1E67-4245-42F3BA97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E2D5-9096-874B-3DA2-3EA9F604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93FD-8910-7421-BE4A-8C105DD8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D42AD-3B0F-9A02-B484-1CD8D6A1D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E9368-ED26-B314-CDF0-C9B12D719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F846C-FB20-956F-7F3C-6B14025C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95002-7B17-8865-9F48-19240469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E47B4-9007-9B4A-6DC3-F6301536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B9F75-8B8A-22C6-50CC-47D93DC8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3537E-0EAA-422D-38E5-6E2A10168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8ED34-F7BF-EBC3-0D55-240C01BCE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C556C-EDE0-C299-607E-0CD322D9B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62A3C-E429-B9DF-ED10-D66878AC7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emf"/><Relationship Id="rId3" Type="http://schemas.openxmlformats.org/officeDocument/2006/relationships/image" Target="../media/image5.emf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5.emf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2.emf"/><Relationship Id="rId5" Type="http://schemas.openxmlformats.org/officeDocument/2006/relationships/image" Target="../media/image16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21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hyperlink" Target="https://quantumcomputing.stackexchange.com/questions/27017/what-is-the-concrete-difference-between-qiskit-thermal-relaxation-error-and-phas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hyperlink" Target="https://physics.stackexchange.com/questions/720139/what-is-the-connection-between-quantum-thermal-relaxation-and-phase-and-amplitud/722327#72232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481CA3-CC8D-5D88-7F94-52C292A8695C}"/>
              </a:ext>
            </a:extLst>
          </p:cNvPr>
          <p:cNvSpPr txBox="1"/>
          <p:nvPr/>
        </p:nvSpPr>
        <p:spPr>
          <a:xfrm>
            <a:off x="4080420" y="3044279"/>
            <a:ext cx="3958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Error Channels</a:t>
            </a:r>
            <a:endParaRPr lang="en-US" sz="4400" dirty="0">
              <a:solidFill>
                <a:schemeClr val="bg2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2B9BAB-BC26-99B0-97C5-D278B4B190FC}"/>
              </a:ext>
            </a:extLst>
          </p:cNvPr>
          <p:cNvCxnSpPr>
            <a:cxnSpLocks/>
          </p:cNvCxnSpPr>
          <p:nvPr/>
        </p:nvCxnSpPr>
        <p:spPr>
          <a:xfrm>
            <a:off x="2695239" y="2271493"/>
            <a:ext cx="0" cy="12306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9B64A6-19BE-FB4A-45A8-E739607C8DCD}"/>
              </a:ext>
            </a:extLst>
          </p:cNvPr>
          <p:cNvSpPr txBox="1"/>
          <p:nvPr/>
        </p:nvSpPr>
        <p:spPr>
          <a:xfrm>
            <a:off x="2612945" y="1939603"/>
            <a:ext cx="16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46311F-47E3-1F0A-DB9C-4E7F284DB924}"/>
              </a:ext>
            </a:extLst>
          </p:cNvPr>
          <p:cNvCxnSpPr>
            <a:cxnSpLocks/>
          </p:cNvCxnSpPr>
          <p:nvPr/>
        </p:nvCxnSpPr>
        <p:spPr>
          <a:xfrm flipH="1">
            <a:off x="2695239" y="2532331"/>
            <a:ext cx="55596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D68764-C5A9-ADEC-F1AD-A9FD0C3F1255}"/>
              </a:ext>
            </a:extLst>
          </p:cNvPr>
          <p:cNvCxnSpPr>
            <a:cxnSpLocks/>
          </p:cNvCxnSpPr>
          <p:nvPr/>
        </p:nvCxnSpPr>
        <p:spPr>
          <a:xfrm flipH="1">
            <a:off x="2684999" y="2998990"/>
            <a:ext cx="56324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4DEC35-C823-3C99-5AC2-B06A546DD655}"/>
              </a:ext>
            </a:extLst>
          </p:cNvPr>
          <p:cNvCxnSpPr>
            <a:cxnSpLocks/>
          </p:cNvCxnSpPr>
          <p:nvPr/>
        </p:nvCxnSpPr>
        <p:spPr>
          <a:xfrm flipH="1">
            <a:off x="2684999" y="3489364"/>
            <a:ext cx="56324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CE76A1-A0D1-FC2D-ED3C-20BE99F58069}"/>
              </a:ext>
            </a:extLst>
          </p:cNvPr>
          <p:cNvSpPr txBox="1"/>
          <p:nvPr/>
        </p:nvSpPr>
        <p:spPr>
          <a:xfrm>
            <a:off x="3322519" y="2378442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depolarizing channel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A5CAC-40D2-D351-9704-05ACD4AA172E}"/>
              </a:ext>
            </a:extLst>
          </p:cNvPr>
          <p:cNvSpPr txBox="1"/>
          <p:nvPr/>
        </p:nvSpPr>
        <p:spPr>
          <a:xfrm>
            <a:off x="3322519" y="2823835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amplitude damping channel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021DB-0283-F21B-F03F-CBD30DAC5A03}"/>
              </a:ext>
            </a:extLst>
          </p:cNvPr>
          <p:cNvSpPr txBox="1"/>
          <p:nvPr/>
        </p:nvSpPr>
        <p:spPr>
          <a:xfrm>
            <a:off x="3322519" y="3335475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phase damping channel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394212-803B-AA1F-D6CE-925590FF07AC}"/>
              </a:ext>
            </a:extLst>
          </p:cNvPr>
          <p:cNvCxnSpPr>
            <a:cxnSpLocks/>
          </p:cNvCxnSpPr>
          <p:nvPr/>
        </p:nvCxnSpPr>
        <p:spPr>
          <a:xfrm flipH="1">
            <a:off x="6223687" y="2950937"/>
            <a:ext cx="3925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C0B3C1-E6D0-E4F9-7DB2-49A181418BCE}"/>
              </a:ext>
            </a:extLst>
          </p:cNvPr>
          <p:cNvCxnSpPr>
            <a:cxnSpLocks/>
          </p:cNvCxnSpPr>
          <p:nvPr/>
        </p:nvCxnSpPr>
        <p:spPr>
          <a:xfrm flipH="1">
            <a:off x="6218371" y="3465594"/>
            <a:ext cx="4105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64CABD-210A-4F45-D80B-C132A3076471}"/>
              </a:ext>
            </a:extLst>
          </p:cNvPr>
          <p:cNvCxnSpPr>
            <a:cxnSpLocks/>
          </p:cNvCxnSpPr>
          <p:nvPr/>
        </p:nvCxnSpPr>
        <p:spPr>
          <a:xfrm>
            <a:off x="6620269" y="2937998"/>
            <a:ext cx="0" cy="18726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49ED2CF-739F-179C-DF8A-8A93D35CC638}"/>
              </a:ext>
            </a:extLst>
          </p:cNvPr>
          <p:cNvSpPr txBox="1"/>
          <p:nvPr/>
        </p:nvSpPr>
        <p:spPr>
          <a:xfrm>
            <a:off x="6823600" y="4195595"/>
            <a:ext cx="3836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amplitude &amp; phase damping channel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3DAEDD-BD76-13D4-6F74-9766264EBCF9}"/>
              </a:ext>
            </a:extLst>
          </p:cNvPr>
          <p:cNvSpPr txBox="1"/>
          <p:nvPr/>
        </p:nvSpPr>
        <p:spPr>
          <a:xfrm>
            <a:off x="6823600" y="4656724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thermal relaxation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1787E0-F8DE-E8B8-B9E9-B9FD0C08EF2F}"/>
              </a:ext>
            </a:extLst>
          </p:cNvPr>
          <p:cNvCxnSpPr>
            <a:cxnSpLocks/>
          </p:cNvCxnSpPr>
          <p:nvPr/>
        </p:nvCxnSpPr>
        <p:spPr>
          <a:xfrm flipH="1">
            <a:off x="6616278" y="4349483"/>
            <a:ext cx="2232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01EC8A-C0BE-584D-B131-2E621113703C}"/>
              </a:ext>
            </a:extLst>
          </p:cNvPr>
          <p:cNvCxnSpPr>
            <a:cxnSpLocks/>
          </p:cNvCxnSpPr>
          <p:nvPr/>
        </p:nvCxnSpPr>
        <p:spPr>
          <a:xfrm flipH="1">
            <a:off x="6616277" y="4799359"/>
            <a:ext cx="2232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F2C4-EC25-391D-E8BB-82FB6729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85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38BA8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❯ </a:t>
            </a:r>
            <a:r>
              <a:rPr lang="en-US" sz="1800" dirty="0">
                <a:solidFill>
                  <a:srgbClr val="CDD6F4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Depolarizing channel</a:t>
            </a:r>
            <a:endParaRPr lang="en-US" sz="1800" dirty="0">
              <a:solidFill>
                <a:schemeClr val="bg2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89365-31FE-F6A9-3F16-699EE7066469}"/>
                  </a:ext>
                </a:extLst>
              </p:cNvPr>
              <p:cNvSpPr txBox="1"/>
              <p:nvPr/>
            </p:nvSpPr>
            <p:spPr>
              <a:xfrm>
                <a:off x="3153083" y="1090064"/>
                <a:ext cx="5812810" cy="489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2"/>
                    </a:solidFill>
                    <a:latin typeface="MesloLGS NF" panose="020B0609030804020204" pitchFamily="49" charset="0"/>
                    <a:ea typeface="MesloLGS NF" panose="020B0609030804020204" pitchFamily="49" charset="0"/>
                    <a:cs typeface="MesloLGS NF" panose="020B0609030804020204" pitchFamily="49" charset="0"/>
                  </a:rPr>
                  <a:t>depolarized </a:t>
                </a:r>
                <a:r>
                  <a:rPr lang="en-US" sz="1400" dirty="0">
                    <a:solidFill>
                      <a:schemeClr val="bg2"/>
                    </a:solidFill>
                    <a:latin typeface="MesloLGS NF" panose="020B0609030804020204" pitchFamily="49" charset="0"/>
                    <a:ea typeface="MesloLGS NF" panose="020B0609030804020204" pitchFamily="49" charset="0"/>
                    <a:cs typeface="MesloLGS NF" panose="020B0609030804020204" pitchFamily="49" charset="0"/>
                  </a:rPr>
                  <a:t>– replaced by a completely mixed state</a:t>
                </a:r>
                <a:r>
                  <a:rPr lang="en-US" sz="1400" i="1" dirty="0">
                    <a:solidFill>
                      <a:schemeClr val="bg2"/>
                    </a:solidFill>
                    <a:latin typeface="MesloLGS NF" panose="020B0609030804020204" pitchFamily="49" charset="0"/>
                    <a:ea typeface="MesloLGS NF" panose="020B0609030804020204" pitchFamily="49" charset="0"/>
                    <a:cs typeface="MesloLGS NF" panose="020B06090308040202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89365-31FE-F6A9-3F16-699EE7066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083" y="1090064"/>
                <a:ext cx="5812810" cy="489814"/>
              </a:xfrm>
              <a:prstGeom prst="rect">
                <a:avLst/>
              </a:prstGeom>
              <a:blipFill>
                <a:blip r:embed="rId3"/>
                <a:stretch>
                  <a:fillRect l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CD9B82-1B3B-147F-4A3E-A6CA5719D3C5}"/>
                  </a:ext>
                </a:extLst>
              </p:cNvPr>
              <p:cNvSpPr txBox="1"/>
              <p:nvPr/>
            </p:nvSpPr>
            <p:spPr>
              <a:xfrm>
                <a:off x="8822859" y="1059094"/>
                <a:ext cx="2457917" cy="551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CD9B82-1B3B-147F-4A3E-A6CA5719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859" y="1059094"/>
                <a:ext cx="2457917" cy="551754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ECF0A3-19DE-F8A5-7B85-A29A9A561986}"/>
                  </a:ext>
                </a:extLst>
              </p:cNvPr>
              <p:cNvSpPr txBox="1"/>
              <p:nvPr/>
            </p:nvSpPr>
            <p:spPr>
              <a:xfrm>
                <a:off x="4878300" y="1850355"/>
                <a:ext cx="2362377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ECF0A3-19DE-F8A5-7B85-A29A9A561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300" y="1850355"/>
                <a:ext cx="2362377" cy="609077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407D65-AFC9-7DEF-0BE1-B341EEA1C973}"/>
                  </a:ext>
                </a:extLst>
              </p:cNvPr>
              <p:cNvSpPr txBox="1"/>
              <p:nvPr/>
            </p:nvSpPr>
            <p:spPr>
              <a:xfrm>
                <a:off x="3941980" y="2660060"/>
                <a:ext cx="4308039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407D65-AFC9-7DEF-0BE1-B341EEA1C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80" y="2660060"/>
                <a:ext cx="4308039" cy="566694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5D944269-C8E2-099E-9290-F048D52DF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4916" y="3810687"/>
            <a:ext cx="2509091" cy="247409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E80AE9-CA45-DC53-7A3C-1D673610D315}"/>
              </a:ext>
            </a:extLst>
          </p:cNvPr>
          <p:cNvCxnSpPr/>
          <p:nvPr/>
        </p:nvCxnSpPr>
        <p:spPr>
          <a:xfrm>
            <a:off x="5485714" y="5232400"/>
            <a:ext cx="122630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FDD23C-EED4-8173-A705-D217502CEE48}"/>
                  </a:ext>
                </a:extLst>
              </p:cNvPr>
              <p:cNvSpPr txBox="1"/>
              <p:nvPr/>
            </p:nvSpPr>
            <p:spPr>
              <a:xfrm>
                <a:off x="5911686" y="4863068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FDD23C-EED4-8173-A705-D217502CE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686" y="4863068"/>
                <a:ext cx="368627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E2772-C5F1-5777-7160-D2DE18D8708D}"/>
                  </a:ext>
                </a:extLst>
              </p:cNvPr>
              <p:cNvSpPr txBox="1"/>
              <p:nvPr/>
            </p:nvSpPr>
            <p:spPr>
              <a:xfrm flipH="1">
                <a:off x="4843515" y="5093900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E2772-C5F1-5777-7160-D2DE18D87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3515" y="5093900"/>
                <a:ext cx="4267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82108-A3E2-C7E1-9407-7E3F9044A690}"/>
                  </a:ext>
                </a:extLst>
              </p:cNvPr>
              <p:cNvSpPr txBox="1"/>
              <p:nvPr/>
            </p:nvSpPr>
            <p:spPr>
              <a:xfrm flipH="1">
                <a:off x="3382902" y="3672187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82108-A3E2-C7E1-9407-7E3F9044A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82902" y="3672187"/>
                <a:ext cx="42671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21797C-3647-6BF3-4D6A-61096F078C33}"/>
                  </a:ext>
                </a:extLst>
              </p:cNvPr>
              <p:cNvSpPr txBox="1"/>
              <p:nvPr/>
            </p:nvSpPr>
            <p:spPr>
              <a:xfrm flipH="1">
                <a:off x="2756844" y="5670076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21797C-3647-6BF3-4D6A-61096F07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56844" y="5670076"/>
                <a:ext cx="426719" cy="276999"/>
              </a:xfrm>
              <a:prstGeom prst="rect">
                <a:avLst/>
              </a:prstGeom>
              <a:blipFill>
                <a:blip r:embed="rId11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BAB8CF-3481-C8F7-117D-F64290EEA7B1}"/>
                  </a:ext>
                </a:extLst>
              </p:cNvPr>
              <p:cNvSpPr txBox="1"/>
              <p:nvPr/>
            </p:nvSpPr>
            <p:spPr>
              <a:xfrm flipH="1">
                <a:off x="6712020" y="5670075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BAB8CF-3481-C8F7-117D-F64290EEA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2020" y="5670075"/>
                <a:ext cx="426719" cy="276999"/>
              </a:xfrm>
              <a:prstGeom prst="rect">
                <a:avLst/>
              </a:prstGeom>
              <a:blipFill>
                <a:blip r:embed="rId12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A37665-4EB0-985C-49F6-74A9528C3E8E}"/>
                  </a:ext>
                </a:extLst>
              </p:cNvPr>
              <p:cNvSpPr txBox="1"/>
              <p:nvPr/>
            </p:nvSpPr>
            <p:spPr>
              <a:xfrm flipH="1">
                <a:off x="7335142" y="3667606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A37665-4EB0-985C-49F6-74A9528C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35142" y="3667606"/>
                <a:ext cx="42671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C17496-CA46-EA70-62D8-05FCC7598292}"/>
                  </a:ext>
                </a:extLst>
              </p:cNvPr>
              <p:cNvSpPr txBox="1"/>
              <p:nvPr/>
            </p:nvSpPr>
            <p:spPr>
              <a:xfrm flipH="1">
                <a:off x="8752533" y="5093900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C17496-CA46-EA70-62D8-05FCC759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52533" y="5093900"/>
                <a:ext cx="42671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DAE7DEBD-F6C6-ABED-A9BC-CE32E9D76E6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88923" y="3836698"/>
            <a:ext cx="2087129" cy="205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7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BD1A2C-26C5-B5DD-0287-D24923680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9" b="94228" l="1848" r="95326">
                        <a14:foregroundMark x1="35326" y1="27674" x2="35326" y2="27674"/>
                        <a14:foregroundMark x1="36087" y1="20968" x2="41630" y2="35144"/>
                        <a14:foregroundMark x1="41630" y1="35144" x2="57228" y2="54499"/>
                        <a14:foregroundMark x1="2283" y1="4414" x2="43533" y2="6112"/>
                        <a14:foregroundMark x1="43533" y1="6112" x2="66196" y2="4839"/>
                        <a14:foregroundMark x1="66196" y1="4839" x2="88641" y2="9847"/>
                        <a14:foregroundMark x1="88641" y1="9847" x2="95924" y2="15620"/>
                        <a14:foregroundMark x1="95924" y1="15620" x2="97717" y2="25297"/>
                        <a14:foregroundMark x1="97717" y1="25297" x2="93207" y2="84295"/>
                        <a14:foregroundMark x1="93207" y1="84295" x2="84891" y2="92869"/>
                        <a14:foregroundMark x1="84891" y1="92869" x2="7228" y2="95925"/>
                        <a14:foregroundMark x1="7228" y1="95925" x2="2880" y2="88370"/>
                        <a14:foregroundMark x1="2880" y1="88370" x2="4728" y2="48642"/>
                        <a14:foregroundMark x1="4728" y1="48642" x2="2935" y2="38879"/>
                        <a14:foregroundMark x1="2935" y1="38879" x2="3315" y2="4669"/>
                        <a14:foregroundMark x1="9565" y1="48387" x2="20435" y2="30475"/>
                        <a14:foregroundMark x1="20435" y1="30475" x2="8098" y2="33192"/>
                        <a14:foregroundMark x1="8098" y1="33192" x2="11359" y2="23939"/>
                        <a14:foregroundMark x1="11359" y1="23939" x2="11630" y2="13582"/>
                        <a14:foregroundMark x1="11630" y1="13582" x2="23098" y2="31579"/>
                        <a14:foregroundMark x1="23098" y1="31579" x2="33859" y2="30051"/>
                        <a14:foregroundMark x1="33859" y1="30051" x2="35489" y2="18251"/>
                        <a14:foregroundMark x1="35489" y1="18251" x2="48913" y2="17742"/>
                        <a14:foregroundMark x1="48913" y1="17742" x2="53913" y2="4669"/>
                        <a14:foregroundMark x1="53913" y1="4669" x2="67120" y2="16469"/>
                        <a14:foregroundMark x1="67120" y1="16469" x2="73207" y2="13837"/>
                        <a14:foregroundMark x1="73207" y1="13837" x2="79511" y2="6876"/>
                        <a14:foregroundMark x1="79511" y1="6876" x2="93533" y2="28098"/>
                        <a14:foregroundMark x1="93533" y1="28098" x2="93478" y2="42615"/>
                        <a14:foregroundMark x1="93478" y1="42615" x2="85163" y2="83786"/>
                        <a14:foregroundMark x1="85163" y1="83786" x2="91250" y2="90068"/>
                        <a14:foregroundMark x1="91250" y1="90068" x2="91304" y2="80390"/>
                        <a14:foregroundMark x1="91304" y1="80390" x2="80054" y2="70204"/>
                        <a14:foregroundMark x1="80054" y1="70204" x2="58261" y2="68591"/>
                        <a14:foregroundMark x1="58261" y1="68591" x2="41902" y2="74109"/>
                        <a14:foregroundMark x1="41902" y1="74109" x2="42337" y2="42784"/>
                        <a14:foregroundMark x1="42337" y1="42784" x2="35707" y2="19779"/>
                        <a14:foregroundMark x1="35707" y1="19779" x2="53859" y2="43039"/>
                        <a14:foregroundMark x1="53859" y1="43039" x2="67011" y2="42360"/>
                        <a14:foregroundMark x1="67011" y1="42360" x2="67772" y2="32428"/>
                        <a14:foregroundMark x1="67772" y1="32428" x2="62174" y2="24194"/>
                        <a14:foregroundMark x1="62174" y1="24194" x2="51304" y2="20968"/>
                        <a14:foregroundMark x1="51304" y1="20968" x2="13533" y2="27844"/>
                        <a14:foregroundMark x1="13533" y1="27844" x2="1902" y2="42190"/>
                        <a14:foregroundMark x1="1902" y1="42190" x2="21957" y2="57980"/>
                        <a14:foregroundMark x1="21957" y1="57980" x2="51957" y2="63667"/>
                        <a14:foregroundMark x1="51957" y1="63667" x2="59402" y2="62479"/>
                        <a14:foregroundMark x1="59402" y1="62479" x2="64239" y2="53311"/>
                        <a14:foregroundMark x1="64239" y1="53311" x2="56630" y2="46689"/>
                        <a14:foregroundMark x1="56630" y1="46689" x2="17337" y2="51273"/>
                        <a14:foregroundMark x1="17337" y1="51273" x2="10435" y2="49576"/>
                        <a14:foregroundMark x1="92935" y1="17912" x2="93967" y2="88540"/>
                        <a14:foregroundMark x1="93967" y1="88540" x2="62337" y2="93294"/>
                        <a14:foregroundMark x1="62337" y1="93294" x2="35815" y2="91766"/>
                        <a14:foregroundMark x1="35815" y1="91766" x2="29891" y2="94228"/>
                        <a14:foregroundMark x1="29891" y1="94228" x2="29511" y2="94228"/>
                        <a14:foregroundMark x1="93261" y1="11885" x2="95326" y2="24703"/>
                        <a14:foregroundMark x1="95326" y1="24703" x2="95326" y2="930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3181" y="539815"/>
            <a:ext cx="9025637" cy="57783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17382A-5D5D-837E-5B83-BC015198A671}"/>
              </a:ext>
            </a:extLst>
          </p:cNvPr>
          <p:cNvSpPr/>
          <p:nvPr/>
        </p:nvSpPr>
        <p:spPr>
          <a:xfrm>
            <a:off x="1838960" y="1564640"/>
            <a:ext cx="7051040" cy="186436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CA020-B011-8874-4DCB-327F57CB2F34}"/>
              </a:ext>
            </a:extLst>
          </p:cNvPr>
          <p:cNvSpPr/>
          <p:nvPr/>
        </p:nvSpPr>
        <p:spPr>
          <a:xfrm>
            <a:off x="1838960" y="3557872"/>
            <a:ext cx="5730240" cy="112588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049A1C-9989-A886-18E0-281C7C4B9A0A}"/>
              </a:ext>
            </a:extLst>
          </p:cNvPr>
          <p:cNvSpPr/>
          <p:nvPr/>
        </p:nvSpPr>
        <p:spPr>
          <a:xfrm>
            <a:off x="1838960" y="4847256"/>
            <a:ext cx="7051040" cy="11258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6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F2C4-EC25-391D-E8BB-82FB6729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9" y="-10673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38BA8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❯ </a:t>
            </a:r>
            <a:r>
              <a:rPr lang="en-US" sz="1800" dirty="0">
                <a:solidFill>
                  <a:schemeClr val="bg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Amplitude damping channel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89365-31FE-F6A9-3F16-699EE7066469}"/>
              </a:ext>
            </a:extLst>
          </p:cNvPr>
          <p:cNvSpPr txBox="1"/>
          <p:nvPr/>
        </p:nvSpPr>
        <p:spPr>
          <a:xfrm>
            <a:off x="2970203" y="1333212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energy dissipation:</a:t>
            </a:r>
            <a:endParaRPr lang="en-US" i="1" dirty="0">
              <a:solidFill>
                <a:schemeClr val="bg2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D944269-C8E2-099E-9290-F048D52D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916" y="3789096"/>
            <a:ext cx="2509091" cy="247409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E80AE9-CA45-DC53-7A3C-1D673610D315}"/>
              </a:ext>
            </a:extLst>
          </p:cNvPr>
          <p:cNvCxnSpPr/>
          <p:nvPr/>
        </p:nvCxnSpPr>
        <p:spPr>
          <a:xfrm>
            <a:off x="5485714" y="5210809"/>
            <a:ext cx="122630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FDD23C-EED4-8173-A705-D217502CEE48}"/>
                  </a:ext>
                </a:extLst>
              </p:cNvPr>
              <p:cNvSpPr txBox="1"/>
              <p:nvPr/>
            </p:nvSpPr>
            <p:spPr>
              <a:xfrm>
                <a:off x="5911686" y="4841477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FDD23C-EED4-8173-A705-D217502CE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686" y="4841477"/>
                <a:ext cx="36561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E2772-C5F1-5777-7160-D2DE18D8708D}"/>
                  </a:ext>
                </a:extLst>
              </p:cNvPr>
              <p:cNvSpPr txBox="1"/>
              <p:nvPr/>
            </p:nvSpPr>
            <p:spPr>
              <a:xfrm flipH="1">
                <a:off x="4843515" y="5072309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E2772-C5F1-5777-7160-D2DE18D87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3515" y="5072309"/>
                <a:ext cx="4267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82108-A3E2-C7E1-9407-7E3F9044A690}"/>
                  </a:ext>
                </a:extLst>
              </p:cNvPr>
              <p:cNvSpPr txBox="1"/>
              <p:nvPr/>
            </p:nvSpPr>
            <p:spPr>
              <a:xfrm flipH="1">
                <a:off x="3382902" y="3650596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82108-A3E2-C7E1-9407-7E3F9044A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82902" y="3650596"/>
                <a:ext cx="42671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21797C-3647-6BF3-4D6A-61096F078C33}"/>
                  </a:ext>
                </a:extLst>
              </p:cNvPr>
              <p:cNvSpPr txBox="1"/>
              <p:nvPr/>
            </p:nvSpPr>
            <p:spPr>
              <a:xfrm flipH="1">
                <a:off x="2756844" y="5648485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21797C-3647-6BF3-4D6A-61096F07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56844" y="5648485"/>
                <a:ext cx="426719" cy="276999"/>
              </a:xfrm>
              <a:prstGeom prst="rect">
                <a:avLst/>
              </a:prstGeom>
              <a:blipFill>
                <a:blip r:embed="rId7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BAB8CF-3481-C8F7-117D-F64290EEA7B1}"/>
                  </a:ext>
                </a:extLst>
              </p:cNvPr>
              <p:cNvSpPr txBox="1"/>
              <p:nvPr/>
            </p:nvSpPr>
            <p:spPr>
              <a:xfrm flipH="1">
                <a:off x="6712020" y="5648484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BAB8CF-3481-C8F7-117D-F64290EEA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2020" y="5648484"/>
                <a:ext cx="426719" cy="276999"/>
              </a:xfrm>
              <a:prstGeom prst="rect">
                <a:avLst/>
              </a:prstGeom>
              <a:blipFill>
                <a:blip r:embed="rId8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A37665-4EB0-985C-49F6-74A9528C3E8E}"/>
                  </a:ext>
                </a:extLst>
              </p:cNvPr>
              <p:cNvSpPr txBox="1"/>
              <p:nvPr/>
            </p:nvSpPr>
            <p:spPr>
              <a:xfrm flipH="1">
                <a:off x="7335142" y="3646015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A37665-4EB0-985C-49F6-74A9528C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35142" y="3646015"/>
                <a:ext cx="4267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C17496-CA46-EA70-62D8-05FCC7598292}"/>
                  </a:ext>
                </a:extLst>
              </p:cNvPr>
              <p:cNvSpPr txBox="1"/>
              <p:nvPr/>
            </p:nvSpPr>
            <p:spPr>
              <a:xfrm flipH="1">
                <a:off x="8752533" y="5072309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C17496-CA46-EA70-62D8-05FCC759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52533" y="5072309"/>
                <a:ext cx="42671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CF274181-46F3-6702-6866-6CA96DC9F280}"/>
              </a:ext>
            </a:extLst>
          </p:cNvPr>
          <p:cNvSpPr/>
          <p:nvPr/>
        </p:nvSpPr>
        <p:spPr>
          <a:xfrm>
            <a:off x="5270234" y="1142344"/>
            <a:ext cx="110595" cy="689514"/>
          </a:xfrm>
          <a:prstGeom prst="leftBrace">
            <a:avLst>
              <a:gd name="adj1" fmla="val 57930"/>
              <a:gd name="adj2" fmla="val 50943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1A417F-FDE5-375F-733C-F90C847E032F}"/>
                  </a:ext>
                </a:extLst>
              </p:cNvPr>
              <p:cNvSpPr txBox="1"/>
              <p:nvPr/>
            </p:nvSpPr>
            <p:spPr>
              <a:xfrm>
                <a:off x="5544635" y="1040825"/>
                <a:ext cx="8377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→|0⟩</m:t>
                      </m:r>
                    </m:oMath>
                  </m:oMathPara>
                </a14:m>
                <a:endParaRPr lang="en-US" sz="16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1A417F-FDE5-375F-733C-F90C847E0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635" y="1040825"/>
                <a:ext cx="837793" cy="246221"/>
              </a:xfrm>
              <a:prstGeom prst="rect">
                <a:avLst/>
              </a:prstGeom>
              <a:blipFill>
                <a:blip r:embed="rId11"/>
                <a:stretch>
                  <a:fillRect r="-746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930BE4-4AA8-4B50-F660-466F780F4F00}"/>
                  </a:ext>
                </a:extLst>
              </p:cNvPr>
              <p:cNvSpPr txBox="1"/>
              <p:nvPr/>
            </p:nvSpPr>
            <p:spPr>
              <a:xfrm>
                <a:off x="5544635" y="1656378"/>
                <a:ext cx="21932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⟩"/>
                          <m:ctrlP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sz="16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930BE4-4AA8-4B50-F660-466F780F4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635" y="1656378"/>
                <a:ext cx="2193293" cy="246221"/>
              </a:xfrm>
              <a:prstGeom prst="rect">
                <a:avLst/>
              </a:prstGeom>
              <a:blipFill>
                <a:blip r:embed="rId12"/>
                <a:stretch>
                  <a:fillRect r="-229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9E78FE7E-8B31-8878-3A1B-386735DFF4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89280" y="3784514"/>
            <a:ext cx="2117699" cy="20828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AE6EA8-9E94-1155-811D-03B2EB17D312}"/>
                  </a:ext>
                </a:extLst>
              </p:cNvPr>
              <p:cNvSpPr txBox="1"/>
              <p:nvPr/>
            </p:nvSpPr>
            <p:spPr>
              <a:xfrm>
                <a:off x="3086910" y="2482479"/>
                <a:ext cx="2095317" cy="658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AE6EA8-9E94-1155-811D-03B2EB17D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10" y="2482479"/>
                <a:ext cx="2095317" cy="658835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063772-DBFD-D77C-3761-44CF64D633A3}"/>
                  </a:ext>
                </a:extLst>
              </p:cNvPr>
              <p:cNvSpPr txBox="1"/>
              <p:nvPr/>
            </p:nvSpPr>
            <p:spPr>
              <a:xfrm>
                <a:off x="5664374" y="2509151"/>
                <a:ext cx="1666162" cy="594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063772-DBFD-D77C-3761-44CF64D63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374" y="2509151"/>
                <a:ext cx="1666162" cy="594393"/>
              </a:xfrm>
              <a:prstGeom prst="rect">
                <a:avLst/>
              </a:prstGeom>
              <a:blipFill>
                <a:blip r:embed="rId1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ACF3F0-1B24-8634-5789-8EF65035933F}"/>
                  </a:ext>
                </a:extLst>
              </p:cNvPr>
              <p:cNvSpPr txBox="1"/>
              <p:nvPr/>
            </p:nvSpPr>
            <p:spPr>
              <a:xfrm>
                <a:off x="7863978" y="2621681"/>
                <a:ext cx="1241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ACF3F0-1B24-8634-5789-8EF650359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978" y="2621681"/>
                <a:ext cx="1241109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76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F2C4-EC25-391D-E8BB-82FB6729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9" y="-10673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38BA8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❯ </a:t>
            </a:r>
            <a:r>
              <a:rPr lang="en-US" sz="1800" dirty="0">
                <a:solidFill>
                  <a:schemeClr val="bg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Dephasing channel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89365-31FE-F6A9-3F16-699EE7066469}"/>
              </a:ext>
            </a:extLst>
          </p:cNvPr>
          <p:cNvSpPr txBox="1"/>
          <p:nvPr/>
        </p:nvSpPr>
        <p:spPr>
          <a:xfrm>
            <a:off x="1964099" y="1299425"/>
            <a:ext cx="83647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>
                <a:solidFill>
                  <a:schemeClr val="bg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E.g.: </a:t>
            </a:r>
            <a:r>
              <a:rPr lang="en-US" sz="13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electronic states are perturbed in an atom by distant electrical charges.</a:t>
            </a:r>
            <a:r>
              <a:rPr lang="en-US" sz="1300" i="1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D944269-C8E2-099E-9290-F048D52D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936" y="3968103"/>
            <a:ext cx="2509091" cy="247409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E80AE9-CA45-DC53-7A3C-1D673610D315}"/>
              </a:ext>
            </a:extLst>
          </p:cNvPr>
          <p:cNvCxnSpPr/>
          <p:nvPr/>
        </p:nvCxnSpPr>
        <p:spPr>
          <a:xfrm>
            <a:off x="5552734" y="5389816"/>
            <a:ext cx="122630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FDD23C-EED4-8173-A705-D217502CEE48}"/>
                  </a:ext>
                </a:extLst>
              </p:cNvPr>
              <p:cNvSpPr txBox="1"/>
              <p:nvPr/>
            </p:nvSpPr>
            <p:spPr>
              <a:xfrm>
                <a:off x="5978706" y="5020484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FDD23C-EED4-8173-A705-D217502CE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06" y="5020484"/>
                <a:ext cx="3824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E2772-C5F1-5777-7160-D2DE18D8708D}"/>
                  </a:ext>
                </a:extLst>
              </p:cNvPr>
              <p:cNvSpPr txBox="1"/>
              <p:nvPr/>
            </p:nvSpPr>
            <p:spPr>
              <a:xfrm flipH="1">
                <a:off x="4910535" y="5251316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E2772-C5F1-5777-7160-D2DE18D87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10535" y="5251316"/>
                <a:ext cx="4267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82108-A3E2-C7E1-9407-7E3F9044A690}"/>
                  </a:ext>
                </a:extLst>
              </p:cNvPr>
              <p:cNvSpPr txBox="1"/>
              <p:nvPr/>
            </p:nvSpPr>
            <p:spPr>
              <a:xfrm flipH="1">
                <a:off x="3449922" y="3829603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82108-A3E2-C7E1-9407-7E3F9044A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49922" y="3829603"/>
                <a:ext cx="42671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21797C-3647-6BF3-4D6A-61096F078C33}"/>
                  </a:ext>
                </a:extLst>
              </p:cNvPr>
              <p:cNvSpPr txBox="1"/>
              <p:nvPr/>
            </p:nvSpPr>
            <p:spPr>
              <a:xfrm flipH="1">
                <a:off x="2823864" y="5827492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21797C-3647-6BF3-4D6A-61096F07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23864" y="5827492"/>
                <a:ext cx="426719" cy="276999"/>
              </a:xfrm>
              <a:prstGeom prst="rect">
                <a:avLst/>
              </a:prstGeom>
              <a:blipFill>
                <a:blip r:embed="rId7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BAB8CF-3481-C8F7-117D-F64290EEA7B1}"/>
                  </a:ext>
                </a:extLst>
              </p:cNvPr>
              <p:cNvSpPr txBox="1"/>
              <p:nvPr/>
            </p:nvSpPr>
            <p:spPr>
              <a:xfrm flipH="1">
                <a:off x="6736255" y="5827492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BAB8CF-3481-C8F7-117D-F64290EEA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36255" y="5827492"/>
                <a:ext cx="426719" cy="276999"/>
              </a:xfrm>
              <a:prstGeom prst="rect">
                <a:avLst/>
              </a:prstGeom>
              <a:blipFill>
                <a:blip r:embed="rId7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A37665-4EB0-985C-49F6-74A9528C3E8E}"/>
                  </a:ext>
                </a:extLst>
              </p:cNvPr>
              <p:cNvSpPr txBox="1"/>
              <p:nvPr/>
            </p:nvSpPr>
            <p:spPr>
              <a:xfrm flipH="1">
                <a:off x="7374401" y="3825021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A37665-4EB0-985C-49F6-74A9528C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74401" y="3825021"/>
                <a:ext cx="4267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C17496-CA46-EA70-62D8-05FCC7598292}"/>
                  </a:ext>
                </a:extLst>
              </p:cNvPr>
              <p:cNvSpPr txBox="1"/>
              <p:nvPr/>
            </p:nvSpPr>
            <p:spPr>
              <a:xfrm flipH="1">
                <a:off x="8867324" y="5251316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C17496-CA46-EA70-62D8-05FCC759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67324" y="5251316"/>
                <a:ext cx="4267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8096427-6BFE-5105-8AED-FD2C0BB02532}"/>
              </a:ext>
            </a:extLst>
          </p:cNvPr>
          <p:cNvSpPr txBox="1"/>
          <p:nvPr/>
        </p:nvSpPr>
        <p:spPr>
          <a:xfrm>
            <a:off x="864480" y="763826"/>
            <a:ext cx="2880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alias: phase damping channel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3A011-AB42-7718-1316-8D7B97EC61BA}"/>
              </a:ext>
            </a:extLst>
          </p:cNvPr>
          <p:cNvSpPr txBox="1"/>
          <p:nvPr/>
        </p:nvSpPr>
        <p:spPr>
          <a:xfrm>
            <a:off x="2983397" y="1924413"/>
            <a:ext cx="27093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eigenstates DO NOT 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936D9-C5E8-CB70-6332-9E1010E2F60B}"/>
              </a:ext>
            </a:extLst>
          </p:cNvPr>
          <p:cNvSpPr txBox="1"/>
          <p:nvPr/>
        </p:nvSpPr>
        <p:spPr>
          <a:xfrm>
            <a:off x="2983397" y="2586703"/>
            <a:ext cx="21034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relative phase DOES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A11C203-992F-881E-B9B6-29675BF158A9}"/>
              </a:ext>
            </a:extLst>
          </p:cNvPr>
          <p:cNvSpPr/>
          <p:nvPr/>
        </p:nvSpPr>
        <p:spPr>
          <a:xfrm>
            <a:off x="2829356" y="2054417"/>
            <a:ext cx="154041" cy="691115"/>
          </a:xfrm>
          <a:prstGeom prst="leftBrace">
            <a:avLst>
              <a:gd name="adj1" fmla="val 57930"/>
              <a:gd name="adj2" fmla="val 50943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9D1C23-587C-B0C9-4815-27EC0BB4DF27}"/>
                  </a:ext>
                </a:extLst>
              </p:cNvPr>
              <p:cNvSpPr txBox="1"/>
              <p:nvPr/>
            </p:nvSpPr>
            <p:spPr>
              <a:xfrm>
                <a:off x="5711989" y="2586703"/>
                <a:ext cx="19540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solidFill>
                      <a:schemeClr val="bg1"/>
                    </a:solidFill>
                    <a:latin typeface="MesloLGS NF" panose="020B0609030804020204" pitchFamily="49" charset="0"/>
                    <a:ea typeface="MesloLGS NF" panose="020B0609030804020204" pitchFamily="49" charset="0"/>
                    <a:cs typeface="MesloLGS NF" panose="020B0609030804020204" pitchFamily="49" charset="0"/>
                  </a:rPr>
                  <a:t>for a qubit: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esloLGS NF" panose="020B0609030804020204" pitchFamily="49" charset="0"/>
                            <a:cs typeface="MesloLGS NF" panose="020B0609030804020204" pitchFamily="49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esloLGS NF" panose="020B0609030804020204" pitchFamily="49" charset="0"/>
                            <a:cs typeface="MesloLGS NF" panose="020B0609030804020204" pitchFamily="49" charset="0"/>
                          </a:rPr>
                          <m:t>𝑅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esloLGS NF" panose="020B0609030804020204" pitchFamily="49" charset="0"/>
                            <a:cs typeface="MesloLGS NF" panose="020B0609030804020204" pitchFamily="49" charset="0"/>
                          </a:rPr>
                          <m:t>𝑍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esloLGS NF" panose="020B0609030804020204" pitchFamily="49" charset="0"/>
                        <a:cs typeface="MesloLGS NF" panose="020B0609030804020204" pitchFamily="49" charset="0"/>
                      </a:rPr>
                      <m:t>(</m:t>
                    </m:r>
                    <m:r>
                      <a:rPr lang="en-GB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esloLGS NF" panose="020B0609030804020204" pitchFamily="49" charset="0"/>
                        <a:cs typeface="MesloLGS NF" panose="020B0609030804020204" pitchFamily="49" charset="0"/>
                      </a:rPr>
                      <m:t>𝜃</m:t>
                    </m:r>
                    <m:r>
                      <a:rPr lang="en-GB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esloLGS NF" panose="020B0609030804020204" pitchFamily="49" charset="0"/>
                        <a:cs typeface="MesloLGS NF" panose="020B0609030804020204" pitchFamily="49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chemeClr val="bg1"/>
                  </a:solidFill>
                  <a:latin typeface="MesloLGS NF" panose="020B0609030804020204" pitchFamily="49" charset="0"/>
                  <a:ea typeface="MesloLGS NF" panose="020B0609030804020204" pitchFamily="49" charset="0"/>
                  <a:cs typeface="MesloLGS NF" panose="020B060903080402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9D1C23-587C-B0C9-4815-27EC0BB4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989" y="2586703"/>
                <a:ext cx="1954061" cy="307777"/>
              </a:xfrm>
              <a:prstGeom prst="rect">
                <a:avLst/>
              </a:prstGeom>
              <a:blipFill>
                <a:blip r:embed="rId10"/>
                <a:stretch>
                  <a:fillRect l="-64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8C0A53-B8D6-97BF-0840-C0527D9BDCBC}"/>
              </a:ext>
            </a:extLst>
          </p:cNvPr>
          <p:cNvCxnSpPr>
            <a:cxnSpLocks/>
          </p:cNvCxnSpPr>
          <p:nvPr/>
        </p:nvCxnSpPr>
        <p:spPr>
          <a:xfrm>
            <a:off x="5106054" y="2722858"/>
            <a:ext cx="58673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E21200-9BCA-2EF1-1486-FEB88A285217}"/>
              </a:ext>
            </a:extLst>
          </p:cNvPr>
          <p:cNvSpPr txBox="1"/>
          <p:nvPr/>
        </p:nvSpPr>
        <p:spPr>
          <a:xfrm>
            <a:off x="8015150" y="1924413"/>
            <a:ext cx="19014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6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NO loss of energy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FCBCF8-7C21-F1C0-AA21-E05AC116A903}"/>
              </a:ext>
            </a:extLst>
          </p:cNvPr>
          <p:cNvSpPr txBox="1"/>
          <p:nvPr/>
        </p:nvSpPr>
        <p:spPr>
          <a:xfrm>
            <a:off x="8015150" y="2576664"/>
            <a:ext cx="29113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LOSS of quantum information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4BBB69-0102-47A6-5FBC-5C1A9A0503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9615" y="3963521"/>
            <a:ext cx="2131069" cy="24740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149109-5EF1-214A-19B3-AD9F2835C61A}"/>
                  </a:ext>
                </a:extLst>
              </p:cNvPr>
              <p:cNvSpPr txBox="1"/>
              <p:nvPr/>
            </p:nvSpPr>
            <p:spPr>
              <a:xfrm>
                <a:off x="6292567" y="3261468"/>
                <a:ext cx="1508553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rad>
                      <m:r>
                        <a:rPr lang="en-GB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149109-5EF1-214A-19B3-AD9F2835C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567" y="3261468"/>
                <a:ext cx="1508553" cy="309637"/>
              </a:xfrm>
              <a:prstGeom prst="rect">
                <a:avLst/>
              </a:prstGeom>
              <a:blipFill>
                <a:blip r:embed="rId12"/>
                <a:stretch>
                  <a:fillRect l="-2500" r="-250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70AE099-C464-7982-DFC3-989BAE3FAA88}"/>
                  </a:ext>
                </a:extLst>
              </p:cNvPr>
              <p:cNvSpPr txBox="1"/>
              <p:nvPr/>
            </p:nvSpPr>
            <p:spPr>
              <a:xfrm>
                <a:off x="4273758" y="3288961"/>
                <a:ext cx="1063496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ra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70AE099-C464-7982-DFC3-989BAE3F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58" y="3288961"/>
                <a:ext cx="1063496" cy="280077"/>
              </a:xfrm>
              <a:prstGeom prst="rect">
                <a:avLst/>
              </a:prstGeom>
              <a:blipFill>
                <a:blip r:embed="rId13"/>
                <a:stretch>
                  <a:fillRect l="-4706" r="-352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6378B1-A948-2B93-983A-C3FCF18EA382}"/>
                  </a:ext>
                </a:extLst>
              </p:cNvPr>
              <p:cNvSpPr txBox="1"/>
              <p:nvPr/>
            </p:nvSpPr>
            <p:spPr>
              <a:xfrm>
                <a:off x="8756433" y="3250343"/>
                <a:ext cx="2032223" cy="337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</m:e>
                      </m: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6378B1-A948-2B93-983A-C3FCF18EA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433" y="3250343"/>
                <a:ext cx="2032223" cy="337465"/>
              </a:xfrm>
              <a:prstGeom prst="rect">
                <a:avLst/>
              </a:prstGeom>
              <a:blipFill>
                <a:blip r:embed="rId14"/>
                <a:stretch>
                  <a:fillRect l="-1242" r="-18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13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F2C4-EC25-391D-E8BB-82FB6729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9" y="-10673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38BA8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❯ </a:t>
            </a:r>
            <a:r>
              <a:rPr lang="en-US" sz="1800" dirty="0">
                <a:solidFill>
                  <a:schemeClr val="bg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Amplitude &amp; Phase damping channel -</a:t>
            </a:r>
            <a:r>
              <a:rPr lang="en-US" sz="1800" dirty="0">
                <a:solidFill>
                  <a:srgbClr val="F38BA8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Thermal relaxation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C4D4C0-A892-D4D1-54F4-2D70778F7FBA}"/>
                  </a:ext>
                </a:extLst>
              </p:cNvPr>
              <p:cNvSpPr txBox="1"/>
              <p:nvPr/>
            </p:nvSpPr>
            <p:spPr>
              <a:xfrm>
                <a:off x="2425933" y="2256486"/>
                <a:ext cx="2168094" cy="658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C4D4C0-A892-D4D1-54F4-2D70778F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933" y="2256486"/>
                <a:ext cx="2168094" cy="658835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35B4C6-FE2D-CC0C-5CED-942319FD6DBB}"/>
                  </a:ext>
                </a:extLst>
              </p:cNvPr>
              <p:cNvSpPr txBox="1"/>
              <p:nvPr/>
            </p:nvSpPr>
            <p:spPr>
              <a:xfrm>
                <a:off x="6443783" y="2256486"/>
                <a:ext cx="1744260" cy="594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35B4C6-FE2D-CC0C-5CED-942319FD6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783" y="2256486"/>
                <a:ext cx="1744260" cy="594393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7AC170-79EB-D523-F40C-6B7EF0578C0B}"/>
                  </a:ext>
                </a:extLst>
              </p:cNvPr>
              <p:cNvSpPr txBox="1"/>
              <p:nvPr/>
            </p:nvSpPr>
            <p:spPr>
              <a:xfrm>
                <a:off x="2432795" y="1219084"/>
                <a:ext cx="3281026" cy="502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7AC170-79EB-D523-F40C-6B7EF0578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795" y="1219084"/>
                <a:ext cx="3281026" cy="502061"/>
              </a:xfrm>
              <a:prstGeom prst="rect">
                <a:avLst/>
              </a:prstGeom>
              <a:blipFill>
                <a:blip r:embed="rId5"/>
                <a:stretch>
                  <a:fillRect l="-1158" t="-2500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ACF744-E40F-729B-9826-19F428436632}"/>
                  </a:ext>
                </a:extLst>
              </p:cNvPr>
              <p:cNvSpPr txBox="1"/>
              <p:nvPr/>
            </p:nvSpPr>
            <p:spPr>
              <a:xfrm>
                <a:off x="6450645" y="1218828"/>
                <a:ext cx="3474797" cy="502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ACF744-E40F-729B-9826-19F428436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645" y="1218828"/>
                <a:ext cx="3474797" cy="502317"/>
              </a:xfrm>
              <a:prstGeom prst="rect">
                <a:avLst/>
              </a:prstGeom>
              <a:blipFill>
                <a:blip r:embed="rId6"/>
                <a:stretch>
                  <a:fillRect l="-1091" t="-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6CD194-1935-E117-1355-2AED4F5C2DA1}"/>
                  </a:ext>
                </a:extLst>
              </p:cNvPr>
              <p:cNvSpPr txBox="1"/>
              <p:nvPr/>
            </p:nvSpPr>
            <p:spPr>
              <a:xfrm>
                <a:off x="2414184" y="3235330"/>
                <a:ext cx="2677015" cy="658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6CD194-1935-E117-1355-2AED4F5C2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84" y="3235330"/>
                <a:ext cx="2677015" cy="658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64E395-3EA1-5129-53D3-8174FD6706D5}"/>
                  </a:ext>
                </a:extLst>
              </p:cNvPr>
              <p:cNvSpPr txBox="1"/>
              <p:nvPr/>
            </p:nvSpPr>
            <p:spPr>
              <a:xfrm>
                <a:off x="8188043" y="3267549"/>
                <a:ext cx="1853264" cy="594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64E395-3EA1-5129-53D3-8174FD670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043" y="3267549"/>
                <a:ext cx="1853264" cy="594393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99C8A4-CDC8-3FE6-F9E5-AFCBD6B7AC76}"/>
                  </a:ext>
                </a:extLst>
              </p:cNvPr>
              <p:cNvSpPr txBox="1"/>
              <p:nvPr/>
            </p:nvSpPr>
            <p:spPr>
              <a:xfrm>
                <a:off x="6452179" y="3313588"/>
                <a:ext cx="1685398" cy="502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𝐴𝑃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99C8A4-CDC8-3FE6-F9E5-AFCBD6B7A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179" y="3313588"/>
                <a:ext cx="1685398" cy="502317"/>
              </a:xfrm>
              <a:prstGeom prst="rect">
                <a:avLst/>
              </a:prstGeom>
              <a:blipFill>
                <a:blip r:embed="rId9"/>
                <a:stretch>
                  <a:fillRect l="-2239" t="-25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5FD801-10AA-1CD3-5002-2B2C252AE672}"/>
              </a:ext>
            </a:extLst>
          </p:cNvPr>
          <p:cNvCxnSpPr>
            <a:cxnSpLocks/>
          </p:cNvCxnSpPr>
          <p:nvPr/>
        </p:nvCxnSpPr>
        <p:spPr>
          <a:xfrm>
            <a:off x="1442718" y="3043104"/>
            <a:ext cx="971208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FF53FC-A9D5-982A-5A6F-09A47304583C}"/>
                  </a:ext>
                </a:extLst>
              </p:cNvPr>
              <p:cNvSpPr txBox="1"/>
              <p:nvPr/>
            </p:nvSpPr>
            <p:spPr>
              <a:xfrm>
                <a:off x="1442718" y="261915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FF53FC-A9D5-982A-5A6F-09A473045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718" y="2619150"/>
                <a:ext cx="43473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0FDBFA-0C67-8B91-10FF-FB36D8AF532D}"/>
                  </a:ext>
                </a:extLst>
              </p:cNvPr>
              <p:cNvSpPr txBox="1"/>
              <p:nvPr/>
            </p:nvSpPr>
            <p:spPr>
              <a:xfrm>
                <a:off x="4764049" y="4229129"/>
                <a:ext cx="2115259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0FDBFA-0C67-8B91-10FF-FB36D8AF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49" y="4229129"/>
                <a:ext cx="2115259" cy="6379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FEBD70-DCFA-A744-89ED-EED065081D3F}"/>
                  </a:ext>
                </a:extLst>
              </p:cNvPr>
              <p:cNvSpPr txBox="1"/>
              <p:nvPr/>
            </p:nvSpPr>
            <p:spPr>
              <a:xfrm>
                <a:off x="4212391" y="4937240"/>
                <a:ext cx="3218573" cy="72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FEBD70-DCFA-A744-89ED-EED065081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391" y="4937240"/>
                <a:ext cx="3218573" cy="723083"/>
              </a:xfrm>
              <a:prstGeom prst="rect">
                <a:avLst/>
              </a:prstGeom>
              <a:blipFill>
                <a:blip r:embed="rId1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4D17F0-B19C-04EC-7F7A-4F0619FFB2DB}"/>
                  </a:ext>
                </a:extLst>
              </p:cNvPr>
              <p:cNvSpPr txBox="1"/>
              <p:nvPr/>
            </p:nvSpPr>
            <p:spPr>
              <a:xfrm>
                <a:off x="6879308" y="4968248"/>
                <a:ext cx="2184188" cy="681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GB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4D17F0-B19C-04EC-7F7A-4F0619FFB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308" y="4968248"/>
                <a:ext cx="2184188" cy="6819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C6D6C15-8B0E-20BD-6771-C914E34B02C8}"/>
              </a:ext>
            </a:extLst>
          </p:cNvPr>
          <p:cNvSpPr txBox="1"/>
          <p:nvPr/>
        </p:nvSpPr>
        <p:spPr>
          <a:xfrm>
            <a:off x="1051141" y="6384781"/>
            <a:ext cx="15080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https://physics.stackexchange.com/questions/720139/what-is-the-connection-between-quantum-thermal-relaxation-and-phase-and-amplitud/722327#722327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https://quantumcomputing.stackexchange.com/questions/27017/what-is-the-concrete-difference-between-qiskit-thermal-relaxation-error-and-phas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11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864132-2483-8C2B-5DED-B716826C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20652"/>
            <a:ext cx="7772400" cy="52166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899796-EAB2-E3DE-B6BC-F6671F2697BB}"/>
              </a:ext>
            </a:extLst>
          </p:cNvPr>
          <p:cNvSpPr/>
          <p:nvPr/>
        </p:nvSpPr>
        <p:spPr>
          <a:xfrm>
            <a:off x="2817628" y="2519916"/>
            <a:ext cx="542260" cy="23391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A95285-C95E-802F-DFFA-E1AB71E3BD96}"/>
              </a:ext>
            </a:extLst>
          </p:cNvPr>
          <p:cNvSpPr/>
          <p:nvPr/>
        </p:nvSpPr>
        <p:spPr>
          <a:xfrm>
            <a:off x="5648325" y="3159125"/>
            <a:ext cx="1228725" cy="18415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8DB48-11CD-422A-00D7-E91A70D686F9}"/>
              </a:ext>
            </a:extLst>
          </p:cNvPr>
          <p:cNvSpPr/>
          <p:nvPr/>
        </p:nvSpPr>
        <p:spPr>
          <a:xfrm>
            <a:off x="4706680" y="4176651"/>
            <a:ext cx="1226288" cy="24454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D176F9-04BA-0616-1350-EAD6757F83F2}"/>
              </a:ext>
            </a:extLst>
          </p:cNvPr>
          <p:cNvSpPr/>
          <p:nvPr/>
        </p:nvSpPr>
        <p:spPr>
          <a:xfrm>
            <a:off x="3905694" y="2509282"/>
            <a:ext cx="822252" cy="24454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C25D84-9017-4092-7373-BF48D7924E9D}"/>
              </a:ext>
            </a:extLst>
          </p:cNvPr>
          <p:cNvSpPr/>
          <p:nvPr/>
        </p:nvSpPr>
        <p:spPr>
          <a:xfrm>
            <a:off x="4929964" y="2509282"/>
            <a:ext cx="1003004" cy="24454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6DA4A7-DC59-DB9D-56EC-D08E09CEDD82}"/>
              </a:ext>
            </a:extLst>
          </p:cNvPr>
          <p:cNvSpPr/>
          <p:nvPr/>
        </p:nvSpPr>
        <p:spPr>
          <a:xfrm>
            <a:off x="5648325" y="3393140"/>
            <a:ext cx="806450" cy="15968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AF82E2-A625-A00C-FDD8-F4BF2E7A4EE6}"/>
              </a:ext>
            </a:extLst>
          </p:cNvPr>
          <p:cNvSpPr/>
          <p:nvPr/>
        </p:nvSpPr>
        <p:spPr>
          <a:xfrm>
            <a:off x="6080125" y="4441625"/>
            <a:ext cx="806450" cy="15968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F5F52A-2F3D-3A32-0475-8B1BA544C21D}"/>
              </a:ext>
            </a:extLst>
          </p:cNvPr>
          <p:cNvSpPr/>
          <p:nvPr/>
        </p:nvSpPr>
        <p:spPr>
          <a:xfrm>
            <a:off x="6346825" y="3602691"/>
            <a:ext cx="971550" cy="159686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8A93C4-46F7-443F-72F3-BED9A593CEA0}"/>
              </a:ext>
            </a:extLst>
          </p:cNvPr>
          <p:cNvSpPr/>
          <p:nvPr/>
        </p:nvSpPr>
        <p:spPr>
          <a:xfrm>
            <a:off x="5403850" y="4660333"/>
            <a:ext cx="971550" cy="159686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tpuccin">
      <a:dk1>
        <a:srgbClr val="4B4E69"/>
      </a:dk1>
      <a:lt1>
        <a:srgbClr val="CDD5F3"/>
      </a:lt1>
      <a:dk2>
        <a:srgbClr val="1E1C2B"/>
      </a:dk2>
      <a:lt2>
        <a:srgbClr val="DBDFE8"/>
      </a:lt2>
      <a:accent1>
        <a:srgbClr val="F38AA7"/>
      </a:accent1>
      <a:accent2>
        <a:srgbClr val="F8B386"/>
      </a:accent2>
      <a:accent3>
        <a:srgbClr val="CAA5F6"/>
      </a:accent3>
      <a:accent4>
        <a:srgbClr val="F9E2AE"/>
      </a:accent4>
      <a:accent5>
        <a:srgbClr val="89DCEB"/>
      </a:accent5>
      <a:accent6>
        <a:srgbClr val="A6E3A0"/>
      </a:accent6>
      <a:hlink>
        <a:srgbClr val="94E2D5"/>
      </a:hlink>
      <a:folHlink>
        <a:srgbClr val="89B3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243</Words>
  <Application>Microsoft Macintosh PowerPoint</Application>
  <PresentationFormat>Widescreen</PresentationFormat>
  <Paragraphs>70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CMU SERIF ROMAN</vt:lpstr>
      <vt:lpstr>CMU SERIF ROMAN</vt:lpstr>
      <vt:lpstr>MesloLGS NF</vt:lpstr>
      <vt:lpstr>Office Theme</vt:lpstr>
      <vt:lpstr>PowerPoint Presentation</vt:lpstr>
      <vt:lpstr>PowerPoint Presentation</vt:lpstr>
      <vt:lpstr>❯ Depolarizing channel</vt:lpstr>
      <vt:lpstr>PowerPoint Presentation</vt:lpstr>
      <vt:lpstr>❯ Amplitude damping channel</vt:lpstr>
      <vt:lpstr>❯ Dephasing channel</vt:lpstr>
      <vt:lpstr>❯ Amplitude &amp; Phase damping channel - Thermal relaxation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Tamás Noszkó</dc:creator>
  <cp:lastModifiedBy>Tamás Noszkó</cp:lastModifiedBy>
  <cp:revision>1</cp:revision>
  <dcterms:created xsi:type="dcterms:W3CDTF">2023-08-23T16:01:21Z</dcterms:created>
  <dcterms:modified xsi:type="dcterms:W3CDTF">2023-08-24T23:17:07Z</dcterms:modified>
</cp:coreProperties>
</file>