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3" r:id="rId8"/>
    <p:sldId id="276" r:id="rId9"/>
    <p:sldId id="266" r:id="rId10"/>
    <p:sldId id="264" r:id="rId11"/>
    <p:sldId id="267" r:id="rId12"/>
    <p:sldId id="279" r:id="rId13"/>
    <p:sldId id="280" r:id="rId14"/>
    <p:sldId id="281" r:id="rId15"/>
    <p:sldId id="282" r:id="rId16"/>
    <p:sldId id="284" r:id="rId17"/>
    <p:sldId id="285" r:id="rId18"/>
    <p:sldId id="286" r:id="rId19"/>
    <p:sldId id="287" r:id="rId20"/>
    <p:sldId id="275" r:id="rId21"/>
    <p:sldId id="270" r:id="rId22"/>
    <p:sldId id="271" r:id="rId23"/>
    <p:sldId id="277" r:id="rId24"/>
    <p:sldId id="268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4" autoAdjust="0"/>
    <p:restoredTop sz="94660"/>
  </p:normalViewPr>
  <p:slideViewPr>
    <p:cSldViewPr>
      <p:cViewPr varScale="1">
        <p:scale>
          <a:sx n="81" d="100"/>
          <a:sy n="81" d="100"/>
        </p:scale>
        <p:origin x="151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2/3/2023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2/3/2023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8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2/3/2023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09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2/3/2023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9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2/3/2023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40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2/3/2023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2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2/3/2023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82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2/3/2023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50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2/3/2023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41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2/3/2023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2/3/2023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6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00939A3-04FF-48AE-88C7-FBC56016F0B6}" type="datetimeFigureOut">
              <a:rPr lang="en-US" smtClean="0"/>
              <a:pPr/>
              <a:t>2/3/2023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6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3116"/>
            <a:ext cx="7772400" cy="1470025"/>
          </a:xfrm>
        </p:spPr>
        <p:txBody>
          <a:bodyPr>
            <a:noAutofit/>
          </a:bodyPr>
          <a:lstStyle/>
          <a:p>
            <a:r>
              <a:rPr lang="en-IN" sz="4800" b="1" u="sng" dirty="0">
                <a:latin typeface="Arial Rounded MT Bold" panose="020F0704030504030204" pitchFamily="34" charset="0"/>
              </a:rPr>
              <a:t>SYSTEM SURVEILLANCE using KEYLOGGER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509120"/>
            <a:ext cx="4536504" cy="175260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IN" sz="2800" b="1" dirty="0">
                <a:solidFill>
                  <a:srgbClr val="FFC000"/>
                </a:solidFill>
              </a:rPr>
              <a:t>NISHIKANT–</a:t>
            </a:r>
            <a:r>
              <a:rPr lang="en-IN" sz="2800" b="1" dirty="0">
                <a:solidFill>
                  <a:schemeClr val="bg1"/>
                </a:solidFill>
              </a:rPr>
              <a:t>08013202720</a:t>
            </a:r>
          </a:p>
          <a:p>
            <a:pPr algn="r"/>
            <a:r>
              <a:rPr lang="en-IN" sz="2800" b="1" dirty="0">
                <a:solidFill>
                  <a:srgbClr val="FFC000"/>
                </a:solidFill>
              </a:rPr>
              <a:t>NITIN-</a:t>
            </a:r>
            <a:r>
              <a:rPr lang="en-IN" sz="2800" b="1" dirty="0">
                <a:solidFill>
                  <a:srgbClr val="C00000"/>
                </a:solidFill>
              </a:rPr>
              <a:t> </a:t>
            </a:r>
            <a:r>
              <a:rPr lang="en-IN" sz="2800" b="1" dirty="0">
                <a:solidFill>
                  <a:schemeClr val="bg1"/>
                </a:solidFill>
              </a:rPr>
              <a:t>08113202720</a:t>
            </a:r>
            <a:r>
              <a:rPr lang="en-IN" sz="2800" b="1" dirty="0">
                <a:solidFill>
                  <a:srgbClr val="C00000"/>
                </a:solidFill>
              </a:rPr>
              <a:t> </a:t>
            </a:r>
          </a:p>
          <a:p>
            <a:pPr algn="r"/>
            <a:r>
              <a:rPr lang="en-IN" sz="2800" b="1" dirty="0">
                <a:solidFill>
                  <a:srgbClr val="FFC000"/>
                </a:solidFill>
              </a:rPr>
              <a:t>PRABHJOT SINGH-</a:t>
            </a:r>
            <a:r>
              <a:rPr lang="en-IN" sz="2800" b="1" dirty="0">
                <a:solidFill>
                  <a:schemeClr val="bg1"/>
                </a:solidFill>
              </a:rPr>
              <a:t>08513202720</a:t>
            </a:r>
          </a:p>
          <a:p>
            <a:pPr algn="r"/>
            <a:r>
              <a:rPr lang="en-IN" sz="2800" b="1" dirty="0">
                <a:solidFill>
                  <a:srgbClr val="FFC000"/>
                </a:solidFill>
              </a:rPr>
              <a:t>PRABHJOT SINGH JAGGI-</a:t>
            </a:r>
            <a:r>
              <a:rPr lang="en-IN" sz="2800" b="1" dirty="0">
                <a:solidFill>
                  <a:schemeClr val="bg1"/>
                </a:solidFill>
              </a:rPr>
              <a:t>08613202720</a:t>
            </a:r>
          </a:p>
          <a:p>
            <a:pPr algn="r"/>
            <a:endParaRPr lang="en-I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703_keyloggers_char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500174"/>
            <a:ext cx="6912768" cy="37862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5715016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Key logging functionality  of one company in </a:t>
            </a:r>
            <a:r>
              <a:rPr lang="en-IN" sz="2000" b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Verisign’s</a:t>
            </a:r>
            <a:r>
              <a:rPr lang="en-IN" sz="20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recent report as rapid growth in malicious program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77" y="-72008"/>
            <a:ext cx="9121823" cy="6885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9613" y="1217077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803775" y="1124744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 Explorer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91880" y="1241097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75856" y="4725144"/>
            <a:ext cx="2304256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1640" y="2924944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 procedure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71900" y="2996952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 procedure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2160" y="2852936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 procedure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2160" y="1390464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FTP module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2843808" y="3501008"/>
            <a:ext cx="1368152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899592" y="5373216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99592" y="3212976"/>
            <a:ext cx="0" cy="2160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99592" y="3212976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87824" y="3356992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580112" y="53012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5724128" y="3212976"/>
            <a:ext cx="72008" cy="2088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24128" y="32129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80112" y="5805264"/>
            <a:ext cx="2016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596336" y="1340768"/>
            <a:ext cx="72008" cy="446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2" idx="3"/>
          </p:cNvCxnSpPr>
          <p:nvPr/>
        </p:nvCxnSpPr>
        <p:spPr>
          <a:xfrm flipH="1" flipV="1">
            <a:off x="7236296" y="1642492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87624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75656" y="33265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 Logger Architecture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3484CE-DAE4-4FF9-8E48-1B5E2BE8F1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8E19F-5E9D-40EF-8212-53C2C1FA11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F9FCD-BCB1-4CD1-B382-1662A8D608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03F55A-6BA6-4BE3-835A-86C9042559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496" y="0"/>
            <a:ext cx="910850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7AB45-BC72-47EB-B523-78A9AFFDB4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5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5D285-74DB-479E-AFBD-0E27F2C452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99392"/>
            <a:ext cx="9144000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92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0865B-34A5-45E7-B9D2-D2FD630FCE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08520" y="0"/>
            <a:ext cx="9252519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38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75EFDB-0533-4F41-9EEA-DFD34574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9036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0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357166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 Rounded MT Bold" pitchFamily="34" charset="0"/>
              </a:rPr>
              <a:t>Objectives…..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1357298"/>
            <a:ext cx="6000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rgbClr val="FFFF00"/>
                </a:solidFill>
              </a:rPr>
              <a:t> Define Key logger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rgbClr val="FFFF00"/>
                </a:solidFill>
              </a:rPr>
              <a:t> Captures keystrokes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rgbClr val="FFFF00"/>
                </a:solidFill>
              </a:rPr>
              <a:t> Sends mail to the admin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rgbClr val="FFFF00"/>
                </a:solidFill>
              </a:rPr>
              <a:t>  Monitors  the  system </a:t>
            </a:r>
          </a:p>
          <a:p>
            <a:r>
              <a:rPr lang="en-IN" sz="2400" b="1" dirty="0">
                <a:solidFill>
                  <a:srgbClr val="FFFF00"/>
                </a:solidFill>
              </a:rPr>
              <a:t>   activities by others</a:t>
            </a:r>
          </a:p>
        </p:txBody>
      </p:sp>
      <p:pic>
        <p:nvPicPr>
          <p:cNvPr id="6" name="Picture 5" descr="What-is-Future-of-Artificial-Intelligence-01.jpg"/>
          <p:cNvPicPr>
            <a:picLocks noChangeAspect="1"/>
          </p:cNvPicPr>
          <p:nvPr/>
        </p:nvPicPr>
        <p:blipFill>
          <a:blip r:embed="rId2" cstate="print"/>
          <a:srcRect l="4687" t="8957" r="52344" b="3722"/>
          <a:stretch>
            <a:fillRect/>
          </a:stretch>
        </p:blipFill>
        <p:spPr>
          <a:xfrm>
            <a:off x="5531056" y="3068960"/>
            <a:ext cx="3327223" cy="35385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ardrop 2"/>
          <p:cNvSpPr/>
          <p:nvPr/>
        </p:nvSpPr>
        <p:spPr>
          <a:xfrm>
            <a:off x="539552" y="4049688"/>
            <a:ext cx="2880320" cy="2808312"/>
          </a:xfrm>
          <a:prstGeom prst="teardrop">
            <a:avLst>
              <a:gd name="adj" fmla="val 10064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" name="Teardrop 3"/>
          <p:cNvSpPr/>
          <p:nvPr/>
        </p:nvSpPr>
        <p:spPr>
          <a:xfrm rot="5400000">
            <a:off x="755576" y="188640"/>
            <a:ext cx="2643206" cy="2643206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Teardrop 4"/>
          <p:cNvSpPr/>
          <p:nvPr/>
        </p:nvSpPr>
        <p:spPr>
          <a:xfrm rot="16200000">
            <a:off x="6011020" y="3862188"/>
            <a:ext cx="2500330" cy="2786082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Teardrop 5"/>
          <p:cNvSpPr/>
          <p:nvPr/>
        </p:nvSpPr>
        <p:spPr>
          <a:xfrm rot="10800000">
            <a:off x="5868144" y="188640"/>
            <a:ext cx="2880320" cy="2664296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03648" y="836712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Spyrix Keylogger </a:t>
            </a:r>
          </a:p>
        </p:txBody>
      </p:sp>
      <p:sp>
        <p:nvSpPr>
          <p:cNvPr id="8" name="Oval 7"/>
          <p:cNvSpPr/>
          <p:nvPr/>
        </p:nvSpPr>
        <p:spPr>
          <a:xfrm>
            <a:off x="6156176" y="4221088"/>
            <a:ext cx="1714512" cy="178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  <a:latin typeface="Arial Narrow" pitchFamily="34" charset="0"/>
              </a:rPr>
              <a:t>Revealer</a:t>
            </a:r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 Keylogger</a:t>
            </a:r>
          </a:p>
        </p:txBody>
      </p:sp>
      <p:sp>
        <p:nvSpPr>
          <p:cNvPr id="9" name="Oval 8"/>
          <p:cNvSpPr/>
          <p:nvPr/>
        </p:nvSpPr>
        <p:spPr>
          <a:xfrm>
            <a:off x="1259632" y="4581128"/>
            <a:ext cx="1785950" cy="1643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REFOG Keylogger</a:t>
            </a:r>
          </a:p>
        </p:txBody>
      </p:sp>
      <p:sp>
        <p:nvSpPr>
          <p:cNvPr id="11" name="Oval 10"/>
          <p:cNvSpPr/>
          <p:nvPr/>
        </p:nvSpPr>
        <p:spPr>
          <a:xfrm>
            <a:off x="6300192" y="836712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Actual Keylogger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91880" y="2492896"/>
            <a:ext cx="2304256" cy="1872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Examples of  Keylogger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rnel-based-Keylog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1" y="116632"/>
            <a:ext cx="5368853" cy="6741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1853" y="4869160"/>
            <a:ext cx="150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Block diagram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764704"/>
            <a:ext cx="8892480" cy="51398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System requirements</a:t>
            </a:r>
          </a:p>
          <a:p>
            <a:endParaRPr lang="en-US" sz="3200" b="1" i="1" u="sng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Windows 2000, Windows XP (32-bit and x64), Windows Server 2003/2008, Windows Vista (32-bit and x64), Windows 7, Windows 8 (32-bit and x64); Windows 10 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2000 or later 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Internet Explorer 5.0 or later ,monitor : 15” </a:t>
            </a:r>
            <a:r>
              <a:rPr lang="en-US" sz="2400" b="1" dirty="0" err="1">
                <a:solidFill>
                  <a:schemeClr val="bg1"/>
                </a:solidFill>
              </a:rPr>
              <a:t>colour</a:t>
            </a:r>
            <a:r>
              <a:rPr lang="en-US" sz="2400" b="1" dirty="0">
                <a:solidFill>
                  <a:schemeClr val="bg1"/>
                </a:solidFill>
              </a:rPr>
              <a:t>  ,HDD 40GB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Basic input devices required: keyboard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Basic output devices required: mobile devices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S/W requirement: </a:t>
            </a:r>
            <a:r>
              <a:rPr lang="en-US" sz="2400" b="1" dirty="0" err="1">
                <a:solidFill>
                  <a:schemeClr val="bg1"/>
                </a:solidFill>
              </a:rPr>
              <a:t>PyCharm</a:t>
            </a:r>
            <a:r>
              <a:rPr lang="en-US" sz="2400" b="1" dirty="0">
                <a:solidFill>
                  <a:schemeClr val="bg1"/>
                </a:solidFill>
              </a:rPr>
              <a:t>, Python 3.8.0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Technologies used: Advanced programming          using Python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ylogger-Process-in-User-Acti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42900"/>
            <a:ext cx="9144000" cy="70009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4" name="TextBox 3"/>
          <p:cNvSpPr txBox="1"/>
          <p:nvPr/>
        </p:nvSpPr>
        <p:spPr>
          <a:xfrm>
            <a:off x="214282" y="21429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Keylogger process in user activity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357166"/>
            <a:ext cx="53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  <a:latin typeface="Arial Black" pitchFamily="34" charset="0"/>
              </a:rPr>
              <a:t>CONCLUSION   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28" y="1214422"/>
            <a:ext cx="66437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Key logger record  keystrokes </a:t>
            </a:r>
          </a:p>
          <a:p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Legitimate use : monitor employee activity </a:t>
            </a:r>
          </a:p>
          <a:p>
            <a:pPr>
              <a:buFont typeface="Wingdings" pitchFamily="2" charset="2"/>
              <a:buChar char="§"/>
            </a:pP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legal uses : steal password  , user name and other personal / corporate data .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Reports show that there is an increased tendency to use rootkit technologies in keylogging software, to help the keylogger evade manual detection and detection by antivirus solutions.</a:t>
            </a:r>
          </a:p>
          <a:p>
            <a:pPr>
              <a:buFont typeface="Wingdings" pitchFamily="2" charset="2"/>
              <a:buChar char="§"/>
            </a:pP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 dedicated protection can detect that a keylogger is being used for spy purposes.</a:t>
            </a:r>
          </a:p>
          <a:p>
            <a:pPr>
              <a:buFont typeface="Wingdings" pitchFamily="2" charset="2"/>
              <a:buChar char="§"/>
            </a:pP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Be conscious what installed in the computer. </a:t>
            </a: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Use  caution when snuffing the internet.</a:t>
            </a: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Keep  your computer software update.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1604" y="2967334"/>
            <a:ext cx="485778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THANKS !!!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429256" y="1071546"/>
            <a:ext cx="2714644" cy="1571636"/>
          </a:xfrm>
          <a:prstGeom prst="wedgeRoundRectCallout">
            <a:avLst>
              <a:gd name="adj1" fmla="val -20131"/>
              <a:gd name="adj2" fmla="val 831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1142984"/>
            <a:ext cx="2049780" cy="1432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2606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CONTENTS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31640" y="3356992"/>
            <a:ext cx="4320480" cy="36004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Modules used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31640" y="3789040"/>
            <a:ext cx="4320480" cy="36004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Keylogger Architecture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31640" y="4221088"/>
            <a:ext cx="4320480" cy="36004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Programming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31640" y="4653136"/>
            <a:ext cx="4320480" cy="36004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Block diagram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31640" y="5085184"/>
            <a:ext cx="4320480" cy="36004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Requirement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31640" y="5517232"/>
            <a:ext cx="4320480" cy="36004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31640" y="2924944"/>
            <a:ext cx="4320480" cy="36004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 files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31640" y="2492896"/>
            <a:ext cx="4320480" cy="36004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Pro- Features of keylogger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31640" y="2060848"/>
            <a:ext cx="4320480" cy="36004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Features of keylogger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31640" y="1628800"/>
            <a:ext cx="4320480" cy="36004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Importance of keylogger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331640" y="1196752"/>
            <a:ext cx="4320480" cy="36004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is keylogging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428604"/>
            <a:ext cx="5824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</a:rPr>
              <a:t>What  is  Keylogging 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1500174"/>
            <a:ext cx="7643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b="1" dirty="0">
                <a:solidFill>
                  <a:schemeClr val="bg1"/>
                </a:solidFill>
              </a:rPr>
              <a:t>A program or Hardware device  that capture 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every key impression  on the system.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Used to monitor user’s  activities .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Used to retrieve data and forgotten URLs 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download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6" y="4541514"/>
            <a:ext cx="2856776" cy="21736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357166"/>
            <a:ext cx="6008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</a:rPr>
              <a:t>Importance of Key logger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1214422"/>
            <a:ext cx="721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 IT organizations can indicate their concerns by going after the culprit whose performance is deteriorating that of the whole organization .</a:t>
            </a:r>
          </a:p>
          <a:p>
            <a:endParaRPr lang="en-IN" sz="2400" b="1" dirty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Keylogger  s/w is also available  for use on smart phones, such as iPhones and Android .</a:t>
            </a:r>
          </a:p>
        </p:txBody>
      </p:sp>
      <p:pic>
        <p:nvPicPr>
          <p:cNvPr id="6" name="Picture 5" descr="images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3933056"/>
            <a:ext cx="2639216" cy="26392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35716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/>
              <a:t>FEATURES   OF   KEYLOGGER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7177" y="1528816"/>
            <a:ext cx="2286016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 stroke </a:t>
            </a:r>
          </a:p>
          <a:p>
            <a:pPr algn="ctr"/>
            <a:r>
              <a:rPr lang="en-IN" dirty="0"/>
              <a:t>monitoring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383588" y="4560367"/>
            <a:ext cx="2172210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Program captured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47869" y="3032586"/>
            <a:ext cx="2243648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Screen shot capturing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4924" y="4509120"/>
            <a:ext cx="2428892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Startup</a:t>
            </a:r>
            <a:r>
              <a:rPr lang="en-IN" dirty="0"/>
              <a:t> Alert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93711" y="3032586"/>
            <a:ext cx="2428892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Windows </a:t>
            </a:r>
            <a:r>
              <a:rPr lang="en-IN" dirty="0" err="1"/>
              <a:t>startup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757992" y="1489059"/>
            <a:ext cx="2500330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 site visited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60648"/>
            <a:ext cx="7088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  <a:latin typeface="Arial Rounded MT Bold" pitchFamily="34" charset="0"/>
              </a:rPr>
              <a:t>Pro-Features of Key logger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3608" y="1420936"/>
            <a:ext cx="2385384" cy="7078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Remote viewing email delivery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98123" y="3392276"/>
            <a:ext cx="2345843" cy="7748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Optimal stealth </a:t>
            </a:r>
          </a:p>
          <a:p>
            <a:pPr algn="ctr"/>
            <a:r>
              <a:rPr lang="en-IN" dirty="0"/>
              <a:t>mode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83148" y="5350026"/>
            <a:ext cx="2202967" cy="7078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Customizable </a:t>
            </a:r>
          </a:p>
          <a:p>
            <a:pPr algn="ctr"/>
            <a:r>
              <a:rPr lang="en-IN" dirty="0"/>
              <a:t>Setting mode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61218" y="5445224"/>
            <a:ext cx="2387094" cy="6126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Auto log clearing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61218" y="3041580"/>
            <a:ext cx="2218990" cy="7748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 Filtering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29569" y="1196752"/>
            <a:ext cx="2264361" cy="7545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 exporting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14612" y="2214554"/>
            <a:ext cx="2857520" cy="207170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Program files 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9632" y="571480"/>
            <a:ext cx="3888432" cy="5715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execute_keylogger.py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7944" y="5214950"/>
            <a:ext cx="4032448" cy="57150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Keylogger.py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29256" y="3929066"/>
            <a:ext cx="1285884" cy="10001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2331407" y="1317331"/>
            <a:ext cx="928694" cy="928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3203848" y="2204864"/>
            <a:ext cx="2225408" cy="2009954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>
                <a:solidFill>
                  <a:schemeClr val="tx1"/>
                </a:solidFill>
              </a:rPr>
              <a:t>ModuleUsed</a:t>
            </a:r>
            <a:r>
              <a:rPr lang="en-IN" sz="2000" b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7" name="Diamond 6"/>
          <p:cNvSpPr/>
          <p:nvPr/>
        </p:nvSpPr>
        <p:spPr>
          <a:xfrm>
            <a:off x="2987824" y="1928802"/>
            <a:ext cx="2650199" cy="257176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57166"/>
            <a:ext cx="2387038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1 -</a:t>
            </a:r>
            <a:r>
              <a:rPr lang="en-IN" dirty="0" err="1">
                <a:solidFill>
                  <a:schemeClr val="bg1"/>
                </a:solidFill>
              </a:rPr>
              <a:t>SMTPlib</a:t>
            </a:r>
            <a:r>
              <a:rPr lang="en-IN" dirty="0">
                <a:solidFill>
                  <a:schemeClr val="bg1"/>
                </a:solidFill>
              </a:rPr>
              <a:t>  :</a:t>
            </a:r>
          </a:p>
          <a:p>
            <a:r>
              <a:rPr lang="en-IN" dirty="0">
                <a:solidFill>
                  <a:schemeClr val="bg1"/>
                </a:solidFill>
              </a:rPr>
              <a:t>It is a client session object that can be used to send mail to any internet machine with SMTP domain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6446" y="500042"/>
            <a:ext cx="2238614" cy="14773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2 -</a:t>
            </a:r>
            <a:r>
              <a:rPr lang="en-IN" dirty="0" err="1">
                <a:solidFill>
                  <a:schemeClr val="bg1"/>
                </a:solidFill>
              </a:rPr>
              <a:t>Pynput</a:t>
            </a:r>
            <a:r>
              <a:rPr lang="en-IN" dirty="0">
                <a:solidFill>
                  <a:schemeClr val="bg1"/>
                </a:solidFill>
              </a:rPr>
              <a:t> :</a:t>
            </a:r>
          </a:p>
          <a:p>
            <a:r>
              <a:rPr lang="en-IN" dirty="0">
                <a:solidFill>
                  <a:schemeClr val="bg1"/>
                </a:solidFill>
              </a:rPr>
              <a:t>This library allow you to control and monitor input devices 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282" y="4500570"/>
            <a:ext cx="234149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3 -Keylogger : </a:t>
            </a:r>
          </a:p>
          <a:p>
            <a:r>
              <a:rPr lang="en-IN" dirty="0">
                <a:solidFill>
                  <a:schemeClr val="bg1"/>
                </a:solidFill>
              </a:rPr>
              <a:t> Surveillance technology used to monitor or record each key stroke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638023" y="4603632"/>
            <a:ext cx="2387037" cy="17543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4 -Threading  :</a:t>
            </a:r>
          </a:p>
          <a:p>
            <a:r>
              <a:rPr lang="en-IN" dirty="0">
                <a:solidFill>
                  <a:schemeClr val="bg1"/>
                </a:solidFill>
              </a:rPr>
              <a:t>It  used to run certain code / processing in background and without consent of user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633</TotalTime>
  <Words>507</Words>
  <Application>Microsoft Office PowerPoint</Application>
  <PresentationFormat>On-screen Show (4:3)</PresentationFormat>
  <Paragraphs>110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Arial Narrow</vt:lpstr>
      <vt:lpstr>Arial Rounded MT Bold</vt:lpstr>
      <vt:lpstr>MS Shell Dlg 2</vt:lpstr>
      <vt:lpstr>Wingdings</vt:lpstr>
      <vt:lpstr>Wingdings 3</vt:lpstr>
      <vt:lpstr>Madison</vt:lpstr>
      <vt:lpstr>SYSTEM SURVEILLANCE using KEYLOGGER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prabhjot singh</cp:lastModifiedBy>
  <cp:revision>63</cp:revision>
  <dcterms:created xsi:type="dcterms:W3CDTF">2019-11-09T16:26:25Z</dcterms:created>
  <dcterms:modified xsi:type="dcterms:W3CDTF">2023-02-02T19:29:48Z</dcterms:modified>
</cp:coreProperties>
</file>