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250236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13800" y="1981080"/>
            <a:ext cx="250236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41440" y="1981080"/>
            <a:ext cx="250236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5800" y="4130640"/>
            <a:ext cx="250236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13800" y="4130640"/>
            <a:ext cx="250236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41440" y="4130640"/>
            <a:ext cx="250236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09120"/>
            <a:ext cx="7772400" cy="529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/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algn="ctr"/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algn="r"/>
            <a:fld id="{B12A31F2-5A38-427A-9375-5E7F7B43C265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199960" y="2204640"/>
            <a:ext cx="4964040" cy="39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 Unicode MS"/>
              </a:rPr>
              <a:t>Лабораторная работа 1.1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332000" y="3212640"/>
            <a:ext cx="6480000" cy="136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Autofit/>
          </a:bodyPr>
          <a:p>
            <a:pPr algn="ctr">
              <a:lnSpc>
                <a:spcPct val="80000"/>
              </a:lnSpc>
              <a:spcBef>
                <a:spcPts val="998"/>
              </a:spcBef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Синтаксический анализ 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80000"/>
              </a:lnSpc>
              <a:spcBef>
                <a:spcPts val="998"/>
              </a:spcBef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HTML</a:t>
            </a: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-страниц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324000" y="691920"/>
            <a:ext cx="8424720" cy="64908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 Unicode MS"/>
              </a:rPr>
              <a:t>Функция downloadNews() выполняет скачивание данных путем вызова функции </a:t>
            </a:r>
            <a:r>
              <a:rPr b="0" lang="en-US" sz="1800" spc="-1" strike="noStrike">
                <a:solidFill>
                  <a:srgbClr val="000000"/>
                </a:solidFill>
                <a:latin typeface="Arial Unicode MS"/>
              </a:rPr>
              <a:t>http.Get</a:t>
            </a:r>
            <a:r>
              <a:rPr b="0" lang="ru-RU" sz="1800" spc="-1" strike="noStrike">
                <a:solidFill>
                  <a:srgbClr val="000000"/>
                </a:solidFill>
                <a:latin typeface="Arial Unicode MS"/>
              </a:rPr>
              <a:t> из пакета </a:t>
            </a:r>
            <a:r>
              <a:rPr b="0" lang="en-US" sz="1800" spc="-1" strike="noStrike">
                <a:solidFill>
                  <a:srgbClr val="000000"/>
                </a:solidFill>
                <a:latin typeface="Arial Unicode MS"/>
              </a:rPr>
              <a:t>net/http</a:t>
            </a:r>
            <a:r>
              <a:rPr b="0" lang="ru-RU" sz="1800" spc="-1" strike="noStrike">
                <a:solidFill>
                  <a:srgbClr val="000000"/>
                </a:solidFill>
                <a:latin typeface="Arial Unicode M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324000" y="2095560"/>
            <a:ext cx="8712000" cy="349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250560" y="188640"/>
            <a:ext cx="8569080" cy="64764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 Unicode MS"/>
              </a:rPr>
              <a:t>Функция search реализует рекурсивный обход делева структуры 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Arial Unicode MS"/>
              </a:rPr>
              <a:t>вложенности html тегов хранящихся в структуре Node.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479520" y="1052640"/>
            <a:ext cx="8629560" cy="3171600"/>
          </a:xfrm>
          <a:prstGeom prst="rect">
            <a:avLst/>
          </a:prstGeom>
          <a:ln>
            <a:noFill/>
          </a:ln>
        </p:spPr>
      </p:pic>
      <p:sp>
        <p:nvSpPr>
          <p:cNvPr id="72" name="CustomShape 2"/>
          <p:cNvSpPr/>
          <p:nvPr/>
        </p:nvSpPr>
        <p:spPr>
          <a:xfrm>
            <a:off x="250920" y="4292640"/>
            <a:ext cx="8424720" cy="388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 Unicode MS"/>
              </a:rPr>
              <a:t>Основное тело программы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916360" y="4797360"/>
            <a:ext cx="3600360" cy="109080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916360" y="5853240"/>
            <a:ext cx="1871640" cy="81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323640" y="187200"/>
            <a:ext cx="8569080" cy="43344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 Unicode MS"/>
              </a:rPr>
              <a:t>Перечень функций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466560" y="681120"/>
            <a:ext cx="8137800" cy="591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250560" y="475920"/>
            <a:ext cx="8713800" cy="43164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lIns="90000" rIns="90000" tIns="46800" bIns="468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Пример работы программы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692360" y="1409760"/>
            <a:ext cx="5762520" cy="432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24000" y="2276640"/>
            <a:ext cx="8496000" cy="35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spcBef>
                <a:spcPts val="799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http://students.yss.su/IU9/2018/LAB1.1/lab1.1.go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 - исходный код программы синтаксического анализа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HTML-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страницы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799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http://students.yss.su/IU9/2018/LAB1.1/lab1.1.ppt - презентация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771640" y="765000"/>
            <a:ext cx="3529080" cy="6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spcBef>
                <a:spcPts val="697"/>
              </a:spcBef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Исходные данные</a:t>
            </a:r>
            <a:br/>
            <a:br/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26920" y="2276640"/>
            <a:ext cx="7993080" cy="35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Arial Unicode MS"/>
              </a:rPr>
              <a:t>https://godoc.org/golang.org/x/net/html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</a:rPr>
              <a:t> - </a:t>
            </a:r>
            <a:r>
              <a:rPr b="0" lang="ru-RU" sz="2800" spc="-1" strike="noStrike">
                <a:solidFill>
                  <a:srgbClr val="000000"/>
                </a:solidFill>
                <a:latin typeface="Arial Unicode MS"/>
              </a:rPr>
              <a:t>библиотека  синтаксического анализа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</a:rPr>
              <a:t>HTML-</a:t>
            </a:r>
            <a:r>
              <a:rPr b="0" lang="ru-RU" sz="2800" spc="-1" strike="noStrike">
                <a:solidFill>
                  <a:srgbClr val="000000"/>
                </a:solidFill>
                <a:latin typeface="Arial Unicode MS"/>
              </a:rPr>
              <a:t>страниц</a:t>
            </a:r>
            <a:br/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Arial Unicode MS"/>
              </a:rPr>
              <a:t>https://golang.org/pkg/net/http - рализация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</a:rPr>
              <a:t>HTTP </a:t>
            </a:r>
            <a:r>
              <a:rPr b="0" lang="ru-RU" sz="2800" spc="-1" strike="noStrike">
                <a:solidFill>
                  <a:srgbClr val="000000"/>
                </a:solidFill>
                <a:latin typeface="Arial Unicode MS"/>
              </a:rPr>
              <a:t>протокола в пакете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</a:rPr>
              <a:t>net/http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3348000" y="765000"/>
            <a:ext cx="2808360" cy="6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spcBef>
                <a:spcPts val="697"/>
              </a:spcBef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Библиотеки</a:t>
            </a:r>
            <a:br/>
            <a:br/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468360" y="573120"/>
            <a:ext cx="8209080" cy="616896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4067280" y="44280"/>
            <a:ext cx="1079280" cy="6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16000"/>
          </a:bodyPr>
          <a:p>
            <a:pPr marL="342720" indent="-342720">
              <a:spcBef>
                <a:spcPts val="697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span4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697"/>
              </a:spcBef>
            </a:pPr>
            <a:br/>
            <a:br/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900000" y="1557360"/>
            <a:ext cx="7201080" cy="44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24000" y="404640"/>
            <a:ext cx="8424720" cy="633276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2629080" y="44280"/>
            <a:ext cx="4464000" cy="6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spcBef>
                <a:spcPts val="697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b-yellow-box__wrap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spcBef>
                <a:spcPts val="697"/>
              </a:spcBef>
            </a:pPr>
            <a:br/>
            <a:br/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819680" y="2935440"/>
            <a:ext cx="1839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044720" y="4680"/>
            <a:ext cx="8135640" cy="680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4819680" y="2935440"/>
            <a:ext cx="1839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258920" y="1052640"/>
            <a:ext cx="6985080" cy="416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79280" y="260280"/>
            <a:ext cx="8780400" cy="4320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 Unicode MS"/>
              </a:rPr>
              <a:t>Функция getChildren возвращает подчиненные элементы.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324000" y="996840"/>
            <a:ext cx="8785080" cy="1784520"/>
          </a:xfrm>
          <a:prstGeom prst="rect">
            <a:avLst/>
          </a:prstGeom>
          <a:ln>
            <a:noFill/>
          </a:ln>
        </p:spPr>
      </p:pic>
      <p:sp>
        <p:nvSpPr>
          <p:cNvPr id="56" name="CustomShape 2"/>
          <p:cNvSpPr/>
          <p:nvPr/>
        </p:nvSpPr>
        <p:spPr>
          <a:xfrm>
            <a:off x="179280" y="2924280"/>
            <a:ext cx="8713800" cy="12240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</a:rPr>
              <a:t>Перебираем атрибуты тэга.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 Unicode MS"/>
              </a:rPr>
              <a:t>Например &lt;div class="blabla width="100500" height="43434"&gt;,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 Unicode MS"/>
              </a:rPr>
              <a:t>функция getAttr возвращает значение атрибута class,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 Unicode MS"/>
              </a:rPr>
              <a:t>в рассматриваемом примере функция вернет blabla</a:t>
            </a:r>
            <a:r>
              <a:rPr b="0" lang="ru-RU" sz="1800" spc="-1" strike="noStrike">
                <a:solidFill>
                  <a:srgbClr val="000000"/>
                </a:solidFill>
                <a:latin typeface="Arial Unicode M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69840" y="4459320"/>
            <a:ext cx="8389800" cy="220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179280" y="477720"/>
            <a:ext cx="8785440" cy="71928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 Unicode MS"/>
              </a:rPr>
              <a:t>В</a:t>
            </a:r>
            <a:r>
              <a:rPr b="0" lang="en-US" sz="1800" spc="-1" strike="noStrike">
                <a:solidFill>
                  <a:srgbClr val="000000"/>
                </a:solidFill>
                <a:latin typeface="Arial Unicode MS"/>
              </a:rPr>
              <a:t>озвращает true, если html.Node содержит текст внутри тэга,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 Unicode MS"/>
              </a:rPr>
              <a:t>например &lt;div clas="..." width="..."&gt;bla lba bla some text&lt;/div&gt;</a:t>
            </a:r>
            <a:r>
              <a:rPr b="0" lang="ru-RU" sz="1800" spc="-1" strike="noStrike">
                <a:solidFill>
                  <a:srgbClr val="000000"/>
                </a:solidFill>
                <a:latin typeface="Arial Unicode M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596880" y="1711440"/>
            <a:ext cx="7791480" cy="853920"/>
          </a:xfrm>
          <a:prstGeom prst="rect">
            <a:avLst/>
          </a:prstGeom>
          <a:ln>
            <a:noFill/>
          </a:ln>
        </p:spPr>
      </p:pic>
      <p:sp>
        <p:nvSpPr>
          <p:cNvPr id="60" name="CustomShape 2"/>
          <p:cNvSpPr/>
          <p:nvPr/>
        </p:nvSpPr>
        <p:spPr>
          <a:xfrm>
            <a:off x="184320" y="2995560"/>
            <a:ext cx="8780400" cy="208908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 Unicode MS"/>
              </a:rPr>
              <a:t>В</a:t>
            </a:r>
            <a:r>
              <a:rPr b="0" lang="en-US" sz="1800" spc="-1" strike="noStrike">
                <a:solidFill>
                  <a:srgbClr val="000000"/>
                </a:solidFill>
                <a:latin typeface="Arial Unicode MS"/>
              </a:rPr>
              <a:t>озвращает true, если html.Node содержит тэг типа &lt;div&gt; или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 Unicode MS"/>
              </a:rPr>
              <a:t>&lt;div сlass="blablabla&gt; или &lt;a&gt; или &lt;h1 class="blabla"&gt;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Arial Unicode M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 Unicode MS"/>
              </a:rPr>
              <a:t>html.ElementNode = 3 - это имя тэгов (div,a,...), 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 Unicode M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 Unicode MS"/>
              </a:rPr>
              <a:t>html.TextNode = 1 - это текст внутри тэга,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 Unicode M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 Unicode MS"/>
              </a:rPr>
              <a:t>CommentNode = 4 - это коментарий &lt;!-- ENDTop100(Kraken)Counter --&gt;, 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Arial Unicode M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 Unicode MS"/>
              </a:rPr>
              <a:t>см. https://godoc.org/golang.org/x/net/html#NodeType</a:t>
            </a:r>
            <a:r>
              <a:rPr b="0" lang="ru-RU" sz="1800" spc="-1" strike="noStrike">
                <a:solidFill>
                  <a:srgbClr val="000000"/>
                </a:solidFill>
                <a:latin typeface="Arial Unicode MS"/>
              </a:rPr>
              <a:t>).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34920" y="5603760"/>
            <a:ext cx="9036000" cy="84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250560" y="259920"/>
            <a:ext cx="8713800" cy="46188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 Unicode MS"/>
              </a:rPr>
              <a:t>В</a:t>
            </a:r>
            <a:r>
              <a:rPr b="0" lang="en-US" sz="1800" spc="-1" strike="noStrike">
                <a:solidFill>
                  <a:srgbClr val="000000"/>
                </a:solidFill>
                <a:latin typeface="Arial Unicode MS"/>
              </a:rPr>
              <a:t>озвращает true, если html.Node содержит тэг тиа &lt;div class="blabla"&gt;</a:t>
            </a:r>
            <a:r>
              <a:rPr b="0" lang="ru-RU" sz="1800" spc="-1" strike="noStrike">
                <a:solidFill>
                  <a:srgbClr val="000000"/>
                </a:solidFill>
                <a:latin typeface="Arial Unicode M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755640" y="836640"/>
            <a:ext cx="7632720" cy="768240"/>
          </a:xfrm>
          <a:prstGeom prst="rect">
            <a:avLst/>
          </a:prstGeom>
          <a:ln>
            <a:noFill/>
          </a:ln>
        </p:spPr>
      </p:pic>
      <p:sp>
        <p:nvSpPr>
          <p:cNvPr id="64" name="CustomShape 2"/>
          <p:cNvSpPr/>
          <p:nvPr/>
        </p:nvSpPr>
        <p:spPr>
          <a:xfrm>
            <a:off x="324000" y="1816200"/>
            <a:ext cx="8569080" cy="53316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/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В этой функции разбираем тэг &lt;a hre=....&gt; в блоке "Главные новости«.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684360" y="2425680"/>
            <a:ext cx="7993080" cy="2371680"/>
          </a:xfrm>
          <a:prstGeom prst="rect">
            <a:avLst/>
          </a:prstGeom>
          <a:ln>
            <a:noFill/>
          </a:ln>
        </p:spPr>
      </p:pic>
      <p:sp>
        <p:nvSpPr>
          <p:cNvPr id="66" name="CustomShape 3"/>
          <p:cNvSpPr/>
          <p:nvPr/>
        </p:nvSpPr>
        <p:spPr>
          <a:xfrm>
            <a:off x="324000" y="4911840"/>
            <a:ext cx="8569080" cy="67788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 Unicode MS"/>
              </a:rPr>
              <a:t>Структура </a:t>
            </a:r>
            <a:r>
              <a:rPr b="0" lang="en-US" sz="1800" spc="-1" strike="noStrike">
                <a:solidFill>
                  <a:srgbClr val="000000"/>
                </a:solidFill>
                <a:latin typeface="Arial Unicode MS"/>
              </a:rPr>
              <a:t>Item </a:t>
            </a:r>
            <a:r>
              <a:rPr b="0" lang="ru-RU" sz="1800" spc="-1" strike="noStrike">
                <a:solidFill>
                  <a:srgbClr val="000000"/>
                </a:solidFill>
                <a:latin typeface="Arial Unicode MS"/>
              </a:rPr>
              <a:t>необходима для хранения данных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Arial Unicode MS"/>
              </a:rPr>
              <a:t>в структурированном виде.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7" name="" descr=""/>
          <p:cNvPicPr/>
          <p:nvPr/>
        </p:nvPicPr>
        <p:blipFill>
          <a:blip r:embed="rId3"/>
          <a:stretch/>
        </p:blipFill>
        <p:spPr>
          <a:xfrm>
            <a:off x="2556000" y="5775480"/>
            <a:ext cx="3671640" cy="74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38547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1</cp:lastModifiedBy>
  <dcterms:modified xsi:type="dcterms:W3CDTF">2018-09-23T14:12:33Z</dcterms:modified>
  <cp:revision>21</cp:revision>
  <dc:subject/>
  <dc:title>PowerPoint Presentation</dc:title>
</cp:coreProperties>
</file>