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Old Standard TT"/>
      <p:regular r:id="rId23"/>
      <p:bold r:id="rId24"/>
      <p:italic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73578F-16D7-40AE-8D87-1508D8CEBFFC}">
  <a:tblStyle styleId="{A773578F-16D7-40AE-8D87-1508D8CEBFF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omfortaa-regular.fntdata"/><Relationship Id="rId25" Type="http://schemas.openxmlformats.org/officeDocument/2006/relationships/font" Target="fonts/OldStandardTT-italic.fntdata"/><Relationship Id="rId27" Type="http://schemas.openxmlformats.org/officeDocument/2006/relationships/font" Target="fonts/Comforta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4ad6c79c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4ad6c79c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4ad6c79c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4ad6c79c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44ad6c79c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4ad6c79c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44ad6c79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44ad6c79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4c753a7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4c753a7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4c753a74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4c753a74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4ad6c79cd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4ad6c79c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4ad6c79c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4ad6c79c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4ad6c79c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4ad6c79c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4ad6c79c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4ad6c79c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researchgate.net/publication/312046291_A_Topic_based_Approach_for_Sentiment_Analysis_on_Twitter_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2407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Twitter-Reddit Sentiment Analysis</a:t>
            </a:r>
            <a:endParaRPr>
              <a:latin typeface="Comfortaa"/>
              <a:ea typeface="Comfortaa"/>
              <a:cs typeface="Comfortaa"/>
              <a:sym typeface="Comfortaa"/>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Aanjaney Kumar Verma               Anshuman Mishra</a:t>
            </a:r>
            <a:endParaRPr>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82840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Results</a:t>
            </a:r>
            <a:endParaRPr>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aphicFrame>
        <p:nvGraphicFramePr>
          <p:cNvPr id="112" name="Google Shape;112;p23"/>
          <p:cNvGraphicFramePr/>
          <p:nvPr/>
        </p:nvGraphicFramePr>
        <p:xfrm>
          <a:off x="952500" y="932075"/>
          <a:ext cx="3000000" cy="3000000"/>
        </p:xfrm>
        <a:graphic>
          <a:graphicData uri="http://schemas.openxmlformats.org/drawingml/2006/table">
            <a:tbl>
              <a:tblPr>
                <a:noFill/>
                <a:tableStyleId>{A773578F-16D7-40AE-8D87-1508D8CEBFFC}</a:tableStyleId>
              </a:tblPr>
              <a:tblGrid>
                <a:gridCol w="3619500"/>
                <a:gridCol w="3619500"/>
              </a:tblGrid>
              <a:tr h="381000">
                <a:tc>
                  <a:txBody>
                    <a:bodyPr/>
                    <a:lstStyle/>
                    <a:p>
                      <a:pPr indent="0" lvl="0" marL="0" rtl="0" algn="ctr">
                        <a:lnSpc>
                          <a:spcPct val="115000"/>
                        </a:lnSpc>
                        <a:spcBef>
                          <a:spcPts val="0"/>
                        </a:spcBef>
                        <a:spcAft>
                          <a:spcPts val="0"/>
                        </a:spcAft>
                        <a:buNone/>
                      </a:pPr>
                      <a:r>
                        <a:rPr b="1" i="1" lang="en">
                          <a:latin typeface="Comfortaa"/>
                          <a:ea typeface="Comfortaa"/>
                          <a:cs typeface="Comfortaa"/>
                          <a:sym typeface="Comfortaa"/>
                        </a:rPr>
                        <a:t>Model/Approach</a:t>
                      </a:r>
                      <a:endParaRPr b="1" i="1">
                        <a:latin typeface="Comfortaa"/>
                        <a:ea typeface="Comfortaa"/>
                        <a:cs typeface="Comfortaa"/>
                        <a:sym typeface="Comfortaa"/>
                      </a:endParaRPr>
                    </a:p>
                  </a:txBody>
                  <a:tcPr marT="91425" marB="91425" marR="91425" marL="91425"/>
                </a:tc>
                <a:tc>
                  <a:txBody>
                    <a:bodyPr/>
                    <a:lstStyle/>
                    <a:p>
                      <a:pPr indent="0" lvl="0" marL="0" rtl="0" algn="ctr">
                        <a:lnSpc>
                          <a:spcPct val="115000"/>
                        </a:lnSpc>
                        <a:spcBef>
                          <a:spcPts val="0"/>
                        </a:spcBef>
                        <a:spcAft>
                          <a:spcPts val="0"/>
                        </a:spcAft>
                        <a:buNone/>
                      </a:pPr>
                      <a:r>
                        <a:rPr b="1" i="1" lang="en">
                          <a:latin typeface="Comfortaa"/>
                          <a:ea typeface="Comfortaa"/>
                          <a:cs typeface="Comfortaa"/>
                          <a:sym typeface="Comfortaa"/>
                        </a:rPr>
                        <a:t>Accuracy</a:t>
                      </a:r>
                      <a:endParaRPr b="1" i="1">
                        <a:latin typeface="Comfortaa"/>
                        <a:ea typeface="Comfortaa"/>
                        <a:cs typeface="Comfortaa"/>
                        <a:sym typeface="Comfortaa"/>
                      </a:endParaRPr>
                    </a:p>
                  </a:txBody>
                  <a:tcPr marT="91425" marB="91425" marR="91425" marL="91425"/>
                </a:tc>
              </a:tr>
              <a:tr h="381000">
                <a:tc>
                  <a:txBody>
                    <a:bodyPr/>
                    <a:lstStyle/>
                    <a:p>
                      <a:pPr indent="0" lvl="0" marL="0" rtl="0" algn="l">
                        <a:spcBef>
                          <a:spcPts val="0"/>
                        </a:spcBef>
                        <a:spcAft>
                          <a:spcPts val="0"/>
                        </a:spcAft>
                        <a:buNone/>
                      </a:pPr>
                      <a:r>
                        <a:rPr lang="en">
                          <a:latin typeface="Comfortaa"/>
                          <a:ea typeface="Comfortaa"/>
                          <a:cs typeface="Comfortaa"/>
                          <a:sym typeface="Comfortaa"/>
                        </a:rPr>
                        <a:t>Subset Partitioning (N = 1, ε = 5%)</a:t>
                      </a:r>
                      <a:endParaRPr>
                        <a:latin typeface="Comfortaa"/>
                        <a:ea typeface="Comfortaa"/>
                        <a:cs typeface="Comfortaa"/>
                        <a:sym typeface="Comfortaa"/>
                      </a:endParaRPr>
                    </a:p>
                  </a:txBody>
                  <a:tcPr marT="91425" marB="91425" marR="91425" marL="91425"/>
                </a:tc>
                <a:tc>
                  <a:txBody>
                    <a:bodyPr/>
                    <a:lstStyle/>
                    <a:p>
                      <a:pPr indent="0" lvl="0" marL="0" rtl="0" algn="l">
                        <a:spcBef>
                          <a:spcPts val="0"/>
                        </a:spcBef>
                        <a:spcAft>
                          <a:spcPts val="0"/>
                        </a:spcAft>
                        <a:buNone/>
                      </a:pPr>
                      <a:r>
                        <a:rPr lang="en">
                          <a:latin typeface="Comfortaa"/>
                          <a:ea typeface="Comfortaa"/>
                          <a:cs typeface="Comfortaa"/>
                          <a:sym typeface="Comfortaa"/>
                        </a:rPr>
                        <a:t>75.5%</a:t>
                      </a:r>
                      <a:endParaRPr>
                        <a:latin typeface="Comfortaa"/>
                        <a:ea typeface="Comfortaa"/>
                        <a:cs typeface="Comfortaa"/>
                        <a:sym typeface="Comfortaa"/>
                      </a:endParaRPr>
                    </a:p>
                  </a:txBody>
                  <a:tcPr marT="91425" marB="91425" marR="91425" marL="91425"/>
                </a:tc>
              </a:tr>
              <a:tr h="381000">
                <a:tc>
                  <a:txBody>
                    <a:bodyPr/>
                    <a:lstStyle/>
                    <a:p>
                      <a:pPr indent="0" lvl="0" marL="0" rtl="0" algn="l">
                        <a:spcBef>
                          <a:spcPts val="0"/>
                        </a:spcBef>
                        <a:spcAft>
                          <a:spcPts val="0"/>
                        </a:spcAft>
                        <a:buNone/>
                      </a:pPr>
                      <a:r>
                        <a:rPr lang="en">
                          <a:latin typeface="Comfortaa"/>
                          <a:ea typeface="Comfortaa"/>
                          <a:cs typeface="Comfortaa"/>
                          <a:sym typeface="Comfortaa"/>
                        </a:rPr>
                        <a:t>Subset Partitioning (N = 3</a:t>
                      </a:r>
                      <a:r>
                        <a:rPr lang="en">
                          <a:solidFill>
                            <a:schemeClr val="dk1"/>
                          </a:solidFill>
                          <a:latin typeface="Comfortaa"/>
                          <a:ea typeface="Comfortaa"/>
                          <a:cs typeface="Comfortaa"/>
                          <a:sym typeface="Comfortaa"/>
                        </a:rPr>
                        <a:t>, ε = 5%</a:t>
                      </a:r>
                      <a:r>
                        <a:rPr lang="en">
                          <a:latin typeface="Comfortaa"/>
                          <a:ea typeface="Comfortaa"/>
                          <a:cs typeface="Comfortaa"/>
                          <a:sym typeface="Comfortaa"/>
                        </a:rPr>
                        <a:t>)</a:t>
                      </a:r>
                      <a:endParaRPr>
                        <a:latin typeface="Comfortaa"/>
                        <a:ea typeface="Comfortaa"/>
                        <a:cs typeface="Comfortaa"/>
                        <a:sym typeface="Comfortaa"/>
                      </a:endParaRPr>
                    </a:p>
                  </a:txBody>
                  <a:tcPr marT="91425" marB="91425" marR="91425" marL="91425"/>
                </a:tc>
                <a:tc>
                  <a:txBody>
                    <a:bodyPr/>
                    <a:lstStyle/>
                    <a:p>
                      <a:pPr indent="0" lvl="0" marL="0" rtl="0" algn="l">
                        <a:spcBef>
                          <a:spcPts val="0"/>
                        </a:spcBef>
                        <a:spcAft>
                          <a:spcPts val="0"/>
                        </a:spcAft>
                        <a:buNone/>
                      </a:pPr>
                      <a:r>
                        <a:rPr lang="en">
                          <a:latin typeface="Comfortaa"/>
                          <a:ea typeface="Comfortaa"/>
                          <a:cs typeface="Comfortaa"/>
                          <a:sym typeface="Comfortaa"/>
                        </a:rPr>
                        <a:t>78.9%</a:t>
                      </a:r>
                      <a:endParaRPr>
                        <a:latin typeface="Comfortaa"/>
                        <a:ea typeface="Comfortaa"/>
                        <a:cs typeface="Comfortaa"/>
                        <a:sym typeface="Comfortaa"/>
                      </a:endParaRPr>
                    </a:p>
                  </a:txBody>
                  <a:tcPr marT="91425" marB="91425" marR="91425" marL="91425"/>
                </a:tc>
              </a:tr>
              <a:tr h="381000">
                <a:tc>
                  <a:txBody>
                    <a:bodyPr/>
                    <a:lstStyle/>
                    <a:p>
                      <a:pPr indent="0" lvl="0" marL="0" rtl="0" algn="l">
                        <a:spcBef>
                          <a:spcPts val="0"/>
                        </a:spcBef>
                        <a:spcAft>
                          <a:spcPts val="0"/>
                        </a:spcAft>
                        <a:buNone/>
                      </a:pPr>
                      <a:r>
                        <a:rPr lang="en">
                          <a:latin typeface="Comfortaa"/>
                          <a:ea typeface="Comfortaa"/>
                          <a:cs typeface="Comfortaa"/>
                          <a:sym typeface="Comfortaa"/>
                        </a:rPr>
                        <a:t>Logistic Regression (TF-IDF)</a:t>
                      </a:r>
                      <a:endParaRPr>
                        <a:latin typeface="Comfortaa"/>
                        <a:ea typeface="Comfortaa"/>
                        <a:cs typeface="Comfortaa"/>
                        <a:sym typeface="Comfortaa"/>
                      </a:endParaRPr>
                    </a:p>
                  </a:txBody>
                  <a:tcPr marT="91425" marB="91425" marR="91425" marL="91425"/>
                </a:tc>
                <a:tc>
                  <a:txBody>
                    <a:bodyPr/>
                    <a:lstStyle/>
                    <a:p>
                      <a:pPr indent="0" lvl="0" marL="0" rtl="0" algn="l">
                        <a:spcBef>
                          <a:spcPts val="0"/>
                        </a:spcBef>
                        <a:spcAft>
                          <a:spcPts val="0"/>
                        </a:spcAft>
                        <a:buNone/>
                      </a:pPr>
                      <a:r>
                        <a:rPr lang="en">
                          <a:latin typeface="Comfortaa"/>
                          <a:ea typeface="Comfortaa"/>
                          <a:cs typeface="Comfortaa"/>
                          <a:sym typeface="Comfortaa"/>
                        </a:rPr>
                        <a:t>69.4%</a:t>
                      </a:r>
                      <a:endParaRPr>
                        <a:latin typeface="Comfortaa"/>
                        <a:ea typeface="Comfortaa"/>
                        <a:cs typeface="Comfortaa"/>
                        <a:sym typeface="Comfortaa"/>
                      </a:endParaRPr>
                    </a:p>
                  </a:txBody>
                  <a:tcPr marT="91425" marB="91425" marR="91425" marL="91425"/>
                </a:tc>
              </a:tr>
              <a:tr h="381000">
                <a:tc>
                  <a:txBody>
                    <a:bodyPr/>
                    <a:lstStyle/>
                    <a:p>
                      <a:pPr indent="0" lvl="0" marL="0" rtl="0" algn="l">
                        <a:spcBef>
                          <a:spcPts val="0"/>
                        </a:spcBef>
                        <a:spcAft>
                          <a:spcPts val="0"/>
                        </a:spcAft>
                        <a:buNone/>
                      </a:pPr>
                      <a:r>
                        <a:rPr lang="en">
                          <a:latin typeface="Comfortaa"/>
                          <a:ea typeface="Comfortaa"/>
                          <a:cs typeface="Comfortaa"/>
                          <a:sym typeface="Comfortaa"/>
                        </a:rPr>
                        <a:t>Cross-Validation (Logistic Regression)</a:t>
                      </a:r>
                      <a:endParaRPr>
                        <a:latin typeface="Comfortaa"/>
                        <a:ea typeface="Comfortaa"/>
                        <a:cs typeface="Comfortaa"/>
                        <a:sym typeface="Comfortaa"/>
                      </a:endParaRPr>
                    </a:p>
                  </a:txBody>
                  <a:tcPr marT="91425" marB="91425" marR="91425" marL="91425"/>
                </a:tc>
                <a:tc>
                  <a:txBody>
                    <a:bodyPr/>
                    <a:lstStyle/>
                    <a:p>
                      <a:pPr indent="0" lvl="0" marL="0" rtl="0" algn="l">
                        <a:spcBef>
                          <a:spcPts val="0"/>
                        </a:spcBef>
                        <a:spcAft>
                          <a:spcPts val="0"/>
                        </a:spcAft>
                        <a:buNone/>
                      </a:pPr>
                      <a:r>
                        <a:rPr lang="en">
                          <a:latin typeface="Comfortaa"/>
                          <a:ea typeface="Comfortaa"/>
                          <a:cs typeface="Comfortaa"/>
                          <a:sym typeface="Comfortaa"/>
                        </a:rPr>
                        <a:t>75.2%</a:t>
                      </a:r>
                      <a:endParaRPr>
                        <a:latin typeface="Comfortaa"/>
                        <a:ea typeface="Comfortaa"/>
                        <a:cs typeface="Comfortaa"/>
                        <a:sym typeface="Comfortaa"/>
                      </a:endParaRPr>
                    </a:p>
                  </a:txBody>
                  <a:tcPr marT="91425" marB="91425" marR="91425" marL="91425"/>
                </a:tc>
              </a:tr>
              <a:tr h="381000">
                <a:tc>
                  <a:txBody>
                    <a:bodyPr/>
                    <a:lstStyle/>
                    <a:p>
                      <a:pPr indent="0" lvl="0" marL="0" rtl="0" algn="l">
                        <a:spcBef>
                          <a:spcPts val="0"/>
                        </a:spcBef>
                        <a:spcAft>
                          <a:spcPts val="0"/>
                        </a:spcAft>
                        <a:buNone/>
                      </a:pPr>
                      <a:r>
                        <a:rPr lang="en">
                          <a:latin typeface="Comfortaa"/>
                          <a:ea typeface="Comfortaa"/>
                          <a:cs typeface="Comfortaa"/>
                          <a:sym typeface="Comfortaa"/>
                        </a:rPr>
                        <a:t>Naive Bayes</a:t>
                      </a:r>
                      <a:endParaRPr>
                        <a:latin typeface="Comfortaa"/>
                        <a:ea typeface="Comfortaa"/>
                        <a:cs typeface="Comfortaa"/>
                        <a:sym typeface="Comfortaa"/>
                      </a:endParaRPr>
                    </a:p>
                  </a:txBody>
                  <a:tcPr marT="91425" marB="91425" marR="91425" marL="91425"/>
                </a:tc>
                <a:tc>
                  <a:txBody>
                    <a:bodyPr/>
                    <a:lstStyle/>
                    <a:p>
                      <a:pPr indent="0" lvl="0" marL="0" rtl="0" algn="l">
                        <a:spcBef>
                          <a:spcPts val="0"/>
                        </a:spcBef>
                        <a:spcAft>
                          <a:spcPts val="0"/>
                        </a:spcAft>
                        <a:buNone/>
                      </a:pPr>
                      <a:r>
                        <a:rPr lang="en">
                          <a:latin typeface="Comfortaa"/>
                          <a:ea typeface="Comfortaa"/>
                          <a:cs typeface="Comfortaa"/>
                          <a:sym typeface="Comfortaa"/>
                        </a:rPr>
                        <a:t>70.0%</a:t>
                      </a:r>
                      <a:endParaRPr>
                        <a:latin typeface="Comfortaa"/>
                        <a:ea typeface="Comfortaa"/>
                        <a:cs typeface="Comfortaa"/>
                        <a:sym typeface="Comfortaa"/>
                      </a:endParaRPr>
                    </a:p>
                  </a:txBody>
                  <a:tcPr marT="91425" marB="91425" marR="91425" marL="91425"/>
                </a:tc>
              </a:tr>
              <a:tr h="381000">
                <a:tc>
                  <a:txBody>
                    <a:bodyPr/>
                    <a:lstStyle/>
                    <a:p>
                      <a:pPr indent="0" lvl="0" marL="0" rtl="0" algn="l">
                        <a:spcBef>
                          <a:spcPts val="0"/>
                        </a:spcBef>
                        <a:spcAft>
                          <a:spcPts val="0"/>
                        </a:spcAft>
                        <a:buNone/>
                      </a:pPr>
                      <a:r>
                        <a:rPr lang="en">
                          <a:latin typeface="Comfortaa"/>
                          <a:ea typeface="Comfortaa"/>
                          <a:cs typeface="Comfortaa"/>
                          <a:sym typeface="Comfortaa"/>
                        </a:rPr>
                        <a:t>Decision Trees</a:t>
                      </a:r>
                      <a:endParaRPr>
                        <a:latin typeface="Comfortaa"/>
                        <a:ea typeface="Comfortaa"/>
                        <a:cs typeface="Comfortaa"/>
                        <a:sym typeface="Comfortaa"/>
                      </a:endParaRPr>
                    </a:p>
                  </a:txBody>
                  <a:tcPr marT="91425" marB="91425" marR="91425" marL="91425"/>
                </a:tc>
                <a:tc>
                  <a:txBody>
                    <a:bodyPr/>
                    <a:lstStyle/>
                    <a:p>
                      <a:pPr indent="0" lvl="0" marL="0" rtl="0" algn="l">
                        <a:spcBef>
                          <a:spcPts val="0"/>
                        </a:spcBef>
                        <a:spcAft>
                          <a:spcPts val="0"/>
                        </a:spcAft>
                        <a:buNone/>
                      </a:pPr>
                      <a:r>
                        <a:rPr lang="en">
                          <a:latin typeface="Comfortaa"/>
                          <a:ea typeface="Comfortaa"/>
                          <a:cs typeface="Comfortaa"/>
                          <a:sym typeface="Comfortaa"/>
                        </a:rPr>
                        <a:t>27.3%</a:t>
                      </a:r>
                      <a:endParaRPr>
                        <a:latin typeface="Comfortaa"/>
                        <a:ea typeface="Comfortaa"/>
                        <a:cs typeface="Comfortaa"/>
                        <a:sym typeface="Comfortaa"/>
                      </a:endParaRPr>
                    </a:p>
                  </a:txBody>
                  <a:tcPr marT="91425" marB="91425" marR="91425" marL="91425"/>
                </a:tc>
              </a:tr>
              <a:tr h="381000">
                <a:tc>
                  <a:txBody>
                    <a:bodyPr/>
                    <a:lstStyle/>
                    <a:p>
                      <a:pPr indent="0" lvl="0" marL="0" rtl="0" algn="l">
                        <a:spcBef>
                          <a:spcPts val="0"/>
                        </a:spcBef>
                        <a:spcAft>
                          <a:spcPts val="0"/>
                        </a:spcAft>
                        <a:buNone/>
                      </a:pPr>
                      <a:r>
                        <a:rPr lang="en">
                          <a:latin typeface="Comfortaa"/>
                          <a:ea typeface="Comfortaa"/>
                          <a:cs typeface="Comfortaa"/>
                          <a:sym typeface="Comfortaa"/>
                        </a:rPr>
                        <a:t>Random Forests</a:t>
                      </a:r>
                      <a:endParaRPr>
                        <a:latin typeface="Comfortaa"/>
                        <a:ea typeface="Comfortaa"/>
                        <a:cs typeface="Comfortaa"/>
                        <a:sym typeface="Comfortaa"/>
                      </a:endParaRPr>
                    </a:p>
                  </a:txBody>
                  <a:tcPr marT="91425" marB="91425" marR="91425" marL="91425"/>
                </a:tc>
                <a:tc>
                  <a:txBody>
                    <a:bodyPr/>
                    <a:lstStyle/>
                    <a:p>
                      <a:pPr indent="0" lvl="0" marL="0" rtl="0" algn="l">
                        <a:spcBef>
                          <a:spcPts val="0"/>
                        </a:spcBef>
                        <a:spcAft>
                          <a:spcPts val="0"/>
                        </a:spcAft>
                        <a:buNone/>
                      </a:pPr>
                      <a:r>
                        <a:rPr lang="en">
                          <a:latin typeface="Comfortaa"/>
                          <a:ea typeface="Comfortaa"/>
                          <a:cs typeface="Comfortaa"/>
                          <a:sym typeface="Comfortaa"/>
                        </a:rPr>
                        <a:t>27.2%</a:t>
                      </a:r>
                      <a:endParaRPr>
                        <a:latin typeface="Comfortaa"/>
                        <a:ea typeface="Comfortaa"/>
                        <a:cs typeface="Comfortaa"/>
                        <a:sym typeface="Comfortaa"/>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nvSpPr>
        <p:spPr>
          <a:xfrm>
            <a:off x="918350" y="822250"/>
            <a:ext cx="7323600" cy="352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1"/>
              </a:buClr>
              <a:buSzPts val="1400"/>
              <a:buAutoNum type="arabicPeriod"/>
            </a:pPr>
            <a:r>
              <a:rPr b="1" lang="en">
                <a:solidFill>
                  <a:schemeClr val="dk1"/>
                </a:solidFill>
                <a:latin typeface="Comfortaa"/>
                <a:ea typeface="Comfortaa"/>
                <a:cs typeface="Comfortaa"/>
                <a:sym typeface="Comfortaa"/>
              </a:rPr>
              <a:t>Subset Partitioning Training Result for N = 1</a:t>
            </a:r>
            <a:r>
              <a:rPr b="1" lang="en">
                <a:solidFill>
                  <a:schemeClr val="dk1"/>
                </a:solidFill>
                <a:latin typeface="Comfortaa"/>
                <a:ea typeface="Comfortaa"/>
                <a:cs typeface="Comfortaa"/>
                <a:sym typeface="Comfortaa"/>
              </a:rPr>
              <a:t>, ε = 5%</a:t>
            </a:r>
            <a:r>
              <a:rPr b="1" lang="en">
                <a:solidFill>
                  <a:schemeClr val="dk1"/>
                </a:solidFill>
                <a:latin typeface="Comfortaa"/>
                <a:ea typeface="Comfortaa"/>
                <a:cs typeface="Comfortaa"/>
                <a:sym typeface="Comfortaa"/>
              </a:rPr>
              <a:t>:</a:t>
            </a:r>
            <a:r>
              <a:rPr lang="en">
                <a:solidFill>
                  <a:schemeClr val="dk1"/>
                </a:solidFill>
                <a:latin typeface="Comfortaa"/>
                <a:ea typeface="Comfortaa"/>
                <a:cs typeface="Comfortaa"/>
                <a:sym typeface="Comfortaa"/>
              </a:rPr>
              <a:t> The logistic regression model achieved an accuracy of </a:t>
            </a:r>
            <a:r>
              <a:rPr b="1" lang="en">
                <a:solidFill>
                  <a:schemeClr val="dk1"/>
                </a:solidFill>
                <a:latin typeface="Comfortaa"/>
                <a:ea typeface="Comfortaa"/>
                <a:cs typeface="Comfortaa"/>
                <a:sym typeface="Comfortaa"/>
              </a:rPr>
              <a:t>75.5%</a:t>
            </a:r>
            <a:r>
              <a:rPr lang="en">
                <a:solidFill>
                  <a:schemeClr val="dk1"/>
                </a:solidFill>
                <a:latin typeface="Comfortaa"/>
                <a:ea typeface="Comfortaa"/>
                <a:cs typeface="Comfortaa"/>
                <a:sym typeface="Comfortaa"/>
              </a:rPr>
              <a:t> when trained on a subset of the dataset associated with a specific topic.</a:t>
            </a:r>
            <a:endParaRPr>
              <a:solidFill>
                <a:schemeClr val="dk1"/>
              </a:solidFill>
              <a:latin typeface="Comfortaa"/>
              <a:ea typeface="Comfortaa"/>
              <a:cs typeface="Comfortaa"/>
              <a:sym typeface="Comfortaa"/>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latin typeface="Comfortaa"/>
                <a:ea typeface="Comfortaa"/>
                <a:cs typeface="Comfortaa"/>
                <a:sym typeface="Comfortaa"/>
              </a:rPr>
              <a:t>Subset Partitioning Training Result for N = 3</a:t>
            </a:r>
            <a:r>
              <a:rPr b="1" lang="en">
                <a:solidFill>
                  <a:schemeClr val="dk1"/>
                </a:solidFill>
                <a:latin typeface="Comfortaa"/>
                <a:ea typeface="Comfortaa"/>
                <a:cs typeface="Comfortaa"/>
                <a:sym typeface="Comfortaa"/>
              </a:rPr>
              <a:t>, ε = 5%</a:t>
            </a:r>
            <a:r>
              <a:rPr b="1" lang="en">
                <a:solidFill>
                  <a:schemeClr val="dk1"/>
                </a:solidFill>
                <a:latin typeface="Comfortaa"/>
                <a:ea typeface="Comfortaa"/>
                <a:cs typeface="Comfortaa"/>
                <a:sym typeface="Comfortaa"/>
              </a:rPr>
              <a:t>:</a:t>
            </a:r>
            <a:r>
              <a:rPr lang="en">
                <a:solidFill>
                  <a:schemeClr val="dk1"/>
                </a:solidFill>
                <a:latin typeface="Comfortaa"/>
                <a:ea typeface="Comfortaa"/>
                <a:cs typeface="Comfortaa"/>
                <a:sym typeface="Comfortaa"/>
              </a:rPr>
              <a:t> By expanding the subset partitioning to three topics, the logistic regression model demonstrated improved accuracy, reaching </a:t>
            </a:r>
            <a:r>
              <a:rPr b="1" lang="en">
                <a:solidFill>
                  <a:schemeClr val="dk1"/>
                </a:solidFill>
                <a:latin typeface="Comfortaa"/>
                <a:ea typeface="Comfortaa"/>
                <a:cs typeface="Comfortaa"/>
                <a:sym typeface="Comfortaa"/>
              </a:rPr>
              <a:t>78.9%</a:t>
            </a:r>
            <a:r>
              <a:rPr lang="en">
                <a:solidFill>
                  <a:schemeClr val="dk1"/>
                </a:solidFill>
                <a:latin typeface="Comfortaa"/>
                <a:ea typeface="Comfortaa"/>
                <a:cs typeface="Comfortaa"/>
                <a:sym typeface="Comfortaa"/>
              </a:rPr>
              <a:t>.</a:t>
            </a:r>
            <a:endParaRPr>
              <a:solidFill>
                <a:schemeClr val="dk1"/>
              </a:solidFill>
              <a:latin typeface="Comfortaa"/>
              <a:ea typeface="Comfortaa"/>
              <a:cs typeface="Comfortaa"/>
              <a:sym typeface="Comfortaa"/>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latin typeface="Comfortaa"/>
                <a:ea typeface="Comfortaa"/>
                <a:cs typeface="Comfortaa"/>
                <a:sym typeface="Comfortaa"/>
              </a:rPr>
              <a:t>Logistic Regression using TF-IDF Features:</a:t>
            </a:r>
            <a:r>
              <a:rPr lang="en">
                <a:solidFill>
                  <a:schemeClr val="dk1"/>
                </a:solidFill>
                <a:latin typeface="Comfortaa"/>
                <a:ea typeface="Comfortaa"/>
                <a:cs typeface="Comfortaa"/>
                <a:sym typeface="Comfortaa"/>
              </a:rPr>
              <a:t> When utilizing TF-IDF features for sentiment classification, the logistic regression model achieved an accuracy of </a:t>
            </a:r>
            <a:r>
              <a:rPr b="1" lang="en">
                <a:solidFill>
                  <a:schemeClr val="dk1"/>
                </a:solidFill>
                <a:latin typeface="Comfortaa"/>
                <a:ea typeface="Comfortaa"/>
                <a:cs typeface="Comfortaa"/>
                <a:sym typeface="Comfortaa"/>
              </a:rPr>
              <a:t>69.4%</a:t>
            </a:r>
            <a:r>
              <a:rPr lang="en">
                <a:solidFill>
                  <a:schemeClr val="dk1"/>
                </a:solidFill>
                <a:latin typeface="Comfortaa"/>
                <a:ea typeface="Comfortaa"/>
                <a:cs typeface="Comfortaa"/>
                <a:sym typeface="Comfortaa"/>
              </a:rPr>
              <a:t>.</a:t>
            </a:r>
            <a:endParaRPr>
              <a:solidFill>
                <a:schemeClr val="dk1"/>
              </a:solidFill>
              <a:latin typeface="Comfortaa"/>
              <a:ea typeface="Comfortaa"/>
              <a:cs typeface="Comfortaa"/>
              <a:sym typeface="Comfortaa"/>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latin typeface="Comfortaa"/>
                <a:ea typeface="Comfortaa"/>
                <a:cs typeface="Comfortaa"/>
                <a:sym typeface="Comfortaa"/>
              </a:rPr>
              <a:t>Cross-Validation:</a:t>
            </a:r>
            <a:r>
              <a:rPr lang="en">
                <a:solidFill>
                  <a:schemeClr val="dk1"/>
                </a:solidFill>
                <a:latin typeface="Comfortaa"/>
                <a:ea typeface="Comfortaa"/>
                <a:cs typeface="Comfortaa"/>
                <a:sym typeface="Comfortaa"/>
              </a:rPr>
              <a:t> Cross-validation was performed to fine-tune the logistic regression model. The best-performing model achieved an accuracy of </a:t>
            </a:r>
            <a:r>
              <a:rPr b="1" lang="en">
                <a:solidFill>
                  <a:schemeClr val="dk1"/>
                </a:solidFill>
                <a:latin typeface="Comfortaa"/>
                <a:ea typeface="Comfortaa"/>
                <a:cs typeface="Comfortaa"/>
                <a:sym typeface="Comfortaa"/>
              </a:rPr>
              <a:t>75.2%</a:t>
            </a:r>
            <a:r>
              <a:rPr lang="en">
                <a:solidFill>
                  <a:schemeClr val="dk1"/>
                </a:solidFill>
                <a:latin typeface="Comfortaa"/>
                <a:ea typeface="Comfortaa"/>
                <a:cs typeface="Comfortaa"/>
                <a:sym typeface="Comfortaa"/>
              </a:rPr>
              <a:t>.</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t/>
            </a:r>
            <a:endParaRPr>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Discussion</a:t>
            </a:r>
            <a:endParaRPr>
              <a:latin typeface="Comfortaa"/>
              <a:ea typeface="Comfortaa"/>
              <a:cs typeface="Comfortaa"/>
              <a:sym typeface="Comfortaa"/>
            </a:endParaRPr>
          </a:p>
        </p:txBody>
      </p:sp>
      <p:sp>
        <p:nvSpPr>
          <p:cNvPr id="123" name="Google Shape;123;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latin typeface="Comfortaa"/>
                <a:ea typeface="Comfortaa"/>
                <a:cs typeface="Comfortaa"/>
                <a:sym typeface="Comfortaa"/>
              </a:rPr>
              <a:t>The subset partitioning approach improved sentiment classification accuracy by focusing on specific topics. </a:t>
            </a:r>
            <a:endParaRPr sz="1400">
              <a:latin typeface="Comfortaa"/>
              <a:ea typeface="Comfortaa"/>
              <a:cs typeface="Comfortaa"/>
              <a:sym typeface="Comfortaa"/>
            </a:endParaRPr>
          </a:p>
          <a:p>
            <a:pPr indent="0" lvl="0" marL="0" rtl="0" algn="l">
              <a:spcBef>
                <a:spcPts val="1600"/>
              </a:spcBef>
              <a:spcAft>
                <a:spcPts val="0"/>
              </a:spcAft>
              <a:buNone/>
            </a:pPr>
            <a:r>
              <a:rPr lang="en" sz="1400">
                <a:latin typeface="Comfortaa"/>
                <a:ea typeface="Comfortaa"/>
                <a:cs typeface="Comfortaa"/>
                <a:sym typeface="Comfortaa"/>
              </a:rPr>
              <a:t>TF-IDF features in logistic regression captured the significance of words for sentiment classification. </a:t>
            </a:r>
            <a:endParaRPr sz="1400">
              <a:latin typeface="Comfortaa"/>
              <a:ea typeface="Comfortaa"/>
              <a:cs typeface="Comfortaa"/>
              <a:sym typeface="Comfortaa"/>
            </a:endParaRPr>
          </a:p>
          <a:p>
            <a:pPr indent="0" lvl="0" marL="0" rtl="0" algn="l">
              <a:spcBef>
                <a:spcPts val="1600"/>
              </a:spcBef>
              <a:spcAft>
                <a:spcPts val="1600"/>
              </a:spcAft>
              <a:buNone/>
            </a:pPr>
            <a:r>
              <a:rPr lang="en" sz="1400">
                <a:latin typeface="Comfortaa"/>
                <a:ea typeface="Comfortaa"/>
                <a:cs typeface="Comfortaa"/>
                <a:sym typeface="Comfortaa"/>
              </a:rPr>
              <a:t>Cross-validation optimized the logistic regression model's hyperparameters, leading to improved accuracy.</a:t>
            </a:r>
            <a:endParaRPr sz="1400">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Conclusion</a:t>
            </a:r>
            <a:endParaRPr>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idx="1" type="body"/>
          </p:nvPr>
        </p:nvSpPr>
        <p:spPr>
          <a:xfrm>
            <a:off x="311700" y="755875"/>
            <a:ext cx="8520600" cy="33972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Font typeface="Comfortaa"/>
              <a:buChar char="❖"/>
            </a:pPr>
            <a:r>
              <a:rPr lang="en" sz="1400">
                <a:latin typeface="Comfortaa"/>
                <a:ea typeface="Comfortaa"/>
                <a:cs typeface="Comfortaa"/>
                <a:sym typeface="Comfortaa"/>
              </a:rPr>
              <a:t>The subset partitioning approach improved sentiment classification accuracy by focusing on specific topics.</a:t>
            </a:r>
            <a:endParaRPr sz="1400">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sz="1400">
                <a:latin typeface="Comfortaa"/>
                <a:ea typeface="Comfortaa"/>
                <a:cs typeface="Comfortaa"/>
                <a:sym typeface="Comfortaa"/>
              </a:rPr>
              <a:t>Utilizing TF-IDF features in logistic regression captured the significance of words for sentiment classification.</a:t>
            </a:r>
            <a:endParaRPr sz="1400">
              <a:latin typeface="Comfortaa"/>
              <a:ea typeface="Comfortaa"/>
              <a:cs typeface="Comfortaa"/>
              <a:sym typeface="Comfortaa"/>
            </a:endParaRPr>
          </a:p>
          <a:p>
            <a:pPr indent="-317500" lvl="0" marL="457200" rtl="0" algn="l">
              <a:spcBef>
                <a:spcPts val="0"/>
              </a:spcBef>
              <a:spcAft>
                <a:spcPts val="0"/>
              </a:spcAft>
              <a:buSzPts val="1400"/>
              <a:buFont typeface="Comfortaa"/>
              <a:buChar char="❖"/>
            </a:pPr>
            <a:r>
              <a:rPr lang="en" sz="1400">
                <a:latin typeface="Comfortaa"/>
                <a:ea typeface="Comfortaa"/>
                <a:cs typeface="Comfortaa"/>
                <a:sym typeface="Comfortaa"/>
              </a:rPr>
              <a:t>Cross-validation optimized the logistic regression model's hyperparameters, resulting in improved accuracy.</a:t>
            </a:r>
            <a:endParaRPr sz="1400">
              <a:latin typeface="Comfortaa"/>
              <a:ea typeface="Comfortaa"/>
              <a:cs typeface="Comfortaa"/>
              <a:sym typeface="Comfortaa"/>
            </a:endParaRPr>
          </a:p>
          <a:p>
            <a:pPr indent="0" lvl="0" marL="0" rtl="0" algn="l">
              <a:spcBef>
                <a:spcPts val="1200"/>
              </a:spcBef>
              <a:spcAft>
                <a:spcPts val="0"/>
              </a:spcAft>
              <a:buClr>
                <a:schemeClr val="dk1"/>
              </a:buClr>
              <a:buSzPts val="1100"/>
              <a:buFont typeface="Arial"/>
              <a:buNone/>
            </a:pPr>
            <a:r>
              <a:rPr lang="en" sz="1400">
                <a:latin typeface="Comfortaa"/>
                <a:ea typeface="Comfortaa"/>
                <a:cs typeface="Comfortaa"/>
                <a:sym typeface="Comfortaa"/>
              </a:rPr>
              <a:t>In conclusion, our project successfully utilized big data techniques and machine learning algorithms to analyze social media data. The findings highlight the importance of topic relevance, word significance, and hyperparameter optimization in sentiment analysis. These techniques can be applied in various domains to extract meaningful insights from large-scale data.</a:t>
            </a:r>
            <a:endParaRPr sz="1400">
              <a:latin typeface="Comfortaa"/>
              <a:ea typeface="Comfortaa"/>
              <a:cs typeface="Comfortaa"/>
              <a:sym typeface="Comfortaa"/>
            </a:endParaRPr>
          </a:p>
          <a:p>
            <a:pPr indent="0" lvl="0" marL="0" rtl="0" algn="l">
              <a:spcBef>
                <a:spcPts val="1200"/>
              </a:spcBef>
              <a:spcAft>
                <a:spcPts val="1600"/>
              </a:spcAft>
              <a:buNone/>
            </a:pPr>
            <a:r>
              <a:t/>
            </a:r>
            <a:endParaRPr sz="1400">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THANK YOU!</a:t>
            </a:r>
            <a:endParaRPr>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Introduction</a:t>
            </a:r>
            <a:endParaRPr>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4828025" y="791000"/>
            <a:ext cx="37968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Twitter and Reddit are valuable sources for data analysis.</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We can apply natural language processing (NLP) techniques for this data analysis of this data.</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Use of Apache Spark tackles scalability and high-performance capability issues in handling large volumes of data for efficient analysis.</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The diverse range of algorithms the we have used allows us to select the most suitable model for accurate sentiment classification.</a:t>
            </a:r>
            <a:endParaRPr>
              <a:solidFill>
                <a:schemeClr val="lt1"/>
              </a:solidFill>
              <a:latin typeface="Comfortaa"/>
              <a:ea typeface="Comfortaa"/>
              <a:cs typeface="Comfortaa"/>
              <a:sym typeface="Comfortaa"/>
            </a:endParaRPr>
          </a:p>
          <a:p>
            <a:pPr indent="-317500" lvl="0" marL="457200" rtl="0" algn="l">
              <a:spcBef>
                <a:spcPts val="0"/>
              </a:spcBef>
              <a:spcAft>
                <a:spcPts val="0"/>
              </a:spcAft>
              <a:buClr>
                <a:schemeClr val="lt1"/>
              </a:buClr>
              <a:buSzPts val="1400"/>
              <a:buFont typeface="Comfortaa"/>
              <a:buChar char="●"/>
            </a:pPr>
            <a:r>
              <a:rPr lang="en">
                <a:solidFill>
                  <a:schemeClr val="lt1"/>
                </a:solidFill>
                <a:latin typeface="Comfortaa"/>
                <a:ea typeface="Comfortaa"/>
                <a:cs typeface="Comfortaa"/>
                <a:sym typeface="Comfortaa"/>
              </a:rPr>
              <a:t>Logistic regression, Naive Bayes, Decision Trees, Random Forests.</a:t>
            </a:r>
            <a:endParaRPr>
              <a:solidFill>
                <a:schemeClr val="lt1"/>
              </a:solidFill>
              <a:latin typeface="Comfortaa"/>
              <a:ea typeface="Comfortaa"/>
              <a:cs typeface="Comfortaa"/>
              <a:sym typeface="Comfortaa"/>
            </a:endParaRPr>
          </a:p>
        </p:txBody>
      </p:sp>
      <p:pic>
        <p:nvPicPr>
          <p:cNvPr id="71" name="Google Shape;71;p15"/>
          <p:cNvPicPr preferRelativeResize="0"/>
          <p:nvPr/>
        </p:nvPicPr>
        <p:blipFill>
          <a:blip r:embed="rId3">
            <a:alphaModFix/>
          </a:blip>
          <a:stretch>
            <a:fillRect/>
          </a:stretch>
        </p:blipFill>
        <p:spPr>
          <a:xfrm>
            <a:off x="1582413" y="1221950"/>
            <a:ext cx="1181100" cy="1181100"/>
          </a:xfrm>
          <a:prstGeom prst="rect">
            <a:avLst/>
          </a:prstGeom>
          <a:noFill/>
          <a:ln>
            <a:noFill/>
          </a:ln>
        </p:spPr>
      </p:pic>
      <p:pic>
        <p:nvPicPr>
          <p:cNvPr id="72" name="Google Shape;72;p15"/>
          <p:cNvPicPr preferRelativeResize="0"/>
          <p:nvPr/>
        </p:nvPicPr>
        <p:blipFill>
          <a:blip r:embed="rId4">
            <a:alphaModFix/>
          </a:blip>
          <a:stretch>
            <a:fillRect/>
          </a:stretch>
        </p:blipFill>
        <p:spPr>
          <a:xfrm>
            <a:off x="882313" y="2688975"/>
            <a:ext cx="2581275" cy="118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Objective</a:t>
            </a:r>
            <a:endParaRPr>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334875"/>
            <a:ext cx="8520600" cy="4619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latin typeface="Comfortaa"/>
              <a:ea typeface="Comfortaa"/>
              <a:cs typeface="Comfortaa"/>
              <a:sym typeface="Comfortaa"/>
            </a:endParaRPr>
          </a:p>
          <a:p>
            <a:pPr indent="-317500" lvl="0" marL="457200" rtl="0" algn="l">
              <a:spcBef>
                <a:spcPts val="1600"/>
              </a:spcBef>
              <a:spcAft>
                <a:spcPts val="0"/>
              </a:spcAft>
              <a:buSzPts val="1400"/>
              <a:buFont typeface="Comfortaa"/>
              <a:buChar char="❖"/>
            </a:pPr>
            <a:r>
              <a:rPr lang="en" sz="1400">
                <a:latin typeface="Comfortaa"/>
                <a:ea typeface="Comfortaa"/>
                <a:cs typeface="Comfortaa"/>
                <a:sym typeface="Comfortaa"/>
              </a:rPr>
              <a:t>To train a logistic regression model on a set of tweets to estimate their sentiment.</a:t>
            </a:r>
            <a:endParaRPr sz="1400">
              <a:latin typeface="Comfortaa"/>
              <a:ea typeface="Comfortaa"/>
              <a:cs typeface="Comfortaa"/>
              <a:sym typeface="Comfortaa"/>
            </a:endParaRPr>
          </a:p>
          <a:p>
            <a:pPr indent="0" lvl="0" marL="457200" rtl="0" algn="l">
              <a:spcBef>
                <a:spcPts val="1600"/>
              </a:spcBef>
              <a:spcAft>
                <a:spcPts val="0"/>
              </a:spcAft>
              <a:buNone/>
            </a:pPr>
            <a:r>
              <a:t/>
            </a:r>
            <a:endParaRPr sz="1400">
              <a:solidFill>
                <a:srgbClr val="252525"/>
              </a:solidFill>
              <a:latin typeface="Comfortaa"/>
              <a:ea typeface="Comfortaa"/>
              <a:cs typeface="Comfortaa"/>
              <a:sym typeface="Comfortaa"/>
            </a:endParaRPr>
          </a:p>
          <a:p>
            <a:pPr indent="-317500" lvl="0" marL="457200" rtl="0" algn="l">
              <a:spcBef>
                <a:spcPts val="1600"/>
              </a:spcBef>
              <a:spcAft>
                <a:spcPts val="0"/>
              </a:spcAft>
              <a:buSzPts val="1400"/>
              <a:buFont typeface="Comfortaa"/>
              <a:buChar char="❖"/>
            </a:pPr>
            <a:r>
              <a:rPr lang="en" sz="1400">
                <a:solidFill>
                  <a:srgbClr val="252525"/>
                </a:solidFill>
                <a:latin typeface="Comfortaa"/>
                <a:ea typeface="Comfortaa"/>
                <a:cs typeface="Comfortaa"/>
                <a:sym typeface="Comfortaa"/>
              </a:rPr>
              <a:t>The code uses a bag-of-words approach and LDA topic modeling to identify related topics in the tweets. </a:t>
            </a:r>
            <a:endParaRPr sz="1400">
              <a:solidFill>
                <a:srgbClr val="252525"/>
              </a:solidFill>
              <a:latin typeface="Comfortaa"/>
              <a:ea typeface="Comfortaa"/>
              <a:cs typeface="Comfortaa"/>
              <a:sym typeface="Comfortaa"/>
            </a:endParaRPr>
          </a:p>
          <a:p>
            <a:pPr indent="0" lvl="0" marL="457200" rtl="0" algn="l">
              <a:spcBef>
                <a:spcPts val="1600"/>
              </a:spcBef>
              <a:spcAft>
                <a:spcPts val="0"/>
              </a:spcAft>
              <a:buNone/>
            </a:pPr>
            <a:r>
              <a:t/>
            </a:r>
            <a:endParaRPr sz="1400">
              <a:solidFill>
                <a:srgbClr val="252525"/>
              </a:solidFill>
              <a:latin typeface="Comfortaa"/>
              <a:ea typeface="Comfortaa"/>
              <a:cs typeface="Comfortaa"/>
              <a:sym typeface="Comfortaa"/>
            </a:endParaRPr>
          </a:p>
          <a:p>
            <a:pPr indent="-317500" lvl="0" marL="457200" rtl="0" algn="l">
              <a:spcBef>
                <a:spcPts val="1600"/>
              </a:spcBef>
              <a:spcAft>
                <a:spcPts val="0"/>
              </a:spcAft>
              <a:buSzPts val="1400"/>
              <a:buFont typeface="Comfortaa"/>
              <a:buChar char="❖"/>
            </a:pPr>
            <a:r>
              <a:rPr lang="en" sz="1400">
                <a:solidFill>
                  <a:srgbClr val="252525"/>
                </a:solidFill>
                <a:latin typeface="Comfortaa"/>
                <a:ea typeface="Comfortaa"/>
                <a:cs typeface="Comfortaa"/>
                <a:sym typeface="Comfortaa"/>
              </a:rPr>
              <a:t>The logistic regression model is trained on subsets of tweets with high probability for each topic. The resulting trained models are used to estimate the sentiment of new tweets based on their topic probabilities. The output is a function that predicts the sentiment of a tweet as positive, negative, or neutral.</a:t>
            </a:r>
            <a:endParaRPr sz="1400">
              <a:solidFill>
                <a:srgbClr val="252525"/>
              </a:solidFill>
              <a:latin typeface="Comfortaa"/>
              <a:ea typeface="Comfortaa"/>
              <a:cs typeface="Comfortaa"/>
              <a:sym typeface="Comfortaa"/>
            </a:endParaRPr>
          </a:p>
          <a:p>
            <a:pPr indent="0" lvl="0" marL="457200" rtl="0" algn="l">
              <a:spcBef>
                <a:spcPts val="1600"/>
              </a:spcBef>
              <a:spcAft>
                <a:spcPts val="0"/>
              </a:spcAft>
              <a:buNone/>
            </a:pPr>
            <a:r>
              <a:t/>
            </a:r>
            <a:endParaRPr sz="1400">
              <a:solidFill>
                <a:srgbClr val="252525"/>
              </a:solidFill>
              <a:latin typeface="Comfortaa"/>
              <a:ea typeface="Comfortaa"/>
              <a:cs typeface="Comfortaa"/>
              <a:sym typeface="Comfortaa"/>
            </a:endParaRPr>
          </a:p>
          <a:p>
            <a:pPr indent="-317500" lvl="0" marL="457200" rtl="0" algn="l">
              <a:spcBef>
                <a:spcPts val="1600"/>
              </a:spcBef>
              <a:spcAft>
                <a:spcPts val="0"/>
              </a:spcAft>
              <a:buClr>
                <a:srgbClr val="252525"/>
              </a:buClr>
              <a:buSzPts val="1400"/>
              <a:buFont typeface="Comfortaa"/>
              <a:buChar char="❖"/>
            </a:pPr>
            <a:r>
              <a:rPr lang="en" sz="1400">
                <a:solidFill>
                  <a:srgbClr val="252525"/>
                </a:solidFill>
                <a:latin typeface="Comfortaa"/>
                <a:ea typeface="Comfortaa"/>
                <a:cs typeface="Comfortaa"/>
                <a:sym typeface="Comfortaa"/>
              </a:rPr>
              <a:t>Reference: </a:t>
            </a:r>
            <a:r>
              <a:rPr lang="en" sz="1400" u="sng">
                <a:solidFill>
                  <a:schemeClr val="accent5"/>
                </a:solidFill>
                <a:latin typeface="Comfortaa"/>
                <a:ea typeface="Comfortaa"/>
                <a:cs typeface="Comfortaa"/>
                <a:sym typeface="Comfortaa"/>
                <a:hlinkClick r:id="rId3">
                  <a:extLst>
                    <a:ext uri="{A12FA001-AC4F-418D-AE19-62706E023703}">
                      <ahyp:hlinkClr val="tx"/>
                    </a:ext>
                  </a:extLst>
                </a:hlinkClick>
              </a:rPr>
              <a:t>A_Topic_based_Approach_for_Sentiment_Analysis_on_Twitter_Data</a:t>
            </a:r>
            <a:endParaRPr sz="1400">
              <a:solidFill>
                <a:srgbClr val="252525"/>
              </a:solidFill>
              <a:latin typeface="Comfortaa"/>
              <a:ea typeface="Comfortaa"/>
              <a:cs typeface="Comfortaa"/>
              <a:sym typeface="Comfortaa"/>
            </a:endParaRPr>
          </a:p>
          <a:p>
            <a:pPr indent="0" lvl="0" marL="457200" rtl="0" algn="l">
              <a:spcBef>
                <a:spcPts val="1600"/>
              </a:spcBef>
              <a:spcAft>
                <a:spcPts val="0"/>
              </a:spcAft>
              <a:buNone/>
            </a:pPr>
            <a:r>
              <a:t/>
            </a:r>
            <a:endParaRPr sz="1400">
              <a:latin typeface="Comfortaa"/>
              <a:ea typeface="Comfortaa"/>
              <a:cs typeface="Comfortaa"/>
              <a:sym typeface="Comfortaa"/>
            </a:endParaRPr>
          </a:p>
          <a:p>
            <a:pPr indent="0" lvl="0" marL="457200" rtl="0" algn="l">
              <a:spcBef>
                <a:spcPts val="1600"/>
              </a:spcBef>
              <a:spcAft>
                <a:spcPts val="1600"/>
              </a:spcAft>
              <a:buNone/>
            </a:pPr>
            <a:r>
              <a:t/>
            </a:r>
            <a:endParaRPr sz="1400">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Work Done</a:t>
            </a:r>
            <a:endParaRPr>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334875"/>
            <a:ext cx="8520600" cy="38508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Font typeface="Comfortaa"/>
              <a:buChar char="❖"/>
            </a:pPr>
            <a:r>
              <a:rPr b="1" lang="en" sz="1400">
                <a:latin typeface="Comfortaa"/>
                <a:ea typeface="Comfortaa"/>
                <a:cs typeface="Comfortaa"/>
                <a:sym typeface="Comfortaa"/>
              </a:rPr>
              <a:t>Data Collection:</a:t>
            </a:r>
            <a:endParaRPr b="1" sz="1400">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Importing Twitter and Reddit datasets from CSV files.</a:t>
            </a:r>
            <a:endParaRPr>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Loading the data into the Spark environment using Apache Spark's SQLContext.</a:t>
            </a:r>
            <a:endParaRPr>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Performing initial data exploration and understanding the structure of the datasets.</a:t>
            </a:r>
            <a:endParaRPr>
              <a:latin typeface="Comfortaa"/>
              <a:ea typeface="Comfortaa"/>
              <a:cs typeface="Comfortaa"/>
              <a:sym typeface="Comfortaa"/>
            </a:endParaRPr>
          </a:p>
          <a:p>
            <a:pPr indent="0" lvl="0" marL="0" rtl="0" algn="l">
              <a:spcBef>
                <a:spcPts val="1200"/>
              </a:spcBef>
              <a:spcAft>
                <a:spcPts val="0"/>
              </a:spcAft>
              <a:buNone/>
            </a:pPr>
            <a:r>
              <a:t/>
            </a:r>
            <a:endParaRPr>
              <a:latin typeface="Comfortaa"/>
              <a:ea typeface="Comfortaa"/>
              <a:cs typeface="Comfortaa"/>
              <a:sym typeface="Comfortaa"/>
            </a:endParaRPr>
          </a:p>
          <a:p>
            <a:pPr indent="-317500" lvl="0" marL="457200" rtl="0" algn="l">
              <a:spcBef>
                <a:spcPts val="1200"/>
              </a:spcBef>
              <a:spcAft>
                <a:spcPts val="0"/>
              </a:spcAft>
              <a:buSzPts val="1400"/>
              <a:buFont typeface="Comfortaa"/>
              <a:buChar char="❖"/>
            </a:pPr>
            <a:r>
              <a:rPr b="1" lang="en" sz="1400">
                <a:latin typeface="Comfortaa"/>
                <a:ea typeface="Comfortaa"/>
                <a:cs typeface="Comfortaa"/>
                <a:sym typeface="Comfortaa"/>
              </a:rPr>
              <a:t>Data Preprocessing:</a:t>
            </a:r>
            <a:endParaRPr b="1" sz="1400">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Removing punctuation, hyperlinks, and non-alphanumeric characters from the tweets.</a:t>
            </a:r>
            <a:endParaRPr>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Lowercasing the text to ensure consistency.</a:t>
            </a:r>
            <a:endParaRPr>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Removing mentions and numeric words.</a:t>
            </a:r>
            <a:endParaRPr>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Fixing abbreviations to their full forms.</a:t>
            </a:r>
            <a:endParaRPr>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Performing part-of-speech tagging to identify relevant words.</a:t>
            </a:r>
            <a:endParaRPr>
              <a:latin typeface="Comfortaa"/>
              <a:ea typeface="Comfortaa"/>
              <a:cs typeface="Comfortaa"/>
              <a:sym typeface="Comfortaa"/>
            </a:endParaRPr>
          </a:p>
          <a:p>
            <a:pPr indent="0" lvl="0" marL="0" rtl="0" algn="l">
              <a:spcBef>
                <a:spcPts val="12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11700" y="424125"/>
            <a:ext cx="8520600" cy="41712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Font typeface="Comfortaa"/>
              <a:buChar char="❖"/>
            </a:pPr>
            <a:r>
              <a:rPr b="1" lang="en" sz="1400">
                <a:latin typeface="Comfortaa"/>
                <a:ea typeface="Comfortaa"/>
                <a:cs typeface="Comfortaa"/>
                <a:sym typeface="Comfortaa"/>
              </a:rPr>
              <a:t>Feature Extraction:</a:t>
            </a:r>
            <a:endParaRPr b="1" sz="1400">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Tokenizing the preprocessed text using regular expressions.</a:t>
            </a:r>
            <a:endParaRPr>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Removing stopwords to eliminate common and insignificant words.</a:t>
            </a:r>
            <a:endParaRPr>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Creating count vectors to represent the frequency of words.</a:t>
            </a:r>
            <a:endParaRPr>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Applying lemmatization to reduce words to their base forms.</a:t>
            </a:r>
            <a:endParaRPr>
              <a:latin typeface="Comfortaa"/>
              <a:ea typeface="Comfortaa"/>
              <a:cs typeface="Comfortaa"/>
              <a:sym typeface="Comfortaa"/>
            </a:endParaRPr>
          </a:p>
          <a:p>
            <a:pPr indent="0" lvl="0" marL="0" rtl="0" algn="l">
              <a:spcBef>
                <a:spcPts val="1200"/>
              </a:spcBef>
              <a:spcAft>
                <a:spcPts val="0"/>
              </a:spcAft>
              <a:buNone/>
            </a:pPr>
            <a:r>
              <a:t/>
            </a:r>
            <a:endParaRPr>
              <a:latin typeface="Comfortaa"/>
              <a:ea typeface="Comfortaa"/>
              <a:cs typeface="Comfortaa"/>
              <a:sym typeface="Comfortaa"/>
            </a:endParaRPr>
          </a:p>
          <a:p>
            <a:pPr indent="-317500" lvl="0" marL="457200" rtl="0" algn="l">
              <a:spcBef>
                <a:spcPts val="1200"/>
              </a:spcBef>
              <a:spcAft>
                <a:spcPts val="0"/>
              </a:spcAft>
              <a:buSzPts val="1400"/>
              <a:buFont typeface="Comfortaa"/>
              <a:buChar char="❖"/>
            </a:pPr>
            <a:r>
              <a:rPr b="1" lang="en" sz="1400">
                <a:latin typeface="Comfortaa"/>
                <a:ea typeface="Comfortaa"/>
                <a:cs typeface="Comfortaa"/>
                <a:sym typeface="Comfortaa"/>
              </a:rPr>
              <a:t>Evaluation and Topic Identification:</a:t>
            </a:r>
            <a:endParaRPr b="1" sz="1400">
              <a:latin typeface="Comfortaa"/>
              <a:ea typeface="Comfortaa"/>
              <a:cs typeface="Comfortaa"/>
              <a:sym typeface="Comfortaa"/>
            </a:endParaRPr>
          </a:p>
          <a:p>
            <a:pPr indent="-317500" lvl="0" marL="914400" rtl="0" algn="l">
              <a:spcBef>
                <a:spcPts val="0"/>
              </a:spcBef>
              <a:spcAft>
                <a:spcPts val="0"/>
              </a:spcAft>
              <a:buSzPts val="1400"/>
              <a:buFont typeface="Comfortaa"/>
              <a:buChar char="➢"/>
            </a:pPr>
            <a:r>
              <a:rPr lang="en" sz="1400">
                <a:latin typeface="Comfortaa"/>
                <a:ea typeface="Comfortaa"/>
                <a:cs typeface="Comfortaa"/>
                <a:sym typeface="Comfortaa"/>
              </a:rPr>
              <a:t>Splitting the dataset into training and test sets for evaluation.</a:t>
            </a:r>
            <a:endParaRPr sz="1400">
              <a:latin typeface="Comfortaa"/>
              <a:ea typeface="Comfortaa"/>
              <a:cs typeface="Comfortaa"/>
              <a:sym typeface="Comfortaa"/>
            </a:endParaRPr>
          </a:p>
          <a:p>
            <a:pPr indent="-317500" lvl="0" marL="914400" rtl="0" algn="l">
              <a:spcBef>
                <a:spcPts val="0"/>
              </a:spcBef>
              <a:spcAft>
                <a:spcPts val="0"/>
              </a:spcAft>
              <a:buSzPts val="1400"/>
              <a:buFont typeface="Comfortaa"/>
              <a:buChar char="➢"/>
            </a:pPr>
            <a:r>
              <a:rPr lang="en" sz="1400">
                <a:latin typeface="Comfortaa"/>
                <a:ea typeface="Comfortaa"/>
                <a:cs typeface="Comfortaa"/>
                <a:sym typeface="Comfortaa"/>
              </a:rPr>
              <a:t>Evaluating the performance of the trained logistic regression model.</a:t>
            </a:r>
            <a:endParaRPr sz="1400">
              <a:latin typeface="Comfortaa"/>
              <a:ea typeface="Comfortaa"/>
              <a:cs typeface="Comfortaa"/>
              <a:sym typeface="Comfortaa"/>
            </a:endParaRPr>
          </a:p>
          <a:p>
            <a:pPr indent="-317500" lvl="0" marL="914400" rtl="0" algn="l">
              <a:spcBef>
                <a:spcPts val="0"/>
              </a:spcBef>
              <a:spcAft>
                <a:spcPts val="0"/>
              </a:spcAft>
              <a:buSzPts val="1400"/>
              <a:buFont typeface="Comfortaa"/>
              <a:buChar char="➢"/>
            </a:pPr>
            <a:r>
              <a:rPr lang="en" sz="1400">
                <a:latin typeface="Comfortaa"/>
                <a:ea typeface="Comfortaa"/>
                <a:cs typeface="Comfortaa"/>
                <a:sym typeface="Comfortaa"/>
              </a:rPr>
              <a:t>Applying topic modeling techniques using the LDA (Latent Dirichlet Allocation) algorithm.</a:t>
            </a:r>
            <a:endParaRPr sz="1400">
              <a:latin typeface="Comfortaa"/>
              <a:ea typeface="Comfortaa"/>
              <a:cs typeface="Comfortaa"/>
              <a:sym typeface="Comfortaa"/>
            </a:endParaRPr>
          </a:p>
          <a:p>
            <a:pPr indent="-317500" lvl="0" marL="914400" rtl="0" algn="l">
              <a:spcBef>
                <a:spcPts val="0"/>
              </a:spcBef>
              <a:spcAft>
                <a:spcPts val="0"/>
              </a:spcAft>
              <a:buSzPts val="1400"/>
              <a:buFont typeface="Comfortaa"/>
              <a:buChar char="➢"/>
            </a:pPr>
            <a:r>
              <a:rPr lang="en" sz="1400">
                <a:latin typeface="Comfortaa"/>
                <a:ea typeface="Comfortaa"/>
                <a:cs typeface="Comfortaa"/>
                <a:sym typeface="Comfortaa"/>
              </a:rPr>
              <a:t>Determining the prevalent topics and their associated probabilities.</a:t>
            </a:r>
            <a:endParaRPr sz="1400">
              <a:latin typeface="Comfortaa"/>
              <a:ea typeface="Comfortaa"/>
              <a:cs typeface="Comfortaa"/>
              <a:sym typeface="Comfortaa"/>
            </a:endParaRPr>
          </a:p>
          <a:p>
            <a:pPr indent="0" lvl="0" marL="0" rtl="0" algn="l">
              <a:spcBef>
                <a:spcPts val="12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344025"/>
            <a:ext cx="8520600" cy="42069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Font typeface="Comfortaa"/>
              <a:buChar char="❖"/>
            </a:pPr>
            <a:r>
              <a:rPr b="1" lang="en" sz="1400">
                <a:latin typeface="Comfortaa"/>
                <a:ea typeface="Comfortaa"/>
                <a:cs typeface="Comfortaa"/>
                <a:sym typeface="Comfortaa"/>
              </a:rPr>
              <a:t>Partitioning and Sentiment Estimation:</a:t>
            </a:r>
            <a:endParaRPr b="1" sz="1400">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Partitioning the dataset based on the topics identified.</a:t>
            </a:r>
            <a:endParaRPr>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Training separate machine learning models for each topic using logistic regression.</a:t>
            </a:r>
            <a:endParaRPr>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Estimating sentiment probabilities for new tweets using the trained models.</a:t>
            </a:r>
            <a:endParaRPr>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Selecting the sentiment category with the highest probability as the final prediction.</a:t>
            </a:r>
            <a:endParaRPr>
              <a:latin typeface="Comfortaa"/>
              <a:ea typeface="Comfortaa"/>
              <a:cs typeface="Comfortaa"/>
              <a:sym typeface="Comfortaa"/>
            </a:endParaRPr>
          </a:p>
          <a:p>
            <a:pPr indent="0" lvl="0" marL="914400" rtl="0" algn="l">
              <a:spcBef>
                <a:spcPts val="1200"/>
              </a:spcBef>
              <a:spcAft>
                <a:spcPts val="0"/>
              </a:spcAft>
              <a:buNone/>
            </a:pPr>
            <a:r>
              <a:t/>
            </a:r>
            <a:endParaRPr>
              <a:latin typeface="Comfortaa"/>
              <a:ea typeface="Comfortaa"/>
              <a:cs typeface="Comfortaa"/>
              <a:sym typeface="Comfortaa"/>
            </a:endParaRPr>
          </a:p>
          <a:p>
            <a:pPr indent="-317500" lvl="0" marL="457200" rtl="0" algn="l">
              <a:spcBef>
                <a:spcPts val="1200"/>
              </a:spcBef>
              <a:spcAft>
                <a:spcPts val="0"/>
              </a:spcAft>
              <a:buSzPts val="1400"/>
              <a:buFont typeface="Comfortaa"/>
              <a:buChar char="❖"/>
            </a:pPr>
            <a:r>
              <a:rPr b="1" lang="en" sz="1400">
                <a:latin typeface="Comfortaa"/>
                <a:ea typeface="Comfortaa"/>
                <a:cs typeface="Comfortaa"/>
                <a:sym typeface="Comfortaa"/>
              </a:rPr>
              <a:t>Comparison of Models</a:t>
            </a:r>
            <a:endParaRPr b="1" sz="1400">
              <a:latin typeface="Comfortaa"/>
              <a:ea typeface="Comfortaa"/>
              <a:cs typeface="Comfortaa"/>
              <a:sym typeface="Comfortaa"/>
            </a:endParaRPr>
          </a:p>
          <a:p>
            <a:pPr indent="-317500" lvl="1" marL="914400" rtl="0" algn="l">
              <a:spcBef>
                <a:spcPts val="0"/>
              </a:spcBef>
              <a:spcAft>
                <a:spcPts val="0"/>
              </a:spcAft>
              <a:buSzPts val="1400"/>
              <a:buFont typeface="Comfortaa"/>
              <a:buChar char="➢"/>
            </a:pPr>
            <a:r>
              <a:rPr lang="en">
                <a:latin typeface="Comfortaa"/>
                <a:ea typeface="Comfortaa"/>
                <a:cs typeface="Comfortaa"/>
                <a:sym typeface="Comfortaa"/>
              </a:rPr>
              <a:t>Trained different ML models such as Naive Bayes, Random Forest and Decision Tree on the same dataset to compare their performance with the above mentioned model.</a:t>
            </a:r>
            <a:endParaRPr sz="1400">
              <a:latin typeface="Comfortaa"/>
              <a:ea typeface="Comfortaa"/>
              <a:cs typeface="Comfortaa"/>
              <a:sym typeface="Comfortaa"/>
            </a:endParaRPr>
          </a:p>
          <a:p>
            <a:pPr indent="0" lvl="0" marL="914400" rtl="0" algn="l">
              <a:spcBef>
                <a:spcPts val="1200"/>
              </a:spcBef>
              <a:spcAft>
                <a:spcPts val="0"/>
              </a:spcAft>
              <a:buNone/>
            </a:pPr>
            <a:r>
              <a:t/>
            </a:r>
            <a:endParaRPr sz="1400">
              <a:latin typeface="Comfortaa"/>
              <a:ea typeface="Comfortaa"/>
              <a:cs typeface="Comfortaa"/>
              <a:sym typeface="Comfortaa"/>
            </a:endParaRPr>
          </a:p>
          <a:p>
            <a:pPr indent="0" lvl="0" marL="457200" rtl="0" algn="l">
              <a:spcBef>
                <a:spcPts val="1200"/>
              </a:spcBef>
              <a:spcAft>
                <a:spcPts val="0"/>
              </a:spcAft>
              <a:buNone/>
            </a:pPr>
            <a:r>
              <a:rPr b="1" lang="en" sz="1400">
                <a:latin typeface="Comfortaa"/>
                <a:ea typeface="Comfortaa"/>
                <a:cs typeface="Comfortaa"/>
                <a:sym typeface="Comfortaa"/>
              </a:rPr>
              <a:t>	</a:t>
            </a:r>
            <a:endParaRPr b="1" sz="1400">
              <a:latin typeface="Comfortaa"/>
              <a:ea typeface="Comfortaa"/>
              <a:cs typeface="Comfortaa"/>
              <a:sym typeface="Comfortaa"/>
            </a:endParaRPr>
          </a:p>
          <a:p>
            <a:pPr indent="0" lvl="0" marL="0" rtl="0" algn="l">
              <a:spcBef>
                <a:spcPts val="1200"/>
              </a:spcBef>
              <a:spcAft>
                <a:spcPts val="1600"/>
              </a:spcAft>
              <a:buNone/>
            </a:pPr>
            <a:r>
              <a:t/>
            </a:r>
            <a:endParaRPr b="1" sz="1400">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