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3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76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0A73-CA06-4832-8696-D12D33363927}" type="datetimeFigureOut">
              <a:rPr lang="en-US" smtClean="0"/>
              <a:t>1/28/25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FEEB-BF5E-45EA-9550-2A0F15E2A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480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0A73-CA06-4832-8696-D12D33363927}" type="datetimeFigureOut">
              <a:rPr lang="en-US" smtClean="0"/>
              <a:t>1/28/25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FEEB-BF5E-45EA-9550-2A0F15E2A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857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0A73-CA06-4832-8696-D12D33363927}" type="datetimeFigureOut">
              <a:rPr lang="en-US" smtClean="0"/>
              <a:t>1/28/25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FEEB-BF5E-45EA-9550-2A0F15E2A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918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0A73-CA06-4832-8696-D12D33363927}" type="datetimeFigureOut">
              <a:rPr lang="en-US" smtClean="0"/>
              <a:t>1/28/25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FEEB-BF5E-45EA-9550-2A0F15E2A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054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0A73-CA06-4832-8696-D12D33363927}" type="datetimeFigureOut">
              <a:rPr lang="en-US" smtClean="0"/>
              <a:t>1/28/25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FEEB-BF5E-45EA-9550-2A0F15E2A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413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0A73-CA06-4832-8696-D12D33363927}" type="datetimeFigureOut">
              <a:rPr lang="en-US" smtClean="0"/>
              <a:t>1/28/25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FEEB-BF5E-45EA-9550-2A0F15E2A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43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0A73-CA06-4832-8696-D12D33363927}" type="datetimeFigureOut">
              <a:rPr lang="en-US" smtClean="0"/>
              <a:t>1/28/25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FEEB-BF5E-45EA-9550-2A0F15E2A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688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0A73-CA06-4832-8696-D12D33363927}" type="datetimeFigureOut">
              <a:rPr lang="en-US" smtClean="0"/>
              <a:t>1/28/25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FEEB-BF5E-45EA-9550-2A0F15E2A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402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0A73-CA06-4832-8696-D12D33363927}" type="datetimeFigureOut">
              <a:rPr lang="en-US" smtClean="0"/>
              <a:t>1/28/25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FEEB-BF5E-45EA-9550-2A0F15E2A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186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0A73-CA06-4832-8696-D12D33363927}" type="datetimeFigureOut">
              <a:rPr lang="en-US" smtClean="0"/>
              <a:t>1/28/25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FEEB-BF5E-45EA-9550-2A0F15E2A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039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0A73-CA06-4832-8696-D12D33363927}" type="datetimeFigureOut">
              <a:rPr lang="en-US" smtClean="0"/>
              <a:t>1/28/25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FEEB-BF5E-45EA-9550-2A0F15E2A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644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5F0A73-CA06-4832-8696-D12D33363927}" type="datetimeFigureOut">
              <a:rPr lang="en-US" smtClean="0"/>
              <a:t>1/28/25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9FEEB-BF5E-45EA-9550-2A0F15E2A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070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F7CC2D9-6726-40A5-8981-3B4365DB966B}"/>
              </a:ext>
            </a:extLst>
          </p:cNvPr>
          <p:cNvSpPr txBox="1"/>
          <p:nvPr/>
        </p:nvSpPr>
        <p:spPr>
          <a:xfrm>
            <a:off x="844731" y="102776"/>
            <a:ext cx="1005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7030A0"/>
                </a:solidFill>
              </a:rPr>
              <a:t>Analysis of Current Trends in Software Development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7B3043-34F1-4431-B75A-44C7EE9F6743}"/>
              </a:ext>
            </a:extLst>
          </p:cNvPr>
          <p:cNvSpPr txBox="1"/>
          <p:nvPr/>
        </p:nvSpPr>
        <p:spPr>
          <a:xfrm>
            <a:off x="557344" y="1051499"/>
            <a:ext cx="1132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Trend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AF3DA7-434C-4F8C-B89B-2630A0B784EE}"/>
              </a:ext>
            </a:extLst>
          </p:cNvPr>
          <p:cNvSpPr txBox="1"/>
          <p:nvPr/>
        </p:nvSpPr>
        <p:spPr>
          <a:xfrm>
            <a:off x="2061754" y="1042123"/>
            <a:ext cx="1406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Description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7CCB15-8719-4027-86D6-F77CFEC9FF97}"/>
              </a:ext>
            </a:extLst>
          </p:cNvPr>
          <p:cNvSpPr txBox="1"/>
          <p:nvPr/>
        </p:nvSpPr>
        <p:spPr>
          <a:xfrm>
            <a:off x="5203373" y="1050945"/>
            <a:ext cx="2503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Why is it Happening?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85285F-B798-426E-BE8F-E3E82630ED64}"/>
              </a:ext>
            </a:extLst>
          </p:cNvPr>
          <p:cNvSpPr txBox="1"/>
          <p:nvPr/>
        </p:nvSpPr>
        <p:spPr>
          <a:xfrm>
            <a:off x="8325398" y="1042123"/>
            <a:ext cx="2211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Expected Impact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CA3384C5-ED92-4DD0-8396-F90206D482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4843149"/>
              </p:ext>
            </p:extLst>
          </p:nvPr>
        </p:nvGraphicFramePr>
        <p:xfrm>
          <a:off x="566057" y="1076569"/>
          <a:ext cx="11251476" cy="58674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80457">
                  <a:extLst>
                    <a:ext uri="{9D8B030D-6E8A-4147-A177-3AD203B41FA5}">
                      <a16:colId xmlns:a16="http://schemas.microsoft.com/office/drawing/2014/main" val="226211329"/>
                    </a:ext>
                  </a:extLst>
                </a:gridCol>
                <a:gridCol w="3161212">
                  <a:extLst>
                    <a:ext uri="{9D8B030D-6E8A-4147-A177-3AD203B41FA5}">
                      <a16:colId xmlns:a16="http://schemas.microsoft.com/office/drawing/2014/main" val="848394521"/>
                    </a:ext>
                  </a:extLst>
                </a:gridCol>
                <a:gridCol w="3117668">
                  <a:extLst>
                    <a:ext uri="{9D8B030D-6E8A-4147-A177-3AD203B41FA5}">
                      <a16:colId xmlns:a16="http://schemas.microsoft.com/office/drawing/2014/main" val="956994733"/>
                    </a:ext>
                  </a:extLst>
                </a:gridCol>
                <a:gridCol w="3492139">
                  <a:extLst>
                    <a:ext uri="{9D8B030D-6E8A-4147-A177-3AD203B41FA5}">
                      <a16:colId xmlns:a16="http://schemas.microsoft.com/office/drawing/2014/main" val="2323803998"/>
                    </a:ext>
                  </a:extLst>
                </a:gridCol>
              </a:tblGrid>
              <a:tr h="34068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569361"/>
                  </a:ext>
                </a:extLst>
              </a:tr>
              <a:tr h="1003256">
                <a:tc>
                  <a:txBody>
                    <a:bodyPr/>
                    <a:lstStyle/>
                    <a:p>
                      <a:r>
                        <a:rPr lang="en-IN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DevOps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Integrated development and operations to improve collaboration, speed, and reliability.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Growing need for faster delivery cycles and continuous integration/deployment.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Increased efficiency, reduced time-to-market, and enhanced quality assurance.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607993"/>
                  </a:ext>
                </a:extLst>
              </a:tr>
              <a:tr h="771735">
                <a:tc>
                  <a:txBody>
                    <a:bodyPr/>
                    <a:lstStyle/>
                    <a:p>
                      <a:r>
                        <a:rPr lang="en-IN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Artificial Intelligence (AI)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of machine learning and automation to build intelligent systems.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Advances in computational power and data availability.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Automates tasks, enhances decision-making, and enables innovative solutions.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504626"/>
                  </a:ext>
                </a:extLst>
              </a:tr>
              <a:tr h="771735">
                <a:tc>
                  <a:txBody>
                    <a:bodyPr/>
                    <a:lstStyle/>
                    <a:p>
                      <a:r>
                        <a:rPr lang="en-IN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Cloud Computing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On-demand availability of computing resources over the internet.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Cost-efficiency and scalability needs.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Enables remote work, scalability, and reduced IT infrastructure costs.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2577509"/>
                  </a:ext>
                </a:extLst>
              </a:tr>
              <a:tr h="1003256">
                <a:tc>
                  <a:txBody>
                    <a:bodyPr/>
                    <a:lstStyle/>
                    <a:p>
                      <a:r>
                        <a:rPr lang="en-IN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Low-Code/No-Code Development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Simplified development platforms requiring minimal coding.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Need to democratize software development for non-technical users.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Speeds up development and expands participation in software creation.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226650"/>
                  </a:ext>
                </a:extLst>
              </a:tr>
              <a:tr h="218658">
                <a:tc>
                  <a:txBody>
                    <a:bodyPr/>
                    <a:lstStyle/>
                    <a:p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239417"/>
                  </a:ext>
                </a:extLst>
              </a:tr>
              <a:tr h="218658">
                <a:tc>
                  <a:txBody>
                    <a:bodyPr/>
                    <a:lstStyle/>
                    <a:p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321140"/>
                  </a:ext>
                </a:extLst>
              </a:tr>
              <a:tr h="218658">
                <a:tc>
                  <a:txBody>
                    <a:bodyPr/>
                    <a:lstStyle/>
                    <a:p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585474"/>
                  </a:ext>
                </a:extLst>
              </a:tr>
              <a:tr h="218658">
                <a:tc>
                  <a:txBody>
                    <a:bodyPr/>
                    <a:lstStyle/>
                    <a:p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783434"/>
                  </a:ext>
                </a:extLst>
              </a:tr>
              <a:tr h="218658">
                <a:tc>
                  <a:txBody>
                    <a:bodyPr/>
                    <a:lstStyle/>
                    <a:p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87632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8686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85D3E1-3662-45A4-8326-4968A01FB61B}"/>
              </a:ext>
            </a:extLst>
          </p:cNvPr>
          <p:cNvSpPr txBox="1"/>
          <p:nvPr/>
        </p:nvSpPr>
        <p:spPr>
          <a:xfrm>
            <a:off x="844731" y="102776"/>
            <a:ext cx="1005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7030A0"/>
                </a:solidFill>
              </a:rPr>
              <a:t>Impact of Key Trends on a Real-World Project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3BD88C9-609E-46A0-9BB7-BEC1BFCF278F}"/>
              </a:ext>
            </a:extLst>
          </p:cNvPr>
          <p:cNvSpPr/>
          <p:nvPr/>
        </p:nvSpPr>
        <p:spPr>
          <a:xfrm>
            <a:off x="6487886" y="1221857"/>
            <a:ext cx="4972596" cy="19289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F9D933-C9CD-4906-8706-41997B33FB59}"/>
              </a:ext>
            </a:extLst>
          </p:cNvPr>
          <p:cNvSpPr txBox="1"/>
          <p:nvPr/>
        </p:nvSpPr>
        <p:spPr>
          <a:xfrm>
            <a:off x="6420398" y="852525"/>
            <a:ext cx="4889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Process Description – How was the Project Done?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D26E74-5F8B-4C5C-905E-0FB84241E817}"/>
              </a:ext>
            </a:extLst>
          </p:cNvPr>
          <p:cNvSpPr txBox="1"/>
          <p:nvPr/>
        </p:nvSpPr>
        <p:spPr>
          <a:xfrm>
            <a:off x="2081351" y="852525"/>
            <a:ext cx="2074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Project Description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38CB53-A25B-4602-B5E8-C6F2B2A8EF90}"/>
              </a:ext>
            </a:extLst>
          </p:cNvPr>
          <p:cNvSpPr/>
          <p:nvPr/>
        </p:nvSpPr>
        <p:spPr>
          <a:xfrm>
            <a:off x="2177147" y="1234028"/>
            <a:ext cx="4014652" cy="19289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2D3FF6-90FF-447C-A5E3-089042AC28C5}"/>
              </a:ext>
            </a:extLst>
          </p:cNvPr>
          <p:cNvSpPr txBox="1"/>
          <p:nvPr/>
        </p:nvSpPr>
        <p:spPr>
          <a:xfrm>
            <a:off x="2272937" y="1252812"/>
            <a:ext cx="372726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1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1100" b="1" dirty="0"/>
              <a:t>Accomplishment:</a:t>
            </a:r>
            <a:r>
              <a:rPr lang="en-IN" sz="1100" dirty="0"/>
              <a:t> Develop an AI-powered retail management system to optimize inventory and personalize customer experiences.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100" b="1" dirty="0"/>
              <a:t>Your Role:</a:t>
            </a:r>
            <a:r>
              <a:rPr lang="en-IN" sz="1100" dirty="0"/>
              <a:t> Lead developer, responsible for integrating AI and Big Data into the system.</a:t>
            </a:r>
          </a:p>
          <a:p>
            <a:br>
              <a:rPr lang="en-IN" sz="1100" dirty="0"/>
            </a:br>
            <a:endParaRPr lang="en-US" sz="11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BD2005-B756-434B-9449-0EEBCB903E69}"/>
              </a:ext>
            </a:extLst>
          </p:cNvPr>
          <p:cNvSpPr txBox="1"/>
          <p:nvPr/>
        </p:nvSpPr>
        <p:spPr>
          <a:xfrm>
            <a:off x="6509660" y="1241872"/>
            <a:ext cx="488985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1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1100" b="1" dirty="0"/>
              <a:t>Steps:</a:t>
            </a:r>
            <a:r>
              <a:rPr lang="en-IN" sz="1100" dirty="0"/>
              <a:t> Requirements gathering, design, development, testing, deployment.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100" b="1" dirty="0"/>
              <a:t>Tools Used:</a:t>
            </a:r>
            <a:r>
              <a:rPr lang="en-IN" sz="1100" dirty="0"/>
              <a:t> Kubernetes for microservices, Jenkins for CI/CD, and AWS for cloud infrastructure.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100" b="1" dirty="0"/>
              <a:t>Methodology:</a:t>
            </a:r>
            <a:r>
              <a:rPr lang="en-IN" sz="1100" dirty="0"/>
              <a:t> Agile with DevOps practices for continuous integration and delivery.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966B58A-A308-4B52-B68E-D38189C9408A}"/>
              </a:ext>
            </a:extLst>
          </p:cNvPr>
          <p:cNvSpPr txBox="1"/>
          <p:nvPr/>
        </p:nvSpPr>
        <p:spPr>
          <a:xfrm>
            <a:off x="557343" y="3359281"/>
            <a:ext cx="28215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7030A0"/>
                </a:solidFill>
              </a:rPr>
              <a:t>What key trends influenced your project?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CAFFBD-F43E-4A5A-A571-7EC623F57A51}"/>
              </a:ext>
            </a:extLst>
          </p:cNvPr>
          <p:cNvSpPr txBox="1"/>
          <p:nvPr/>
        </p:nvSpPr>
        <p:spPr>
          <a:xfrm>
            <a:off x="3383279" y="3358727"/>
            <a:ext cx="25037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7030A0"/>
                </a:solidFill>
              </a:rPr>
              <a:t>How?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FEFA3E-3318-4EF9-88A5-221913DC2CBC}"/>
              </a:ext>
            </a:extLst>
          </p:cNvPr>
          <p:cNvSpPr txBox="1"/>
          <p:nvPr/>
        </p:nvSpPr>
        <p:spPr>
          <a:xfrm>
            <a:off x="6470467" y="3349905"/>
            <a:ext cx="25037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7030A0"/>
                </a:solidFill>
              </a:rPr>
              <a:t>What was the impact?</a:t>
            </a:r>
          </a:p>
        </p:txBody>
      </p:sp>
      <p:graphicFrame>
        <p:nvGraphicFramePr>
          <p:cNvPr id="21" name="Table 8">
            <a:extLst>
              <a:ext uri="{FF2B5EF4-FFF2-40B4-BE49-F238E27FC236}">
                <a16:creationId xmlns:a16="http://schemas.microsoft.com/office/drawing/2014/main" id="{DB20C4AB-D14E-494E-B4F5-F7691FF490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4091966"/>
              </p:ext>
            </p:extLst>
          </p:nvPr>
        </p:nvGraphicFramePr>
        <p:xfrm>
          <a:off x="642252" y="3385451"/>
          <a:ext cx="10818229" cy="2881741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719257">
                  <a:extLst>
                    <a:ext uri="{9D8B030D-6E8A-4147-A177-3AD203B41FA5}">
                      <a16:colId xmlns:a16="http://schemas.microsoft.com/office/drawing/2014/main" val="226211329"/>
                    </a:ext>
                  </a:extLst>
                </a:gridCol>
                <a:gridCol w="3143794">
                  <a:extLst>
                    <a:ext uri="{9D8B030D-6E8A-4147-A177-3AD203B41FA5}">
                      <a16:colId xmlns:a16="http://schemas.microsoft.com/office/drawing/2014/main" val="956994733"/>
                    </a:ext>
                  </a:extLst>
                </a:gridCol>
                <a:gridCol w="4955178">
                  <a:extLst>
                    <a:ext uri="{9D8B030D-6E8A-4147-A177-3AD203B41FA5}">
                      <a16:colId xmlns:a16="http://schemas.microsoft.com/office/drawing/2014/main" val="2323803998"/>
                    </a:ext>
                  </a:extLst>
                </a:gridCol>
              </a:tblGrid>
              <a:tr h="60306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569361"/>
                  </a:ext>
                </a:extLst>
              </a:tr>
              <a:tr h="482529">
                <a:tc>
                  <a:txBody>
                    <a:bodyPr/>
                    <a:lstStyle/>
                    <a:p>
                      <a:r>
                        <a:rPr lang="en-US" sz="1100" b="1" dirty="0"/>
                        <a:t>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AI for demand forecasting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Enhanced operational efficiency,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607993"/>
                  </a:ext>
                </a:extLst>
              </a:tr>
              <a:tr h="505097">
                <a:tc>
                  <a:txBody>
                    <a:bodyPr/>
                    <a:lstStyle/>
                    <a:p>
                      <a:r>
                        <a:rPr lang="en-US" sz="1100" b="1" dirty="0"/>
                        <a:t>Big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Big Data for demand personalization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improved customer satisfaction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504626"/>
                  </a:ext>
                </a:extLst>
              </a:tr>
              <a:tr h="513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/>
                        <a:t>Cloud Computing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Cloud Computing for scalability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improved customer satisfaction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2577509"/>
                  </a:ext>
                </a:extLst>
              </a:tr>
              <a:tr h="2190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/>
                        <a:t>DevOps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DevOps for efficient workflows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reduced inventory costs by 25%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226650"/>
                  </a:ext>
                </a:extLst>
              </a:tr>
              <a:tr h="219095">
                <a:tc>
                  <a:txBody>
                    <a:bodyPr/>
                    <a:lstStyle/>
                    <a:p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783434"/>
                  </a:ext>
                </a:extLst>
              </a:tr>
              <a:tr h="219095">
                <a:tc>
                  <a:txBody>
                    <a:bodyPr/>
                    <a:lstStyle/>
                    <a:p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8763208"/>
                  </a:ext>
                </a:extLst>
              </a:tr>
            </a:tbl>
          </a:graphicData>
        </a:graphic>
      </p:graphicFrame>
      <p:sp>
        <p:nvSpPr>
          <p:cNvPr id="22" name="Rectangle 21">
            <a:extLst>
              <a:ext uri="{FF2B5EF4-FFF2-40B4-BE49-F238E27FC236}">
                <a16:creationId xmlns:a16="http://schemas.microsoft.com/office/drawing/2014/main" id="{7FA69821-D2D2-4B76-ACB8-B9C6D66BCC0B}"/>
              </a:ext>
            </a:extLst>
          </p:cNvPr>
          <p:cNvSpPr/>
          <p:nvPr/>
        </p:nvSpPr>
        <p:spPr>
          <a:xfrm>
            <a:off x="642252" y="1241872"/>
            <a:ext cx="1317171" cy="19289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01469BB-A57C-4A63-900C-576AB6A97575}"/>
              </a:ext>
            </a:extLst>
          </p:cNvPr>
          <p:cNvSpPr txBox="1"/>
          <p:nvPr/>
        </p:nvSpPr>
        <p:spPr>
          <a:xfrm>
            <a:off x="642252" y="1261887"/>
            <a:ext cx="9971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Smart Retail Management System</a:t>
            </a:r>
            <a:endParaRPr lang="en-US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A79E81-67C8-40D9-B1B9-01A9B586D830}"/>
              </a:ext>
            </a:extLst>
          </p:cNvPr>
          <p:cNvSpPr txBox="1"/>
          <p:nvPr/>
        </p:nvSpPr>
        <p:spPr>
          <a:xfrm>
            <a:off x="539932" y="869141"/>
            <a:ext cx="1463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Project Title</a:t>
            </a:r>
          </a:p>
        </p:txBody>
      </p:sp>
    </p:spTree>
    <p:extLst>
      <p:ext uri="{BB962C8B-B14F-4D97-AF65-F5344CB8AC3E}">
        <p14:creationId xmlns:p14="http://schemas.microsoft.com/office/powerpoint/2010/main" val="192445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454</TotalTime>
  <Words>302</Words>
  <Application>Microsoft Macintosh PowerPoint</Application>
  <PresentationFormat>Widescreen</PresentationFormat>
  <Paragraphs>49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-webkit-standard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Malone</dc:creator>
  <cp:lastModifiedBy>KHUSHAL KHAITAN (RA2111033010145)</cp:lastModifiedBy>
  <cp:revision>9</cp:revision>
  <dcterms:created xsi:type="dcterms:W3CDTF">2021-10-08T17:27:31Z</dcterms:created>
  <dcterms:modified xsi:type="dcterms:W3CDTF">2025-01-27T20:03:53Z</dcterms:modified>
</cp:coreProperties>
</file>