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Building a House Using Waterfall and Agile Methodologies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908A-661F-4116-B087-68706223FE12}"/>
              </a:ext>
            </a:extLst>
          </p:cNvPr>
          <p:cNvSpPr/>
          <p:nvPr/>
        </p:nvSpPr>
        <p:spPr>
          <a:xfrm>
            <a:off x="7154088" y="1326365"/>
            <a:ext cx="4410894" cy="152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4C77C-94AC-45DB-9777-85B1495C73AC}"/>
              </a:ext>
            </a:extLst>
          </p:cNvPr>
          <p:cNvSpPr/>
          <p:nvPr/>
        </p:nvSpPr>
        <p:spPr>
          <a:xfrm>
            <a:off x="7154088" y="3087158"/>
            <a:ext cx="4410894" cy="152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17A7A-570D-436D-AD00-BA255B4E8E84}"/>
              </a:ext>
            </a:extLst>
          </p:cNvPr>
          <p:cNvSpPr txBox="1"/>
          <p:nvPr/>
        </p:nvSpPr>
        <p:spPr>
          <a:xfrm>
            <a:off x="7800701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Agile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9D0D2-8B0A-4D64-9DE9-7C29BAA13A24}"/>
              </a:ext>
            </a:extLst>
          </p:cNvPr>
          <p:cNvSpPr txBox="1"/>
          <p:nvPr/>
        </p:nvSpPr>
        <p:spPr>
          <a:xfrm>
            <a:off x="3076304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Waterfall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76EE-7E86-4A06-AE17-80CE0A637AC2}"/>
              </a:ext>
            </a:extLst>
          </p:cNvPr>
          <p:cNvSpPr txBox="1"/>
          <p:nvPr/>
        </p:nvSpPr>
        <p:spPr>
          <a:xfrm>
            <a:off x="548640" y="1294777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How a house would get built: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265BF-686D-4AE6-80EC-0E5F77F88306}"/>
              </a:ext>
            </a:extLst>
          </p:cNvPr>
          <p:cNvSpPr txBox="1"/>
          <p:nvPr/>
        </p:nvSpPr>
        <p:spPr>
          <a:xfrm>
            <a:off x="341812" y="313070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Advantages of each methodology: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C59CC-DBBD-4F90-A659-F2793D878185}"/>
              </a:ext>
            </a:extLst>
          </p:cNvPr>
          <p:cNvSpPr txBox="1"/>
          <p:nvPr/>
        </p:nvSpPr>
        <p:spPr>
          <a:xfrm>
            <a:off x="341812" y="478780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is the Minimum Viable House under each methodology?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D24D7-4118-42CB-8B0B-8F9C73B552B5}"/>
              </a:ext>
            </a:extLst>
          </p:cNvPr>
          <p:cNvSpPr/>
          <p:nvPr/>
        </p:nvSpPr>
        <p:spPr>
          <a:xfrm>
            <a:off x="2429693" y="1338536"/>
            <a:ext cx="4410894" cy="1521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453A1-EE47-4BED-86E5-146FC16B7FFD}"/>
              </a:ext>
            </a:extLst>
          </p:cNvPr>
          <p:cNvSpPr/>
          <p:nvPr/>
        </p:nvSpPr>
        <p:spPr>
          <a:xfrm>
            <a:off x="2429693" y="3087158"/>
            <a:ext cx="4410894" cy="1521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AD55B-3563-4317-BD56-57DE4258DCA3}"/>
              </a:ext>
            </a:extLst>
          </p:cNvPr>
          <p:cNvSpPr/>
          <p:nvPr/>
        </p:nvSpPr>
        <p:spPr>
          <a:xfrm>
            <a:off x="7154088" y="4832374"/>
            <a:ext cx="4410894" cy="658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CAF59-2258-465C-8AD3-E288D7D305A8}"/>
              </a:ext>
            </a:extLst>
          </p:cNvPr>
          <p:cNvSpPr/>
          <p:nvPr/>
        </p:nvSpPr>
        <p:spPr>
          <a:xfrm>
            <a:off x="2429693" y="4835794"/>
            <a:ext cx="4410894" cy="6588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DDF1-D59D-4D7B-901F-D702B4C67176}"/>
              </a:ext>
            </a:extLst>
          </p:cNvPr>
          <p:cNvSpPr txBox="1"/>
          <p:nvPr/>
        </p:nvSpPr>
        <p:spPr>
          <a:xfrm>
            <a:off x="2429693" y="1357320"/>
            <a:ext cx="4206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/>
              <a:t>Sequential execution of all project phases:</a:t>
            </a:r>
          </a:p>
          <a:p>
            <a:r>
              <a:rPr lang="en-US" sz="1050" dirty="0"/>
              <a:t>Define requirements (number of rooms, style, budget).</a:t>
            </a:r>
          </a:p>
          <a:p>
            <a:r>
              <a:rPr lang="en-US" sz="1050" dirty="0"/>
              <a:t>Create a complete design blueprint.</a:t>
            </a:r>
          </a:p>
          <a:p>
            <a:r>
              <a:rPr lang="en-US" sz="1050" dirty="0"/>
              <a:t>Obtain approvals before moving to construction.</a:t>
            </a:r>
          </a:p>
          <a:p>
            <a:r>
              <a:rPr lang="en-US" sz="1050" dirty="0"/>
              <a:t>Build the house in a fixed, pre-defined order.</a:t>
            </a:r>
          </a:p>
          <a:p>
            <a:r>
              <a:rPr lang="en-US" sz="1050" dirty="0"/>
              <a:t>Perform testing and final inspection only after completion.</a:t>
            </a:r>
          </a:p>
          <a:p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E7F8F-A50E-4F91-BF02-857FF950BA66}"/>
              </a:ext>
            </a:extLst>
          </p:cNvPr>
          <p:cNvSpPr txBox="1"/>
          <p:nvPr/>
        </p:nvSpPr>
        <p:spPr>
          <a:xfrm>
            <a:off x="7154089" y="1366821"/>
            <a:ext cx="438912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05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The project is divided into smaller, iterative phases.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Collaboration between the homeowner and construction team is continuous.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Rooms or sections of the house are designed, built, and reviewed iteratively (e.g., finishing the kitchen before moving on to the living room).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Regular homeowner input ensures the design evolves with their needs.</a:t>
            </a:r>
          </a:p>
          <a:p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9808C-E6D7-43E2-BAD7-81F1D8814547}"/>
              </a:ext>
            </a:extLst>
          </p:cNvPr>
          <p:cNvSpPr txBox="1"/>
          <p:nvPr/>
        </p:nvSpPr>
        <p:spPr>
          <a:xfrm>
            <a:off x="2429693" y="3115443"/>
            <a:ext cx="420624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05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sz="1050" b="1" i="0" u="none" strike="noStrike" dirty="0">
                <a:solidFill>
                  <a:srgbClr val="000000"/>
                </a:solidFill>
                <a:effectLst/>
              </a:rPr>
              <a:t>Predictability:</a:t>
            </a: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 Well-defined scope and timeline ensure clear expectations.</a:t>
            </a:r>
          </a:p>
          <a:p>
            <a:pPr algn="l">
              <a:buFont typeface="+mj-lt"/>
              <a:buAutoNum type="arabicPeriod"/>
            </a:pPr>
            <a:r>
              <a:rPr lang="en-IN" sz="1050" b="1" i="0" u="none" strike="noStrike" dirty="0">
                <a:solidFill>
                  <a:srgbClr val="000000"/>
                </a:solidFill>
                <a:effectLst/>
              </a:rPr>
              <a:t>Budget Management:</a:t>
            </a: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 Accurate cost estimates due to detailed upfront planning.</a:t>
            </a:r>
          </a:p>
          <a:p>
            <a:pPr algn="l">
              <a:buFont typeface="+mj-lt"/>
              <a:buAutoNum type="arabicPeriod"/>
            </a:pPr>
            <a:r>
              <a:rPr lang="en-IN" sz="1050" b="1" i="0" u="none" strike="noStrike" dirty="0">
                <a:solidFill>
                  <a:srgbClr val="000000"/>
                </a:solidFill>
                <a:effectLst/>
              </a:rPr>
              <a:t>Straightforward Process:</a:t>
            </a: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 Sequential tasks simplify planning and management.</a:t>
            </a:r>
          </a:p>
          <a:p>
            <a:pPr algn="l">
              <a:buFont typeface="+mj-lt"/>
              <a:buAutoNum type="arabicPeriod"/>
            </a:pPr>
            <a:r>
              <a:rPr lang="en-IN" sz="1050" b="1" i="0" u="none" strike="noStrike" dirty="0">
                <a:solidFill>
                  <a:srgbClr val="000000"/>
                </a:solidFill>
                <a:effectLst/>
              </a:rPr>
              <a:t>Accountability:</a:t>
            </a: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 Clear ownership of tasks at each phase.</a:t>
            </a:r>
          </a:p>
          <a:p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F74C-ED6E-41FE-B739-7FF4F4AC7DE8}"/>
              </a:ext>
            </a:extLst>
          </p:cNvPr>
          <p:cNvSpPr txBox="1"/>
          <p:nvPr/>
        </p:nvSpPr>
        <p:spPr>
          <a:xfrm>
            <a:off x="7154088" y="3007305"/>
            <a:ext cx="42062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05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sz="1050" b="1" i="0" u="none" strike="noStrike" dirty="0">
                <a:solidFill>
                  <a:srgbClr val="000000"/>
                </a:solidFill>
                <a:effectLst/>
              </a:rPr>
              <a:t>Flexibility:</a:t>
            </a: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 Changes in design or functionality can be accommodated at any stage.</a:t>
            </a:r>
          </a:p>
          <a:p>
            <a:pPr algn="l">
              <a:buFont typeface="+mj-lt"/>
              <a:buAutoNum type="arabicPeriod"/>
            </a:pPr>
            <a:r>
              <a:rPr lang="en-IN" sz="1050" b="1" i="0" u="none" strike="noStrike" dirty="0">
                <a:solidFill>
                  <a:srgbClr val="000000"/>
                </a:solidFill>
                <a:effectLst/>
              </a:rPr>
              <a:t>Customer Involvement:</a:t>
            </a: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 Regular feedback ensures satisfaction with every step.</a:t>
            </a:r>
          </a:p>
          <a:p>
            <a:pPr algn="l">
              <a:buFont typeface="+mj-lt"/>
              <a:buAutoNum type="arabicPeriod"/>
            </a:pPr>
            <a:r>
              <a:rPr lang="en-IN" sz="1050" b="1" i="0" u="none" strike="noStrike" dirty="0">
                <a:solidFill>
                  <a:srgbClr val="000000"/>
                </a:solidFill>
                <a:effectLst/>
              </a:rPr>
              <a:t>Early Delivery:</a:t>
            </a: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 The homeowner can move into a partially completed, functional house while additional features are added.</a:t>
            </a:r>
          </a:p>
          <a:p>
            <a:pPr algn="l">
              <a:buFont typeface="+mj-lt"/>
              <a:buAutoNum type="arabicPeriod"/>
            </a:pPr>
            <a:r>
              <a:rPr lang="en-IN" sz="1050" b="1" i="0" u="none" strike="noStrike" dirty="0">
                <a:solidFill>
                  <a:srgbClr val="000000"/>
                </a:solidFill>
                <a:effectLst/>
              </a:rPr>
              <a:t>Risk Reduction:</a:t>
            </a: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 Frequent iterations allow for testing and course correction.</a:t>
            </a:r>
          </a:p>
          <a:p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C7881C-E254-4A48-ABF1-BFB17834F9C4}"/>
              </a:ext>
            </a:extLst>
          </p:cNvPr>
          <p:cNvSpPr txBox="1"/>
          <p:nvPr/>
        </p:nvSpPr>
        <p:spPr>
          <a:xfrm>
            <a:off x="2429693" y="4823666"/>
            <a:ext cx="420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05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Not applicable, as the entire house is delivered at once upon completion of all phases.</a:t>
            </a:r>
          </a:p>
          <a:p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CD6F2-1D48-40EB-B1CD-BA6A4DD3743A}"/>
              </a:ext>
            </a:extLst>
          </p:cNvPr>
          <p:cNvSpPr txBox="1"/>
          <p:nvPr/>
        </p:nvSpPr>
        <p:spPr>
          <a:xfrm>
            <a:off x="7154088" y="4643640"/>
            <a:ext cx="452290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05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A basic structure with functional necessities (e.g., one completed bedroom, bathroom, and kitchen).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Allows the homeowner to occupy the space while further rooms or features are added.</a:t>
            </a:r>
          </a:p>
          <a:p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6B733-CAB6-4E60-AA6F-DA06AECCBF71}"/>
              </a:ext>
            </a:extLst>
          </p:cNvPr>
          <p:cNvSpPr txBox="1"/>
          <p:nvPr/>
        </p:nvSpPr>
        <p:spPr>
          <a:xfrm>
            <a:off x="341812" y="573675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would happen if the homeowner decided to change the design mid-construction?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D61B6-4852-4F5A-8CC5-8FDA6B8CCF0E}"/>
              </a:ext>
            </a:extLst>
          </p:cNvPr>
          <p:cNvSpPr/>
          <p:nvPr/>
        </p:nvSpPr>
        <p:spPr>
          <a:xfrm>
            <a:off x="7167149" y="5724997"/>
            <a:ext cx="4410894" cy="900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708C8-886B-4BE1-BD6A-F36B91AE341D}"/>
              </a:ext>
            </a:extLst>
          </p:cNvPr>
          <p:cNvSpPr/>
          <p:nvPr/>
        </p:nvSpPr>
        <p:spPr>
          <a:xfrm>
            <a:off x="2442754" y="5728417"/>
            <a:ext cx="4410894" cy="900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2AF4C3-EB0F-418B-A055-23E98C5A12C4}"/>
              </a:ext>
            </a:extLst>
          </p:cNvPr>
          <p:cNvSpPr txBox="1"/>
          <p:nvPr/>
        </p:nvSpPr>
        <p:spPr>
          <a:xfrm>
            <a:off x="2442754" y="5716289"/>
            <a:ext cx="42062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05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Changes are challenging and costly, as they require reworking completed designs or constructions.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Might significantly delay the project timeline and increase the budget.</a:t>
            </a:r>
          </a:p>
          <a:p>
            <a:endParaRPr 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C4E22-19D5-4260-A5A7-F50BEDD51135}"/>
              </a:ext>
            </a:extLst>
          </p:cNvPr>
          <p:cNvSpPr txBox="1"/>
          <p:nvPr/>
        </p:nvSpPr>
        <p:spPr>
          <a:xfrm>
            <a:off x="7167150" y="5693395"/>
            <a:ext cx="4593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05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Agile handles changes smoothly by reprioritizing unfinished tasks or modifying designs during subsequent iterations.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050" b="0" i="0" u="none" strike="noStrike" dirty="0">
                <a:solidFill>
                  <a:srgbClr val="000000"/>
                </a:solidFill>
                <a:effectLst/>
              </a:rPr>
              <a:t>Reduces the impact of changes on overall timelines.</a:t>
            </a:r>
          </a:p>
          <a:p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359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KHUSHAL KHAITAN (RA2111033010145)</cp:lastModifiedBy>
  <cp:revision>13</cp:revision>
  <dcterms:created xsi:type="dcterms:W3CDTF">2021-10-08T17:27:31Z</dcterms:created>
  <dcterms:modified xsi:type="dcterms:W3CDTF">2025-01-28T18:44:57Z</dcterms:modified>
</cp:coreProperties>
</file>