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30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DDB572-5218-41A5-97EA-730CAF79F5A8}">
  <a:tblStyle styleId="{42DDB572-5218-41A5-97EA-730CAF79F5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16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d637a26f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d637a26f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058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b303b11d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b303b11d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b303b11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b303b11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b303b11d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b303b11d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b303b11d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b303b11d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23572ab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23572ab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3572abd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3572abd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23572ab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23572abd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23572abf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23572abf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115150" tIns="115150" rIns="115150" bIns="1151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300"/>
          </a:xfrm>
          <a:prstGeom prst="rect">
            <a:avLst/>
          </a:prstGeom>
        </p:spPr>
        <p:txBody>
          <a:bodyPr spcFirstLastPara="1" wrap="square" lIns="115150" tIns="115150" rIns="115150" bIns="1151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9000" cy="393600"/>
          </a:xfrm>
          <a:prstGeom prst="rect">
            <a:avLst/>
          </a:prstGeom>
        </p:spPr>
        <p:txBody>
          <a:bodyPr spcFirstLastPara="1" wrap="square" lIns="115150" tIns="115150" rIns="115150" bIns="1151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9000" cy="393600"/>
          </a:xfrm>
          <a:prstGeom prst="rect">
            <a:avLst/>
          </a:prstGeom>
        </p:spPr>
        <p:txBody>
          <a:bodyPr spcFirstLastPara="1" wrap="square" lIns="115150" tIns="115150" rIns="115150" bIns="1151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115150" tIns="115150" rIns="115150" bIns="1151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9000" cy="393600"/>
          </a:xfrm>
          <a:prstGeom prst="rect">
            <a:avLst/>
          </a:prstGeom>
        </p:spPr>
        <p:txBody>
          <a:bodyPr spcFirstLastPara="1" wrap="square" lIns="115150" tIns="115150" rIns="115150" bIns="1151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115150" tIns="115150" rIns="115150" bIns="115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115150" tIns="115150" rIns="115150" bIns="115150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9000" cy="393600"/>
          </a:xfrm>
          <a:prstGeom prst="rect">
            <a:avLst/>
          </a:prstGeom>
        </p:spPr>
        <p:txBody>
          <a:bodyPr spcFirstLastPara="1" wrap="square" lIns="115150" tIns="115150" rIns="115150" bIns="1151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115150" tIns="115150" rIns="115150" bIns="115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600" cy="3416400"/>
          </a:xfrm>
          <a:prstGeom prst="rect">
            <a:avLst/>
          </a:prstGeom>
        </p:spPr>
        <p:txBody>
          <a:bodyPr spcFirstLastPara="1" wrap="square" lIns="115150" tIns="115150" rIns="115150" bIns="11515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30200">
              <a:spcBef>
                <a:spcPts val="20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0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0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0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0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0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0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000"/>
              </a:spcBef>
              <a:spcAft>
                <a:spcPts val="20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600" cy="3416400"/>
          </a:xfrm>
          <a:prstGeom prst="rect">
            <a:avLst/>
          </a:prstGeom>
        </p:spPr>
        <p:txBody>
          <a:bodyPr spcFirstLastPara="1" wrap="square" lIns="115150" tIns="115150" rIns="115150" bIns="11515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30200">
              <a:spcBef>
                <a:spcPts val="20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0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0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0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0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0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0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000"/>
              </a:spcBef>
              <a:spcAft>
                <a:spcPts val="20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9000" cy="393600"/>
          </a:xfrm>
          <a:prstGeom prst="rect">
            <a:avLst/>
          </a:prstGeom>
        </p:spPr>
        <p:txBody>
          <a:bodyPr spcFirstLastPara="1" wrap="square" lIns="115150" tIns="115150" rIns="115150" bIns="1151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115150" tIns="115150" rIns="115150" bIns="115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9000" cy="393600"/>
          </a:xfrm>
          <a:prstGeom prst="rect">
            <a:avLst/>
          </a:prstGeom>
        </p:spPr>
        <p:txBody>
          <a:bodyPr spcFirstLastPara="1" wrap="square" lIns="115150" tIns="115150" rIns="115150" bIns="1151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115150" tIns="115150" rIns="115150" bIns="11515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100"/>
          </a:xfrm>
          <a:prstGeom prst="rect">
            <a:avLst/>
          </a:prstGeom>
        </p:spPr>
        <p:txBody>
          <a:bodyPr spcFirstLastPara="1" wrap="square" lIns="115150" tIns="115150" rIns="115150" bIns="11515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0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0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0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0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0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0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0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000"/>
              </a:spcBef>
              <a:spcAft>
                <a:spcPts val="20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9000" cy="393600"/>
          </a:xfrm>
          <a:prstGeom prst="rect">
            <a:avLst/>
          </a:prstGeom>
        </p:spPr>
        <p:txBody>
          <a:bodyPr spcFirstLastPara="1" wrap="square" lIns="115150" tIns="115150" rIns="115150" bIns="1151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5150" tIns="115150" rIns="115150" bIns="115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115150" tIns="115150" rIns="115150" bIns="1151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400"/>
          </a:xfrm>
          <a:prstGeom prst="rect">
            <a:avLst/>
          </a:prstGeom>
        </p:spPr>
        <p:txBody>
          <a:bodyPr spcFirstLastPara="1" wrap="square" lIns="115150" tIns="115150" rIns="115150" bIns="1151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4800"/>
          </a:xfrm>
          <a:prstGeom prst="rect">
            <a:avLst/>
          </a:prstGeom>
        </p:spPr>
        <p:txBody>
          <a:bodyPr spcFirstLastPara="1" wrap="square" lIns="115150" tIns="115150" rIns="115150" bIns="115150" anchor="ctr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9000" cy="393600"/>
          </a:xfrm>
          <a:prstGeom prst="rect">
            <a:avLst/>
          </a:prstGeom>
        </p:spPr>
        <p:txBody>
          <a:bodyPr spcFirstLastPara="1" wrap="square" lIns="115150" tIns="115150" rIns="115150" bIns="1151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115150" tIns="115150" rIns="115150" bIns="11515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9000" cy="393600"/>
          </a:xfrm>
          <a:prstGeom prst="rect">
            <a:avLst/>
          </a:prstGeom>
        </p:spPr>
        <p:txBody>
          <a:bodyPr spcFirstLastPara="1" wrap="square" lIns="115150" tIns="115150" rIns="115150" bIns="1151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115150" tIns="115150" rIns="115150" bIns="1151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115150" tIns="115150" rIns="115150" bIns="115150" anchor="t" anchorCtr="0">
            <a:noAutofit/>
          </a:bodyPr>
          <a:lstStyle>
            <a:lvl1pPr marL="457200" lvl="0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9000" cy="393600"/>
          </a:xfrm>
          <a:prstGeom prst="rect">
            <a:avLst/>
          </a:prstGeom>
        </p:spPr>
        <p:txBody>
          <a:bodyPr spcFirstLastPara="1" wrap="square" lIns="115150" tIns="115150" rIns="115150" bIns="1151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50" tIns="115150" rIns="115150" bIns="115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50" tIns="115150" rIns="115150" bIns="11515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9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50" tIns="115150" rIns="115150" bIns="115150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</a:defRPr>
            </a:lvl1pPr>
            <a:lvl2pPr lvl="1" algn="r">
              <a:buNone/>
              <a:defRPr sz="1200">
                <a:solidFill>
                  <a:schemeClr val="dk2"/>
                </a:solidFill>
              </a:defRPr>
            </a:lvl2pPr>
            <a:lvl3pPr lvl="2" algn="r">
              <a:buNone/>
              <a:defRPr sz="1200">
                <a:solidFill>
                  <a:schemeClr val="dk2"/>
                </a:solidFill>
              </a:defRPr>
            </a:lvl3pPr>
            <a:lvl4pPr lvl="3" algn="r">
              <a:buNone/>
              <a:defRPr sz="1200">
                <a:solidFill>
                  <a:schemeClr val="dk2"/>
                </a:solidFill>
              </a:defRPr>
            </a:lvl4pPr>
            <a:lvl5pPr lvl="4" algn="r">
              <a:buNone/>
              <a:defRPr sz="1200">
                <a:solidFill>
                  <a:schemeClr val="dk2"/>
                </a:solidFill>
              </a:defRPr>
            </a:lvl5pPr>
            <a:lvl6pPr lvl="5" algn="r">
              <a:buNone/>
              <a:defRPr sz="1200">
                <a:solidFill>
                  <a:schemeClr val="dk2"/>
                </a:solidFill>
              </a:defRPr>
            </a:lvl6pPr>
            <a:lvl7pPr lvl="6" algn="r">
              <a:buNone/>
              <a:defRPr sz="1200">
                <a:solidFill>
                  <a:schemeClr val="dk2"/>
                </a:solidFill>
              </a:defRPr>
            </a:lvl7pPr>
            <a:lvl8pPr lvl="7" algn="r">
              <a:buNone/>
              <a:defRPr sz="1200">
                <a:solidFill>
                  <a:schemeClr val="dk2"/>
                </a:solidFill>
              </a:defRPr>
            </a:lvl8pPr>
            <a:lvl9pPr lvl="8" algn="r">
              <a:buNone/>
              <a:defRPr sz="12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_(programming_language)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/>
          <p:nvPr/>
        </p:nvSpPr>
        <p:spPr>
          <a:xfrm>
            <a:off x="161700" y="243525"/>
            <a:ext cx="8820600" cy="7191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254900" y="1383750"/>
            <a:ext cx="8561400" cy="23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Introduction of OS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Services provided by an OS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Structure of an OS (Kernel &amp; Shell)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Types of </a:t>
            </a: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Kernel</a:t>
            </a:r>
            <a:endParaRPr kumimoji="0" sz="3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141600" y="6"/>
            <a:ext cx="867480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4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Operating </a:t>
            </a:r>
            <a:r>
              <a:rPr kumimoji="0" lang="en" sz="4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Systems</a:t>
            </a:r>
            <a:endParaRPr kumimoji="0" sz="4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7"/>
          <p:cNvSpPr/>
          <p:nvPr/>
        </p:nvSpPr>
        <p:spPr>
          <a:xfrm>
            <a:off x="141600" y="4331001"/>
            <a:ext cx="8820600" cy="5280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1695300" y="4330997"/>
            <a:ext cx="519480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        Dr. Dinesh </a:t>
            </a:r>
            <a:r>
              <a:rPr kumimoji="0" lang="en" sz="1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C. </a:t>
            </a:r>
            <a:r>
              <a:rPr kumimoji="0" lang="en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Dobhal</a:t>
            </a:r>
            <a:endParaRPr kumimoji="0" sz="13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709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0" y="0"/>
            <a:ext cx="88134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266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</a:pPr>
            <a:r>
              <a:rPr lang="en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Before answering the question What is OS? 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</a:t>
            </a:r>
            <a:r>
              <a:rPr lang="en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 Why </a:t>
            </a:r>
            <a:r>
              <a:rPr lang="en" sz="2000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OS is required</a:t>
            </a:r>
            <a:r>
              <a:rPr lang="en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? Answer</a:t>
            </a:r>
            <a:endParaRPr sz="2000" i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881251" y="532192"/>
            <a:ext cx="4969601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Why Computer is required?</a:t>
            </a:r>
            <a:endParaRPr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175" y="1294544"/>
            <a:ext cx="2157573" cy="122823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368644" y="2522776"/>
            <a:ext cx="3599852" cy="568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Keyboard,  Screen, Mouse</a:t>
            </a:r>
            <a:r>
              <a:rPr lang="en" sz="16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Speaker</a:t>
            </a:r>
            <a:r>
              <a:rPr lang="en" sz="16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Hard Disk, RAM, USB Pen Drive, etc.</a:t>
            </a:r>
            <a:endParaRPr sz="16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55628" y="490905"/>
            <a:ext cx="6000000" cy="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Where </a:t>
            </a:r>
            <a:r>
              <a:rPr lang="en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OS is found?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885606" y="1044222"/>
            <a:ext cx="3927794" cy="1849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For working of the computer, </a:t>
            </a:r>
            <a:r>
              <a:rPr lang="e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all of </a:t>
            </a:r>
            <a:r>
              <a:rPr lang="en" sz="2400" dirty="0">
                <a:solidFill>
                  <a:schemeClr val="tx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its </a:t>
            </a:r>
            <a:r>
              <a:rPr lang="en" sz="2400" b="1" dirty="0">
                <a:solidFill>
                  <a:schemeClr val="tx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components</a:t>
            </a:r>
            <a:r>
              <a:rPr lang="en" sz="2400" dirty="0">
                <a:solidFill>
                  <a:schemeClr val="tx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must work in </a:t>
            </a:r>
            <a:r>
              <a:rPr lang="en" sz="2400" b="1" dirty="0">
                <a:solidFill>
                  <a:schemeClr val="tx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controlled</a:t>
            </a:r>
            <a:r>
              <a:rPr lang="en" sz="2400" dirty="0">
                <a:solidFill>
                  <a:schemeClr val="tx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and </a:t>
            </a:r>
            <a:r>
              <a:rPr lang="en" sz="2400" b="1" dirty="0">
                <a:solidFill>
                  <a:schemeClr val="tx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coordinated</a:t>
            </a:r>
            <a:r>
              <a:rPr lang="en" sz="2400" dirty="0">
                <a:solidFill>
                  <a:schemeClr val="tx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way</a:t>
            </a:r>
            <a:r>
              <a:rPr lang="e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……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57200" y="3744542"/>
            <a:ext cx="83562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</a:t>
            </a:r>
            <a:r>
              <a:rPr lang="e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Controller, </a:t>
            </a:r>
            <a:r>
              <a:rPr lang="e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which will control the components of the computer</a:t>
            </a:r>
            <a:r>
              <a:rPr lang="e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" sz="24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is </a:t>
            </a:r>
            <a:r>
              <a:rPr lang="e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required</a:t>
            </a:r>
            <a:r>
              <a:rPr lang="e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</a:t>
            </a:r>
            <a:r>
              <a:rPr lang="e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It may be H/W or S/W.</a:t>
            </a:r>
            <a:endParaRPr sz="2400" dirty="0">
              <a:solidFill>
                <a:srgbClr val="0000FF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99431" y="3503014"/>
            <a:ext cx="28600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Who is going to control?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6" grpId="0"/>
      <p:bldP spid="77" grpId="0"/>
      <p:bldP spid="78" grpId="0"/>
      <p:bldP spid="79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659" y="82088"/>
            <a:ext cx="4699379" cy="29179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88200" y="3591090"/>
            <a:ext cx="89676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System Software</a:t>
            </a:r>
            <a:r>
              <a:rPr lang="en" sz="2400" dirty="0"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, which provides an </a:t>
            </a:r>
            <a:r>
              <a:rPr lang="en" sz="2400" b="1" dirty="0"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interface</a:t>
            </a:r>
            <a:r>
              <a:rPr lang="en" sz="2400" dirty="0"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between </a:t>
            </a:r>
            <a:r>
              <a:rPr lang="en" sz="2400" b="1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Hardware</a:t>
            </a:r>
            <a:r>
              <a:rPr lang="en" sz="2400" dirty="0"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and the </a:t>
            </a:r>
            <a:r>
              <a:rPr lang="en" sz="2400" b="1" dirty="0"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user</a:t>
            </a:r>
            <a:r>
              <a:rPr lang="en" sz="2400" dirty="0"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and control </a:t>
            </a:r>
            <a:r>
              <a:rPr lang="en" sz="2400" dirty="0" smtClean="0"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functionalities </a:t>
            </a:r>
            <a:r>
              <a:rPr lang="en" sz="2400" dirty="0"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of various components of the computer.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88200" y="3104715"/>
            <a:ext cx="2911854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2400" b="1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</a:t>
            </a:r>
            <a:r>
              <a:rPr lang="en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system?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5" name="Google Shape;87;p16"/>
          <p:cNvSpPr txBox="1"/>
          <p:nvPr/>
        </p:nvSpPr>
        <p:spPr>
          <a:xfrm>
            <a:off x="88200" y="1292215"/>
            <a:ext cx="2911854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2400" b="1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 of Computer System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3000054" y="750013"/>
            <a:ext cx="859605" cy="2147300"/>
          </a:xfrm>
          <a:prstGeom prst="leftBrace">
            <a:avLst>
              <a:gd name="adj1" fmla="val 8333"/>
              <a:gd name="adj2" fmla="val 5334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635" y="706764"/>
            <a:ext cx="5866543" cy="39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155750" y="37547"/>
            <a:ext cx="55398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Times New Roman"/>
                <a:ea typeface="Times New Roman"/>
                <a:cs typeface="Times New Roman"/>
                <a:sym typeface="Times New Roman"/>
              </a:rPr>
              <a:t>Operating System Services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/>
        </p:nvSpPr>
        <p:spPr>
          <a:xfrm>
            <a:off x="155750" y="62578"/>
            <a:ext cx="5762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Times New Roman"/>
                <a:ea typeface="Times New Roman"/>
                <a:cs typeface="Times New Roman"/>
                <a:sym typeface="Times New Roman"/>
              </a:rPr>
              <a:t>Operating System Structure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155750" y="855966"/>
            <a:ext cx="3244996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Kernel</a:t>
            </a: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 is the core of the operating system that controls all the tasks of the </a:t>
            </a:r>
            <a:r>
              <a:rPr lang="e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system.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Shell</a:t>
            </a:r>
            <a:r>
              <a:rPr lang="e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is the interface that allows the users to communicate with the kernel.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9531" y="1753727"/>
            <a:ext cx="4119937" cy="7500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79533" y="2537717"/>
            <a:ext cx="4119937" cy="5137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79533" y="3051425"/>
            <a:ext cx="4119937" cy="12431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79532" y="969737"/>
            <a:ext cx="4119937" cy="7500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l="15981" t="27031" r="30315" b="15011"/>
          <a:stretch/>
        </p:blipFill>
        <p:spPr>
          <a:xfrm>
            <a:off x="435046" y="874922"/>
            <a:ext cx="5606158" cy="304980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178000" y="12516"/>
            <a:ext cx="83430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Times New Roman"/>
                <a:ea typeface="Times New Roman"/>
                <a:cs typeface="Times New Roman"/>
                <a:sym typeface="Times New Roman"/>
              </a:rPr>
              <a:t>Character User Interface (CUI)/ Command Line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89000" y="0"/>
            <a:ext cx="9055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Times New Roman"/>
                <a:ea typeface="Times New Roman"/>
                <a:cs typeface="Times New Roman"/>
                <a:sym typeface="Times New Roman"/>
              </a:rPr>
              <a:t>Graphical User Interface (GUI) / Desktop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1" y="659475"/>
            <a:ext cx="5818598" cy="3057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289250" y="9"/>
            <a:ext cx="7689000" cy="535200"/>
          </a:xfrm>
          <a:prstGeom prst="rect">
            <a:avLst/>
          </a:prstGeom>
        </p:spPr>
        <p:txBody>
          <a:bodyPr spcFirstLastPara="1" wrap="square" lIns="115150" tIns="115150" rIns="115150" bIns="115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Times New Roman"/>
                <a:ea typeface="Times New Roman"/>
                <a:cs typeface="Times New Roman"/>
                <a:sym typeface="Times New Roman"/>
              </a:rPr>
              <a:t>System Calls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222600" y="360308"/>
            <a:ext cx="86988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A system call is just a</a:t>
            </a:r>
            <a:r>
              <a:rPr lang="en" sz="2400" dirty="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 </a:t>
            </a:r>
            <a:r>
              <a:rPr lang="e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kernel space function</a:t>
            </a: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 that user space programs call to handle some request. </a:t>
            </a: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your program wants to write to or read from a file, delete or create directory, or even to finish its work, a program uses a system call. It is an interface between a process (user program) and the operating system.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 rotWithShape="1">
          <a:blip r:embed="rId4">
            <a:alphaModFix/>
          </a:blip>
          <a:srcRect l="3507" r="4682" b="24755"/>
          <a:stretch/>
        </p:blipFill>
        <p:spPr>
          <a:xfrm>
            <a:off x="359596" y="2482886"/>
            <a:ext cx="4212404" cy="233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574" y="523982"/>
            <a:ext cx="5517223" cy="3829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271</Words>
  <Application>Microsoft Office PowerPoint</Application>
  <PresentationFormat>On-screen Show (16:9)</PresentationFormat>
  <Paragraphs>25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Lato</vt:lpstr>
      <vt:lpstr>Arial</vt:lpstr>
      <vt:lpstr>Roboto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Calls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Class</cp:lastModifiedBy>
  <cp:revision>22</cp:revision>
  <dcterms:modified xsi:type="dcterms:W3CDTF">2022-09-26T03:43:38Z</dcterms:modified>
</cp:coreProperties>
</file>