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307" r:id="rId2"/>
    <p:sldId id="267" r:id="rId3"/>
    <p:sldId id="268" r:id="rId4"/>
    <p:sldId id="270" r:id="rId5"/>
    <p:sldId id="271" r:id="rId6"/>
    <p:sldId id="272" r:id="rId7"/>
    <p:sldId id="273" r:id="rId8"/>
    <p:sldId id="274" r:id="rId9"/>
    <p:sldId id="275" r:id="rId10"/>
    <p:sldId id="276" r:id="rId11"/>
    <p:sldId id="277" r:id="rId12"/>
    <p:sldId id="278" r:id="rId13"/>
    <p:sldId id="279" r:id="rId14"/>
    <p:sldId id="308" r:id="rId15"/>
    <p:sldId id="285" r:id="rId16"/>
    <p:sldId id="286" r:id="rId17"/>
    <p:sldId id="280" r:id="rId18"/>
    <p:sldId id="281" r:id="rId19"/>
    <p:sldId id="282" r:id="rId20"/>
    <p:sldId id="283" r:id="rId21"/>
    <p:sldId id="284" r:id="rId22"/>
    <p:sldId id="287" r:id="rId23"/>
    <p:sldId id="288" r:id="rId24"/>
    <p:sldId id="289" r:id="rId25"/>
    <p:sldId id="290" r:id="rId26"/>
    <p:sldId id="291" r:id="rId27"/>
    <p:sldId id="292" r:id="rId28"/>
    <p:sldId id="293" r:id="rId29"/>
    <p:sldId id="294" r:id="rId30"/>
    <p:sldId id="295" r:id="rId31"/>
    <p:sldId id="309" r:id="rId32"/>
    <p:sldId id="296" r:id="rId33"/>
    <p:sldId id="297" r:id="rId34"/>
    <p:sldId id="298" r:id="rId35"/>
    <p:sldId id="299" r:id="rId36"/>
    <p:sldId id="300" r:id="rId37"/>
  </p:sldIdLst>
  <p:sldSz cx="9144000" cy="5143500" type="screen16x9"/>
  <p:notesSz cx="6858000" cy="9144000"/>
  <p:embeddedFontLs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DDB572-5218-41A5-97EA-730CAF79F5A8}">
  <a:tblStyle styleId="{42DDB572-5218-41A5-97EA-730CAF79F5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89" d="100"/>
          <a:sy n="89" d="100"/>
        </p:scale>
        <p:origin x="77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6"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d637a26f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d637a26f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105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c021024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c021024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f96a7b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f96a7b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c6d5030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c6d5030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6d50300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6d50300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d371546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d371546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d3715460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d3715460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e6bd31e0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e6bd31e0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e6bd31e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e6bd31e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e6bd31e0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e6bd31e0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e6bd31e0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e6bd31e0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23572abf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23572abf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e6bd31e0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e6bd31e0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ef157c6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ef157c6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d3715460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d3715460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ef157c64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ef157c64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8e58710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8e58710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ef157c64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ef157c64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8ef157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8ef157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ef157c64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8ef157c64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e5bf352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8e5bf352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ef157c64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ef157c64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637a26f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d637a26f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ef157c64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ef157c64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ef157c64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ef157c64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e5bf352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e5bf3524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8ef157c64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8ef157c64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ef157c64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ef157c64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d637a26f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d637a26f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c02102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c021024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d637a26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d637a26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d637a26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d637a26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c02102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dc02102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637a26f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637a26f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115150" tIns="115150" rIns="115150" bIns="115150" anchor="b" anchorCtr="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311700" y="2834125"/>
            <a:ext cx="8520600" cy="792300"/>
          </a:xfrm>
          <a:prstGeom prst="rect">
            <a:avLst/>
          </a:prstGeom>
        </p:spPr>
        <p:txBody>
          <a:bodyPr spcFirstLastPara="1" wrap="square" lIns="115150" tIns="115150" rIns="115150" bIns="115150"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115150" tIns="115150" rIns="115150" bIns="11515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15" name="Google Shape;15;p3"/>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115150" tIns="115150" rIns="115150" bIns="1151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115150" tIns="115150" rIns="115150" bIns="115150" anchor="t" anchorCtr="0">
            <a:noAutofit/>
          </a:bodyPr>
          <a:lstStyle>
            <a:lvl1pPr marL="457200" lvl="0" indent="-368300">
              <a:spcBef>
                <a:spcPts val="0"/>
              </a:spcBef>
              <a:spcAft>
                <a:spcPts val="0"/>
              </a:spcAft>
              <a:buSzPts val="22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19" name="Google Shape;19;p4"/>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115150" tIns="115150" rIns="115150" bIns="1151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5"/>
          <p:cNvSpPr txBox="1">
            <a:spLocks noGrp="1"/>
          </p:cNvSpPr>
          <p:nvPr>
            <p:ph type="body" idx="1"/>
          </p:nvPr>
        </p:nvSpPr>
        <p:spPr>
          <a:xfrm>
            <a:off x="311700" y="1152475"/>
            <a:ext cx="3999600" cy="3416400"/>
          </a:xfrm>
          <a:prstGeom prst="rect">
            <a:avLst/>
          </a:prstGeom>
        </p:spPr>
        <p:txBody>
          <a:bodyPr spcFirstLastPara="1" wrap="square" lIns="115150" tIns="115150" rIns="115150" bIns="115150" anchor="t" anchorCtr="0">
            <a:noAutofit/>
          </a:bodyPr>
          <a:lstStyle>
            <a:lvl1pPr marL="457200" lvl="0" indent="-342900">
              <a:spcBef>
                <a:spcPts val="0"/>
              </a:spcBef>
              <a:spcAft>
                <a:spcPts val="0"/>
              </a:spcAft>
              <a:buSzPts val="1800"/>
              <a:buChar char="●"/>
              <a:defRPr sz="1800"/>
            </a:lvl1pPr>
            <a:lvl2pPr marL="914400" lvl="1" indent="-330200">
              <a:spcBef>
                <a:spcPts val="2000"/>
              </a:spcBef>
              <a:spcAft>
                <a:spcPts val="0"/>
              </a:spcAft>
              <a:buSzPts val="1600"/>
              <a:buChar char="○"/>
              <a:defRPr sz="1600"/>
            </a:lvl2pPr>
            <a:lvl3pPr marL="1371600" lvl="2" indent="-330200">
              <a:spcBef>
                <a:spcPts val="2000"/>
              </a:spcBef>
              <a:spcAft>
                <a:spcPts val="0"/>
              </a:spcAft>
              <a:buSzPts val="1600"/>
              <a:buChar char="■"/>
              <a:defRPr sz="1600"/>
            </a:lvl3pPr>
            <a:lvl4pPr marL="1828800" lvl="3" indent="-330200">
              <a:spcBef>
                <a:spcPts val="2000"/>
              </a:spcBef>
              <a:spcAft>
                <a:spcPts val="0"/>
              </a:spcAft>
              <a:buSzPts val="1600"/>
              <a:buChar char="●"/>
              <a:defRPr sz="1600"/>
            </a:lvl4pPr>
            <a:lvl5pPr marL="2286000" lvl="4" indent="-330200">
              <a:spcBef>
                <a:spcPts val="2000"/>
              </a:spcBef>
              <a:spcAft>
                <a:spcPts val="0"/>
              </a:spcAft>
              <a:buSzPts val="1600"/>
              <a:buChar char="○"/>
              <a:defRPr sz="1600"/>
            </a:lvl5pPr>
            <a:lvl6pPr marL="2743200" lvl="5" indent="-330200">
              <a:spcBef>
                <a:spcPts val="2000"/>
              </a:spcBef>
              <a:spcAft>
                <a:spcPts val="0"/>
              </a:spcAft>
              <a:buSzPts val="1600"/>
              <a:buChar char="■"/>
              <a:defRPr sz="1600"/>
            </a:lvl6pPr>
            <a:lvl7pPr marL="3200400" lvl="6" indent="-330200">
              <a:spcBef>
                <a:spcPts val="2000"/>
              </a:spcBef>
              <a:spcAft>
                <a:spcPts val="0"/>
              </a:spcAft>
              <a:buSzPts val="1600"/>
              <a:buChar char="●"/>
              <a:defRPr sz="1600"/>
            </a:lvl7pPr>
            <a:lvl8pPr marL="3657600" lvl="7" indent="-330200">
              <a:spcBef>
                <a:spcPts val="2000"/>
              </a:spcBef>
              <a:spcAft>
                <a:spcPts val="0"/>
              </a:spcAft>
              <a:buSzPts val="1600"/>
              <a:buChar char="○"/>
              <a:defRPr sz="1600"/>
            </a:lvl8pPr>
            <a:lvl9pPr marL="4114800" lvl="8" indent="-330200">
              <a:spcBef>
                <a:spcPts val="2000"/>
              </a:spcBef>
              <a:spcAft>
                <a:spcPts val="2000"/>
              </a:spcAft>
              <a:buSzPts val="1600"/>
              <a:buChar char="■"/>
              <a:defRPr sz="1600"/>
            </a:lvl9pPr>
          </a:lstStyle>
          <a:p>
            <a:endParaRPr/>
          </a:p>
        </p:txBody>
      </p:sp>
      <p:sp>
        <p:nvSpPr>
          <p:cNvPr id="23" name="Google Shape;23;p5"/>
          <p:cNvSpPr txBox="1">
            <a:spLocks noGrp="1"/>
          </p:cNvSpPr>
          <p:nvPr>
            <p:ph type="body" idx="2"/>
          </p:nvPr>
        </p:nvSpPr>
        <p:spPr>
          <a:xfrm>
            <a:off x="4832400" y="1152475"/>
            <a:ext cx="3999600" cy="3416400"/>
          </a:xfrm>
          <a:prstGeom prst="rect">
            <a:avLst/>
          </a:prstGeom>
        </p:spPr>
        <p:txBody>
          <a:bodyPr spcFirstLastPara="1" wrap="square" lIns="115150" tIns="115150" rIns="115150" bIns="115150" anchor="t" anchorCtr="0">
            <a:noAutofit/>
          </a:bodyPr>
          <a:lstStyle>
            <a:lvl1pPr marL="457200" lvl="0" indent="-342900">
              <a:spcBef>
                <a:spcPts val="0"/>
              </a:spcBef>
              <a:spcAft>
                <a:spcPts val="0"/>
              </a:spcAft>
              <a:buSzPts val="1800"/>
              <a:buChar char="●"/>
              <a:defRPr sz="1800"/>
            </a:lvl1pPr>
            <a:lvl2pPr marL="914400" lvl="1" indent="-330200">
              <a:spcBef>
                <a:spcPts val="2000"/>
              </a:spcBef>
              <a:spcAft>
                <a:spcPts val="0"/>
              </a:spcAft>
              <a:buSzPts val="1600"/>
              <a:buChar char="○"/>
              <a:defRPr sz="1600"/>
            </a:lvl2pPr>
            <a:lvl3pPr marL="1371600" lvl="2" indent="-330200">
              <a:spcBef>
                <a:spcPts val="2000"/>
              </a:spcBef>
              <a:spcAft>
                <a:spcPts val="0"/>
              </a:spcAft>
              <a:buSzPts val="1600"/>
              <a:buChar char="■"/>
              <a:defRPr sz="1600"/>
            </a:lvl3pPr>
            <a:lvl4pPr marL="1828800" lvl="3" indent="-330200">
              <a:spcBef>
                <a:spcPts val="2000"/>
              </a:spcBef>
              <a:spcAft>
                <a:spcPts val="0"/>
              </a:spcAft>
              <a:buSzPts val="1600"/>
              <a:buChar char="●"/>
              <a:defRPr sz="1600"/>
            </a:lvl4pPr>
            <a:lvl5pPr marL="2286000" lvl="4" indent="-330200">
              <a:spcBef>
                <a:spcPts val="2000"/>
              </a:spcBef>
              <a:spcAft>
                <a:spcPts val="0"/>
              </a:spcAft>
              <a:buSzPts val="1600"/>
              <a:buChar char="○"/>
              <a:defRPr sz="1600"/>
            </a:lvl5pPr>
            <a:lvl6pPr marL="2743200" lvl="5" indent="-330200">
              <a:spcBef>
                <a:spcPts val="2000"/>
              </a:spcBef>
              <a:spcAft>
                <a:spcPts val="0"/>
              </a:spcAft>
              <a:buSzPts val="1600"/>
              <a:buChar char="■"/>
              <a:defRPr sz="1600"/>
            </a:lvl6pPr>
            <a:lvl7pPr marL="3200400" lvl="6" indent="-330200">
              <a:spcBef>
                <a:spcPts val="2000"/>
              </a:spcBef>
              <a:spcAft>
                <a:spcPts val="0"/>
              </a:spcAft>
              <a:buSzPts val="1600"/>
              <a:buChar char="●"/>
              <a:defRPr sz="1600"/>
            </a:lvl7pPr>
            <a:lvl8pPr marL="3657600" lvl="7" indent="-330200">
              <a:spcBef>
                <a:spcPts val="2000"/>
              </a:spcBef>
              <a:spcAft>
                <a:spcPts val="0"/>
              </a:spcAft>
              <a:buSzPts val="1600"/>
              <a:buChar char="○"/>
              <a:defRPr sz="1600"/>
            </a:lvl8pPr>
            <a:lvl9pPr marL="4114800" lvl="8" indent="-330200">
              <a:spcBef>
                <a:spcPts val="2000"/>
              </a:spcBef>
              <a:spcAft>
                <a:spcPts val="2000"/>
              </a:spcAft>
              <a:buSzPts val="1600"/>
              <a:buChar char="■"/>
              <a:defRPr sz="1600"/>
            </a:lvl9pPr>
          </a:lstStyle>
          <a:p>
            <a:endParaRPr/>
          </a:p>
        </p:txBody>
      </p:sp>
      <p:sp>
        <p:nvSpPr>
          <p:cNvPr id="24" name="Google Shape;24;p5"/>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115150" tIns="115150" rIns="115150" bIns="1151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6"/>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115150" tIns="115150" rIns="115150" bIns="11515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11700" y="1389600"/>
            <a:ext cx="2808000" cy="3179100"/>
          </a:xfrm>
          <a:prstGeom prst="rect">
            <a:avLst/>
          </a:prstGeom>
        </p:spPr>
        <p:txBody>
          <a:bodyPr spcFirstLastPara="1" wrap="square" lIns="115150" tIns="115150" rIns="115150" bIns="115150" anchor="t" anchorCtr="0">
            <a:noAutofit/>
          </a:bodyPr>
          <a:lstStyle>
            <a:lvl1pPr marL="457200" lvl="0" indent="-330200">
              <a:spcBef>
                <a:spcPts val="0"/>
              </a:spcBef>
              <a:spcAft>
                <a:spcPts val="0"/>
              </a:spcAft>
              <a:buSzPts val="1600"/>
              <a:buChar char="●"/>
              <a:defRPr sz="1600"/>
            </a:lvl1pPr>
            <a:lvl2pPr marL="914400" lvl="1" indent="-330200">
              <a:spcBef>
                <a:spcPts val="2000"/>
              </a:spcBef>
              <a:spcAft>
                <a:spcPts val="0"/>
              </a:spcAft>
              <a:buSzPts val="1600"/>
              <a:buChar char="○"/>
              <a:defRPr sz="1600"/>
            </a:lvl2pPr>
            <a:lvl3pPr marL="1371600" lvl="2" indent="-330200">
              <a:spcBef>
                <a:spcPts val="2000"/>
              </a:spcBef>
              <a:spcAft>
                <a:spcPts val="0"/>
              </a:spcAft>
              <a:buSzPts val="1600"/>
              <a:buChar char="■"/>
              <a:defRPr sz="1600"/>
            </a:lvl3pPr>
            <a:lvl4pPr marL="1828800" lvl="3" indent="-330200">
              <a:spcBef>
                <a:spcPts val="2000"/>
              </a:spcBef>
              <a:spcAft>
                <a:spcPts val="0"/>
              </a:spcAft>
              <a:buSzPts val="1600"/>
              <a:buChar char="●"/>
              <a:defRPr sz="1600"/>
            </a:lvl4pPr>
            <a:lvl5pPr marL="2286000" lvl="4" indent="-330200">
              <a:spcBef>
                <a:spcPts val="2000"/>
              </a:spcBef>
              <a:spcAft>
                <a:spcPts val="0"/>
              </a:spcAft>
              <a:buSzPts val="1600"/>
              <a:buChar char="○"/>
              <a:defRPr sz="1600"/>
            </a:lvl5pPr>
            <a:lvl6pPr marL="2743200" lvl="5" indent="-330200">
              <a:spcBef>
                <a:spcPts val="2000"/>
              </a:spcBef>
              <a:spcAft>
                <a:spcPts val="0"/>
              </a:spcAft>
              <a:buSzPts val="1600"/>
              <a:buChar char="■"/>
              <a:defRPr sz="1600"/>
            </a:lvl6pPr>
            <a:lvl7pPr marL="3200400" lvl="6" indent="-330200">
              <a:spcBef>
                <a:spcPts val="2000"/>
              </a:spcBef>
              <a:spcAft>
                <a:spcPts val="0"/>
              </a:spcAft>
              <a:buSzPts val="1600"/>
              <a:buChar char="●"/>
              <a:defRPr sz="1600"/>
            </a:lvl7pPr>
            <a:lvl8pPr marL="3657600" lvl="7" indent="-330200">
              <a:spcBef>
                <a:spcPts val="2000"/>
              </a:spcBef>
              <a:spcAft>
                <a:spcPts val="0"/>
              </a:spcAft>
              <a:buSzPts val="1600"/>
              <a:buChar char="○"/>
              <a:defRPr sz="1600"/>
            </a:lvl8pPr>
            <a:lvl9pPr marL="4114800" lvl="8" indent="-330200">
              <a:spcBef>
                <a:spcPts val="2000"/>
              </a:spcBef>
              <a:spcAft>
                <a:spcPts val="2000"/>
              </a:spcAft>
              <a:buSzPts val="1600"/>
              <a:buChar char="■"/>
              <a:defRPr sz="1600"/>
            </a:lvl9pPr>
          </a:lstStyle>
          <a:p>
            <a:endParaRPr/>
          </a:p>
        </p:txBody>
      </p:sp>
      <p:sp>
        <p:nvSpPr>
          <p:cNvPr id="31" name="Google Shape;31;p7"/>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115150" tIns="115150" rIns="115150" bIns="115150"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115150" tIns="115150" rIns="115150" bIns="11515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9"/>
          <p:cNvSpPr txBox="1">
            <a:spLocks noGrp="1"/>
          </p:cNvSpPr>
          <p:nvPr>
            <p:ph type="subTitle" idx="1"/>
          </p:nvPr>
        </p:nvSpPr>
        <p:spPr>
          <a:xfrm>
            <a:off x="265500" y="2803075"/>
            <a:ext cx="4045200" cy="1235400"/>
          </a:xfrm>
          <a:prstGeom prst="rect">
            <a:avLst/>
          </a:prstGeom>
        </p:spPr>
        <p:txBody>
          <a:bodyPr spcFirstLastPara="1" wrap="square" lIns="115150" tIns="115150" rIns="115150" bIns="115150"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39" name="Google Shape;39;p9"/>
          <p:cNvSpPr txBox="1">
            <a:spLocks noGrp="1"/>
          </p:cNvSpPr>
          <p:nvPr>
            <p:ph type="body" idx="2"/>
          </p:nvPr>
        </p:nvSpPr>
        <p:spPr>
          <a:xfrm>
            <a:off x="4939500" y="724075"/>
            <a:ext cx="3837000" cy="3694800"/>
          </a:xfrm>
          <a:prstGeom prst="rect">
            <a:avLst/>
          </a:prstGeom>
        </p:spPr>
        <p:txBody>
          <a:bodyPr spcFirstLastPara="1" wrap="square" lIns="115150" tIns="115150" rIns="115150" bIns="115150" anchor="ctr" anchorCtr="0">
            <a:noAutofit/>
          </a:bodyPr>
          <a:lstStyle>
            <a:lvl1pPr marL="457200" lvl="0" indent="-368300">
              <a:spcBef>
                <a:spcPts val="0"/>
              </a:spcBef>
              <a:spcAft>
                <a:spcPts val="0"/>
              </a:spcAft>
              <a:buSzPts val="22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40" name="Google Shape;40;p9"/>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115150" tIns="115150" rIns="115150" bIns="115150" anchor="ctr" anchorCtr="0">
            <a:noAutofit/>
          </a:bodyPr>
          <a:lstStyle>
            <a:lvl1pPr marL="457200" lvl="0" indent="-228600">
              <a:lnSpc>
                <a:spcPct val="100000"/>
              </a:lnSpc>
              <a:spcBef>
                <a:spcPts val="0"/>
              </a:spcBef>
              <a:spcAft>
                <a:spcPts val="0"/>
              </a:spcAft>
              <a:buSzPts val="2200"/>
              <a:buNone/>
              <a:defRPr/>
            </a:lvl1pPr>
          </a:lstStyle>
          <a:p>
            <a:endParaRPr/>
          </a:p>
        </p:txBody>
      </p:sp>
      <p:sp>
        <p:nvSpPr>
          <p:cNvPr id="43" name="Google Shape;43;p10"/>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115150" tIns="115150" rIns="115150" bIns="11515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115150" tIns="115150" rIns="115150" bIns="115150" anchor="t" anchorCtr="0">
            <a:noAutofit/>
          </a:bodyPr>
          <a:lstStyle>
            <a:lvl1pPr marL="457200" lvl="0" indent="-368300" algn="ctr">
              <a:spcBef>
                <a:spcPts val="0"/>
              </a:spcBef>
              <a:spcAft>
                <a:spcPts val="0"/>
              </a:spcAft>
              <a:buSzPts val="2200"/>
              <a:buChar char="●"/>
              <a:defRPr/>
            </a:lvl1pPr>
            <a:lvl2pPr marL="914400" lvl="1" indent="-342900" algn="ctr">
              <a:spcBef>
                <a:spcPts val="2000"/>
              </a:spcBef>
              <a:spcAft>
                <a:spcPts val="0"/>
              </a:spcAft>
              <a:buSzPts val="1800"/>
              <a:buChar char="○"/>
              <a:defRPr/>
            </a:lvl2pPr>
            <a:lvl3pPr marL="1371600" lvl="2" indent="-342900" algn="ctr">
              <a:spcBef>
                <a:spcPts val="2000"/>
              </a:spcBef>
              <a:spcAft>
                <a:spcPts val="0"/>
              </a:spcAft>
              <a:buSzPts val="1800"/>
              <a:buChar char="■"/>
              <a:defRPr/>
            </a:lvl3pPr>
            <a:lvl4pPr marL="1828800" lvl="3" indent="-342900" algn="ctr">
              <a:spcBef>
                <a:spcPts val="2000"/>
              </a:spcBef>
              <a:spcAft>
                <a:spcPts val="0"/>
              </a:spcAft>
              <a:buSzPts val="1800"/>
              <a:buChar char="●"/>
              <a:defRPr/>
            </a:lvl4pPr>
            <a:lvl5pPr marL="2286000" lvl="4" indent="-342900" algn="ctr">
              <a:spcBef>
                <a:spcPts val="2000"/>
              </a:spcBef>
              <a:spcAft>
                <a:spcPts val="0"/>
              </a:spcAft>
              <a:buSzPts val="1800"/>
              <a:buChar char="○"/>
              <a:defRPr/>
            </a:lvl5pPr>
            <a:lvl6pPr marL="2743200" lvl="5" indent="-342900" algn="ctr">
              <a:spcBef>
                <a:spcPts val="2000"/>
              </a:spcBef>
              <a:spcAft>
                <a:spcPts val="0"/>
              </a:spcAft>
              <a:buSzPts val="1800"/>
              <a:buChar char="■"/>
              <a:defRPr/>
            </a:lvl6pPr>
            <a:lvl7pPr marL="3200400" lvl="6" indent="-342900" algn="ctr">
              <a:spcBef>
                <a:spcPts val="2000"/>
              </a:spcBef>
              <a:spcAft>
                <a:spcPts val="0"/>
              </a:spcAft>
              <a:buSzPts val="1800"/>
              <a:buChar char="●"/>
              <a:defRPr/>
            </a:lvl7pPr>
            <a:lvl8pPr marL="3657600" lvl="7" indent="-342900" algn="ctr">
              <a:spcBef>
                <a:spcPts val="2000"/>
              </a:spcBef>
              <a:spcAft>
                <a:spcPts val="0"/>
              </a:spcAft>
              <a:buSzPts val="1800"/>
              <a:buChar char="○"/>
              <a:defRPr/>
            </a:lvl8pPr>
            <a:lvl9pPr marL="4114800" lvl="8" indent="-342900" algn="ctr">
              <a:spcBef>
                <a:spcPts val="2000"/>
              </a:spcBef>
              <a:spcAft>
                <a:spcPts val="2000"/>
              </a:spcAft>
              <a:buSzPts val="1800"/>
              <a:buChar char="■"/>
              <a:defRPr/>
            </a:lvl9pPr>
          </a:lstStyle>
          <a:p>
            <a:endParaRPr/>
          </a:p>
        </p:txBody>
      </p:sp>
      <p:sp>
        <p:nvSpPr>
          <p:cNvPr id="47" name="Google Shape;47;p11"/>
          <p:cNvSpPr txBox="1">
            <a:spLocks noGrp="1"/>
          </p:cNvSpPr>
          <p:nvPr>
            <p:ph type="sldNum" idx="12"/>
          </p:nvPr>
        </p:nvSpPr>
        <p:spPr>
          <a:xfrm>
            <a:off x="8472458" y="4663217"/>
            <a:ext cx="549000" cy="393600"/>
          </a:xfrm>
          <a:prstGeom prst="rect">
            <a:avLst/>
          </a:prstGeom>
        </p:spPr>
        <p:txBody>
          <a:bodyPr spcFirstLastPara="1" wrap="square" lIns="115150" tIns="115150" rIns="115150" bIns="1151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115150" tIns="115150" rIns="115150" bIns="115150" anchor="t"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115150" tIns="115150" rIns="115150" bIns="115150" anchor="t" anchorCtr="0">
            <a:no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Google Shape;8;p1"/>
          <p:cNvSpPr txBox="1">
            <a:spLocks noGrp="1"/>
          </p:cNvSpPr>
          <p:nvPr>
            <p:ph type="sldNum" idx="12"/>
          </p:nvPr>
        </p:nvSpPr>
        <p:spPr>
          <a:xfrm>
            <a:off x="8472458" y="4663217"/>
            <a:ext cx="549000" cy="393600"/>
          </a:xfrm>
          <a:prstGeom prst="rect">
            <a:avLst/>
          </a:prstGeom>
          <a:noFill/>
          <a:ln>
            <a:noFill/>
          </a:ln>
        </p:spPr>
        <p:txBody>
          <a:bodyPr spcFirstLastPara="1" wrap="square" lIns="115150" tIns="115150" rIns="115150" bIns="115150" anchor="ctr" anchorCtr="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igitalthinkerhelp.com/types-of-computer-hardware-components-devices-part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2" name="Google Shape;172;p27"/>
          <p:cNvSpPr txBox="1"/>
          <p:nvPr/>
        </p:nvSpPr>
        <p:spPr>
          <a:xfrm>
            <a:off x="198300" y="1085800"/>
            <a:ext cx="8561400" cy="2376000"/>
          </a:xfrm>
          <a:prstGeom prst="rect">
            <a:avLst/>
          </a:prstGeom>
          <a:noFill/>
          <a:ln>
            <a:noFill/>
          </a:ln>
        </p:spPr>
        <p:txBody>
          <a:bodyPr spcFirstLastPara="1" wrap="square" lIns="182850" tIns="182850" rIns="182850" bIns="182850" anchor="t" anchorCtr="0">
            <a:no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Introduction of OS</a:t>
            </a:r>
            <a:endParaRPr kumimoji="0"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Services provided by an OS</a:t>
            </a:r>
            <a:endParaRPr kumimoji="0"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Structure of an OS (Kernel &amp; Shell)</a:t>
            </a:r>
            <a:endParaRPr kumimoji="0" sz="160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3100" b="1" i="0" u="none" strike="noStrike" kern="0" cap="none" spc="0" normalizeH="0" baseline="0" noProof="0" dirty="0" smtClean="0">
              <a:ln>
                <a:noFill/>
              </a:ln>
              <a:solidFill>
                <a:srgbClr val="0070C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100" b="1" i="0" u="none" strike="noStrike" kern="0" cap="none" spc="0" normalizeH="0" baseline="0" noProof="0" dirty="0" smtClean="0">
                <a:ln>
                  <a:noFill/>
                </a:ln>
                <a:solidFill>
                  <a:srgbClr val="0070C0"/>
                </a:solidFill>
                <a:effectLst/>
                <a:uLnTx/>
                <a:uFillTx/>
                <a:latin typeface="Times New Roman"/>
                <a:ea typeface="Times New Roman"/>
                <a:cs typeface="Times New Roman"/>
                <a:sym typeface="Times New Roman"/>
              </a:rPr>
              <a:t>Types </a:t>
            </a:r>
            <a:r>
              <a:rPr kumimoji="0" lang="en" sz="3100" b="1" i="0" u="none" strike="noStrike" kern="0" cap="none" spc="0" normalizeH="0" baseline="0" noProof="0" dirty="0">
                <a:ln>
                  <a:noFill/>
                </a:ln>
                <a:solidFill>
                  <a:srgbClr val="0070C0"/>
                </a:solidFill>
                <a:effectLst/>
                <a:uLnTx/>
                <a:uFillTx/>
                <a:latin typeface="Times New Roman"/>
                <a:ea typeface="Times New Roman"/>
                <a:cs typeface="Times New Roman"/>
                <a:sym typeface="Times New Roman"/>
              </a:rPr>
              <a:t>of </a:t>
            </a:r>
            <a:r>
              <a:rPr kumimoji="0" lang="en" sz="3100" b="1" i="0" u="none" strike="noStrike" kern="0" cap="none" spc="0" normalizeH="0" baseline="0" noProof="0" dirty="0" smtClean="0">
                <a:ln>
                  <a:noFill/>
                </a:ln>
                <a:solidFill>
                  <a:srgbClr val="0070C0"/>
                </a:solidFill>
                <a:effectLst/>
                <a:uLnTx/>
                <a:uFillTx/>
                <a:latin typeface="Times New Roman"/>
                <a:ea typeface="Times New Roman"/>
                <a:cs typeface="Times New Roman"/>
                <a:sym typeface="Times New Roman"/>
              </a:rPr>
              <a:t>Kernel</a:t>
            </a:r>
            <a:endParaRPr kumimoji="0" sz="3100" b="1" i="0" u="none" strike="noStrike" kern="0" cap="none" spc="0" normalizeH="0" baseline="0" noProof="0" dirty="0">
              <a:ln>
                <a:noFill/>
              </a:ln>
              <a:solidFill>
                <a:srgbClr val="0070C0"/>
              </a:solidFill>
              <a:effectLst/>
              <a:uLnTx/>
              <a:uFillTx/>
              <a:latin typeface="Times New Roman"/>
              <a:ea typeface="Times New Roman"/>
              <a:cs typeface="Times New Roman"/>
              <a:sym typeface="Times New Roman"/>
            </a:endParaRPr>
          </a:p>
        </p:txBody>
      </p:sp>
      <p:sp>
        <p:nvSpPr>
          <p:cNvPr id="173" name="Google Shape;173;p27"/>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46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Operating </a:t>
            </a:r>
            <a:r>
              <a:rPr kumimoji="0" lang="en" sz="46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Systems</a:t>
            </a:r>
            <a:endParaRPr kumimoji="0" sz="46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74" name="Google Shape;174;p27"/>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5" name="Google Shape;175;p27"/>
          <p:cNvSpPr txBox="1"/>
          <p:nvPr/>
        </p:nvSpPr>
        <p:spPr>
          <a:xfrm>
            <a:off x="1695300" y="4330997"/>
            <a:ext cx="5194800" cy="464400"/>
          </a:xfrm>
          <a:prstGeom prst="rect">
            <a:avLst/>
          </a:prstGeom>
          <a:noFill/>
          <a:ln>
            <a:noFill/>
          </a:ln>
        </p:spPr>
        <p:txBody>
          <a:bodyPr spcFirstLastPara="1" wrap="square" lIns="182850" tIns="182850" rIns="182850" bIns="18285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Dr. Dinesh </a:t>
            </a:r>
            <a:r>
              <a:rPr kumimoji="0" lang="en" sz="13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C. </a:t>
            </a:r>
            <a:r>
              <a:rPr kumimoji="0" lang="en" sz="13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Dobhal</a:t>
            </a:r>
            <a:endParaRPr kumimoji="0" sz="13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817091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3"/>
          <p:cNvPicPr preferRelativeResize="0"/>
          <p:nvPr/>
        </p:nvPicPr>
        <p:blipFill>
          <a:blip r:embed="rId3">
            <a:alphaModFix/>
          </a:blip>
          <a:stretch>
            <a:fillRect/>
          </a:stretch>
        </p:blipFill>
        <p:spPr>
          <a:xfrm>
            <a:off x="186875" y="689200"/>
            <a:ext cx="4024394" cy="2476550"/>
          </a:xfrm>
          <a:prstGeom prst="rect">
            <a:avLst/>
          </a:prstGeom>
          <a:noFill/>
          <a:ln>
            <a:noFill/>
          </a:ln>
        </p:spPr>
      </p:pic>
      <p:sp>
        <p:nvSpPr>
          <p:cNvPr id="252" name="Google Shape;252;p33"/>
          <p:cNvSpPr txBox="1"/>
          <p:nvPr/>
        </p:nvSpPr>
        <p:spPr>
          <a:xfrm>
            <a:off x="5462800" y="2900600"/>
            <a:ext cx="3165000" cy="7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Higher Throughput</a:t>
            </a:r>
            <a:endParaRPr sz="1500" b="1" dirty="0">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Better Utilization of RAM</a:t>
            </a:r>
            <a:endParaRPr sz="1500" b="1" dirty="0">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Higher Interaction </a:t>
            </a:r>
            <a:endParaRPr sz="1500" b="1" dirty="0">
              <a:latin typeface="Times New Roman"/>
              <a:ea typeface="Times New Roman"/>
              <a:cs typeface="Times New Roman"/>
              <a:sym typeface="Times New Roman"/>
            </a:endParaRPr>
          </a:p>
        </p:txBody>
      </p:sp>
      <p:sp>
        <p:nvSpPr>
          <p:cNvPr id="253" name="Google Shape;253;p33"/>
          <p:cNvSpPr txBox="1"/>
          <p:nvPr/>
        </p:nvSpPr>
        <p:spPr>
          <a:xfrm>
            <a:off x="66900" y="112494"/>
            <a:ext cx="82593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Multitasking / Time Sharing OS</a:t>
            </a:r>
            <a:endParaRPr sz="2300" dirty="0">
              <a:solidFill>
                <a:schemeClr val="dk1"/>
              </a:solidFill>
              <a:latin typeface="Times New Roman"/>
              <a:ea typeface="Times New Roman"/>
              <a:cs typeface="Times New Roman"/>
              <a:sym typeface="Times New Roman"/>
            </a:endParaRPr>
          </a:p>
        </p:txBody>
      </p:sp>
      <p:sp>
        <p:nvSpPr>
          <p:cNvPr id="254" name="Google Shape;254;p33"/>
          <p:cNvSpPr/>
          <p:nvPr/>
        </p:nvSpPr>
        <p:spPr>
          <a:xfrm>
            <a:off x="5550875" y="462000"/>
            <a:ext cx="992300" cy="409675"/>
          </a:xfrm>
          <a:prstGeom prst="flowChartProcess">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3"/>
          <p:cNvSpPr/>
          <p:nvPr/>
        </p:nvSpPr>
        <p:spPr>
          <a:xfrm>
            <a:off x="7259975" y="462000"/>
            <a:ext cx="992300" cy="4096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3"/>
          <p:cNvSpPr/>
          <p:nvPr/>
        </p:nvSpPr>
        <p:spPr>
          <a:xfrm>
            <a:off x="6584488" y="1970825"/>
            <a:ext cx="992300" cy="409675"/>
          </a:xfrm>
          <a:prstGeom prst="flowChartProcess">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3"/>
          <p:cNvSpPr/>
          <p:nvPr/>
        </p:nvSpPr>
        <p:spPr>
          <a:xfrm>
            <a:off x="51503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3"/>
          <p:cNvSpPr/>
          <p:nvPr/>
        </p:nvSpPr>
        <p:spPr>
          <a:xfrm>
            <a:off x="67505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3"/>
          <p:cNvSpPr/>
          <p:nvPr/>
        </p:nvSpPr>
        <p:spPr>
          <a:xfrm>
            <a:off x="83507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3"/>
          <p:cNvSpPr/>
          <p:nvPr/>
        </p:nvSpPr>
        <p:spPr>
          <a:xfrm rot="1302891">
            <a:off x="7751894" y="1015951"/>
            <a:ext cx="774350" cy="1381799"/>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3"/>
          <p:cNvSpPr/>
          <p:nvPr/>
        </p:nvSpPr>
        <p:spPr>
          <a:xfrm rot="8594588">
            <a:off x="5372830" y="987013"/>
            <a:ext cx="821162" cy="1563661"/>
          </a:xfrm>
          <a:prstGeom prst="curvedLeftArrow">
            <a:avLst>
              <a:gd name="adj1" fmla="val 25000"/>
              <a:gd name="adj2" fmla="val 50000"/>
              <a:gd name="adj3" fmla="val 3058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3"/>
          <p:cNvSpPr txBox="1"/>
          <p:nvPr/>
        </p:nvSpPr>
        <p:spPr>
          <a:xfrm>
            <a:off x="5613350" y="473550"/>
            <a:ext cx="8115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Waiting</a:t>
            </a:r>
            <a:endParaRPr sz="1300" b="1" dirty="0">
              <a:latin typeface="Times New Roman"/>
              <a:ea typeface="Times New Roman"/>
              <a:cs typeface="Times New Roman"/>
              <a:sym typeface="Times New Roman"/>
            </a:endParaRPr>
          </a:p>
        </p:txBody>
      </p:sp>
      <p:sp>
        <p:nvSpPr>
          <p:cNvPr id="263" name="Google Shape;263;p33"/>
          <p:cNvSpPr txBox="1"/>
          <p:nvPr/>
        </p:nvSpPr>
        <p:spPr>
          <a:xfrm>
            <a:off x="7259975" y="473550"/>
            <a:ext cx="10017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Execution</a:t>
            </a:r>
            <a:endParaRPr sz="1300" b="1" dirty="0">
              <a:latin typeface="Times New Roman"/>
              <a:ea typeface="Times New Roman"/>
              <a:cs typeface="Times New Roman"/>
              <a:sym typeface="Times New Roman"/>
            </a:endParaRPr>
          </a:p>
        </p:txBody>
      </p:sp>
      <p:sp>
        <p:nvSpPr>
          <p:cNvPr id="264" name="Google Shape;264;p33"/>
          <p:cNvSpPr txBox="1"/>
          <p:nvPr/>
        </p:nvSpPr>
        <p:spPr>
          <a:xfrm>
            <a:off x="6804250" y="1970825"/>
            <a:ext cx="8115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I/O</a:t>
            </a:r>
            <a:endParaRPr sz="1300" b="1" dirty="0">
              <a:latin typeface="Times New Roman"/>
              <a:ea typeface="Times New Roman"/>
              <a:cs typeface="Times New Roman"/>
              <a:sym typeface="Times New Roman"/>
            </a:endParaRPr>
          </a:p>
        </p:txBody>
      </p:sp>
      <p:sp>
        <p:nvSpPr>
          <p:cNvPr id="265" name="Google Shape;265;p33"/>
          <p:cNvSpPr txBox="1"/>
          <p:nvPr/>
        </p:nvSpPr>
        <p:spPr>
          <a:xfrm>
            <a:off x="4758875" y="398275"/>
            <a:ext cx="4692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Start</a:t>
            </a:r>
            <a:endParaRPr sz="1100" dirty="0">
              <a:latin typeface="Times New Roman"/>
              <a:ea typeface="Times New Roman"/>
              <a:cs typeface="Times New Roman"/>
              <a:sym typeface="Times New Roman"/>
            </a:endParaRPr>
          </a:p>
        </p:txBody>
      </p:sp>
      <p:sp>
        <p:nvSpPr>
          <p:cNvPr id="266" name="Google Shape;266;p33"/>
          <p:cNvSpPr txBox="1"/>
          <p:nvPr/>
        </p:nvSpPr>
        <p:spPr>
          <a:xfrm>
            <a:off x="8326200" y="322075"/>
            <a:ext cx="7752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Complete</a:t>
            </a:r>
            <a:endParaRPr sz="1100" dirty="0">
              <a:latin typeface="Times New Roman"/>
              <a:ea typeface="Times New Roman"/>
              <a:cs typeface="Times New Roman"/>
              <a:sym typeface="Times New Roman"/>
            </a:endParaRPr>
          </a:p>
        </p:txBody>
      </p:sp>
      <p:sp>
        <p:nvSpPr>
          <p:cNvPr id="267" name="Google Shape;267;p33"/>
          <p:cNvSpPr txBox="1"/>
          <p:nvPr/>
        </p:nvSpPr>
        <p:spPr>
          <a:xfrm>
            <a:off x="6638488" y="322075"/>
            <a:ext cx="4947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Load</a:t>
            </a:r>
            <a:endParaRPr sz="1100" dirty="0">
              <a:latin typeface="Times New Roman"/>
              <a:ea typeface="Times New Roman"/>
              <a:cs typeface="Times New Roman"/>
              <a:sym typeface="Times New Roman"/>
            </a:endParaRPr>
          </a:p>
        </p:txBody>
      </p:sp>
      <p:sp>
        <p:nvSpPr>
          <p:cNvPr id="268" name="Google Shape;268;p33"/>
          <p:cNvSpPr/>
          <p:nvPr/>
        </p:nvSpPr>
        <p:spPr>
          <a:xfrm rot="5404966">
            <a:off x="6506249" y="388125"/>
            <a:ext cx="830701" cy="1902600"/>
          </a:xfrm>
          <a:prstGeom prst="curvedLeftArrow">
            <a:avLst>
              <a:gd name="adj1" fmla="val 25000"/>
              <a:gd name="adj2" fmla="val 50000"/>
              <a:gd name="adj3" fmla="val 3058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3"/>
          <p:cNvSpPr txBox="1"/>
          <p:nvPr/>
        </p:nvSpPr>
        <p:spPr>
          <a:xfrm>
            <a:off x="8110000" y="1609700"/>
            <a:ext cx="13065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Times New Roman"/>
                <a:ea typeface="Times New Roman"/>
                <a:cs typeface="Times New Roman"/>
                <a:sym typeface="Times New Roman"/>
              </a:rPr>
              <a:t>I/O  Request</a:t>
            </a:r>
            <a:endParaRPr sz="1200" dirty="0">
              <a:latin typeface="Times New Roman"/>
              <a:ea typeface="Times New Roman"/>
              <a:cs typeface="Times New Roman"/>
              <a:sym typeface="Times New Roman"/>
            </a:endParaRPr>
          </a:p>
        </p:txBody>
      </p:sp>
      <p:sp>
        <p:nvSpPr>
          <p:cNvPr id="270" name="Google Shape;270;p33"/>
          <p:cNvSpPr txBox="1"/>
          <p:nvPr/>
        </p:nvSpPr>
        <p:spPr>
          <a:xfrm>
            <a:off x="5049100" y="1816175"/>
            <a:ext cx="13758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Times New Roman"/>
                <a:ea typeface="Times New Roman"/>
                <a:cs typeface="Times New Roman"/>
                <a:sym typeface="Times New Roman"/>
              </a:rPr>
              <a:t>I/O   Complete</a:t>
            </a:r>
            <a:endParaRPr sz="1200" dirty="0">
              <a:latin typeface="Times New Roman"/>
              <a:ea typeface="Times New Roman"/>
              <a:cs typeface="Times New Roman"/>
              <a:sym typeface="Times New Roman"/>
            </a:endParaRPr>
          </a:p>
        </p:txBody>
      </p:sp>
      <p:sp>
        <p:nvSpPr>
          <p:cNvPr id="271" name="Google Shape;271;p33"/>
          <p:cNvSpPr txBox="1"/>
          <p:nvPr/>
        </p:nvSpPr>
        <p:spPr>
          <a:xfrm>
            <a:off x="6416325" y="1205100"/>
            <a:ext cx="11757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Times New Roman"/>
                <a:ea typeface="Times New Roman"/>
                <a:cs typeface="Times New Roman"/>
                <a:sym typeface="Times New Roman"/>
              </a:rPr>
              <a:t>Timer Expire</a:t>
            </a:r>
            <a:endParaRPr sz="1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par>
                                <p:cTn id="8" presetID="10" presetClass="entr" presetSubtype="0" fill="hold"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fade">
                                      <p:cBhvr>
                                        <p:cTn id="10"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p:nvPr/>
        </p:nvSpPr>
        <p:spPr>
          <a:xfrm>
            <a:off x="0" y="0"/>
            <a:ext cx="8964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solidFill>
                  <a:schemeClr val="dk1"/>
                </a:solidFill>
                <a:latin typeface="Times New Roman"/>
                <a:ea typeface="Times New Roman"/>
                <a:cs typeface="Times New Roman"/>
                <a:sym typeface="Times New Roman"/>
              </a:rPr>
              <a:t>Real Time Systems</a:t>
            </a:r>
            <a:endParaRPr sz="23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dirty="0">
                <a:solidFill>
                  <a:schemeClr val="dk1"/>
                </a:solidFill>
                <a:latin typeface="Times New Roman"/>
                <a:ea typeface="Times New Roman"/>
                <a:cs typeface="Times New Roman"/>
                <a:sym typeface="Times New Roman"/>
              </a:rPr>
              <a:t>				 						 				 			</a:t>
            </a:r>
            <a:endParaRPr sz="11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500" dirty="0">
                <a:solidFill>
                  <a:schemeClr val="dk1"/>
                </a:solidFill>
                <a:latin typeface="Times New Roman"/>
                <a:ea typeface="Times New Roman"/>
                <a:cs typeface="Times New Roman"/>
                <a:sym typeface="Times New Roman"/>
              </a:rPr>
              <a:t>Real time system means that the system is subjected to real time, i.e., </a:t>
            </a:r>
            <a:r>
              <a:rPr lang="en" sz="1500" b="1" dirty="0">
                <a:solidFill>
                  <a:schemeClr val="dk1"/>
                </a:solidFill>
                <a:latin typeface="Times New Roman"/>
                <a:ea typeface="Times New Roman"/>
                <a:cs typeface="Times New Roman"/>
                <a:sym typeface="Times New Roman"/>
              </a:rPr>
              <a:t>response should be guaranteed within a specified time constraint</a:t>
            </a:r>
            <a:r>
              <a:rPr lang="en" sz="1500" dirty="0">
                <a:solidFill>
                  <a:schemeClr val="dk1"/>
                </a:solidFill>
                <a:latin typeface="Times New Roman"/>
                <a:ea typeface="Times New Roman"/>
                <a:cs typeface="Times New Roman"/>
                <a:sym typeface="Times New Roman"/>
              </a:rPr>
              <a:t> or system should meet the specified deadline. For example: flight control system, Robotic surgery, etc.</a:t>
            </a:r>
            <a:endParaRPr sz="15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500" dirty="0">
                <a:solidFill>
                  <a:schemeClr val="dk1"/>
                </a:solidFill>
                <a:latin typeface="Times New Roman"/>
                <a:ea typeface="Times New Roman"/>
                <a:cs typeface="Times New Roman"/>
                <a:sym typeface="Times New Roman"/>
              </a:rPr>
              <a:t>Types of real time systems based on timing constraints:</a:t>
            </a:r>
            <a:endParaRPr sz="1500" dirty="0">
              <a:solidFill>
                <a:schemeClr val="dk1"/>
              </a:solidFill>
              <a:latin typeface="Times New Roman"/>
              <a:ea typeface="Times New Roman"/>
              <a:cs typeface="Times New Roman"/>
              <a:sym typeface="Times New Roman"/>
            </a:endParaRPr>
          </a:p>
          <a:p>
            <a:pPr marL="457200" lvl="0" indent="-323850" rtl="0">
              <a:lnSpc>
                <a:spcPct val="115000"/>
              </a:lnSpc>
              <a:spcBef>
                <a:spcPts val="1200"/>
              </a:spcBef>
              <a:spcAft>
                <a:spcPts val="0"/>
              </a:spcAft>
              <a:buClr>
                <a:schemeClr val="dk1"/>
              </a:buClr>
              <a:buSzPts val="1500"/>
              <a:buAutoNum type="arabicPeriod"/>
            </a:pPr>
            <a:r>
              <a:rPr lang="en" sz="1500" b="1" dirty="0">
                <a:solidFill>
                  <a:schemeClr val="dk1"/>
                </a:solidFill>
                <a:latin typeface="Times New Roman"/>
                <a:ea typeface="Times New Roman"/>
                <a:cs typeface="Times New Roman"/>
                <a:sym typeface="Times New Roman"/>
              </a:rPr>
              <a:t>Hard real time system –</a:t>
            </a:r>
            <a:br>
              <a:rPr lang="en" sz="1500" b="1" dirty="0">
                <a:solidFill>
                  <a:schemeClr val="dk1"/>
                </a:solidFill>
                <a:latin typeface="Times New Roman"/>
                <a:ea typeface="Times New Roman"/>
                <a:cs typeface="Times New Roman"/>
                <a:sym typeface="Times New Roman"/>
              </a:rPr>
            </a:br>
            <a:r>
              <a:rPr lang="en" sz="1500" dirty="0">
                <a:solidFill>
                  <a:schemeClr val="dk1"/>
                </a:solidFill>
                <a:latin typeface="Times New Roman"/>
                <a:ea typeface="Times New Roman"/>
                <a:cs typeface="Times New Roman"/>
                <a:sym typeface="Times New Roman"/>
              </a:rPr>
              <a:t>This type of system can never miss its deadline. Missing the deadline may have disastrous consequences.The usefulness of result produced by a hard real time system decreases abruptly and may become negative if tardiness increases. </a:t>
            </a:r>
            <a:r>
              <a:rPr lang="en" sz="1500" b="1" dirty="0">
                <a:solidFill>
                  <a:schemeClr val="dk1"/>
                </a:solidFill>
                <a:latin typeface="Times New Roman"/>
                <a:ea typeface="Times New Roman"/>
                <a:cs typeface="Times New Roman"/>
                <a:sym typeface="Times New Roman"/>
              </a:rPr>
              <a:t>Tardiness</a:t>
            </a:r>
            <a:r>
              <a:rPr lang="en" sz="1500" dirty="0">
                <a:solidFill>
                  <a:schemeClr val="dk1"/>
                </a:solidFill>
                <a:latin typeface="Times New Roman"/>
                <a:ea typeface="Times New Roman"/>
                <a:cs typeface="Times New Roman"/>
                <a:sym typeface="Times New Roman"/>
              </a:rPr>
              <a:t> means how late a real time system completes its task with respect to its deadline. Example: Flight controller system, Robotic surgery.</a:t>
            </a:r>
            <a:endParaRPr sz="1500" dirty="0">
              <a:solidFill>
                <a:schemeClr val="dk1"/>
              </a:solidFill>
              <a:latin typeface="Times New Roman"/>
              <a:ea typeface="Times New Roman"/>
              <a:cs typeface="Times New Roman"/>
              <a:sym typeface="Times New Roman"/>
            </a:endParaRPr>
          </a:p>
          <a:p>
            <a:pPr marL="457200" lvl="0" indent="-323850" rtl="0">
              <a:lnSpc>
                <a:spcPct val="115000"/>
              </a:lnSpc>
              <a:spcBef>
                <a:spcPts val="0"/>
              </a:spcBef>
              <a:spcAft>
                <a:spcPts val="0"/>
              </a:spcAft>
              <a:buClr>
                <a:schemeClr val="dk1"/>
              </a:buClr>
              <a:buSzPts val="1500"/>
              <a:buAutoNum type="arabicPeriod"/>
            </a:pPr>
            <a:r>
              <a:rPr lang="en" sz="1500" b="1" dirty="0">
                <a:solidFill>
                  <a:schemeClr val="dk1"/>
                </a:solidFill>
                <a:latin typeface="Times New Roman"/>
                <a:ea typeface="Times New Roman"/>
                <a:cs typeface="Times New Roman"/>
                <a:sym typeface="Times New Roman"/>
              </a:rPr>
              <a:t>Soft real time system –</a:t>
            </a:r>
            <a:br>
              <a:rPr lang="en" sz="1500" b="1" dirty="0">
                <a:solidFill>
                  <a:schemeClr val="dk1"/>
                </a:solidFill>
                <a:latin typeface="Times New Roman"/>
                <a:ea typeface="Times New Roman"/>
                <a:cs typeface="Times New Roman"/>
                <a:sym typeface="Times New Roman"/>
              </a:rPr>
            </a:br>
            <a:r>
              <a:rPr lang="en" sz="1500" dirty="0">
                <a:solidFill>
                  <a:schemeClr val="dk1"/>
                </a:solidFill>
                <a:latin typeface="Times New Roman"/>
                <a:ea typeface="Times New Roman"/>
                <a:cs typeface="Times New Roman"/>
                <a:sym typeface="Times New Roman"/>
              </a:rPr>
              <a:t>This type of system can miss its deadline occasionally with some acceptably low probability. Missing the deadline have no disastrous consequences. The usefulness of result produced by a soft real time system decreases gradually with increase in tardiness. Example: reservation system</a:t>
            </a:r>
            <a:endParaRPr sz="15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p:nvPr/>
        </p:nvSpPr>
        <p:spPr>
          <a:xfrm>
            <a:off x="153450" y="1192550"/>
            <a:ext cx="8837100" cy="7350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 sz="2000" dirty="0">
                <a:solidFill>
                  <a:schemeClr val="dk1"/>
                </a:solidFill>
                <a:latin typeface="Times New Roman"/>
                <a:ea typeface="Times New Roman"/>
                <a:cs typeface="Times New Roman"/>
                <a:sym typeface="Times New Roman"/>
              </a:rPr>
              <a:t>Multiprocessor operating system allows the multiple processors, and these processors are connected with physical memory, computer buses, clocks, and</a:t>
            </a:r>
            <a:r>
              <a:rPr lang="en" sz="20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2000" dirty="0">
                <a:uFill>
                  <a:noFill/>
                </a:uFill>
                <a:latin typeface="Times New Roman"/>
                <a:ea typeface="Times New Roman"/>
                <a:cs typeface="Times New Roman"/>
                <a:sym typeface="Times New Roman"/>
                <a:hlinkClick r:id="rId3"/>
              </a:rPr>
              <a:t>peripheral devices</a:t>
            </a:r>
            <a:r>
              <a:rPr lang="en" sz="2000" dirty="0">
                <a:solidFill>
                  <a:schemeClr val="dk1"/>
                </a:solidFill>
                <a:latin typeface="Times New Roman"/>
                <a:ea typeface="Times New Roman"/>
                <a:cs typeface="Times New Roman"/>
                <a:sym typeface="Times New Roman"/>
              </a:rPr>
              <a:t>. </a:t>
            </a:r>
            <a:r>
              <a:rPr lang="en" sz="2000" b="1" dirty="0">
                <a:solidFill>
                  <a:schemeClr val="dk1"/>
                </a:solidFill>
                <a:latin typeface="Times New Roman"/>
                <a:ea typeface="Times New Roman"/>
                <a:cs typeface="Times New Roman"/>
                <a:sym typeface="Times New Roman"/>
              </a:rPr>
              <a:t>Main objective of using multiprocessor operating system is to consume high computing power and increase the execution speed of system.</a:t>
            </a:r>
            <a:endParaRPr sz="2000" b="1" dirty="0">
              <a:solidFill>
                <a:schemeClr val="dk1"/>
              </a:solidFill>
              <a:latin typeface="Times New Roman"/>
              <a:ea typeface="Times New Roman"/>
              <a:cs typeface="Times New Roman"/>
              <a:sym typeface="Times New Roman"/>
            </a:endParaRPr>
          </a:p>
        </p:txBody>
      </p:sp>
      <p:sp>
        <p:nvSpPr>
          <p:cNvPr id="289" name="Google Shape;289;p35"/>
          <p:cNvSpPr txBox="1"/>
          <p:nvPr/>
        </p:nvSpPr>
        <p:spPr>
          <a:xfrm>
            <a:off x="152400" y="152400"/>
            <a:ext cx="7728900" cy="537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200" b="1">
                <a:solidFill>
                  <a:schemeClr val="dk1"/>
                </a:solidFill>
                <a:latin typeface="Times New Roman"/>
                <a:ea typeface="Times New Roman"/>
                <a:cs typeface="Times New Roman"/>
                <a:sym typeface="Times New Roman"/>
              </a:rPr>
              <a:t>Multiprocessor operating system</a:t>
            </a:r>
            <a:endParaRPr sz="1600" b="1" dirty="0">
              <a:latin typeface="Times New Roman"/>
              <a:ea typeface="Times New Roman"/>
              <a:cs typeface="Times New Roman"/>
              <a:sym typeface="Times New Roman"/>
            </a:endParaRPr>
          </a:p>
        </p:txBody>
      </p:sp>
      <p:pic>
        <p:nvPicPr>
          <p:cNvPr id="290" name="Google Shape;290;p35"/>
          <p:cNvPicPr preferRelativeResize="0"/>
          <p:nvPr/>
        </p:nvPicPr>
        <p:blipFill>
          <a:blip r:embed="rId4">
            <a:alphaModFix/>
          </a:blip>
          <a:stretch>
            <a:fillRect/>
          </a:stretch>
        </p:blipFill>
        <p:spPr>
          <a:xfrm>
            <a:off x="2514600" y="1927550"/>
            <a:ext cx="6386376" cy="25923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p:nvPr/>
        </p:nvSpPr>
        <p:spPr>
          <a:xfrm>
            <a:off x="0" y="0"/>
            <a:ext cx="89193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900" b="1" dirty="0">
                <a:solidFill>
                  <a:schemeClr val="dk1"/>
                </a:solidFill>
                <a:latin typeface="Times New Roman"/>
                <a:ea typeface="Times New Roman"/>
                <a:cs typeface="Times New Roman"/>
                <a:sym typeface="Times New Roman"/>
              </a:rPr>
              <a:t>Symmetric Multiprocessors</a:t>
            </a:r>
            <a:endParaRPr sz="1900" b="1"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700" dirty="0">
                <a:solidFill>
                  <a:schemeClr val="dk1"/>
                </a:solidFill>
                <a:latin typeface="Times New Roman"/>
                <a:ea typeface="Times New Roman"/>
                <a:cs typeface="Times New Roman"/>
                <a:sym typeface="Times New Roman"/>
              </a:rPr>
              <a:t>In these types of systems, each processor contains a similar copy of the operating system and they all communicate with each other. </a:t>
            </a:r>
            <a:r>
              <a:rPr lang="en" sz="1700" b="1" dirty="0">
                <a:solidFill>
                  <a:schemeClr val="dk1"/>
                </a:solidFill>
                <a:latin typeface="Times New Roman"/>
                <a:ea typeface="Times New Roman"/>
                <a:cs typeface="Times New Roman"/>
                <a:sym typeface="Times New Roman"/>
              </a:rPr>
              <a:t>All the processors are in a peer to peer relationship i.e. no master - slave relationship exists between them.</a:t>
            </a:r>
            <a:endParaRPr sz="1700" b="1"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700" dirty="0">
                <a:solidFill>
                  <a:schemeClr val="dk1"/>
                </a:solidFill>
                <a:latin typeface="Times New Roman"/>
                <a:ea typeface="Times New Roman"/>
                <a:cs typeface="Times New Roman"/>
                <a:sym typeface="Times New Roman"/>
              </a:rPr>
              <a:t>UNIX and Windows NT support SMP.</a:t>
            </a:r>
            <a:endParaRPr sz="1700" dirty="0">
              <a:solidFill>
                <a:schemeClr val="dk1"/>
              </a:solidFill>
              <a:latin typeface="Times New Roman"/>
              <a:ea typeface="Times New Roman"/>
              <a:cs typeface="Times New Roman"/>
              <a:sym typeface="Times New Roman"/>
            </a:endParaRPr>
          </a:p>
          <a:p>
            <a:pPr marL="0" lvl="0" indent="0" algn="just" rtl="0">
              <a:lnSpc>
                <a:spcPct val="115000"/>
              </a:lnSpc>
              <a:spcBef>
                <a:spcPts val="1400"/>
              </a:spcBef>
              <a:spcAft>
                <a:spcPts val="0"/>
              </a:spcAft>
              <a:buNone/>
            </a:pPr>
            <a:r>
              <a:rPr lang="en" sz="1900" b="1" dirty="0">
                <a:solidFill>
                  <a:schemeClr val="dk1"/>
                </a:solidFill>
                <a:latin typeface="Times New Roman"/>
                <a:ea typeface="Times New Roman"/>
                <a:cs typeface="Times New Roman"/>
                <a:sym typeface="Times New Roman"/>
              </a:rPr>
              <a:t>Asymmetric Multiprocessors</a:t>
            </a:r>
            <a:endParaRPr sz="1900" b="1"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700" dirty="0">
                <a:solidFill>
                  <a:schemeClr val="dk1"/>
                </a:solidFill>
                <a:latin typeface="Times New Roman"/>
                <a:ea typeface="Times New Roman"/>
                <a:cs typeface="Times New Roman"/>
                <a:sym typeface="Times New Roman"/>
              </a:rPr>
              <a:t>In asymmetric systems, each processor is given a predefined task. There is a master processor that executes OS and  gives instruction to all the other processors. </a:t>
            </a:r>
            <a:r>
              <a:rPr lang="en" sz="1700" b="1" dirty="0">
                <a:solidFill>
                  <a:schemeClr val="dk1"/>
                </a:solidFill>
                <a:latin typeface="Times New Roman"/>
                <a:ea typeface="Times New Roman"/>
                <a:cs typeface="Times New Roman"/>
                <a:sym typeface="Times New Roman"/>
              </a:rPr>
              <a:t>Asymmetric multiprocessor system contains a master slave relationship.</a:t>
            </a:r>
            <a:r>
              <a:rPr lang="en" sz="1700" dirty="0">
                <a:solidFill>
                  <a:schemeClr val="dk1"/>
                </a:solidFill>
                <a:latin typeface="Times New Roman"/>
                <a:ea typeface="Times New Roman"/>
                <a:cs typeface="Times New Roman"/>
                <a:sym typeface="Times New Roman"/>
              </a:rPr>
              <a:t> For example, IBM System/360</a:t>
            </a:r>
            <a:endParaRPr sz="17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7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p:nvPr/>
        </p:nvPicPr>
        <p:blipFill>
          <a:blip r:embed="rId2"/>
          <a:srcRect l="19683" t="22657" r="17818" b="7308"/>
          <a:stretch>
            <a:fillRect/>
          </a:stretch>
        </p:blipFill>
        <p:spPr bwMode="auto">
          <a:xfrm>
            <a:off x="205484" y="82193"/>
            <a:ext cx="8393986" cy="4931596"/>
          </a:xfrm>
          <a:prstGeom prst="rect">
            <a:avLst/>
          </a:prstGeom>
        </p:spPr>
      </p:pic>
    </p:spTree>
    <p:extLst>
      <p:ext uri="{BB962C8B-B14F-4D97-AF65-F5344CB8AC3E}">
        <p14:creationId xmlns:p14="http://schemas.microsoft.com/office/powerpoint/2010/main" val="74783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42"/>
          <p:cNvPicPr preferRelativeResize="0"/>
          <p:nvPr/>
        </p:nvPicPr>
        <p:blipFill>
          <a:blip r:embed="rId3">
            <a:alphaModFix/>
          </a:blip>
          <a:stretch>
            <a:fillRect/>
          </a:stretch>
        </p:blipFill>
        <p:spPr>
          <a:xfrm>
            <a:off x="1814875" y="1287575"/>
            <a:ext cx="5715000" cy="2669000"/>
          </a:xfrm>
          <a:prstGeom prst="rect">
            <a:avLst/>
          </a:prstGeom>
          <a:noFill/>
          <a:ln>
            <a:noFill/>
          </a:ln>
        </p:spPr>
      </p:pic>
      <p:sp>
        <p:nvSpPr>
          <p:cNvPr id="351" name="Google Shape;351;p42"/>
          <p:cNvSpPr txBox="1"/>
          <p:nvPr/>
        </p:nvSpPr>
        <p:spPr>
          <a:xfrm>
            <a:off x="183975" y="0"/>
            <a:ext cx="8826300" cy="9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Times New Roman"/>
                <a:ea typeface="Times New Roman"/>
                <a:cs typeface="Times New Roman"/>
                <a:sym typeface="Times New Roman"/>
              </a:rPr>
              <a:t>Parallel processing</a:t>
            </a:r>
            <a:r>
              <a:rPr lang="en" sz="1600">
                <a:latin typeface="Times New Roman"/>
                <a:ea typeface="Times New Roman"/>
                <a:cs typeface="Times New Roman"/>
                <a:sym typeface="Times New Roman"/>
              </a:rPr>
              <a:t> </a:t>
            </a:r>
            <a:r>
              <a:rPr lang="en" sz="2600" b="1">
                <a:latin typeface="Times New Roman"/>
                <a:ea typeface="Times New Roman"/>
                <a:cs typeface="Times New Roman"/>
                <a:sym typeface="Times New Roman"/>
              </a:rPr>
              <a:t>OS</a:t>
            </a:r>
            <a:endParaRPr sz="2600" b="1" dirty="0">
              <a:latin typeface="Times New Roman"/>
              <a:ea typeface="Times New Roman"/>
              <a:cs typeface="Times New Roman"/>
              <a:sym typeface="Times New Roman"/>
            </a:endParaRPr>
          </a:p>
          <a:p>
            <a:pPr marL="0" lvl="0" indent="0" algn="just" rtl="0">
              <a:spcBef>
                <a:spcPts val="0"/>
              </a:spcBef>
              <a:spcAft>
                <a:spcPts val="0"/>
              </a:spcAft>
              <a:buNone/>
            </a:pPr>
            <a:r>
              <a:rPr lang="en" sz="1600">
                <a:latin typeface="Times New Roman"/>
                <a:ea typeface="Times New Roman"/>
                <a:cs typeface="Times New Roman"/>
                <a:sym typeface="Times New Roman"/>
              </a:rPr>
              <a:t>It breaks the task or a process into sub-tasks and distribute these sub-tasks among all the available processors present in the system. Thereby, executing the task in the shortest time. </a:t>
            </a:r>
            <a:r>
              <a:rPr lang="en" sz="1600">
                <a:solidFill>
                  <a:schemeClr val="dk1"/>
                </a:solidFill>
                <a:latin typeface="Times New Roman"/>
                <a:ea typeface="Times New Roman"/>
                <a:cs typeface="Times New Roman"/>
                <a:sym typeface="Times New Roman"/>
              </a:rPr>
              <a:t>All the processors in the system share the common </a:t>
            </a:r>
            <a:r>
              <a:rPr lang="en" sz="1600" b="1">
                <a:solidFill>
                  <a:schemeClr val="dk1"/>
                </a:solidFill>
                <a:latin typeface="Times New Roman"/>
                <a:ea typeface="Times New Roman"/>
                <a:cs typeface="Times New Roman"/>
                <a:sym typeface="Times New Roman"/>
              </a:rPr>
              <a:t>secondary storage</a:t>
            </a:r>
            <a:r>
              <a:rPr lang="en" sz="1600">
                <a:solidFill>
                  <a:schemeClr val="dk1"/>
                </a:solidFill>
                <a:latin typeface="Times New Roman"/>
                <a:ea typeface="Times New Roman"/>
                <a:cs typeface="Times New Roman"/>
                <a:sym typeface="Times New Roman"/>
              </a:rPr>
              <a:t> like the hard disk.</a:t>
            </a:r>
            <a:endParaRPr sz="21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3"/>
          <p:cNvPicPr preferRelativeResize="0"/>
          <p:nvPr/>
        </p:nvPicPr>
        <p:blipFill>
          <a:blip r:embed="rId3">
            <a:alphaModFix/>
          </a:blip>
          <a:stretch>
            <a:fillRect/>
          </a:stretch>
        </p:blipFill>
        <p:spPr>
          <a:xfrm>
            <a:off x="3053900" y="1638525"/>
            <a:ext cx="3762275" cy="2686500"/>
          </a:xfrm>
          <a:prstGeom prst="rect">
            <a:avLst/>
          </a:prstGeom>
          <a:noFill/>
          <a:ln>
            <a:noFill/>
          </a:ln>
        </p:spPr>
      </p:pic>
      <p:sp>
        <p:nvSpPr>
          <p:cNvPr id="357" name="Google Shape;357;p43"/>
          <p:cNvSpPr txBox="1"/>
          <p:nvPr/>
        </p:nvSpPr>
        <p:spPr>
          <a:xfrm>
            <a:off x="223325" y="0"/>
            <a:ext cx="8705100" cy="154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500" b="1">
                <a:latin typeface="Times New Roman"/>
                <a:ea typeface="Times New Roman"/>
                <a:cs typeface="Times New Roman"/>
                <a:sym typeface="Times New Roman"/>
              </a:rPr>
              <a:t>Distributed Operating System</a:t>
            </a:r>
            <a:r>
              <a:rPr lang="en" sz="160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lvl="0" indent="0" algn="just" rtl="0">
              <a:spcBef>
                <a:spcPts val="0"/>
              </a:spcBef>
              <a:spcAft>
                <a:spcPts val="0"/>
              </a:spcAft>
              <a:buNone/>
            </a:pPr>
            <a:r>
              <a:rPr lang="en" sz="1600">
                <a:latin typeface="Times New Roman"/>
                <a:ea typeface="Times New Roman"/>
                <a:cs typeface="Times New Roman"/>
                <a:sym typeface="Times New Roman"/>
              </a:rPr>
              <a:t>Supports distributed system which is a model where computer application are running on a set of computers that are interconnected by network. These are loosely coupled system which means they have no hardware connection at CPU level. Distributed OS communicate with each other with LAN or WAN technology and also allows for various resource sharing.</a:t>
            </a: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301" name="Google Shape;301;p37"/>
          <p:cNvSpPr txBox="1"/>
          <p:nvPr/>
        </p:nvSpPr>
        <p:spPr>
          <a:xfrm>
            <a:off x="291300" y="1729675"/>
            <a:ext cx="8561400" cy="8991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900" b="1">
                <a:latin typeface="Times New Roman"/>
                <a:ea typeface="Times New Roman"/>
                <a:cs typeface="Times New Roman"/>
                <a:sym typeface="Times New Roman"/>
              </a:rPr>
              <a:t>Types of OS</a:t>
            </a:r>
            <a:endParaRPr sz="2900" b="1" dirty="0">
              <a:latin typeface="Times New Roman"/>
              <a:ea typeface="Times New Roman"/>
              <a:cs typeface="Times New Roman"/>
              <a:sym typeface="Times New Roman"/>
            </a:endParaRPr>
          </a:p>
          <a:p>
            <a:pPr marL="0" lvl="0" indent="0" algn="ctr" rtl="0">
              <a:spcBef>
                <a:spcPts val="0"/>
              </a:spcBef>
              <a:spcAft>
                <a:spcPts val="0"/>
              </a:spcAft>
              <a:buNone/>
            </a:pPr>
            <a:r>
              <a:rPr lang="en" sz="2900" b="1">
                <a:latin typeface="Times New Roman"/>
                <a:ea typeface="Times New Roman"/>
                <a:cs typeface="Times New Roman"/>
                <a:sym typeface="Times New Roman"/>
              </a:rPr>
              <a:t>Booting of Operating System</a:t>
            </a:r>
            <a:endParaRPr sz="3100" b="1" dirty="0">
              <a:solidFill>
                <a:srgbClr val="FF0000"/>
              </a:solidFill>
              <a:latin typeface="Times New Roman"/>
              <a:ea typeface="Times New Roman"/>
              <a:cs typeface="Times New Roman"/>
              <a:sym typeface="Times New Roman"/>
            </a:endParaRPr>
          </a:p>
        </p:txBody>
      </p:sp>
      <p:sp>
        <p:nvSpPr>
          <p:cNvPr id="302" name="Google Shape;302;p37"/>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4600" b="1">
                <a:latin typeface="Times New Roman"/>
                <a:ea typeface="Times New Roman"/>
                <a:cs typeface="Times New Roman"/>
                <a:sym typeface="Times New Roman"/>
              </a:rPr>
              <a:t>Operating System</a:t>
            </a:r>
            <a:endParaRPr sz="4600" b="1" dirty="0">
              <a:latin typeface="Times New Roman"/>
              <a:ea typeface="Times New Roman"/>
              <a:cs typeface="Times New Roman"/>
              <a:sym typeface="Times New Roman"/>
            </a:endParaRPr>
          </a:p>
        </p:txBody>
      </p:sp>
      <p:sp>
        <p:nvSpPr>
          <p:cNvPr id="303" name="Google Shape;303;p37"/>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p:nvPr/>
        </p:nvSpPr>
        <p:spPr>
          <a:xfrm>
            <a:off x="1443900" y="206025"/>
            <a:ext cx="76839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Booting is a startup sequence that starts the operating system of a computer when it is turned on. </a:t>
            </a:r>
            <a:endParaRPr b="1" dirty="0">
              <a:latin typeface="Times New Roman"/>
              <a:ea typeface="Times New Roman"/>
              <a:cs typeface="Times New Roman"/>
              <a:sym typeface="Times New Roman"/>
            </a:endParaRPr>
          </a:p>
        </p:txBody>
      </p:sp>
      <p:pic>
        <p:nvPicPr>
          <p:cNvPr id="309" name="Google Shape;309;p38"/>
          <p:cNvPicPr preferRelativeResize="0"/>
          <p:nvPr/>
        </p:nvPicPr>
        <p:blipFill rotWithShape="1">
          <a:blip r:embed="rId3">
            <a:alphaModFix/>
          </a:blip>
          <a:srcRect t="3818"/>
          <a:stretch/>
        </p:blipFill>
        <p:spPr>
          <a:xfrm>
            <a:off x="2590800" y="704425"/>
            <a:ext cx="5199549" cy="3415000"/>
          </a:xfrm>
          <a:prstGeom prst="rect">
            <a:avLst/>
          </a:prstGeom>
          <a:noFill/>
          <a:ln>
            <a:noFill/>
          </a:ln>
        </p:spPr>
      </p:pic>
      <p:sp>
        <p:nvSpPr>
          <p:cNvPr id="310" name="Google Shape;310;p38"/>
          <p:cNvSpPr txBox="1"/>
          <p:nvPr/>
        </p:nvSpPr>
        <p:spPr>
          <a:xfrm>
            <a:off x="4173900" y="3243650"/>
            <a:ext cx="20028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Shell---Kernel---</a:t>
            </a:r>
            <a:r>
              <a:rPr lang="en" sz="1200">
                <a:latin typeface="Times New Roman"/>
                <a:ea typeface="Times New Roman"/>
                <a:cs typeface="Times New Roman"/>
                <a:sym typeface="Times New Roman"/>
              </a:rPr>
              <a:t>MBR</a:t>
            </a:r>
            <a:endParaRPr sz="1200" dirty="0">
              <a:latin typeface="Times New Roman"/>
              <a:ea typeface="Times New Roman"/>
              <a:cs typeface="Times New Roman"/>
              <a:sym typeface="Times New Roman"/>
            </a:endParaRPr>
          </a:p>
          <a:p>
            <a:pPr marL="457200" lvl="0" indent="0" algn="l" rtl="0">
              <a:spcBef>
                <a:spcPts val="0"/>
              </a:spcBef>
              <a:spcAft>
                <a:spcPts val="0"/>
              </a:spcAft>
              <a:buNone/>
            </a:pPr>
            <a:endParaRPr sz="1200" dirty="0">
              <a:latin typeface="Times New Roman"/>
              <a:ea typeface="Times New Roman"/>
              <a:cs typeface="Times New Roman"/>
              <a:sym typeface="Times New Roman"/>
            </a:endParaRPr>
          </a:p>
          <a:p>
            <a:pPr marL="457200" lvl="0" indent="0" algn="l" rtl="0">
              <a:spcBef>
                <a:spcPts val="0"/>
              </a:spcBef>
              <a:spcAft>
                <a:spcPts val="0"/>
              </a:spcAft>
              <a:buNone/>
            </a:pPr>
            <a:endParaRPr sz="1200" dirty="0">
              <a:latin typeface="Times New Roman"/>
              <a:ea typeface="Times New Roman"/>
              <a:cs typeface="Times New Roman"/>
              <a:sym typeface="Times New Roman"/>
            </a:endParaRPr>
          </a:p>
        </p:txBody>
      </p:sp>
      <p:sp>
        <p:nvSpPr>
          <p:cNvPr id="311" name="Google Shape;311;p38"/>
          <p:cNvSpPr txBox="1"/>
          <p:nvPr/>
        </p:nvSpPr>
        <p:spPr>
          <a:xfrm>
            <a:off x="97875" y="853450"/>
            <a:ext cx="2685600" cy="13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Hard (Cold)</a:t>
            </a:r>
            <a:r>
              <a:rPr lang="en">
                <a:latin typeface="Times New Roman"/>
                <a:ea typeface="Times New Roman"/>
                <a:cs typeface="Times New Roman"/>
                <a:sym typeface="Times New Roman"/>
              </a:rPr>
              <a:t> Booting</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POST is compulsory</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Soft  (Warm)</a:t>
            </a:r>
            <a:r>
              <a:rPr lang="en">
                <a:latin typeface="Times New Roman"/>
                <a:ea typeface="Times New Roman"/>
                <a:cs typeface="Times New Roman"/>
                <a:sym typeface="Times New Roman"/>
              </a:rPr>
              <a:t> Booting</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POST is optional, No power cut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39"/>
          <p:cNvPicPr preferRelativeResize="0"/>
          <p:nvPr/>
        </p:nvPicPr>
        <p:blipFill>
          <a:blip r:embed="rId3">
            <a:alphaModFix/>
          </a:blip>
          <a:stretch>
            <a:fillRect/>
          </a:stretch>
        </p:blipFill>
        <p:spPr>
          <a:xfrm>
            <a:off x="2419525" y="698625"/>
            <a:ext cx="3555400" cy="1811675"/>
          </a:xfrm>
          <a:prstGeom prst="rect">
            <a:avLst/>
          </a:prstGeom>
          <a:noFill/>
          <a:ln>
            <a:noFill/>
          </a:ln>
        </p:spPr>
      </p:pic>
      <p:sp>
        <p:nvSpPr>
          <p:cNvPr id="317" name="Google Shape;317;p39"/>
          <p:cNvSpPr txBox="1"/>
          <p:nvPr/>
        </p:nvSpPr>
        <p:spPr>
          <a:xfrm>
            <a:off x="72925" y="75"/>
            <a:ext cx="28950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Linux Booting Process</a:t>
            </a:r>
            <a:endParaRPr b="1" dirty="0">
              <a:latin typeface="Times New Roman"/>
              <a:ea typeface="Times New Roman"/>
              <a:cs typeface="Times New Roman"/>
              <a:sym typeface="Times New Roman"/>
            </a:endParaRPr>
          </a:p>
        </p:txBody>
      </p:sp>
      <p:sp>
        <p:nvSpPr>
          <p:cNvPr id="318" name="Google Shape;318;p39"/>
          <p:cNvSpPr txBox="1"/>
          <p:nvPr/>
        </p:nvSpPr>
        <p:spPr>
          <a:xfrm>
            <a:off x="3273325" y="381075"/>
            <a:ext cx="28950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Stage I	     II</a:t>
            </a:r>
            <a:endParaRPr b="1" dirty="0">
              <a:latin typeface="Times New Roman"/>
              <a:ea typeface="Times New Roman"/>
              <a:cs typeface="Times New Roman"/>
              <a:sym typeface="Times New Roman"/>
            </a:endParaRPr>
          </a:p>
        </p:txBody>
      </p:sp>
      <p:sp>
        <p:nvSpPr>
          <p:cNvPr id="319" name="Google Shape;319;p39"/>
          <p:cNvSpPr txBox="1"/>
          <p:nvPr/>
        </p:nvSpPr>
        <p:spPr>
          <a:xfrm>
            <a:off x="721899" y="2347717"/>
            <a:ext cx="28950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     </a:t>
            </a:r>
            <a:r>
              <a:rPr lang="en" sz="1200" b="1" dirty="0">
                <a:solidFill>
                  <a:srgbClr val="0000FF"/>
                </a:solidFill>
                <a:latin typeface="Times New Roman"/>
                <a:ea typeface="Times New Roman"/>
                <a:cs typeface="Times New Roman"/>
                <a:sym typeface="Times New Roman"/>
              </a:rPr>
              <a:t>Run levels</a:t>
            </a:r>
            <a:endParaRPr sz="1200" b="1" dirty="0">
              <a:solidFill>
                <a:srgbClr val="0000FF"/>
              </a:solidFill>
              <a:latin typeface="Times New Roman"/>
              <a:ea typeface="Times New Roman"/>
              <a:cs typeface="Times New Roman"/>
              <a:sym typeface="Times New Roman"/>
            </a:endParaRPr>
          </a:p>
          <a:p>
            <a:pPr marL="0" lvl="0" indent="0" algn="l" rtl="0">
              <a:spcBef>
                <a:spcPts val="0"/>
              </a:spcBef>
              <a:spcAft>
                <a:spcPts val="0"/>
              </a:spcAft>
              <a:buNone/>
            </a:pPr>
            <a:r>
              <a:rPr lang="en" sz="1200" b="1" dirty="0">
                <a:latin typeface="Times New Roman"/>
                <a:ea typeface="Times New Roman"/>
                <a:cs typeface="Times New Roman"/>
                <a:sym typeface="Times New Roman"/>
              </a:rPr>
              <a:t>0 	Shutdown</a:t>
            </a:r>
            <a:endParaRPr sz="12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1 	Single User Mode</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2 	Multiuser Mode (Limited)</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3 	Multiuser Mode (Full/CUI)</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4 	Not Used</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5 	Multiuser Mode (Full/GUI)</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6 	Restart</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b="1" dirty="0">
              <a:latin typeface="Times New Roman"/>
              <a:ea typeface="Times New Roman"/>
              <a:cs typeface="Times New Roman"/>
              <a:sym typeface="Times New Roman"/>
            </a:endParaRPr>
          </a:p>
        </p:txBody>
      </p:sp>
      <p:cxnSp>
        <p:nvCxnSpPr>
          <p:cNvPr id="320" name="Google Shape;320;p39"/>
          <p:cNvCxnSpPr/>
          <p:nvPr/>
        </p:nvCxnSpPr>
        <p:spPr>
          <a:xfrm>
            <a:off x="5441650" y="2528500"/>
            <a:ext cx="0" cy="446100"/>
          </a:xfrm>
          <a:prstGeom prst="straightConnector1">
            <a:avLst/>
          </a:prstGeom>
          <a:noFill/>
          <a:ln w="9525" cap="flat" cmpd="sng">
            <a:solidFill>
              <a:schemeClr val="dk2"/>
            </a:solidFill>
            <a:prstDash val="solid"/>
            <a:round/>
            <a:headEnd type="none" w="med" len="med"/>
            <a:tailEnd type="triangle" w="med" len="med"/>
          </a:ln>
        </p:spPr>
      </p:cxnSp>
      <p:sp>
        <p:nvSpPr>
          <p:cNvPr id="321" name="Google Shape;321;p39"/>
          <p:cNvSpPr txBox="1"/>
          <p:nvPr/>
        </p:nvSpPr>
        <p:spPr>
          <a:xfrm>
            <a:off x="4951050" y="2913225"/>
            <a:ext cx="1365600" cy="1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latin typeface="Times New Roman"/>
                <a:ea typeface="Times New Roman"/>
                <a:cs typeface="Times New Roman"/>
                <a:sym typeface="Times New Roman"/>
              </a:rPr>
              <a:t>Shell / GUI</a:t>
            </a:r>
            <a:endParaRPr b="1" dirty="0">
              <a:solidFill>
                <a:srgbClr val="0000FF"/>
              </a:solidFill>
              <a:latin typeface="Times New Roman"/>
              <a:ea typeface="Times New Roman"/>
              <a:cs typeface="Times New Roman"/>
              <a:sym typeface="Times New Roman"/>
            </a:endParaRPr>
          </a:p>
        </p:txBody>
      </p:sp>
      <p:sp>
        <p:nvSpPr>
          <p:cNvPr id="322" name="Google Shape;322;p39"/>
          <p:cNvSpPr txBox="1"/>
          <p:nvPr/>
        </p:nvSpPr>
        <p:spPr>
          <a:xfrm>
            <a:off x="5010750" y="693975"/>
            <a:ext cx="30000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GRand Unified Bootloader</a:t>
            </a:r>
            <a:endParaRPr sz="1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304800" y="728663"/>
            <a:ext cx="10716" cy="107156"/>
          </a:xfrm>
          <a:prstGeom prst="rect">
            <a:avLst/>
          </a:prstGeom>
          <a:noFill/>
          <a:ln>
            <a:noFill/>
          </a:ln>
        </p:spPr>
      </p:pic>
      <p:sp>
        <p:nvSpPr>
          <p:cNvPr id="152" name="Google Shape;152;p24"/>
          <p:cNvSpPr txBox="1"/>
          <p:nvPr/>
        </p:nvSpPr>
        <p:spPr>
          <a:xfrm>
            <a:off x="195209" y="0"/>
            <a:ext cx="3382200" cy="5010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000" b="1" dirty="0">
                <a:latin typeface="Times New Roman"/>
                <a:ea typeface="Times New Roman"/>
                <a:cs typeface="Times New Roman"/>
                <a:sym typeface="Times New Roman"/>
              </a:rPr>
              <a:t>Types of Kernel</a:t>
            </a:r>
            <a:endParaRPr sz="2000" b="1" dirty="0">
              <a:latin typeface="Times New Roman"/>
              <a:ea typeface="Times New Roman"/>
              <a:cs typeface="Times New Roman"/>
              <a:sym typeface="Times New Roman"/>
            </a:endParaRPr>
          </a:p>
        </p:txBody>
      </p:sp>
      <p:sp>
        <p:nvSpPr>
          <p:cNvPr id="154" name="Google Shape;154;p24"/>
          <p:cNvSpPr txBox="1"/>
          <p:nvPr/>
        </p:nvSpPr>
        <p:spPr>
          <a:xfrm>
            <a:off x="513850" y="3985059"/>
            <a:ext cx="8205600" cy="4827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endParaRPr sz="2000" b="1" dirty="0">
              <a:latin typeface="Times New Roman" panose="02020603050405020304" pitchFamily="18" charset="0"/>
              <a:ea typeface="Times New Roman"/>
              <a:cs typeface="Times New Roman" panose="02020603050405020304" pitchFamily="18" charset="0"/>
              <a:sym typeface="Times New Roman"/>
            </a:endParaRPr>
          </a:p>
        </p:txBody>
      </p:sp>
      <p:pic>
        <p:nvPicPr>
          <p:cNvPr id="1026" name="Picture 2" descr="Monolithic Structure of Operating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818" y="953997"/>
            <a:ext cx="6328881" cy="3513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p:nvPr/>
        </p:nvSpPr>
        <p:spPr>
          <a:xfrm>
            <a:off x="72925" y="75"/>
            <a:ext cx="28950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Times New Roman"/>
                <a:ea typeface="Times New Roman"/>
                <a:cs typeface="Times New Roman"/>
                <a:sym typeface="Times New Roman"/>
              </a:rPr>
              <a:t>Linux Commands</a:t>
            </a:r>
            <a:endParaRPr sz="1700" b="1" dirty="0">
              <a:latin typeface="Times New Roman"/>
              <a:ea typeface="Times New Roman"/>
              <a:cs typeface="Times New Roman"/>
              <a:sym typeface="Times New Roman"/>
            </a:endParaRPr>
          </a:p>
        </p:txBody>
      </p:sp>
      <p:sp>
        <p:nvSpPr>
          <p:cNvPr id="328" name="Google Shape;328;p40"/>
          <p:cNvSpPr txBox="1"/>
          <p:nvPr/>
        </p:nvSpPr>
        <p:spPr>
          <a:xfrm>
            <a:off x="1368325" y="457275"/>
            <a:ext cx="2895000" cy="236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AutoNum type="arabicPeriod"/>
            </a:pPr>
            <a:r>
              <a:rPr lang="en" sz="1700" b="1">
                <a:latin typeface="Times New Roman"/>
                <a:ea typeface="Times New Roman"/>
                <a:cs typeface="Times New Roman"/>
                <a:sym typeface="Times New Roman"/>
              </a:rPr>
              <a:t>Internal Commands</a:t>
            </a:r>
            <a:endParaRPr sz="1700" b="1" dirty="0">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AutoNum type="arabicPeriod"/>
            </a:pPr>
            <a:r>
              <a:rPr lang="en" sz="1700" b="1">
                <a:solidFill>
                  <a:schemeClr val="dk1"/>
                </a:solidFill>
                <a:latin typeface="Times New Roman"/>
                <a:ea typeface="Times New Roman"/>
                <a:cs typeface="Times New Roman"/>
                <a:sym typeface="Times New Roman"/>
              </a:rPr>
              <a:t>External Commands</a:t>
            </a:r>
            <a:endParaRPr sz="1700" b="1" dirty="0">
              <a:latin typeface="Times New Roman"/>
              <a:ea typeface="Times New Roman"/>
              <a:cs typeface="Times New Roman"/>
              <a:sym typeface="Times New Roman"/>
            </a:endParaRPr>
          </a:p>
        </p:txBody>
      </p:sp>
      <p:sp>
        <p:nvSpPr>
          <p:cNvPr id="329" name="Google Shape;329;p40"/>
          <p:cNvSpPr/>
          <p:nvPr/>
        </p:nvSpPr>
        <p:spPr>
          <a:xfrm>
            <a:off x="3539000" y="1333650"/>
            <a:ext cx="1083300" cy="247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0"/>
          <p:cNvSpPr/>
          <p:nvPr/>
        </p:nvSpPr>
        <p:spPr>
          <a:xfrm>
            <a:off x="3539000" y="3347825"/>
            <a:ext cx="1083300" cy="462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0"/>
          <p:cNvSpPr/>
          <p:nvPr/>
        </p:nvSpPr>
        <p:spPr>
          <a:xfrm>
            <a:off x="3539000" y="2890625"/>
            <a:ext cx="1083300" cy="462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0"/>
          <p:cNvSpPr txBox="1"/>
          <p:nvPr/>
        </p:nvSpPr>
        <p:spPr>
          <a:xfrm>
            <a:off x="3706225" y="3389975"/>
            <a:ext cx="8103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Kernel</a:t>
            </a:r>
            <a:endParaRPr b="1" dirty="0">
              <a:latin typeface="Times New Roman"/>
              <a:ea typeface="Times New Roman"/>
              <a:cs typeface="Times New Roman"/>
              <a:sym typeface="Times New Roman"/>
            </a:endParaRPr>
          </a:p>
        </p:txBody>
      </p:sp>
      <p:sp>
        <p:nvSpPr>
          <p:cNvPr id="333" name="Google Shape;333;p40"/>
          <p:cNvSpPr txBox="1"/>
          <p:nvPr/>
        </p:nvSpPr>
        <p:spPr>
          <a:xfrm>
            <a:off x="3706225" y="2932775"/>
            <a:ext cx="8103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Shell</a:t>
            </a:r>
            <a:endParaRPr b="1" dirty="0">
              <a:latin typeface="Times New Roman"/>
              <a:ea typeface="Times New Roman"/>
              <a:cs typeface="Times New Roman"/>
              <a:sym typeface="Times New Roman"/>
            </a:endParaRPr>
          </a:p>
        </p:txBody>
      </p:sp>
      <p:sp>
        <p:nvSpPr>
          <p:cNvPr id="334" name="Google Shape;334;p40"/>
          <p:cNvSpPr txBox="1"/>
          <p:nvPr/>
        </p:nvSpPr>
        <p:spPr>
          <a:xfrm>
            <a:off x="3575425" y="2170775"/>
            <a:ext cx="9966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User Programs</a:t>
            </a:r>
            <a:endParaRPr b="1" dirty="0">
              <a:latin typeface="Times New Roman"/>
              <a:ea typeface="Times New Roman"/>
              <a:cs typeface="Times New Roman"/>
              <a:sym typeface="Times New Roman"/>
            </a:endParaRPr>
          </a:p>
        </p:txBody>
      </p:sp>
      <p:sp>
        <p:nvSpPr>
          <p:cNvPr id="335" name="Google Shape;335;p40"/>
          <p:cNvSpPr/>
          <p:nvPr/>
        </p:nvSpPr>
        <p:spPr>
          <a:xfrm>
            <a:off x="4828325" y="2650225"/>
            <a:ext cx="810300" cy="4620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0"/>
          <p:cNvSpPr/>
          <p:nvPr/>
        </p:nvSpPr>
        <p:spPr>
          <a:xfrm>
            <a:off x="2542325" y="2650225"/>
            <a:ext cx="810300" cy="4620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0"/>
          <p:cNvSpPr/>
          <p:nvPr/>
        </p:nvSpPr>
        <p:spPr>
          <a:xfrm>
            <a:off x="5825000" y="2585825"/>
            <a:ext cx="900300" cy="638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0"/>
          <p:cNvSpPr txBox="1"/>
          <p:nvPr/>
        </p:nvSpPr>
        <p:spPr>
          <a:xfrm>
            <a:off x="5972000" y="2710575"/>
            <a:ext cx="6918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CPU</a:t>
            </a:r>
            <a:endParaRPr b="1" dirty="0">
              <a:latin typeface="Times New Roman"/>
              <a:ea typeface="Times New Roman"/>
              <a:cs typeface="Times New Roman"/>
              <a:sym typeface="Times New Roman"/>
            </a:endParaRPr>
          </a:p>
        </p:txBody>
      </p:sp>
      <p:sp>
        <p:nvSpPr>
          <p:cNvPr id="339" name="Google Shape;339;p40"/>
          <p:cNvSpPr/>
          <p:nvPr/>
        </p:nvSpPr>
        <p:spPr>
          <a:xfrm>
            <a:off x="1423275" y="2448925"/>
            <a:ext cx="810300" cy="91947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0"/>
          <p:cNvSpPr txBox="1"/>
          <p:nvPr/>
        </p:nvSpPr>
        <p:spPr>
          <a:xfrm>
            <a:off x="1545000" y="2825550"/>
            <a:ext cx="6918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Disk</a:t>
            </a:r>
            <a:endParaRPr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363" name="Google Shape;363;p44"/>
          <p:cNvSpPr txBox="1"/>
          <p:nvPr/>
        </p:nvSpPr>
        <p:spPr>
          <a:xfrm>
            <a:off x="1371000" y="815275"/>
            <a:ext cx="6327000" cy="34065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200" b="1">
                <a:latin typeface="Times New Roman"/>
                <a:ea typeface="Times New Roman"/>
                <a:cs typeface="Times New Roman"/>
                <a:sym typeface="Times New Roman"/>
              </a:rPr>
              <a:t>Unit 2 </a:t>
            </a:r>
            <a:endParaRPr sz="2200" b="1" dirty="0">
              <a:latin typeface="Times New Roman"/>
              <a:ea typeface="Times New Roman"/>
              <a:cs typeface="Times New Roman"/>
              <a:sym typeface="Times New Roman"/>
            </a:endParaRPr>
          </a:p>
          <a:p>
            <a:pPr marL="0" lvl="0" indent="0" algn="ctr" rtl="0">
              <a:spcBef>
                <a:spcPts val="0"/>
              </a:spcBef>
              <a:spcAft>
                <a:spcPts val="0"/>
              </a:spcAft>
              <a:buNone/>
            </a:pPr>
            <a:r>
              <a:rPr lang="en" sz="2200" b="1">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Process Management</a:t>
            </a:r>
            <a:r>
              <a:rPr lang="en" sz="2200" b="1">
                <a:latin typeface="Times New Roman"/>
                <a:ea typeface="Times New Roman"/>
                <a:cs typeface="Times New Roman"/>
                <a:sym typeface="Times New Roman"/>
              </a:rPr>
              <a:t>]</a:t>
            </a:r>
            <a:endParaRPr sz="2200" b="1"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Program, Process, &amp; PCB</a:t>
            </a:r>
            <a:r>
              <a:rPr lang="en" sz="200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Context Switching, </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Process scheduling, </a:t>
            </a:r>
            <a:endParaRPr sz="20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CPU scheduling criteria,</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Types of Schedulers &amp; Scheduling algorithms, </a:t>
            </a:r>
            <a:endParaRPr sz="20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Multiple-processor scheduling,</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Threads</a:t>
            </a:r>
            <a:endParaRPr sz="2000" dirty="0">
              <a:latin typeface="Times New Roman"/>
              <a:ea typeface="Times New Roman"/>
              <a:cs typeface="Times New Roman"/>
              <a:sym typeface="Times New Roman"/>
            </a:endParaRPr>
          </a:p>
        </p:txBody>
      </p:sp>
      <p:sp>
        <p:nvSpPr>
          <p:cNvPr id="364" name="Google Shape;364;p44"/>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4600" b="1">
                <a:latin typeface="Times New Roman"/>
                <a:ea typeface="Times New Roman"/>
                <a:cs typeface="Times New Roman"/>
                <a:sym typeface="Times New Roman"/>
              </a:rPr>
              <a:t>Operating System</a:t>
            </a:r>
            <a:endParaRPr sz="4600" b="1" dirty="0">
              <a:latin typeface="Times New Roman"/>
              <a:ea typeface="Times New Roman"/>
              <a:cs typeface="Times New Roman"/>
              <a:sym typeface="Times New Roman"/>
            </a:endParaRPr>
          </a:p>
        </p:txBody>
      </p:sp>
      <p:sp>
        <p:nvSpPr>
          <p:cNvPr id="365" name="Google Shape;365;p44"/>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45"/>
          <p:cNvPicPr preferRelativeResize="0"/>
          <p:nvPr/>
        </p:nvPicPr>
        <p:blipFill>
          <a:blip r:embed="rId3">
            <a:alphaModFix/>
          </a:blip>
          <a:stretch>
            <a:fillRect/>
          </a:stretch>
        </p:blipFill>
        <p:spPr>
          <a:xfrm>
            <a:off x="2133600" y="1572625"/>
            <a:ext cx="5108099" cy="2104950"/>
          </a:xfrm>
          <a:prstGeom prst="rect">
            <a:avLst/>
          </a:prstGeom>
          <a:noFill/>
          <a:ln>
            <a:noFill/>
          </a:ln>
        </p:spPr>
      </p:pic>
      <p:sp>
        <p:nvSpPr>
          <p:cNvPr id="371" name="Google Shape;371;p45"/>
          <p:cNvSpPr txBox="1"/>
          <p:nvPr/>
        </p:nvSpPr>
        <p:spPr>
          <a:xfrm>
            <a:off x="381000" y="76200"/>
            <a:ext cx="71532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Program and the Process</a:t>
            </a:r>
            <a:endParaRPr b="1" dirty="0">
              <a:latin typeface="Times New Roman"/>
              <a:ea typeface="Times New Roman"/>
              <a:cs typeface="Times New Roman"/>
              <a:sym typeface="Times New Roman"/>
            </a:endParaRPr>
          </a:p>
        </p:txBody>
      </p:sp>
      <p:sp>
        <p:nvSpPr>
          <p:cNvPr id="372" name="Google Shape;372;p45"/>
          <p:cNvSpPr txBox="1"/>
          <p:nvPr/>
        </p:nvSpPr>
        <p:spPr>
          <a:xfrm>
            <a:off x="533400" y="3276600"/>
            <a:ext cx="7407900" cy="8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	 	 	 	</a:t>
            </a:r>
            <a:endParaRPr sz="1100" dirty="0">
              <a:solidFill>
                <a:schemeClr val="dk1"/>
              </a:solidFill>
            </a:endParaRPr>
          </a:p>
          <a:p>
            <a:pPr marL="0" lvl="0" indent="0" algn="ctr" rtl="0">
              <a:lnSpc>
                <a:spcPct val="150000"/>
              </a:lnSpc>
              <a:spcBef>
                <a:spcPts val="1200"/>
              </a:spcBef>
              <a:spcAft>
                <a:spcPts val="0"/>
              </a:spcAft>
              <a:buNone/>
            </a:pPr>
            <a:r>
              <a:rPr lang="en" sz="1200" b="1">
                <a:solidFill>
                  <a:schemeClr val="dk1"/>
                </a:solidFill>
                <a:latin typeface="Times New Roman"/>
                <a:ea typeface="Times New Roman"/>
                <a:cs typeface="Times New Roman"/>
                <a:sym typeface="Times New Roman"/>
              </a:rPr>
              <a:t>State Transition Diagram of a process</a:t>
            </a:r>
            <a:endParaRPr sz="1200" b="1" dirty="0">
              <a:solidFill>
                <a:schemeClr val="dk1"/>
              </a:solidFill>
              <a:latin typeface="Times New Roman"/>
              <a:ea typeface="Times New Roman"/>
              <a:cs typeface="Times New Roman"/>
              <a:sym typeface="Times New Roman"/>
            </a:endParaRPr>
          </a:p>
        </p:txBody>
      </p:sp>
      <p:sp>
        <p:nvSpPr>
          <p:cNvPr id="373" name="Google Shape;373;p45"/>
          <p:cNvSpPr txBox="1"/>
          <p:nvPr/>
        </p:nvSpPr>
        <p:spPr>
          <a:xfrm>
            <a:off x="381000" y="495050"/>
            <a:ext cx="8437800" cy="2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Finite set of instructions (a.k.a Code) that is written in a particular programming language of a computer for a particular task. When a program is in running state, it is called as a process.</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1000"/>
                                        <p:tgtEl>
                                          <p:spTgt spid="370"/>
                                        </p:tgtEl>
                                      </p:cBhvr>
                                    </p:animEffect>
                                  </p:childTnLst>
                                </p:cTn>
                              </p:par>
                              <p:par>
                                <p:cTn id="13" presetID="10" presetClass="entr" presetSubtype="0" fill="hold" nodeType="withEffect">
                                  <p:stCondLst>
                                    <p:cond delay="0"/>
                                  </p:stCondLst>
                                  <p:childTnLst>
                                    <p:set>
                                      <p:cBhvr>
                                        <p:cTn id="14" dur="1" fill="hold">
                                          <p:stCondLst>
                                            <p:cond delay="0"/>
                                          </p:stCondLst>
                                        </p:cTn>
                                        <p:tgtEl>
                                          <p:spTgt spid="372"/>
                                        </p:tgtEl>
                                        <p:attrNameLst>
                                          <p:attrName>style.visibility</p:attrName>
                                        </p:attrNameLst>
                                      </p:cBhvr>
                                      <p:to>
                                        <p:strVal val="visible"/>
                                      </p:to>
                                    </p:set>
                                    <p:animEffect transition="in" filter="fade">
                                      <p:cBhvr>
                                        <p:cTn id="15" dur="10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46"/>
          <p:cNvPicPr preferRelativeResize="0"/>
          <p:nvPr/>
        </p:nvPicPr>
        <p:blipFill rotWithShape="1">
          <a:blip r:embed="rId3">
            <a:alphaModFix/>
          </a:blip>
          <a:srcRect l="22623" r="25546" b="25611"/>
          <a:stretch/>
        </p:blipFill>
        <p:spPr>
          <a:xfrm>
            <a:off x="2844675" y="540475"/>
            <a:ext cx="3033924" cy="3016450"/>
          </a:xfrm>
          <a:prstGeom prst="rect">
            <a:avLst/>
          </a:prstGeom>
          <a:noFill/>
          <a:ln>
            <a:noFill/>
          </a:ln>
        </p:spPr>
      </p:pic>
      <p:sp>
        <p:nvSpPr>
          <p:cNvPr id="379" name="Google Shape;379;p46"/>
          <p:cNvSpPr txBox="1"/>
          <p:nvPr/>
        </p:nvSpPr>
        <p:spPr>
          <a:xfrm>
            <a:off x="121725" y="145675"/>
            <a:ext cx="40272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Process Control Block (PCB)</a:t>
            </a:r>
            <a:endParaRPr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7"/>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385" name="Google Shape;385;p47"/>
          <p:cNvSpPr txBox="1"/>
          <p:nvPr/>
        </p:nvSpPr>
        <p:spPr>
          <a:xfrm>
            <a:off x="1371000" y="815275"/>
            <a:ext cx="6327000" cy="34065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200" b="1">
                <a:latin typeface="Times New Roman"/>
                <a:ea typeface="Times New Roman"/>
                <a:cs typeface="Times New Roman"/>
                <a:sym typeface="Times New Roman"/>
              </a:rPr>
              <a:t>Unit 2 </a:t>
            </a:r>
            <a:endParaRPr sz="2200" b="1" dirty="0">
              <a:latin typeface="Times New Roman"/>
              <a:ea typeface="Times New Roman"/>
              <a:cs typeface="Times New Roman"/>
              <a:sym typeface="Times New Roman"/>
            </a:endParaRPr>
          </a:p>
          <a:p>
            <a:pPr marL="0" lvl="0" indent="0" algn="ctr" rtl="0">
              <a:spcBef>
                <a:spcPts val="0"/>
              </a:spcBef>
              <a:spcAft>
                <a:spcPts val="0"/>
              </a:spcAft>
              <a:buNone/>
            </a:pPr>
            <a:r>
              <a:rPr lang="en" sz="2200" b="1">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Process Management</a:t>
            </a:r>
            <a:r>
              <a:rPr lang="en" sz="2200" b="1">
                <a:latin typeface="Times New Roman"/>
                <a:ea typeface="Times New Roman"/>
                <a:cs typeface="Times New Roman"/>
                <a:sym typeface="Times New Roman"/>
              </a:rPr>
              <a:t>]</a:t>
            </a:r>
            <a:endParaRPr sz="2200" b="1"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latin typeface="Times New Roman"/>
                <a:ea typeface="Times New Roman"/>
                <a:cs typeface="Times New Roman"/>
                <a:sym typeface="Times New Roman"/>
              </a:rPr>
              <a:t>Program, Process, &amp; PCB</a:t>
            </a:r>
            <a:r>
              <a:rPr lang="en" sz="200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Context Switching, </a:t>
            </a:r>
            <a:endParaRPr sz="20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Process scheduling, </a:t>
            </a:r>
            <a:endParaRPr sz="20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b="1">
                <a:solidFill>
                  <a:srgbClr val="FF0000"/>
                </a:solidFill>
                <a:latin typeface="Times New Roman"/>
                <a:ea typeface="Times New Roman"/>
                <a:cs typeface="Times New Roman"/>
                <a:sym typeface="Times New Roman"/>
              </a:rPr>
              <a:t>Types of Schedulers,</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CPU scheduling criteria </a:t>
            </a:r>
            <a:r>
              <a:rPr lang="en" sz="2000">
                <a:latin typeface="Times New Roman"/>
                <a:ea typeface="Times New Roman"/>
                <a:cs typeface="Times New Roman"/>
                <a:sym typeface="Times New Roman"/>
              </a:rPr>
              <a:t>&amp; Scheduling algorithms, </a:t>
            </a:r>
            <a:endParaRPr sz="20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Multiple-processor scheduling,</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Threads</a:t>
            </a:r>
            <a:endParaRPr sz="2000" dirty="0">
              <a:latin typeface="Times New Roman"/>
              <a:ea typeface="Times New Roman"/>
              <a:cs typeface="Times New Roman"/>
              <a:sym typeface="Times New Roman"/>
            </a:endParaRPr>
          </a:p>
        </p:txBody>
      </p:sp>
      <p:sp>
        <p:nvSpPr>
          <p:cNvPr id="386" name="Google Shape;386;p47"/>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4600" b="1">
                <a:latin typeface="Times New Roman"/>
                <a:ea typeface="Times New Roman"/>
                <a:cs typeface="Times New Roman"/>
                <a:sym typeface="Times New Roman"/>
              </a:rPr>
              <a:t>Operating System</a:t>
            </a:r>
            <a:endParaRPr sz="4600" b="1" dirty="0">
              <a:latin typeface="Times New Roman"/>
              <a:ea typeface="Times New Roman"/>
              <a:cs typeface="Times New Roman"/>
              <a:sym typeface="Times New Roman"/>
            </a:endParaRPr>
          </a:p>
        </p:txBody>
      </p:sp>
      <p:sp>
        <p:nvSpPr>
          <p:cNvPr id="387" name="Google Shape;387;p47"/>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p:nvPr/>
        </p:nvSpPr>
        <p:spPr>
          <a:xfrm>
            <a:off x="135550" y="-3350"/>
            <a:ext cx="2165400" cy="5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Context Switching: </a:t>
            </a:r>
            <a:endParaRPr dirty="0"/>
          </a:p>
        </p:txBody>
      </p:sp>
      <p:pic>
        <p:nvPicPr>
          <p:cNvPr id="393" name="Google Shape;393;p48"/>
          <p:cNvPicPr preferRelativeResize="0"/>
          <p:nvPr/>
        </p:nvPicPr>
        <p:blipFill rotWithShape="1">
          <a:blip r:embed="rId3">
            <a:alphaModFix/>
          </a:blip>
          <a:srcRect t="11948"/>
          <a:stretch/>
        </p:blipFill>
        <p:spPr>
          <a:xfrm>
            <a:off x="687650" y="789850"/>
            <a:ext cx="4875425" cy="3824924"/>
          </a:xfrm>
          <a:prstGeom prst="rect">
            <a:avLst/>
          </a:prstGeom>
          <a:noFill/>
          <a:ln>
            <a:noFill/>
          </a:ln>
        </p:spPr>
      </p:pic>
      <p:sp>
        <p:nvSpPr>
          <p:cNvPr id="394" name="Google Shape;394;p48"/>
          <p:cNvSpPr txBox="1"/>
          <p:nvPr/>
        </p:nvSpPr>
        <p:spPr>
          <a:xfrm>
            <a:off x="2376025" y="0"/>
            <a:ext cx="65340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is the process of storing the state of a process, so that it can be restored and resume execution at a later point</a:t>
            </a:r>
            <a:r>
              <a:rPr lang="en" sz="2000">
                <a:solidFill>
                  <a:schemeClr val="dk1"/>
                </a:solidFill>
                <a:latin typeface="Times New Roman"/>
                <a:ea typeface="Times New Roman"/>
                <a:cs typeface="Times New Roman"/>
                <a:sym typeface="Times New Roman"/>
              </a:rPr>
              <a:t>.</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1000"/>
                                        <p:tgtEl>
                                          <p:spTgt spid="3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3"/>
                                        </p:tgtEl>
                                        <p:attrNameLst>
                                          <p:attrName>style.visibility</p:attrName>
                                        </p:attrNameLst>
                                      </p:cBhvr>
                                      <p:to>
                                        <p:strVal val="visible"/>
                                      </p:to>
                                    </p:set>
                                    <p:animEffect transition="in" filter="fade">
                                      <p:cBhvr>
                                        <p:cTn id="12" dur="10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9"/>
          <p:cNvSpPr txBox="1"/>
          <p:nvPr/>
        </p:nvSpPr>
        <p:spPr>
          <a:xfrm>
            <a:off x="0" y="0"/>
            <a:ext cx="24102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Process scheduling:</a:t>
            </a:r>
            <a:endParaRPr dirty="0"/>
          </a:p>
        </p:txBody>
      </p:sp>
      <p:sp>
        <p:nvSpPr>
          <p:cNvPr id="400" name="Google Shape;400;p49"/>
          <p:cNvSpPr txBox="1"/>
          <p:nvPr/>
        </p:nvSpPr>
        <p:spPr>
          <a:xfrm>
            <a:off x="39875" y="395825"/>
            <a:ext cx="6691200" cy="717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Times New Roman"/>
                <a:ea typeface="Times New Roman"/>
                <a:cs typeface="Times New Roman"/>
                <a:sym typeface="Times New Roman"/>
              </a:rPr>
              <a:t>Scheduling is the process of controlling the execution of the processes, in which operating system decides whether the currently running process should continue its execution, if not, which process should run next.</a:t>
            </a:r>
            <a:endParaRPr sz="1600" dirty="0">
              <a:latin typeface="Times New Roman"/>
              <a:ea typeface="Times New Roman"/>
              <a:cs typeface="Times New Roman"/>
              <a:sym typeface="Times New Roman"/>
            </a:endParaRPr>
          </a:p>
        </p:txBody>
      </p:sp>
      <p:sp>
        <p:nvSpPr>
          <p:cNvPr id="401" name="Google Shape;401;p49"/>
          <p:cNvSpPr txBox="1"/>
          <p:nvPr/>
        </p:nvSpPr>
        <p:spPr>
          <a:xfrm>
            <a:off x="109250" y="1222050"/>
            <a:ext cx="7225800" cy="1146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There are two </a:t>
            </a:r>
            <a:r>
              <a:rPr lang="en" b="1">
                <a:solidFill>
                  <a:schemeClr val="dk1"/>
                </a:solidFill>
                <a:latin typeface="Times New Roman"/>
                <a:ea typeface="Times New Roman"/>
                <a:cs typeface="Times New Roman"/>
                <a:sym typeface="Times New Roman"/>
              </a:rPr>
              <a:t>main objectives</a:t>
            </a:r>
            <a:r>
              <a:rPr lang="en">
                <a:solidFill>
                  <a:schemeClr val="dk1"/>
                </a:solidFill>
                <a:latin typeface="Times New Roman"/>
                <a:ea typeface="Times New Roman"/>
                <a:cs typeface="Times New Roman"/>
                <a:sym typeface="Times New Roman"/>
              </a:rPr>
              <a:t> of the process scheduling and they are:</a:t>
            </a:r>
            <a:endParaRPr dirty="0">
              <a:solidFill>
                <a:schemeClr val="dk1"/>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To keep the CPU busy at all times and</a:t>
            </a:r>
            <a:endParaRPr dirty="0">
              <a:solidFill>
                <a:schemeClr val="dk1"/>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AutoNum type="arabicPeriod"/>
            </a:pPr>
            <a:r>
              <a:rPr lang="en" sz="9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To deliver "acceptable" </a:t>
            </a:r>
            <a:r>
              <a:rPr lang="en" b="1">
                <a:solidFill>
                  <a:schemeClr val="dk1"/>
                </a:solidFill>
                <a:latin typeface="Times New Roman"/>
                <a:ea typeface="Times New Roman"/>
                <a:cs typeface="Times New Roman"/>
                <a:sym typeface="Times New Roman"/>
              </a:rPr>
              <a:t>response times</a:t>
            </a:r>
            <a:r>
              <a:rPr lang="en">
                <a:solidFill>
                  <a:schemeClr val="dk1"/>
                </a:solidFill>
                <a:latin typeface="Times New Roman"/>
                <a:ea typeface="Times New Roman"/>
                <a:cs typeface="Times New Roman"/>
                <a:sym typeface="Times New Roman"/>
              </a:rPr>
              <a:t> for all programs, particularly for interactive ones. </a:t>
            </a:r>
            <a:endParaRPr sz="1600" dirty="0">
              <a:latin typeface="Times New Roman"/>
              <a:ea typeface="Times New Roman"/>
              <a:cs typeface="Times New Roman"/>
              <a:sym typeface="Times New Roman"/>
            </a:endParaRPr>
          </a:p>
        </p:txBody>
      </p:sp>
      <p:sp>
        <p:nvSpPr>
          <p:cNvPr id="402" name="Google Shape;402;p49"/>
          <p:cNvSpPr txBox="1"/>
          <p:nvPr/>
        </p:nvSpPr>
        <p:spPr>
          <a:xfrm>
            <a:off x="157950" y="2734775"/>
            <a:ext cx="8828100" cy="17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Process Scheduling is done in the following four circumstances:</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When a process switches from the running state to the waiting state</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When a process switches from the running state to the ready state (For example, when an interrupt occurs)</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When process switches from the waiting state to the ready state (For example, at completion of I/O)</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When the process is terminated</a:t>
            </a:r>
            <a:endParaRPr sz="15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10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gtEl>
                                        <p:attrNameLst>
                                          <p:attrName>style.visibility</p:attrName>
                                        </p:attrNameLst>
                                      </p:cBhvr>
                                      <p:to>
                                        <p:strVal val="visible"/>
                                      </p:to>
                                    </p:set>
                                    <p:animEffect transition="in" filter="fade">
                                      <p:cBhvr>
                                        <p:cTn id="12" dur="1000"/>
                                        <p:tgtEl>
                                          <p:spTgt spid="4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fade">
                                      <p:cBhvr>
                                        <p:cTn id="17" dur="10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p:nvPr/>
        </p:nvSpPr>
        <p:spPr>
          <a:xfrm>
            <a:off x="0" y="0"/>
            <a:ext cx="37758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Types of Process Schedulers:</a:t>
            </a:r>
            <a:endParaRPr dirty="0">
              <a:latin typeface="Times New Roman"/>
              <a:ea typeface="Times New Roman"/>
              <a:cs typeface="Times New Roman"/>
              <a:sym typeface="Times New Roman"/>
            </a:endParaRPr>
          </a:p>
        </p:txBody>
      </p:sp>
      <p:sp>
        <p:nvSpPr>
          <p:cNvPr id="408" name="Google Shape;408;p50"/>
          <p:cNvSpPr txBox="1"/>
          <p:nvPr/>
        </p:nvSpPr>
        <p:spPr>
          <a:xfrm>
            <a:off x="33025" y="480150"/>
            <a:ext cx="8628000" cy="5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 </a:t>
            </a:r>
            <a:r>
              <a:rPr lang="en" b="1">
                <a:solidFill>
                  <a:schemeClr val="dk1"/>
                </a:solidFill>
                <a:latin typeface="Times New Roman"/>
                <a:ea typeface="Times New Roman"/>
                <a:cs typeface="Times New Roman"/>
                <a:sym typeface="Times New Roman"/>
              </a:rPr>
              <a:t>process scheduler </a:t>
            </a:r>
            <a:r>
              <a:rPr lang="en">
                <a:solidFill>
                  <a:schemeClr val="dk1"/>
                </a:solidFill>
                <a:latin typeface="Times New Roman"/>
                <a:ea typeface="Times New Roman"/>
                <a:cs typeface="Times New Roman"/>
                <a:sym typeface="Times New Roman"/>
              </a:rPr>
              <a:t>is the component of the operating system that is responsible for scheduling of the processes.</a:t>
            </a:r>
            <a:endParaRPr sz="1600" dirty="0">
              <a:latin typeface="Times New Roman"/>
              <a:ea typeface="Times New Roman"/>
              <a:cs typeface="Times New Roman"/>
              <a:sym typeface="Times New Roman"/>
            </a:endParaRPr>
          </a:p>
        </p:txBody>
      </p:sp>
      <p:sp>
        <p:nvSpPr>
          <p:cNvPr id="409" name="Google Shape;409;p50"/>
          <p:cNvSpPr txBox="1"/>
          <p:nvPr/>
        </p:nvSpPr>
        <p:spPr>
          <a:xfrm>
            <a:off x="33050" y="1042200"/>
            <a:ext cx="5013900" cy="33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b="1">
                <a:solidFill>
                  <a:schemeClr val="dk1"/>
                </a:solidFill>
                <a:latin typeface="Times New Roman"/>
                <a:ea typeface="Times New Roman"/>
                <a:cs typeface="Times New Roman"/>
                <a:sym typeface="Times New Roman"/>
              </a:rPr>
              <a:t>The long-term scheduler</a:t>
            </a:r>
            <a:r>
              <a:rPr lang="en" sz="15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It determines which programs are admitted to the system for processing. Thus,  it controls the degree of multiprogramming. </a:t>
            </a:r>
            <a:endParaRPr dirty="0">
              <a:latin typeface="Times New Roman"/>
              <a:ea typeface="Times New Roman"/>
              <a:cs typeface="Times New Roman"/>
              <a:sym typeface="Times New Roman"/>
            </a:endParaRPr>
          </a:p>
        </p:txBody>
      </p:sp>
      <p:sp>
        <p:nvSpPr>
          <p:cNvPr id="410" name="Google Shape;410;p50"/>
          <p:cNvSpPr txBox="1"/>
          <p:nvPr/>
        </p:nvSpPr>
        <p:spPr>
          <a:xfrm>
            <a:off x="33050" y="2032800"/>
            <a:ext cx="4740600" cy="33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b="1">
                <a:solidFill>
                  <a:schemeClr val="dk1"/>
                </a:solidFill>
                <a:latin typeface="Times New Roman"/>
                <a:ea typeface="Times New Roman"/>
                <a:cs typeface="Times New Roman"/>
                <a:sym typeface="Times New Roman"/>
              </a:rPr>
              <a:t>The mid-term scheduler</a:t>
            </a:r>
            <a:r>
              <a:rPr lang="en" sz="15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It is part of swapping and  determines when processes are to be suspended and resumed.</a:t>
            </a:r>
            <a:endParaRPr dirty="0">
              <a:latin typeface="Times New Roman"/>
              <a:ea typeface="Times New Roman"/>
              <a:cs typeface="Times New Roman"/>
              <a:sym typeface="Times New Roman"/>
            </a:endParaRPr>
          </a:p>
        </p:txBody>
      </p:sp>
      <p:sp>
        <p:nvSpPr>
          <p:cNvPr id="411" name="Google Shape;411;p50"/>
          <p:cNvSpPr txBox="1"/>
          <p:nvPr/>
        </p:nvSpPr>
        <p:spPr>
          <a:xfrm>
            <a:off x="33050" y="2837625"/>
            <a:ext cx="5013900" cy="33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b="1">
                <a:solidFill>
                  <a:schemeClr val="dk1"/>
                </a:solidFill>
                <a:latin typeface="Times New Roman"/>
                <a:ea typeface="Times New Roman"/>
                <a:cs typeface="Times New Roman"/>
                <a:sym typeface="Times New Roman"/>
              </a:rPr>
              <a:t>The short-term scheduler</a:t>
            </a:r>
            <a:r>
              <a:rPr lang="en" sz="15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It determines which of the ready processes can have CPU resources, and for how long.</a:t>
            </a:r>
            <a:r>
              <a:rPr lang="en" sz="1500">
                <a:solidFill>
                  <a:schemeClr val="dk1"/>
                </a:solidFill>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p:txBody>
      </p:sp>
      <p:pic>
        <p:nvPicPr>
          <p:cNvPr id="412" name="Google Shape;412;p50"/>
          <p:cNvPicPr preferRelativeResize="0"/>
          <p:nvPr/>
        </p:nvPicPr>
        <p:blipFill rotWithShape="1">
          <a:blip r:embed="rId3">
            <a:alphaModFix/>
          </a:blip>
          <a:srcRect r="4021"/>
          <a:stretch/>
        </p:blipFill>
        <p:spPr>
          <a:xfrm>
            <a:off x="5053250" y="971550"/>
            <a:ext cx="3870424" cy="3377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1000"/>
                                        <p:tgtEl>
                                          <p:spTgt spid="4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gtEl>
                                        <p:attrNameLst>
                                          <p:attrName>style.visibility</p:attrName>
                                        </p:attrNameLst>
                                      </p:cBhvr>
                                      <p:to>
                                        <p:strVal val="visible"/>
                                      </p:to>
                                    </p:set>
                                    <p:animEffect transition="in" filter="fade">
                                      <p:cBhvr>
                                        <p:cTn id="12" dur="1000"/>
                                        <p:tgtEl>
                                          <p:spTgt spid="4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1"/>
                                        </p:tgtEl>
                                        <p:attrNameLst>
                                          <p:attrName>style.visibility</p:attrName>
                                        </p:attrNameLst>
                                      </p:cBhvr>
                                      <p:to>
                                        <p:strVal val="visible"/>
                                      </p:to>
                                    </p:set>
                                    <p:animEffect transition="in" filter="fade">
                                      <p:cBhvr>
                                        <p:cTn id="17"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1"/>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418" name="Google Shape;418;p51"/>
          <p:cNvSpPr txBox="1"/>
          <p:nvPr/>
        </p:nvSpPr>
        <p:spPr>
          <a:xfrm>
            <a:off x="1371000" y="815275"/>
            <a:ext cx="6327000" cy="34065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200" b="1">
                <a:latin typeface="Times New Roman"/>
                <a:ea typeface="Times New Roman"/>
                <a:cs typeface="Times New Roman"/>
                <a:sym typeface="Times New Roman"/>
              </a:rPr>
              <a:t>Unit 2 </a:t>
            </a:r>
            <a:endParaRPr sz="2200" b="1" dirty="0">
              <a:latin typeface="Times New Roman"/>
              <a:ea typeface="Times New Roman"/>
              <a:cs typeface="Times New Roman"/>
              <a:sym typeface="Times New Roman"/>
            </a:endParaRPr>
          </a:p>
          <a:p>
            <a:pPr marL="0" lvl="0" indent="0" algn="ctr" rtl="0">
              <a:spcBef>
                <a:spcPts val="0"/>
              </a:spcBef>
              <a:spcAft>
                <a:spcPts val="0"/>
              </a:spcAft>
              <a:buNone/>
            </a:pPr>
            <a:r>
              <a:rPr lang="en" sz="2200" b="1">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Process Management</a:t>
            </a:r>
            <a:r>
              <a:rPr lang="en" sz="2200" b="1">
                <a:latin typeface="Times New Roman"/>
                <a:ea typeface="Times New Roman"/>
                <a:cs typeface="Times New Roman"/>
                <a:sym typeface="Times New Roman"/>
              </a:rPr>
              <a:t>]</a:t>
            </a:r>
            <a:endParaRPr sz="2200" b="1"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latin typeface="Times New Roman"/>
                <a:ea typeface="Times New Roman"/>
                <a:cs typeface="Times New Roman"/>
                <a:sym typeface="Times New Roman"/>
              </a:rPr>
              <a:t>Program, Process, &amp; PCB</a:t>
            </a:r>
            <a:r>
              <a:rPr lang="en" sz="200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latin typeface="Times New Roman"/>
                <a:ea typeface="Times New Roman"/>
                <a:cs typeface="Times New Roman"/>
                <a:sym typeface="Times New Roman"/>
              </a:rPr>
              <a:t>Context Switching, </a:t>
            </a:r>
            <a:endParaRPr sz="2000" b="1" dirty="0">
              <a:latin typeface="Times New Roman"/>
              <a:ea typeface="Times New Roman"/>
              <a:cs typeface="Times New Roman"/>
              <a:sym typeface="Times New Roman"/>
            </a:endParaRPr>
          </a:p>
          <a:p>
            <a:pPr marL="0" lvl="0" indent="0" algn="l" rtl="0">
              <a:spcBef>
                <a:spcPts val="0"/>
              </a:spcBef>
              <a:spcAft>
                <a:spcPts val="0"/>
              </a:spcAft>
              <a:buNone/>
            </a:pPr>
            <a:r>
              <a:rPr lang="en" sz="2000" b="1">
                <a:latin typeface="Times New Roman"/>
                <a:ea typeface="Times New Roman"/>
                <a:cs typeface="Times New Roman"/>
                <a:sym typeface="Times New Roman"/>
              </a:rPr>
              <a:t>Process scheduling, </a:t>
            </a:r>
            <a:endParaRPr sz="20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Types of Schedulers,</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CPU scheduling criteria &amp; Scheduling algorithms</a:t>
            </a:r>
            <a:r>
              <a:rPr lang="en" sz="200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Multiple-processor scheduling,</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Threads</a:t>
            </a:r>
            <a:endParaRPr sz="2000" dirty="0">
              <a:latin typeface="Times New Roman"/>
              <a:ea typeface="Times New Roman"/>
              <a:cs typeface="Times New Roman"/>
              <a:sym typeface="Times New Roman"/>
            </a:endParaRPr>
          </a:p>
        </p:txBody>
      </p:sp>
      <p:sp>
        <p:nvSpPr>
          <p:cNvPr id="419" name="Google Shape;419;p51"/>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4600" b="1">
                <a:latin typeface="Times New Roman"/>
                <a:ea typeface="Times New Roman"/>
                <a:cs typeface="Times New Roman"/>
                <a:sym typeface="Times New Roman"/>
              </a:rPr>
              <a:t>Operating System</a:t>
            </a:r>
            <a:endParaRPr sz="4600" b="1" dirty="0">
              <a:latin typeface="Times New Roman"/>
              <a:ea typeface="Times New Roman"/>
              <a:cs typeface="Times New Roman"/>
              <a:sym typeface="Times New Roman"/>
            </a:endParaRPr>
          </a:p>
        </p:txBody>
      </p:sp>
      <p:sp>
        <p:nvSpPr>
          <p:cNvPr id="420" name="Google Shape;420;p51"/>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2"/>
          <p:cNvSpPr txBox="1"/>
          <p:nvPr/>
        </p:nvSpPr>
        <p:spPr>
          <a:xfrm>
            <a:off x="0" y="49608"/>
            <a:ext cx="5671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a:ea typeface="Times New Roman"/>
                <a:cs typeface="Times New Roman"/>
                <a:sym typeface="Times New Roman"/>
              </a:rPr>
              <a:t>CPU scheduling criteria </a:t>
            </a:r>
            <a:endParaRPr dirty="0"/>
          </a:p>
        </p:txBody>
      </p:sp>
      <p:sp>
        <p:nvSpPr>
          <p:cNvPr id="426" name="Google Shape;426;p52"/>
          <p:cNvSpPr txBox="1"/>
          <p:nvPr/>
        </p:nvSpPr>
        <p:spPr>
          <a:xfrm>
            <a:off x="0" y="557208"/>
            <a:ext cx="9064800" cy="3164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b="1" dirty="0">
                <a:solidFill>
                  <a:schemeClr val="dk1"/>
                </a:solidFill>
                <a:latin typeface="Times New Roman"/>
                <a:ea typeface="Times New Roman"/>
                <a:cs typeface="Times New Roman"/>
                <a:sym typeface="Times New Roman"/>
              </a:rPr>
              <a:t>Technical Terms:</a:t>
            </a:r>
            <a:endParaRPr sz="1200" b="1"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Burst time:   	</a:t>
            </a:r>
            <a:r>
              <a:rPr lang="en" sz="1200" dirty="0">
                <a:solidFill>
                  <a:schemeClr val="dk1"/>
                </a:solidFill>
                <a:latin typeface="Times New Roman"/>
                <a:ea typeface="Times New Roman"/>
                <a:cs typeface="Times New Roman"/>
                <a:sym typeface="Times New Roman"/>
              </a:rPr>
              <a:t>The time for which a process holds the CPU is known as </a:t>
            </a:r>
            <a:r>
              <a:rPr lang="en" sz="1200" i="1" dirty="0">
                <a:solidFill>
                  <a:schemeClr val="dk1"/>
                </a:solidFill>
                <a:latin typeface="Times New Roman"/>
                <a:ea typeface="Times New Roman"/>
                <a:cs typeface="Times New Roman"/>
                <a:sym typeface="Times New Roman"/>
              </a:rPr>
              <a:t>burst time</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Arrival time: 	</a:t>
            </a:r>
            <a:r>
              <a:rPr lang="en" sz="1200" i="1" dirty="0">
                <a:solidFill>
                  <a:schemeClr val="dk1"/>
                </a:solidFill>
                <a:latin typeface="Times New Roman"/>
                <a:ea typeface="Times New Roman"/>
                <a:cs typeface="Times New Roman"/>
                <a:sym typeface="Times New Roman"/>
              </a:rPr>
              <a:t>Arrival Time </a:t>
            </a:r>
            <a:r>
              <a:rPr lang="en" sz="1200" dirty="0">
                <a:solidFill>
                  <a:schemeClr val="dk1"/>
                </a:solidFill>
                <a:latin typeface="Times New Roman"/>
                <a:ea typeface="Times New Roman"/>
                <a:cs typeface="Times New Roman"/>
                <a:sym typeface="Times New Roman"/>
              </a:rPr>
              <a:t>is the time at which a process arrives at the ready queue.</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700" dirty="0">
                <a:solidFill>
                  <a:schemeClr val="dk1"/>
                </a:solidFill>
                <a:latin typeface="Times New Roman"/>
                <a:ea typeface="Times New Roman"/>
                <a:cs typeface="Times New Roman"/>
                <a:sym typeface="Times New Roman"/>
              </a:rPr>
              <a:t> </a:t>
            </a:r>
            <a:r>
              <a:rPr lang="en" sz="1200" b="1" dirty="0">
                <a:solidFill>
                  <a:schemeClr val="dk1"/>
                </a:solidFill>
                <a:latin typeface="Times New Roman"/>
                <a:ea typeface="Times New Roman"/>
                <a:cs typeface="Times New Roman"/>
                <a:sym typeface="Times New Roman"/>
              </a:rPr>
              <a:t>Turnaround time: </a:t>
            </a:r>
            <a:r>
              <a:rPr lang="en" sz="1200" dirty="0">
                <a:solidFill>
                  <a:schemeClr val="dk1"/>
                </a:solidFill>
                <a:latin typeface="Times New Roman"/>
                <a:ea typeface="Times New Roman"/>
                <a:cs typeface="Times New Roman"/>
                <a:sym typeface="Times New Roman"/>
              </a:rPr>
              <a:t>The interval from the time of submission of a process to the time of completion is the turnaround time.</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700" dirty="0">
                <a:solidFill>
                  <a:schemeClr val="dk1"/>
                </a:solidFill>
                <a:latin typeface="Times New Roman"/>
                <a:ea typeface="Times New Roman"/>
                <a:cs typeface="Times New Roman"/>
                <a:sym typeface="Times New Roman"/>
              </a:rPr>
              <a:t> </a:t>
            </a:r>
            <a:r>
              <a:rPr lang="en" sz="1200" b="1" dirty="0">
                <a:solidFill>
                  <a:schemeClr val="dk1"/>
                </a:solidFill>
                <a:latin typeface="Times New Roman"/>
                <a:ea typeface="Times New Roman"/>
                <a:cs typeface="Times New Roman"/>
                <a:sym typeface="Times New Roman"/>
              </a:rPr>
              <a:t>Waiting time:</a:t>
            </a:r>
            <a:r>
              <a:rPr lang="en" sz="1200" dirty="0">
                <a:solidFill>
                  <a:schemeClr val="dk1"/>
                </a:solidFill>
                <a:latin typeface="Times New Roman"/>
                <a:ea typeface="Times New Roman"/>
                <a:cs typeface="Times New Roman"/>
                <a:sym typeface="Times New Roman"/>
              </a:rPr>
              <a:t>    </a:t>
            </a:r>
            <a:r>
              <a:rPr lang="en" sz="1200" i="1" dirty="0">
                <a:solidFill>
                  <a:schemeClr val="dk1"/>
                </a:solidFill>
                <a:latin typeface="Times New Roman"/>
                <a:ea typeface="Times New Roman"/>
                <a:cs typeface="Times New Roman"/>
                <a:sym typeface="Times New Roman"/>
              </a:rPr>
              <a:t>Waiting time </a:t>
            </a:r>
            <a:r>
              <a:rPr lang="en" sz="1200" dirty="0">
                <a:solidFill>
                  <a:schemeClr val="dk1"/>
                </a:solidFill>
                <a:latin typeface="Times New Roman"/>
                <a:ea typeface="Times New Roman"/>
                <a:cs typeface="Times New Roman"/>
                <a:sym typeface="Times New Roman"/>
              </a:rPr>
              <a:t>is the amount of time a process has been waiting in the ready queue.</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Response Time:</a:t>
            </a:r>
            <a:r>
              <a:rPr lang="en" sz="1200" dirty="0">
                <a:solidFill>
                  <a:schemeClr val="dk1"/>
                </a:solidFill>
                <a:latin typeface="Times New Roman"/>
                <a:ea typeface="Times New Roman"/>
                <a:cs typeface="Times New Roman"/>
                <a:sym typeface="Times New Roman"/>
              </a:rPr>
              <a:t> Time between submission of requests and first response to the request.</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Throughput:</a:t>
            </a:r>
            <a:r>
              <a:rPr lang="en" sz="1200" dirty="0">
                <a:solidFill>
                  <a:schemeClr val="dk1"/>
                </a:solidFill>
                <a:latin typeface="Times New Roman"/>
                <a:ea typeface="Times New Roman"/>
                <a:cs typeface="Times New Roman"/>
                <a:sym typeface="Times New Roman"/>
              </a:rPr>
              <a:t> number of processes completed per unit time.</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Dispatch latency</a:t>
            </a:r>
            <a:r>
              <a:rPr lang="en" sz="1200" dirty="0">
                <a:solidFill>
                  <a:schemeClr val="dk1"/>
                </a:solidFill>
                <a:latin typeface="Times New Roman"/>
                <a:ea typeface="Times New Roman"/>
                <a:cs typeface="Times New Roman"/>
                <a:sym typeface="Times New Roman"/>
              </a:rPr>
              <a:t> – It is the time it takes for the dispatcher to stop one process and start another running.</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I/O bound process</a:t>
            </a:r>
            <a:r>
              <a:rPr lang="en" sz="1200" dirty="0">
                <a:solidFill>
                  <a:schemeClr val="dk1"/>
                </a:solidFill>
                <a:latin typeface="Times New Roman"/>
                <a:ea typeface="Times New Roman"/>
                <a:cs typeface="Times New Roman"/>
                <a:sym typeface="Times New Roman"/>
              </a:rPr>
              <a:t>: - The process which spends more of its time doing I/O operations than it spends doing computations are called </a:t>
            </a:r>
            <a:r>
              <a:rPr lang="en" sz="1200" i="1" dirty="0">
                <a:solidFill>
                  <a:schemeClr val="dk1"/>
                </a:solidFill>
                <a:latin typeface="Times New Roman"/>
                <a:ea typeface="Times New Roman"/>
                <a:cs typeface="Times New Roman"/>
                <a:sym typeface="Times New Roman"/>
              </a:rPr>
              <a:t>I/O bound process</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CPU bound process</a:t>
            </a:r>
            <a:r>
              <a:rPr lang="en" sz="1200" dirty="0">
                <a:solidFill>
                  <a:schemeClr val="dk1"/>
                </a:solidFill>
                <a:latin typeface="Times New Roman"/>
                <a:ea typeface="Times New Roman"/>
                <a:cs typeface="Times New Roman"/>
                <a:sym typeface="Times New Roman"/>
              </a:rPr>
              <a:t>: - The process that generates I/O request infrequently and uses more time for performing computations is called </a:t>
            </a:r>
            <a:r>
              <a:rPr lang="en" sz="1200" i="1" dirty="0">
                <a:solidFill>
                  <a:schemeClr val="dk1"/>
                </a:solidFill>
                <a:latin typeface="Times New Roman"/>
                <a:ea typeface="Times New Roman"/>
                <a:cs typeface="Times New Roman"/>
                <a:sym typeface="Times New Roman"/>
              </a:rPr>
              <a:t>CPU bound process</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10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1/122519_0449_CPUscheduli2.png"/>
          <p:cNvPicPr>
            <a:picLocks noChangeAspect="1" noChangeArrowheads="1"/>
          </p:cNvPicPr>
          <p:nvPr/>
        </p:nvPicPr>
        <p:blipFill rotWithShape="1">
          <a:blip r:embed="rId2">
            <a:extLst>
              <a:ext uri="{28A0092B-C50C-407E-A947-70E740481C1C}">
                <a14:useLocalDpi xmlns:a14="http://schemas.microsoft.com/office/drawing/2010/main" val="0"/>
              </a:ext>
            </a:extLst>
          </a:blip>
          <a:srcRect b="16351"/>
          <a:stretch/>
        </p:blipFill>
        <p:spPr bwMode="auto">
          <a:xfrm>
            <a:off x="1936376" y="627138"/>
            <a:ext cx="4891517" cy="301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30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152400" y="0"/>
            <a:ext cx="3000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Scheduling Algorithms</a:t>
            </a:r>
            <a:endParaRPr dirty="0">
              <a:solidFill>
                <a:schemeClr val="dk1"/>
              </a:solidFill>
            </a:endParaRPr>
          </a:p>
        </p:txBody>
      </p:sp>
      <p:sp>
        <p:nvSpPr>
          <p:cNvPr id="2" name="Rectangle 1"/>
          <p:cNvSpPr/>
          <p:nvPr/>
        </p:nvSpPr>
        <p:spPr>
          <a:xfrm>
            <a:off x="152400" y="471000"/>
            <a:ext cx="8417860" cy="1569660"/>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222222"/>
                </a:solidFill>
                <a:latin typeface="Times New Roman" panose="02020603050405020304" pitchFamily="18" charset="0"/>
                <a:cs typeface="Times New Roman" panose="02020603050405020304" pitchFamily="18" charset="0"/>
              </a:rPr>
              <a:t>CPU Scheduling</a:t>
            </a:r>
            <a:r>
              <a:rPr lang="en-US" sz="1600" dirty="0">
                <a:solidFill>
                  <a:srgbClr val="222222"/>
                </a:solidFill>
                <a:latin typeface="Times New Roman" panose="02020603050405020304" pitchFamily="18" charset="0"/>
                <a:cs typeface="Times New Roman" panose="02020603050405020304" pitchFamily="18" charset="0"/>
              </a:rPr>
              <a:t> is a process of determining which process will own CPU for execution while another process is on hold. </a:t>
            </a:r>
            <a:endParaRPr lang="en-US" sz="1600" dirty="0" smtClean="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solidFill>
                  <a:srgbClr val="222222"/>
                </a:solidFill>
                <a:latin typeface="Times New Roman" panose="02020603050405020304" pitchFamily="18" charset="0"/>
                <a:cs typeface="Times New Roman" panose="02020603050405020304" pitchFamily="18" charset="0"/>
              </a:rPr>
              <a:t>The </a:t>
            </a:r>
            <a:r>
              <a:rPr lang="en-US" sz="1600" dirty="0">
                <a:solidFill>
                  <a:srgbClr val="222222"/>
                </a:solidFill>
                <a:latin typeface="Times New Roman" panose="02020603050405020304" pitchFamily="18" charset="0"/>
                <a:cs typeface="Times New Roman" panose="02020603050405020304" pitchFamily="18" charset="0"/>
              </a:rPr>
              <a:t>main task of CPU scheduling is to make sure that whenever the CPU remains idle, the OS at least select one of the processes available in the ready queue for execution. </a:t>
            </a:r>
            <a:endParaRPr lang="en-US" sz="1600" dirty="0" smtClean="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solidFill>
                  <a:srgbClr val="222222"/>
                </a:solidFill>
                <a:latin typeface="Times New Roman" panose="02020603050405020304" pitchFamily="18" charset="0"/>
                <a:cs typeface="Times New Roman" panose="02020603050405020304" pitchFamily="18" charset="0"/>
              </a:rPr>
              <a:t>The </a:t>
            </a:r>
            <a:r>
              <a:rPr lang="en-US" sz="1600" dirty="0">
                <a:solidFill>
                  <a:srgbClr val="222222"/>
                </a:solidFill>
                <a:latin typeface="Times New Roman" panose="02020603050405020304" pitchFamily="18" charset="0"/>
                <a:cs typeface="Times New Roman" panose="02020603050405020304" pitchFamily="18" charset="0"/>
              </a:rPr>
              <a:t>selection process will be carried out by the CPU scheduler. It selects one of the processes in memory that are ready for execution.</a:t>
            </a:r>
            <a:endParaRPr lang="en-US" sz="1600" dirty="0">
              <a:latin typeface="Times New Roman" panose="02020603050405020304" pitchFamily="18" charset="0"/>
              <a:cs typeface="Times New Roman" panose="02020603050405020304" pitchFamily="18" charset="0"/>
            </a:endParaRPr>
          </a:p>
        </p:txBody>
      </p:sp>
      <p:pic>
        <p:nvPicPr>
          <p:cNvPr id="1026" name="Picture 2" descr="https://www.guru99.com/images/1/122519_0449_CPUschedul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400" y="2176388"/>
            <a:ext cx="4846731" cy="2124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80558" y="4300463"/>
            <a:ext cx="2143536" cy="307777"/>
          </a:xfrm>
          <a:prstGeom prst="rect">
            <a:avLst/>
          </a:prstGeom>
        </p:spPr>
        <p:txBody>
          <a:bodyPr wrap="none">
            <a:spAutoFit/>
          </a:bodyPr>
          <a:lstStyle/>
          <a:p>
            <a:r>
              <a:rPr lang="en-US" b="1" dirty="0">
                <a:solidFill>
                  <a:srgbClr val="222222"/>
                </a:solidFill>
                <a:latin typeface="Times New Roman" panose="02020603050405020304" pitchFamily="18" charset="0"/>
                <a:cs typeface="Times New Roman" panose="02020603050405020304" pitchFamily="18" charset="0"/>
              </a:rPr>
              <a:t>Types of CPU Scheduling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54"/>
          <p:cNvPicPr preferRelativeResize="0"/>
          <p:nvPr/>
        </p:nvPicPr>
        <p:blipFill>
          <a:blip r:embed="rId3">
            <a:alphaModFix/>
          </a:blip>
          <a:stretch>
            <a:fillRect/>
          </a:stretch>
        </p:blipFill>
        <p:spPr>
          <a:xfrm>
            <a:off x="220150" y="2653488"/>
            <a:ext cx="5705475" cy="1038225"/>
          </a:xfrm>
          <a:prstGeom prst="rect">
            <a:avLst/>
          </a:prstGeom>
          <a:noFill/>
          <a:ln>
            <a:noFill/>
          </a:ln>
        </p:spPr>
      </p:pic>
      <p:graphicFrame>
        <p:nvGraphicFramePr>
          <p:cNvPr id="439" name="Google Shape;439;p54"/>
          <p:cNvGraphicFramePr/>
          <p:nvPr/>
        </p:nvGraphicFramePr>
        <p:xfrm>
          <a:off x="322300" y="626300"/>
          <a:ext cx="4249700" cy="1584840"/>
        </p:xfrm>
        <a:graphic>
          <a:graphicData uri="http://schemas.openxmlformats.org/drawingml/2006/table">
            <a:tbl>
              <a:tblPr>
                <a:noFill/>
                <a:tableStyleId>{42DDB572-5218-41A5-97EA-730CAF79F5A8}</a:tableStyleId>
              </a:tblPr>
              <a:tblGrid>
                <a:gridCol w="841925">
                  <a:extLst>
                    <a:ext uri="{9D8B030D-6E8A-4147-A177-3AD203B41FA5}">
                      <a16:colId xmlns:a16="http://schemas.microsoft.com/office/drawing/2014/main" val="20000"/>
                    </a:ext>
                  </a:extLst>
                </a:gridCol>
                <a:gridCol w="1215950">
                  <a:extLst>
                    <a:ext uri="{9D8B030D-6E8A-4147-A177-3AD203B41FA5}">
                      <a16:colId xmlns:a16="http://schemas.microsoft.com/office/drawing/2014/main" val="20001"/>
                    </a:ext>
                  </a:extLst>
                </a:gridCol>
                <a:gridCol w="1042975">
                  <a:extLst>
                    <a:ext uri="{9D8B030D-6E8A-4147-A177-3AD203B41FA5}">
                      <a16:colId xmlns:a16="http://schemas.microsoft.com/office/drawing/2014/main" val="20002"/>
                    </a:ext>
                  </a:extLst>
                </a:gridCol>
                <a:gridCol w="11488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Process</a:t>
                      </a:r>
                      <a:endParaRPr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Arrival Time</a:t>
                      </a:r>
                      <a:endParaRPr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CPU Burst</a:t>
                      </a:r>
                      <a:endParaRPr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I/O Burst</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1</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24</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2</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3</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440" name="Google Shape;440;p54"/>
          <p:cNvSpPr txBox="1"/>
          <p:nvPr/>
        </p:nvSpPr>
        <p:spPr>
          <a:xfrm>
            <a:off x="152400" y="0"/>
            <a:ext cx="57627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FCFS Scheduling Algorithms</a:t>
            </a:r>
            <a:endParaRPr dirty="0">
              <a:solidFill>
                <a:schemeClr val="dk1"/>
              </a:solidFill>
            </a:endParaRPr>
          </a:p>
        </p:txBody>
      </p:sp>
      <p:sp>
        <p:nvSpPr>
          <p:cNvPr id="441" name="Google Shape;441;p54"/>
          <p:cNvSpPr txBox="1"/>
          <p:nvPr/>
        </p:nvSpPr>
        <p:spPr>
          <a:xfrm>
            <a:off x="228600" y="2286000"/>
            <a:ext cx="3000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Verdana"/>
                <a:ea typeface="Verdana"/>
                <a:cs typeface="Verdana"/>
                <a:sym typeface="Verdana"/>
              </a:rPr>
              <a:t>The Gantt chart for the schedule is: </a:t>
            </a:r>
            <a:endParaRPr dirty="0"/>
          </a:p>
        </p:txBody>
      </p:sp>
      <p:sp>
        <p:nvSpPr>
          <p:cNvPr id="442" name="Google Shape;442;p54"/>
          <p:cNvSpPr txBox="1"/>
          <p:nvPr/>
        </p:nvSpPr>
        <p:spPr>
          <a:xfrm>
            <a:off x="5177650" y="571250"/>
            <a:ext cx="719100" cy="18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aphicFrame>
        <p:nvGraphicFramePr>
          <p:cNvPr id="447" name="Google Shape;447;p55"/>
          <p:cNvGraphicFramePr/>
          <p:nvPr/>
        </p:nvGraphicFramePr>
        <p:xfrm>
          <a:off x="322300" y="626300"/>
          <a:ext cx="3100850" cy="1584840"/>
        </p:xfrm>
        <a:graphic>
          <a:graphicData uri="http://schemas.openxmlformats.org/drawingml/2006/table">
            <a:tbl>
              <a:tblPr>
                <a:noFill/>
                <a:tableStyleId>{42DDB572-5218-41A5-97EA-730CAF79F5A8}</a:tableStyleId>
              </a:tblPr>
              <a:tblGrid>
                <a:gridCol w="841925">
                  <a:extLst>
                    <a:ext uri="{9D8B030D-6E8A-4147-A177-3AD203B41FA5}">
                      <a16:colId xmlns:a16="http://schemas.microsoft.com/office/drawing/2014/main" val="20000"/>
                    </a:ext>
                  </a:extLst>
                </a:gridCol>
                <a:gridCol w="1215950">
                  <a:extLst>
                    <a:ext uri="{9D8B030D-6E8A-4147-A177-3AD203B41FA5}">
                      <a16:colId xmlns:a16="http://schemas.microsoft.com/office/drawing/2014/main" val="20001"/>
                    </a:ext>
                  </a:extLst>
                </a:gridCol>
                <a:gridCol w="10429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Process</a:t>
                      </a:r>
                      <a:endParaRPr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Arrival Time</a:t>
                      </a:r>
                      <a:endParaRPr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CPU Burst</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1</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5</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2</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a:t>
                      </a:r>
                      <a:r>
                        <a:rPr lang="en" b="1" baseline="-25000">
                          <a:latin typeface="Times New Roman"/>
                          <a:ea typeface="Times New Roman"/>
                          <a:cs typeface="Times New Roman"/>
                          <a:sym typeface="Times New Roman"/>
                        </a:rPr>
                        <a:t>3</a:t>
                      </a:r>
                      <a:endParaRPr b="1" baseline="-250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448" name="Google Shape;448;p55"/>
          <p:cNvSpPr txBox="1"/>
          <p:nvPr/>
        </p:nvSpPr>
        <p:spPr>
          <a:xfrm>
            <a:off x="152400" y="0"/>
            <a:ext cx="57627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FCFS Scheduling Algorithms</a:t>
            </a:r>
            <a:endParaRPr dirty="0">
              <a:solidFill>
                <a:schemeClr val="dk1"/>
              </a:solidFill>
            </a:endParaRPr>
          </a:p>
        </p:txBody>
      </p:sp>
      <p:sp>
        <p:nvSpPr>
          <p:cNvPr id="449" name="Google Shape;449;p55"/>
          <p:cNvSpPr txBox="1"/>
          <p:nvPr/>
        </p:nvSpPr>
        <p:spPr>
          <a:xfrm>
            <a:off x="228600" y="2286000"/>
            <a:ext cx="3000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Verdana"/>
                <a:ea typeface="Verdana"/>
                <a:cs typeface="Verdana"/>
                <a:sym typeface="Verdana"/>
              </a:rPr>
              <a:t>The Gantt chart for the schedule is: </a:t>
            </a:r>
            <a:endParaRPr dirty="0"/>
          </a:p>
        </p:txBody>
      </p:sp>
      <p:sp>
        <p:nvSpPr>
          <p:cNvPr id="450" name="Google Shape;450;p55"/>
          <p:cNvSpPr/>
          <p:nvPr/>
        </p:nvSpPr>
        <p:spPr>
          <a:xfrm>
            <a:off x="322300" y="2719700"/>
            <a:ext cx="5762700" cy="47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3074" name="Picture 2" descr="Lightbox"/>
          <p:cNvPicPr>
            <a:picLocks noChangeAspect="1" noChangeArrowheads="1"/>
          </p:cNvPicPr>
          <p:nvPr/>
        </p:nvPicPr>
        <p:blipFill rotWithShape="1">
          <a:blip r:embed="rId3">
            <a:extLst>
              <a:ext uri="{28A0092B-C50C-407E-A947-70E740481C1C}">
                <a14:useLocalDpi xmlns:a14="http://schemas.microsoft.com/office/drawing/2010/main" val="0"/>
              </a:ext>
            </a:extLst>
          </a:blip>
          <a:srcRect l="3934" t="4687" r="5203" b="10268"/>
          <a:stretch/>
        </p:blipFill>
        <p:spPr bwMode="auto">
          <a:xfrm>
            <a:off x="559398" y="344245"/>
            <a:ext cx="6906409" cy="4098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098" name="Picture 2" descr="https://www.engineerstutor.com/wp-content/uploads/2018/08/9-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75" y="301979"/>
            <a:ext cx="6626711" cy="3785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p:nvPr/>
        </p:nvSpPr>
        <p:spPr>
          <a:xfrm>
            <a:off x="161700" y="243525"/>
            <a:ext cx="8820600" cy="719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172" name="Google Shape;172;p27"/>
          <p:cNvSpPr txBox="1"/>
          <p:nvPr/>
        </p:nvSpPr>
        <p:spPr>
          <a:xfrm>
            <a:off x="254900" y="1383750"/>
            <a:ext cx="8561400" cy="23760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900" b="1">
                <a:latin typeface="Times New Roman"/>
                <a:ea typeface="Times New Roman"/>
                <a:cs typeface="Times New Roman"/>
                <a:sym typeface="Times New Roman"/>
              </a:rPr>
              <a:t>Introduction of OS</a:t>
            </a:r>
            <a:endParaRPr sz="2900" b="1" dirty="0">
              <a:latin typeface="Times New Roman"/>
              <a:ea typeface="Times New Roman"/>
              <a:cs typeface="Times New Roman"/>
              <a:sym typeface="Times New Roman"/>
            </a:endParaRPr>
          </a:p>
          <a:p>
            <a:pPr marL="0" lvl="0" indent="0" algn="ctr" rtl="0">
              <a:spcBef>
                <a:spcPts val="0"/>
              </a:spcBef>
              <a:spcAft>
                <a:spcPts val="0"/>
              </a:spcAft>
              <a:buNone/>
            </a:pPr>
            <a:r>
              <a:rPr lang="en" sz="2900" b="1">
                <a:latin typeface="Times New Roman"/>
                <a:ea typeface="Times New Roman"/>
                <a:cs typeface="Times New Roman"/>
                <a:sym typeface="Times New Roman"/>
              </a:rPr>
              <a:t>Services provided by an OS</a:t>
            </a:r>
            <a:endParaRPr sz="2900" b="1" dirty="0">
              <a:latin typeface="Times New Roman"/>
              <a:ea typeface="Times New Roman"/>
              <a:cs typeface="Times New Roman"/>
              <a:sym typeface="Times New Roman"/>
            </a:endParaRPr>
          </a:p>
          <a:p>
            <a:pPr marL="0" lvl="0" indent="0" algn="ctr" rtl="0">
              <a:spcBef>
                <a:spcPts val="0"/>
              </a:spcBef>
              <a:spcAft>
                <a:spcPts val="0"/>
              </a:spcAft>
              <a:buNone/>
            </a:pPr>
            <a:r>
              <a:rPr lang="en" sz="2900" b="1">
                <a:latin typeface="Times New Roman"/>
                <a:ea typeface="Times New Roman"/>
                <a:cs typeface="Times New Roman"/>
                <a:sym typeface="Times New Roman"/>
              </a:rPr>
              <a:t>Structure of an OS (Kernel &amp; Shell)</a:t>
            </a:r>
            <a:endParaRPr sz="2900" b="1" dirty="0">
              <a:latin typeface="Times New Roman"/>
              <a:ea typeface="Times New Roman"/>
              <a:cs typeface="Times New Roman"/>
              <a:sym typeface="Times New Roman"/>
            </a:endParaRPr>
          </a:p>
          <a:p>
            <a:pPr marL="0" lvl="0" indent="0" algn="ctr" rtl="0">
              <a:spcBef>
                <a:spcPts val="0"/>
              </a:spcBef>
              <a:spcAft>
                <a:spcPts val="0"/>
              </a:spcAft>
              <a:buNone/>
            </a:pPr>
            <a:r>
              <a:rPr lang="en" sz="3100" b="1">
                <a:latin typeface="Times New Roman"/>
                <a:ea typeface="Times New Roman"/>
                <a:cs typeface="Times New Roman"/>
                <a:sym typeface="Times New Roman"/>
              </a:rPr>
              <a:t>Types of Kernel</a:t>
            </a:r>
            <a:endParaRPr sz="3100" b="1" dirty="0">
              <a:latin typeface="Times New Roman"/>
              <a:ea typeface="Times New Roman"/>
              <a:cs typeface="Times New Roman"/>
              <a:sym typeface="Times New Roman"/>
            </a:endParaRPr>
          </a:p>
          <a:p>
            <a:pPr marL="0" lvl="0" indent="0" algn="ctr" rtl="0">
              <a:spcBef>
                <a:spcPts val="0"/>
              </a:spcBef>
              <a:spcAft>
                <a:spcPts val="0"/>
              </a:spcAft>
              <a:buNone/>
            </a:pPr>
            <a:r>
              <a:rPr lang="en" sz="3100" b="1">
                <a:solidFill>
                  <a:srgbClr val="FF0000"/>
                </a:solidFill>
                <a:latin typeface="Times New Roman"/>
                <a:ea typeface="Times New Roman"/>
                <a:cs typeface="Times New Roman"/>
                <a:sym typeface="Times New Roman"/>
              </a:rPr>
              <a:t>Types of OS</a:t>
            </a:r>
            <a:endParaRPr sz="3100" b="1" dirty="0">
              <a:solidFill>
                <a:srgbClr val="FF0000"/>
              </a:solidFill>
              <a:latin typeface="Times New Roman"/>
              <a:ea typeface="Times New Roman"/>
              <a:cs typeface="Times New Roman"/>
              <a:sym typeface="Times New Roman"/>
            </a:endParaRPr>
          </a:p>
        </p:txBody>
      </p:sp>
      <p:sp>
        <p:nvSpPr>
          <p:cNvPr id="173" name="Google Shape;173;p27"/>
          <p:cNvSpPr txBox="1"/>
          <p:nvPr/>
        </p:nvSpPr>
        <p:spPr>
          <a:xfrm>
            <a:off x="141600" y="6"/>
            <a:ext cx="867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4600" b="1">
                <a:latin typeface="Times New Roman"/>
                <a:ea typeface="Times New Roman"/>
                <a:cs typeface="Times New Roman"/>
                <a:sym typeface="Times New Roman"/>
              </a:rPr>
              <a:t>Operating System</a:t>
            </a:r>
            <a:endParaRPr sz="4600" b="1" dirty="0">
              <a:latin typeface="Times New Roman"/>
              <a:ea typeface="Times New Roman"/>
              <a:cs typeface="Times New Roman"/>
              <a:sym typeface="Times New Roman"/>
            </a:endParaRPr>
          </a:p>
        </p:txBody>
      </p:sp>
      <p:sp>
        <p:nvSpPr>
          <p:cNvPr id="174" name="Google Shape;174;p27"/>
          <p:cNvSpPr/>
          <p:nvPr/>
        </p:nvSpPr>
        <p:spPr>
          <a:xfrm>
            <a:off x="141600" y="4331001"/>
            <a:ext cx="8820600" cy="528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dirty="0"/>
          </a:p>
        </p:txBody>
      </p:sp>
      <p:sp>
        <p:nvSpPr>
          <p:cNvPr id="175" name="Google Shape;175;p27"/>
          <p:cNvSpPr txBox="1"/>
          <p:nvPr/>
        </p:nvSpPr>
        <p:spPr>
          <a:xfrm>
            <a:off x="1695300" y="4330997"/>
            <a:ext cx="5194800" cy="464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300" b="1">
                <a:latin typeface="Times New Roman"/>
                <a:ea typeface="Times New Roman"/>
                <a:cs typeface="Times New Roman"/>
                <a:sym typeface="Times New Roman"/>
              </a:rPr>
              <a:t>         Dr. Dinesh C Dobhal</a:t>
            </a:r>
            <a:endParaRPr sz="13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319250" y="451588"/>
            <a:ext cx="7833000" cy="13836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100" b="1" dirty="0">
                <a:latin typeface="Times New Roman"/>
                <a:ea typeface="Times New Roman"/>
                <a:cs typeface="Times New Roman"/>
                <a:sym typeface="Times New Roman"/>
              </a:rPr>
              <a:t>Types of </a:t>
            </a:r>
            <a:r>
              <a:rPr lang="en" sz="2100" b="1" dirty="0" smtClean="0">
                <a:latin typeface="Times New Roman"/>
                <a:ea typeface="Times New Roman"/>
                <a:cs typeface="Times New Roman"/>
                <a:sym typeface="Times New Roman"/>
              </a:rPr>
              <a:t>OS</a:t>
            </a:r>
          </a:p>
          <a:p>
            <a:pPr marL="0" lvl="0" indent="0" algn="l" rtl="0">
              <a:spcBef>
                <a:spcPts val="0"/>
              </a:spcBef>
              <a:spcAft>
                <a:spcPts val="0"/>
              </a:spcAft>
              <a:buNone/>
            </a:pPr>
            <a:endParaRPr sz="2100" b="1" dirty="0">
              <a:latin typeface="Times New Roman"/>
              <a:ea typeface="Times New Roman"/>
              <a:cs typeface="Times New Roman"/>
              <a:sym typeface="Times New Roman"/>
            </a:endParaRPr>
          </a:p>
          <a:p>
            <a:pPr marL="914400" lvl="0" indent="-590550" algn="l" rtl="0">
              <a:spcBef>
                <a:spcPts val="0"/>
              </a:spcBef>
              <a:spcAft>
                <a:spcPts val="0"/>
              </a:spcAft>
              <a:buSzPts val="2100"/>
              <a:buFont typeface="Times New Roman"/>
              <a:buChar char="●"/>
            </a:pPr>
            <a:r>
              <a:rPr lang="en" sz="2100" dirty="0">
                <a:latin typeface="Times New Roman"/>
                <a:ea typeface="Times New Roman"/>
                <a:cs typeface="Times New Roman"/>
                <a:sym typeface="Times New Roman"/>
              </a:rPr>
              <a:t>Batch Operating System</a:t>
            </a:r>
            <a:endParaRPr sz="2100" dirty="0">
              <a:latin typeface="Times New Roman"/>
              <a:ea typeface="Times New Roman"/>
              <a:cs typeface="Times New Roman"/>
              <a:sym typeface="Times New Roman"/>
            </a:endParaRPr>
          </a:p>
          <a:p>
            <a:pPr marL="914400" lvl="0" indent="-590550" algn="l" rtl="0">
              <a:spcBef>
                <a:spcPts val="0"/>
              </a:spcBef>
              <a:spcAft>
                <a:spcPts val="0"/>
              </a:spcAft>
              <a:buSzPts val="2100"/>
              <a:buFont typeface="Times New Roman"/>
              <a:buChar char="●"/>
            </a:pPr>
            <a:r>
              <a:rPr lang="en" sz="2100" dirty="0">
                <a:latin typeface="Times New Roman"/>
                <a:ea typeface="Times New Roman"/>
                <a:cs typeface="Times New Roman"/>
                <a:sym typeface="Times New Roman"/>
              </a:rPr>
              <a:t>Multiprogramming Operating System</a:t>
            </a:r>
            <a:endParaRPr sz="2100" dirty="0">
              <a:latin typeface="Times New Roman"/>
              <a:ea typeface="Times New Roman"/>
              <a:cs typeface="Times New Roman"/>
              <a:sym typeface="Times New Roman"/>
            </a:endParaRPr>
          </a:p>
          <a:p>
            <a:pPr marL="914400" lvl="0" indent="-590550" algn="l" rtl="0">
              <a:spcBef>
                <a:spcPts val="0"/>
              </a:spcBef>
              <a:spcAft>
                <a:spcPts val="0"/>
              </a:spcAft>
              <a:buClr>
                <a:schemeClr val="dk1"/>
              </a:buClr>
              <a:buSzPts val="2100"/>
              <a:buFont typeface="Times New Roman"/>
              <a:buChar char="●"/>
            </a:pPr>
            <a:r>
              <a:rPr lang="en" sz="2100" dirty="0">
                <a:solidFill>
                  <a:schemeClr val="dk1"/>
                </a:solidFill>
                <a:latin typeface="Times New Roman"/>
                <a:ea typeface="Times New Roman"/>
                <a:cs typeface="Times New Roman"/>
                <a:sym typeface="Times New Roman"/>
              </a:rPr>
              <a:t>Multitasking Operating System</a:t>
            </a:r>
            <a:endParaRPr sz="2100" dirty="0">
              <a:solidFill>
                <a:schemeClr val="dk1"/>
              </a:solidFill>
              <a:latin typeface="Times New Roman"/>
              <a:ea typeface="Times New Roman"/>
              <a:cs typeface="Times New Roman"/>
              <a:sym typeface="Times New Roman"/>
            </a:endParaRPr>
          </a:p>
          <a:p>
            <a:pPr marL="914400" lvl="0" indent="-590550" algn="l" rtl="0">
              <a:spcBef>
                <a:spcPts val="0"/>
              </a:spcBef>
              <a:spcAft>
                <a:spcPts val="0"/>
              </a:spcAft>
              <a:buClr>
                <a:schemeClr val="dk1"/>
              </a:buClr>
              <a:buSzPts val="2100"/>
              <a:buFont typeface="Times New Roman"/>
              <a:buChar char="●"/>
            </a:pPr>
            <a:r>
              <a:rPr lang="en" sz="2100" dirty="0">
                <a:solidFill>
                  <a:schemeClr val="dk1"/>
                </a:solidFill>
                <a:latin typeface="Times New Roman"/>
                <a:ea typeface="Times New Roman"/>
                <a:cs typeface="Times New Roman"/>
                <a:sym typeface="Times New Roman"/>
              </a:rPr>
              <a:t>Real time Operating System</a:t>
            </a:r>
            <a:endParaRPr sz="2100" dirty="0">
              <a:solidFill>
                <a:schemeClr val="dk1"/>
              </a:solidFill>
              <a:latin typeface="Times New Roman"/>
              <a:ea typeface="Times New Roman"/>
              <a:cs typeface="Times New Roman"/>
              <a:sym typeface="Times New Roman"/>
            </a:endParaRPr>
          </a:p>
          <a:p>
            <a:pPr marL="914400" lvl="0" indent="-590550" algn="l" rtl="0">
              <a:spcBef>
                <a:spcPts val="0"/>
              </a:spcBef>
              <a:spcAft>
                <a:spcPts val="0"/>
              </a:spcAft>
              <a:buClr>
                <a:schemeClr val="dk1"/>
              </a:buClr>
              <a:buSzPts val="2100"/>
              <a:buFont typeface="Times New Roman"/>
              <a:buChar char="●"/>
            </a:pPr>
            <a:r>
              <a:rPr lang="en" sz="2100" dirty="0">
                <a:solidFill>
                  <a:schemeClr val="dk1"/>
                </a:solidFill>
                <a:latin typeface="Times New Roman"/>
                <a:ea typeface="Times New Roman"/>
                <a:cs typeface="Times New Roman"/>
                <a:sym typeface="Times New Roman"/>
              </a:rPr>
              <a:t>Multiprocessor Operating System</a:t>
            </a:r>
            <a:endParaRPr sz="21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58150" y="82375"/>
            <a:ext cx="2602150" cy="2111350"/>
          </a:xfrm>
          <a:prstGeom prst="rect">
            <a:avLst/>
          </a:prstGeom>
          <a:noFill/>
          <a:ln>
            <a:noFill/>
          </a:ln>
        </p:spPr>
      </p:pic>
      <p:pic>
        <p:nvPicPr>
          <p:cNvPr id="186" name="Google Shape;186;p29"/>
          <p:cNvPicPr preferRelativeResize="0"/>
          <p:nvPr/>
        </p:nvPicPr>
        <p:blipFill>
          <a:blip r:embed="rId4">
            <a:alphaModFix/>
          </a:blip>
          <a:stretch>
            <a:fillRect/>
          </a:stretch>
        </p:blipFill>
        <p:spPr>
          <a:xfrm>
            <a:off x="58150" y="2455500"/>
            <a:ext cx="2804850" cy="1421050"/>
          </a:xfrm>
          <a:prstGeom prst="rect">
            <a:avLst/>
          </a:prstGeom>
          <a:noFill/>
          <a:ln>
            <a:noFill/>
          </a:ln>
        </p:spPr>
      </p:pic>
      <p:sp>
        <p:nvSpPr>
          <p:cNvPr id="187" name="Google Shape;187;p29"/>
          <p:cNvSpPr txBox="1"/>
          <p:nvPr/>
        </p:nvSpPr>
        <p:spPr>
          <a:xfrm>
            <a:off x="3954150" y="2783175"/>
            <a:ext cx="4329300" cy="4734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What is Punch Cards?</a:t>
            </a:r>
            <a:endParaRPr sz="2000" b="1" dirty="0">
              <a:latin typeface="Times New Roman"/>
              <a:ea typeface="Times New Roman"/>
              <a:cs typeface="Times New Roman"/>
              <a:sym typeface="Times New Roman"/>
            </a:endParaRPr>
          </a:p>
          <a:p>
            <a:pPr marL="0" lvl="0" indent="0" algn="l" rtl="0">
              <a:spcBef>
                <a:spcPts val="0"/>
              </a:spcBef>
              <a:spcAft>
                <a:spcPts val="0"/>
              </a:spcAft>
              <a:buNone/>
            </a:pPr>
            <a:r>
              <a:rPr lang="en" sz="2000" b="1">
                <a:latin typeface="Times New Roman"/>
                <a:ea typeface="Times New Roman"/>
                <a:cs typeface="Times New Roman"/>
                <a:sym typeface="Times New Roman"/>
              </a:rPr>
              <a:t>How punch cards were used?</a:t>
            </a:r>
            <a:endParaRPr sz="2000" b="1" dirty="0">
              <a:latin typeface="Times New Roman"/>
              <a:ea typeface="Times New Roman"/>
              <a:cs typeface="Times New Roman"/>
              <a:sym typeface="Times New Roman"/>
            </a:endParaRPr>
          </a:p>
          <a:p>
            <a:pPr marL="0" lvl="0" indent="0" algn="l" rtl="0">
              <a:spcBef>
                <a:spcPts val="0"/>
              </a:spcBef>
              <a:spcAft>
                <a:spcPts val="0"/>
              </a:spcAft>
              <a:buNone/>
            </a:pPr>
            <a:endParaRPr sz="2000" b="1" dirty="0">
              <a:latin typeface="Times New Roman"/>
              <a:ea typeface="Times New Roman"/>
              <a:cs typeface="Times New Roman"/>
              <a:sym typeface="Times New Roman"/>
            </a:endParaRPr>
          </a:p>
        </p:txBody>
      </p:sp>
      <p:pic>
        <p:nvPicPr>
          <p:cNvPr id="188" name="Google Shape;188;p29"/>
          <p:cNvPicPr preferRelativeResize="0"/>
          <p:nvPr/>
        </p:nvPicPr>
        <p:blipFill>
          <a:blip r:embed="rId5">
            <a:alphaModFix/>
          </a:blip>
          <a:stretch>
            <a:fillRect/>
          </a:stretch>
        </p:blipFill>
        <p:spPr>
          <a:xfrm>
            <a:off x="2707575" y="12400"/>
            <a:ext cx="3240275" cy="2566425"/>
          </a:xfrm>
          <a:prstGeom prst="rect">
            <a:avLst/>
          </a:prstGeom>
          <a:noFill/>
          <a:ln>
            <a:noFill/>
          </a:ln>
        </p:spPr>
      </p:pic>
      <p:pic>
        <p:nvPicPr>
          <p:cNvPr id="189" name="Google Shape;189;p29"/>
          <p:cNvPicPr preferRelativeResize="0"/>
          <p:nvPr/>
        </p:nvPicPr>
        <p:blipFill>
          <a:blip r:embed="rId6">
            <a:alphaModFix/>
          </a:blip>
          <a:stretch>
            <a:fillRect/>
          </a:stretch>
        </p:blipFill>
        <p:spPr>
          <a:xfrm>
            <a:off x="6059375" y="135725"/>
            <a:ext cx="3004150" cy="23197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p:nvPr/>
        </p:nvSpPr>
        <p:spPr>
          <a:xfrm>
            <a:off x="0" y="-464300"/>
            <a:ext cx="9144000" cy="4549500"/>
          </a:xfrm>
          <a:prstGeom prst="rect">
            <a:avLst/>
          </a:prstGeom>
          <a:noFill/>
          <a:ln>
            <a:noFill/>
          </a:ln>
        </p:spPr>
        <p:txBody>
          <a:bodyPr spcFirstLastPara="1" wrap="square" lIns="228600" tIns="182850" rIns="182850" bIns="182850" anchor="t" anchorCtr="0">
            <a:noAutofit/>
          </a:bodyPr>
          <a:lstStyle/>
          <a:p>
            <a:pPr marL="0" lvl="0" indent="0" algn="just" rtl="0">
              <a:lnSpc>
                <a:spcPct val="100000"/>
              </a:lnSpc>
              <a:spcBef>
                <a:spcPts val="3600"/>
              </a:spcBef>
              <a:spcAft>
                <a:spcPts val="0"/>
              </a:spcAft>
              <a:buNone/>
            </a:pPr>
            <a:r>
              <a:rPr lang="en" sz="2800" b="1">
                <a:solidFill>
                  <a:schemeClr val="dk1"/>
                </a:solidFill>
                <a:latin typeface="Times New Roman"/>
                <a:ea typeface="Times New Roman"/>
                <a:cs typeface="Times New Roman"/>
                <a:sym typeface="Times New Roman"/>
              </a:rPr>
              <a:t>Batch operating system</a:t>
            </a:r>
            <a:endParaRPr sz="2800" b="1" dirty="0">
              <a:solidFill>
                <a:schemeClr val="dk1"/>
              </a:solidFill>
              <a:latin typeface="Times New Roman"/>
              <a:ea typeface="Times New Roman"/>
              <a:cs typeface="Times New Roman"/>
              <a:sym typeface="Times New Roman"/>
            </a:endParaRPr>
          </a:p>
          <a:p>
            <a:pPr marL="0" lvl="0" indent="0" algn="just" rtl="0">
              <a:spcBef>
                <a:spcPts val="24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a:t>
            </a:r>
            <a:r>
              <a:rPr lang="en" sz="1700" b="1" i="1">
                <a:solidFill>
                  <a:schemeClr val="dk1"/>
                </a:solidFill>
                <a:latin typeface="Times New Roman"/>
                <a:ea typeface="Times New Roman"/>
                <a:cs typeface="Times New Roman"/>
                <a:sym typeface="Times New Roman"/>
              </a:rPr>
              <a:t>Jobs with similar needs are batched together and run as a group. </a:t>
            </a:r>
            <a:endParaRPr sz="2800" b="1" i="1" dirty="0">
              <a:solidFill>
                <a:schemeClr val="dk1"/>
              </a:solidFill>
              <a:latin typeface="Times New Roman"/>
              <a:ea typeface="Times New Roman"/>
              <a:cs typeface="Times New Roman"/>
              <a:sym typeface="Times New Roman"/>
            </a:endParaRPr>
          </a:p>
          <a:p>
            <a:pPr marL="457200" lvl="0" indent="-298450" algn="l" rtl="0">
              <a:lnSpc>
                <a:spcPct val="115000"/>
              </a:lnSpc>
              <a:spcBef>
                <a:spcPts val="240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Firstly, user prepares his job using punch cards.</a:t>
            </a:r>
            <a:endParaRPr sz="17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Then, he submits the job to the computer operator.</a:t>
            </a:r>
            <a:endParaRPr sz="1700" dirty="0">
              <a:solidFill>
                <a:schemeClr val="dk1"/>
              </a:solidFill>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Operator collects the jobs from different users and sort the jobs into batches with similar needs.</a:t>
            </a:r>
            <a:endParaRPr sz="1700" dirty="0">
              <a:solidFill>
                <a:schemeClr val="dk1"/>
              </a:solidFill>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Then, operator submits the batches to the computer and the job are taken by CPU one by one from the card reader.</a:t>
            </a:r>
            <a:endParaRPr sz="1700" dirty="0">
              <a:solidFill>
                <a:schemeClr val="dk1"/>
              </a:solidFill>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When the job is finished, the operator separate and keep the printed output.</a:t>
            </a:r>
            <a:endParaRPr sz="1800" dirty="0">
              <a:solidFill>
                <a:schemeClr val="dk1"/>
              </a:solidFill>
              <a:latin typeface="Times New Roman"/>
              <a:ea typeface="Times New Roman"/>
              <a:cs typeface="Times New Roman"/>
              <a:sym typeface="Times New Roman"/>
            </a:endParaRPr>
          </a:p>
          <a:p>
            <a:pPr marL="0" lvl="0" indent="0" algn="just" rtl="0">
              <a:spcBef>
                <a:spcPts val="2400"/>
              </a:spcBef>
              <a:spcAft>
                <a:spcPts val="0"/>
              </a:spcAft>
              <a:buClr>
                <a:schemeClr val="dk1"/>
              </a:buClr>
              <a:buSzPts val="1100"/>
              <a:buFont typeface="Arial"/>
              <a:buNone/>
            </a:pPr>
            <a:endParaRPr sz="1700" dirty="0">
              <a:solidFill>
                <a:schemeClr val="dk1"/>
              </a:solidFill>
              <a:latin typeface="Times New Roman"/>
              <a:ea typeface="Times New Roman"/>
              <a:cs typeface="Times New Roman"/>
              <a:sym typeface="Times New Roman"/>
            </a:endParaRPr>
          </a:p>
          <a:p>
            <a:pPr marL="914400" lvl="0" indent="0" algn="just" rtl="0">
              <a:lnSpc>
                <a:spcPct val="100000"/>
              </a:lnSpc>
              <a:spcBef>
                <a:spcPts val="2400"/>
              </a:spcBef>
              <a:spcAft>
                <a:spcPts val="2400"/>
              </a:spcAft>
              <a:buNone/>
            </a:pPr>
            <a:endParaRPr sz="16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p:nvPr/>
        </p:nvSpPr>
        <p:spPr>
          <a:xfrm>
            <a:off x="0" y="0"/>
            <a:ext cx="9019200" cy="3147600"/>
          </a:xfrm>
          <a:prstGeom prst="rect">
            <a:avLst/>
          </a:prstGeom>
          <a:noFill/>
          <a:ln>
            <a:noFill/>
          </a:ln>
        </p:spPr>
        <p:txBody>
          <a:bodyPr spcFirstLastPara="1" wrap="square" lIns="91425" tIns="91425" rIns="91425" bIns="91425" anchor="t" anchorCtr="0">
            <a:noAutofit/>
          </a:bodyPr>
          <a:lstStyle/>
          <a:p>
            <a:pPr marL="0" lvl="0" indent="0" algn="just" rtl="0">
              <a:spcBef>
                <a:spcPts val="2400"/>
              </a:spcBef>
              <a:spcAft>
                <a:spcPts val="0"/>
              </a:spcAft>
              <a:buNone/>
            </a:pPr>
            <a:r>
              <a:rPr lang="en" sz="1700">
                <a:solidFill>
                  <a:schemeClr val="dk1"/>
                </a:solidFill>
                <a:latin typeface="Times New Roman"/>
                <a:ea typeface="Times New Roman"/>
                <a:cs typeface="Times New Roman"/>
                <a:sym typeface="Times New Roman"/>
              </a:rPr>
              <a:t>The problems with Batch Systems are as follows −</a:t>
            </a:r>
            <a:endParaRPr sz="1700" dirty="0">
              <a:solidFill>
                <a:schemeClr val="dk1"/>
              </a:solidFill>
              <a:latin typeface="Times New Roman"/>
              <a:ea typeface="Times New Roman"/>
              <a:cs typeface="Times New Roman"/>
              <a:sym typeface="Times New Roman"/>
            </a:endParaRPr>
          </a:p>
          <a:p>
            <a:pPr marL="914400" lvl="0" indent="-565150" algn="just" rtl="0">
              <a:lnSpc>
                <a:spcPct val="150000"/>
              </a:lnSpc>
              <a:spcBef>
                <a:spcPts val="24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Lack of interaction between the user and the job.</a:t>
            </a:r>
            <a:endParaRPr sz="1700" dirty="0">
              <a:solidFill>
                <a:schemeClr val="dk1"/>
              </a:solidFill>
              <a:latin typeface="Times New Roman"/>
              <a:ea typeface="Times New Roman"/>
              <a:cs typeface="Times New Roman"/>
              <a:sym typeface="Times New Roman"/>
            </a:endParaRPr>
          </a:p>
          <a:p>
            <a:pPr marL="914400" lvl="0" indent="-565150" algn="just" rtl="0">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CPU is often idle, because the speed of the mechanical I/O devices is slower than the CPU.</a:t>
            </a:r>
            <a:endParaRPr sz="1700" dirty="0">
              <a:solidFill>
                <a:schemeClr val="dk1"/>
              </a:solidFill>
              <a:latin typeface="Times New Roman"/>
              <a:ea typeface="Times New Roman"/>
              <a:cs typeface="Times New Roman"/>
              <a:sym typeface="Times New Roman"/>
            </a:endParaRPr>
          </a:p>
          <a:p>
            <a:pPr marL="914400" lvl="0" indent="-565150" algn="just" rtl="0">
              <a:lnSpc>
                <a:spcPct val="150000"/>
              </a:lnSpc>
              <a:spcBef>
                <a:spcPts val="0"/>
              </a:spcBef>
              <a:spcAft>
                <a:spcPts val="0"/>
              </a:spcAft>
              <a:buClr>
                <a:schemeClr val="dk1"/>
              </a:buClr>
              <a:buSzPts val="1700"/>
              <a:buFont typeface="Times New Roman"/>
              <a:buChar char="●"/>
            </a:pPr>
            <a:r>
              <a:rPr lang="en" sz="1700" b="1">
                <a:solidFill>
                  <a:schemeClr val="dk1"/>
                </a:solidFill>
                <a:latin typeface="Times New Roman"/>
                <a:ea typeface="Times New Roman"/>
                <a:cs typeface="Times New Roman"/>
                <a:sym typeface="Times New Roman"/>
              </a:rPr>
              <a:t>Low Throughput</a:t>
            </a:r>
            <a:r>
              <a:rPr lang="en" sz="1700">
                <a:solidFill>
                  <a:schemeClr val="dk1"/>
                </a:solidFill>
                <a:latin typeface="Times New Roman"/>
                <a:ea typeface="Times New Roman"/>
                <a:cs typeface="Times New Roman"/>
                <a:sym typeface="Times New Roman"/>
              </a:rPr>
              <a:t> / Uniprogramming / Serial Processing [No Multiprogramming]</a:t>
            </a:r>
            <a:endParaRPr sz="1700" dirty="0">
              <a:solidFill>
                <a:schemeClr val="dk1"/>
              </a:solidFill>
              <a:latin typeface="Times New Roman"/>
              <a:ea typeface="Times New Roman"/>
              <a:cs typeface="Times New Roman"/>
              <a:sym typeface="Times New Roman"/>
            </a:endParaRPr>
          </a:p>
          <a:p>
            <a:pPr marL="914400" lvl="0" indent="-565150" algn="just" rtl="0">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Wastage of memory [ </a:t>
            </a:r>
            <a:r>
              <a:rPr lang="en" sz="1700" b="1">
                <a:solidFill>
                  <a:schemeClr val="dk1"/>
                </a:solidFill>
                <a:latin typeface="Times New Roman"/>
                <a:ea typeface="Times New Roman"/>
                <a:cs typeface="Times New Roman"/>
                <a:sym typeface="Times New Roman"/>
              </a:rPr>
              <a:t>Internal fragmentation</a:t>
            </a:r>
            <a:r>
              <a:rPr lang="en" sz="1700">
                <a:solidFill>
                  <a:schemeClr val="dk1"/>
                </a:solidFill>
                <a:latin typeface="Times New Roman"/>
                <a:ea typeface="Times New Roman"/>
                <a:cs typeface="Times New Roman"/>
                <a:sym typeface="Times New Roman"/>
              </a:rPr>
              <a:t> ]</a:t>
            </a:r>
            <a:endParaRPr sz="1700" dirty="0">
              <a:solidFill>
                <a:schemeClr val="dk1"/>
              </a:solidFill>
              <a:latin typeface="Times New Roman"/>
              <a:ea typeface="Times New Roman"/>
              <a:cs typeface="Times New Roman"/>
              <a:sym typeface="Times New Roman"/>
            </a:endParaRPr>
          </a:p>
        </p:txBody>
      </p:sp>
      <p:sp>
        <p:nvSpPr>
          <p:cNvPr id="200" name="Google Shape;200;p31"/>
          <p:cNvSpPr/>
          <p:nvPr/>
        </p:nvSpPr>
        <p:spPr>
          <a:xfrm>
            <a:off x="5104825" y="2628575"/>
            <a:ext cx="873900" cy="162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1"/>
          <p:cNvSpPr/>
          <p:nvPr/>
        </p:nvSpPr>
        <p:spPr>
          <a:xfrm>
            <a:off x="5104825" y="3848700"/>
            <a:ext cx="873900" cy="409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1"/>
          <p:cNvSpPr/>
          <p:nvPr/>
        </p:nvSpPr>
        <p:spPr>
          <a:xfrm>
            <a:off x="1162975" y="3256800"/>
            <a:ext cx="892200" cy="373200"/>
          </a:xfrm>
          <a:prstGeom prst="round1Rect">
            <a:avLst>
              <a:gd name="adj" fmla="val 16667"/>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1"/>
          <p:cNvSpPr/>
          <p:nvPr/>
        </p:nvSpPr>
        <p:spPr>
          <a:xfrm>
            <a:off x="1086775" y="3333000"/>
            <a:ext cx="892200" cy="373200"/>
          </a:xfrm>
          <a:prstGeom prst="round1Rect">
            <a:avLst>
              <a:gd name="adj" fmla="val 16667"/>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1"/>
          <p:cNvSpPr/>
          <p:nvPr/>
        </p:nvSpPr>
        <p:spPr>
          <a:xfrm>
            <a:off x="1010575" y="3409200"/>
            <a:ext cx="892200" cy="373200"/>
          </a:xfrm>
          <a:prstGeom prst="round1Rect">
            <a:avLst>
              <a:gd name="adj" fmla="val 16667"/>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1"/>
          <p:cNvSpPr/>
          <p:nvPr/>
        </p:nvSpPr>
        <p:spPr>
          <a:xfrm>
            <a:off x="934375" y="3485400"/>
            <a:ext cx="892200" cy="373200"/>
          </a:xfrm>
          <a:prstGeom prst="round1Rect">
            <a:avLst>
              <a:gd name="adj" fmla="val 16667"/>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1"/>
          <p:cNvSpPr/>
          <p:nvPr/>
        </p:nvSpPr>
        <p:spPr>
          <a:xfrm>
            <a:off x="2238400" y="3333000"/>
            <a:ext cx="590400" cy="3384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1"/>
          <p:cNvSpPr/>
          <p:nvPr/>
        </p:nvSpPr>
        <p:spPr>
          <a:xfrm>
            <a:off x="3011000" y="3165750"/>
            <a:ext cx="892200" cy="61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1"/>
          <p:cNvSpPr txBox="1"/>
          <p:nvPr/>
        </p:nvSpPr>
        <p:spPr>
          <a:xfrm>
            <a:off x="3029250" y="3220375"/>
            <a:ext cx="8739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Card Reader</a:t>
            </a:r>
            <a:endParaRPr dirty="0">
              <a:latin typeface="Times New Roman"/>
              <a:ea typeface="Times New Roman"/>
              <a:cs typeface="Times New Roman"/>
              <a:sym typeface="Times New Roman"/>
            </a:endParaRPr>
          </a:p>
        </p:txBody>
      </p:sp>
      <p:sp>
        <p:nvSpPr>
          <p:cNvPr id="209" name="Google Shape;209;p31"/>
          <p:cNvSpPr txBox="1"/>
          <p:nvPr/>
        </p:nvSpPr>
        <p:spPr>
          <a:xfrm>
            <a:off x="1298575" y="3825000"/>
            <a:ext cx="1265400" cy="1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Punch Cards</a:t>
            </a:r>
            <a:endParaRPr dirty="0">
              <a:latin typeface="Times New Roman"/>
              <a:ea typeface="Times New Roman"/>
              <a:cs typeface="Times New Roman"/>
              <a:sym typeface="Times New Roman"/>
            </a:endParaRPr>
          </a:p>
        </p:txBody>
      </p:sp>
      <p:sp>
        <p:nvSpPr>
          <p:cNvPr id="210" name="Google Shape;210;p31"/>
          <p:cNvSpPr txBox="1"/>
          <p:nvPr/>
        </p:nvSpPr>
        <p:spPr>
          <a:xfrm>
            <a:off x="5086600" y="4196825"/>
            <a:ext cx="873900" cy="1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Memory</a:t>
            </a:r>
            <a:endParaRPr dirty="0">
              <a:latin typeface="Times New Roman"/>
              <a:ea typeface="Times New Roman"/>
              <a:cs typeface="Times New Roman"/>
              <a:sym typeface="Times New Roman"/>
            </a:endParaRPr>
          </a:p>
        </p:txBody>
      </p:sp>
      <p:sp>
        <p:nvSpPr>
          <p:cNvPr id="211" name="Google Shape;211;p31"/>
          <p:cNvSpPr/>
          <p:nvPr/>
        </p:nvSpPr>
        <p:spPr>
          <a:xfrm>
            <a:off x="4067200" y="3333000"/>
            <a:ext cx="590400" cy="3384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1"/>
          <p:cNvSpPr/>
          <p:nvPr/>
        </p:nvSpPr>
        <p:spPr>
          <a:xfrm>
            <a:off x="6344100" y="3502800"/>
            <a:ext cx="590400" cy="3384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1"/>
          <p:cNvSpPr/>
          <p:nvPr/>
        </p:nvSpPr>
        <p:spPr>
          <a:xfrm>
            <a:off x="6297400" y="3166675"/>
            <a:ext cx="590400" cy="282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1"/>
          <p:cNvSpPr/>
          <p:nvPr/>
        </p:nvSpPr>
        <p:spPr>
          <a:xfrm>
            <a:off x="7235050" y="3029200"/>
            <a:ext cx="1037700" cy="7533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1"/>
          <p:cNvSpPr txBox="1"/>
          <p:nvPr/>
        </p:nvSpPr>
        <p:spPr>
          <a:xfrm>
            <a:off x="7362500" y="3265900"/>
            <a:ext cx="764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Times New Roman"/>
                <a:ea typeface="Times New Roman"/>
                <a:cs typeface="Times New Roman"/>
                <a:sym typeface="Times New Roman"/>
              </a:rPr>
              <a:t>Processor</a:t>
            </a:r>
            <a:endParaRPr sz="1100" b="1" dirty="0">
              <a:latin typeface="Times New Roman"/>
              <a:ea typeface="Times New Roman"/>
              <a:cs typeface="Times New Roman"/>
              <a:sym typeface="Times New Roman"/>
            </a:endParaRPr>
          </a:p>
        </p:txBody>
      </p:sp>
      <p:sp>
        <p:nvSpPr>
          <p:cNvPr id="216" name="Google Shape;216;p31"/>
          <p:cNvSpPr txBox="1"/>
          <p:nvPr/>
        </p:nvSpPr>
        <p:spPr>
          <a:xfrm>
            <a:off x="5268625" y="3858600"/>
            <a:ext cx="7101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OS</a:t>
            </a:r>
            <a:endParaRPr b="1" dirty="0">
              <a:latin typeface="Times New Roman"/>
              <a:ea typeface="Times New Roman"/>
              <a:cs typeface="Times New Roman"/>
              <a:sym typeface="Times New Roman"/>
            </a:endParaRPr>
          </a:p>
        </p:txBody>
      </p:sp>
      <p:sp>
        <p:nvSpPr>
          <p:cNvPr id="217" name="Google Shape;217;p31"/>
          <p:cNvSpPr txBox="1"/>
          <p:nvPr/>
        </p:nvSpPr>
        <p:spPr>
          <a:xfrm>
            <a:off x="5123025" y="3165750"/>
            <a:ext cx="892200" cy="1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User Program</a:t>
            </a:r>
            <a:endParaRPr sz="1200" b="1" dirty="0">
              <a:latin typeface="Times New Roman"/>
              <a:ea typeface="Times New Roman"/>
              <a:cs typeface="Times New Roman"/>
              <a:sym typeface="Times New Roman"/>
            </a:endParaRPr>
          </a:p>
        </p:txBody>
      </p:sp>
      <p:cxnSp>
        <p:nvCxnSpPr>
          <p:cNvPr id="218" name="Google Shape;218;p31"/>
          <p:cNvCxnSpPr/>
          <p:nvPr/>
        </p:nvCxnSpPr>
        <p:spPr>
          <a:xfrm>
            <a:off x="5123025" y="3029200"/>
            <a:ext cx="846600" cy="9000"/>
          </a:xfrm>
          <a:prstGeom prst="straightConnector1">
            <a:avLst/>
          </a:prstGeom>
          <a:noFill/>
          <a:ln w="28575" cap="flat" cmpd="sng">
            <a:solidFill>
              <a:srgbClr val="FF0000"/>
            </a:solidFill>
            <a:prstDash val="dot"/>
            <a:round/>
            <a:headEnd type="none" w="med" len="med"/>
            <a:tailEnd type="none" w="med" len="med"/>
          </a:ln>
        </p:spPr>
      </p:cxnSp>
      <p:cxnSp>
        <p:nvCxnSpPr>
          <p:cNvPr id="219" name="Google Shape;219;p31"/>
          <p:cNvCxnSpPr/>
          <p:nvPr/>
        </p:nvCxnSpPr>
        <p:spPr>
          <a:xfrm>
            <a:off x="4267275" y="2473875"/>
            <a:ext cx="1183500" cy="382500"/>
          </a:xfrm>
          <a:prstGeom prst="straightConnector1">
            <a:avLst/>
          </a:prstGeom>
          <a:noFill/>
          <a:ln w="9525" cap="flat" cmpd="sng">
            <a:solidFill>
              <a:schemeClr val="dk2"/>
            </a:solidFill>
            <a:prstDash val="solid"/>
            <a:round/>
            <a:headEnd type="none" w="med" len="med"/>
            <a:tailEnd type="triangle" w="med" len="med"/>
          </a:ln>
        </p:spPr>
      </p:cxnSp>
      <p:sp>
        <p:nvSpPr>
          <p:cNvPr id="220" name="Google Shape;220;p31"/>
          <p:cNvSpPr/>
          <p:nvPr/>
        </p:nvSpPr>
        <p:spPr>
          <a:xfrm>
            <a:off x="558775" y="35028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1"/>
          <p:cNvSpPr/>
          <p:nvPr/>
        </p:nvSpPr>
        <p:spPr>
          <a:xfrm>
            <a:off x="482575" y="35790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1"/>
          <p:cNvSpPr/>
          <p:nvPr/>
        </p:nvSpPr>
        <p:spPr>
          <a:xfrm>
            <a:off x="406375" y="36552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1"/>
          <p:cNvSpPr/>
          <p:nvPr/>
        </p:nvSpPr>
        <p:spPr>
          <a:xfrm>
            <a:off x="330175" y="37314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1"/>
          <p:cNvSpPr/>
          <p:nvPr/>
        </p:nvSpPr>
        <p:spPr>
          <a:xfrm>
            <a:off x="253975" y="38076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1"/>
          <p:cNvSpPr/>
          <p:nvPr/>
        </p:nvSpPr>
        <p:spPr>
          <a:xfrm>
            <a:off x="177775" y="3883800"/>
            <a:ext cx="892200" cy="373200"/>
          </a:xfrm>
          <a:prstGeom prst="round1Rect">
            <a:avLst>
              <a:gd name="adj" fmla="val 16667"/>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2"/>
          <p:cNvPicPr preferRelativeResize="0"/>
          <p:nvPr/>
        </p:nvPicPr>
        <p:blipFill>
          <a:blip r:embed="rId3">
            <a:alphaModFix/>
          </a:blip>
          <a:stretch>
            <a:fillRect/>
          </a:stretch>
        </p:blipFill>
        <p:spPr>
          <a:xfrm>
            <a:off x="644075" y="689200"/>
            <a:ext cx="4105675" cy="2476550"/>
          </a:xfrm>
          <a:prstGeom prst="rect">
            <a:avLst/>
          </a:prstGeom>
          <a:noFill/>
          <a:ln>
            <a:noFill/>
          </a:ln>
        </p:spPr>
      </p:pic>
      <p:sp>
        <p:nvSpPr>
          <p:cNvPr id="231" name="Google Shape;231;p32"/>
          <p:cNvSpPr txBox="1"/>
          <p:nvPr/>
        </p:nvSpPr>
        <p:spPr>
          <a:xfrm>
            <a:off x="5968875" y="2020930"/>
            <a:ext cx="2427600" cy="7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Higher Throughput</a:t>
            </a:r>
            <a:endParaRPr sz="1500" b="1" dirty="0">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Better utilization of RAM</a:t>
            </a:r>
            <a:endParaRPr sz="1500" b="1" dirty="0">
              <a:latin typeface="Times New Roman"/>
              <a:ea typeface="Times New Roman"/>
              <a:cs typeface="Times New Roman"/>
              <a:sym typeface="Times New Roman"/>
            </a:endParaRPr>
          </a:p>
        </p:txBody>
      </p:sp>
      <p:sp>
        <p:nvSpPr>
          <p:cNvPr id="232" name="Google Shape;232;p32"/>
          <p:cNvSpPr txBox="1"/>
          <p:nvPr/>
        </p:nvSpPr>
        <p:spPr>
          <a:xfrm>
            <a:off x="66900" y="112494"/>
            <a:ext cx="82593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Multiprogramming OS</a:t>
            </a:r>
            <a:endParaRPr sz="2300" dirty="0">
              <a:solidFill>
                <a:schemeClr val="dk1"/>
              </a:solidFill>
              <a:latin typeface="Times New Roman"/>
              <a:ea typeface="Times New Roman"/>
              <a:cs typeface="Times New Roman"/>
              <a:sym typeface="Times New Roman"/>
            </a:endParaRPr>
          </a:p>
        </p:txBody>
      </p:sp>
      <p:sp>
        <p:nvSpPr>
          <p:cNvPr id="233" name="Google Shape;233;p32"/>
          <p:cNvSpPr/>
          <p:nvPr/>
        </p:nvSpPr>
        <p:spPr>
          <a:xfrm>
            <a:off x="5550875" y="462000"/>
            <a:ext cx="992300" cy="409675"/>
          </a:xfrm>
          <a:prstGeom prst="flowChartProcess">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32"/>
          <p:cNvSpPr/>
          <p:nvPr/>
        </p:nvSpPr>
        <p:spPr>
          <a:xfrm>
            <a:off x="7259975" y="462000"/>
            <a:ext cx="992300" cy="4096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32"/>
          <p:cNvSpPr/>
          <p:nvPr/>
        </p:nvSpPr>
        <p:spPr>
          <a:xfrm>
            <a:off x="6543175" y="1370000"/>
            <a:ext cx="992300" cy="409675"/>
          </a:xfrm>
          <a:prstGeom prst="flowChartProcess">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2"/>
          <p:cNvSpPr/>
          <p:nvPr/>
        </p:nvSpPr>
        <p:spPr>
          <a:xfrm>
            <a:off x="51503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2"/>
          <p:cNvSpPr/>
          <p:nvPr/>
        </p:nvSpPr>
        <p:spPr>
          <a:xfrm>
            <a:off x="67505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2"/>
          <p:cNvSpPr/>
          <p:nvPr/>
        </p:nvSpPr>
        <p:spPr>
          <a:xfrm>
            <a:off x="8350725" y="580350"/>
            <a:ext cx="345900" cy="20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2"/>
          <p:cNvSpPr/>
          <p:nvPr/>
        </p:nvSpPr>
        <p:spPr>
          <a:xfrm rot="1302418">
            <a:off x="7745277" y="983025"/>
            <a:ext cx="709729" cy="926548"/>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2"/>
          <p:cNvSpPr/>
          <p:nvPr/>
        </p:nvSpPr>
        <p:spPr>
          <a:xfrm rot="8222795">
            <a:off x="5526792" y="919157"/>
            <a:ext cx="736568" cy="1165536"/>
          </a:xfrm>
          <a:prstGeom prst="curvedLeftArrow">
            <a:avLst>
              <a:gd name="adj1" fmla="val 25000"/>
              <a:gd name="adj2" fmla="val 50000"/>
              <a:gd name="adj3" fmla="val 3058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32"/>
          <p:cNvSpPr txBox="1"/>
          <p:nvPr/>
        </p:nvSpPr>
        <p:spPr>
          <a:xfrm>
            <a:off x="5613350" y="473550"/>
            <a:ext cx="8115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waiting</a:t>
            </a:r>
            <a:endParaRPr sz="1300" b="1" dirty="0">
              <a:latin typeface="Times New Roman"/>
              <a:ea typeface="Times New Roman"/>
              <a:cs typeface="Times New Roman"/>
              <a:sym typeface="Times New Roman"/>
            </a:endParaRPr>
          </a:p>
        </p:txBody>
      </p:sp>
      <p:sp>
        <p:nvSpPr>
          <p:cNvPr id="242" name="Google Shape;242;p32"/>
          <p:cNvSpPr txBox="1"/>
          <p:nvPr/>
        </p:nvSpPr>
        <p:spPr>
          <a:xfrm>
            <a:off x="7259975" y="473550"/>
            <a:ext cx="10017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Execution</a:t>
            </a:r>
            <a:endParaRPr sz="1300" b="1" dirty="0">
              <a:latin typeface="Times New Roman"/>
              <a:ea typeface="Times New Roman"/>
              <a:cs typeface="Times New Roman"/>
              <a:sym typeface="Times New Roman"/>
            </a:endParaRPr>
          </a:p>
        </p:txBody>
      </p:sp>
      <p:sp>
        <p:nvSpPr>
          <p:cNvPr id="243" name="Google Shape;243;p32"/>
          <p:cNvSpPr txBox="1"/>
          <p:nvPr/>
        </p:nvSpPr>
        <p:spPr>
          <a:xfrm>
            <a:off x="6841575" y="1361975"/>
            <a:ext cx="8115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Times New Roman"/>
                <a:ea typeface="Times New Roman"/>
                <a:cs typeface="Times New Roman"/>
                <a:sym typeface="Times New Roman"/>
              </a:rPr>
              <a:t>I/O</a:t>
            </a:r>
            <a:endParaRPr sz="1300" b="1" dirty="0">
              <a:latin typeface="Times New Roman"/>
              <a:ea typeface="Times New Roman"/>
              <a:cs typeface="Times New Roman"/>
              <a:sym typeface="Times New Roman"/>
            </a:endParaRPr>
          </a:p>
        </p:txBody>
      </p:sp>
      <p:sp>
        <p:nvSpPr>
          <p:cNvPr id="244" name="Google Shape;244;p32"/>
          <p:cNvSpPr txBox="1"/>
          <p:nvPr/>
        </p:nvSpPr>
        <p:spPr>
          <a:xfrm>
            <a:off x="4758875" y="398275"/>
            <a:ext cx="4692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Start</a:t>
            </a:r>
            <a:endParaRPr sz="1100" dirty="0">
              <a:latin typeface="Times New Roman"/>
              <a:ea typeface="Times New Roman"/>
              <a:cs typeface="Times New Roman"/>
              <a:sym typeface="Times New Roman"/>
            </a:endParaRPr>
          </a:p>
        </p:txBody>
      </p:sp>
      <p:sp>
        <p:nvSpPr>
          <p:cNvPr id="245" name="Google Shape;245;p32"/>
          <p:cNvSpPr txBox="1"/>
          <p:nvPr/>
        </p:nvSpPr>
        <p:spPr>
          <a:xfrm>
            <a:off x="8326200" y="322075"/>
            <a:ext cx="7752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Complete</a:t>
            </a:r>
            <a:endParaRPr sz="1100" dirty="0">
              <a:latin typeface="Times New Roman"/>
              <a:ea typeface="Times New Roman"/>
              <a:cs typeface="Times New Roman"/>
              <a:sym typeface="Times New Roman"/>
            </a:endParaRPr>
          </a:p>
        </p:txBody>
      </p:sp>
      <p:sp>
        <p:nvSpPr>
          <p:cNvPr id="246" name="Google Shape;246;p32"/>
          <p:cNvSpPr txBox="1"/>
          <p:nvPr/>
        </p:nvSpPr>
        <p:spPr>
          <a:xfrm>
            <a:off x="6638488" y="322075"/>
            <a:ext cx="4947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Load</a:t>
            </a:r>
            <a:endParaRPr sz="11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1128</Words>
  <Application>Microsoft Office PowerPoint</Application>
  <PresentationFormat>On-screen Show (16:9)</PresentationFormat>
  <Paragraphs>215</Paragraphs>
  <Slides>36</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Verdana</vt: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geu_dd</dc:creator>
  <cp:lastModifiedBy>Class</cp:lastModifiedBy>
  <cp:revision>39</cp:revision>
  <dcterms:modified xsi:type="dcterms:W3CDTF">2022-10-21T15:58:34Z</dcterms:modified>
</cp:coreProperties>
</file>