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870A9D6-9065-4AF3-8898-D2CAC3ED1372}" type="datetimeFigureOut">
              <a:rPr lang="en-US" smtClean="0"/>
              <a:t>8/13/2020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291504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0A9D6-9065-4AF3-8898-D2CAC3ED1372}"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193791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0A9D6-9065-4AF3-8898-D2CAC3ED1372}"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1811772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0A9D6-9065-4AF3-8898-D2CAC3ED1372}"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2304203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0A9D6-9065-4AF3-8898-D2CAC3ED1372}"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1903218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70A9D6-9065-4AF3-8898-D2CAC3ED1372}"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4276067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70A9D6-9065-4AF3-8898-D2CAC3ED1372}" type="datetimeFigureOut">
              <a:rPr lang="en-US" smtClean="0"/>
              <a:t>8/13/2020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341988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870A9D6-9065-4AF3-8898-D2CAC3ED1372}"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51721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870A9D6-9065-4AF3-8898-D2CAC3ED1372}"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67615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70A9D6-9065-4AF3-8898-D2CAC3ED1372}"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24722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0A9D6-9065-4AF3-8898-D2CAC3ED1372}"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326912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70A9D6-9065-4AF3-8898-D2CAC3ED1372}"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76080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70A9D6-9065-4AF3-8898-D2CAC3ED1372}"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36660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70A9D6-9065-4AF3-8898-D2CAC3ED1372}"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359254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0A9D6-9065-4AF3-8898-D2CAC3ED1372}"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123463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0A9D6-9065-4AF3-8898-D2CAC3ED1372}"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126717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0A9D6-9065-4AF3-8898-D2CAC3ED1372}"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E2F01F-DAC3-483D-A42C-AC6FCE49A11B}" type="slidenum">
              <a:rPr lang="en-US" smtClean="0"/>
              <a:t>‹#›</a:t>
            </a:fld>
            <a:endParaRPr lang="en-US"/>
          </a:p>
        </p:txBody>
      </p:sp>
    </p:spTree>
    <p:extLst>
      <p:ext uri="{BB962C8B-B14F-4D97-AF65-F5344CB8AC3E}">
        <p14:creationId xmlns:p14="http://schemas.microsoft.com/office/powerpoint/2010/main" val="60024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870A9D6-9065-4AF3-8898-D2CAC3ED1372}" type="datetimeFigureOut">
              <a:rPr lang="en-US" smtClean="0"/>
              <a:t>8/13/2020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E2F01F-DAC3-483D-A42C-AC6FCE49A11B}" type="slidenum">
              <a:rPr lang="en-US" smtClean="0"/>
              <a:t>‹#›</a:t>
            </a:fld>
            <a:endParaRPr lang="en-US"/>
          </a:p>
        </p:txBody>
      </p:sp>
    </p:spTree>
    <p:extLst>
      <p:ext uri="{BB962C8B-B14F-4D97-AF65-F5344CB8AC3E}">
        <p14:creationId xmlns:p14="http://schemas.microsoft.com/office/powerpoint/2010/main" val="8447279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Images and Hyperlinks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Neelam</a:t>
            </a:r>
            <a:r>
              <a:rPr lang="en-US" dirty="0" smtClean="0"/>
              <a:t> Singh</a:t>
            </a:r>
            <a:endParaRPr lang="en-US" dirty="0"/>
          </a:p>
        </p:txBody>
      </p:sp>
    </p:spTree>
    <p:extLst>
      <p:ext uri="{BB962C8B-B14F-4D97-AF65-F5344CB8AC3E}">
        <p14:creationId xmlns:p14="http://schemas.microsoft.com/office/powerpoint/2010/main" val="882133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 Images</a:t>
            </a:r>
          </a:p>
        </p:txBody>
      </p:sp>
      <p:sp>
        <p:nvSpPr>
          <p:cNvPr id="3" name="Content Placeholder 2"/>
          <p:cNvSpPr>
            <a:spLocks noGrp="1"/>
          </p:cNvSpPr>
          <p:nvPr>
            <p:ph idx="1"/>
          </p:nvPr>
        </p:nvSpPr>
        <p:spPr>
          <a:xfrm>
            <a:off x="1154954" y="2603499"/>
            <a:ext cx="9843604" cy="3990483"/>
          </a:xfrm>
        </p:spPr>
        <p:txBody>
          <a:bodyPr>
            <a:normAutofit lnSpcReduction="10000"/>
          </a:bodyPr>
          <a:lstStyle/>
          <a:p>
            <a:pPr algn="just"/>
            <a:r>
              <a:rPr lang="en-US" b="1" dirty="0">
                <a:solidFill>
                  <a:schemeClr val="tx1"/>
                </a:solidFill>
              </a:rPr>
              <a:t>Images are very important to beautify as well as to depict many complex concepts in simple way on your web page. </a:t>
            </a:r>
            <a:endParaRPr lang="en-US" b="1" dirty="0" smtClean="0">
              <a:solidFill>
                <a:schemeClr val="tx1"/>
              </a:solidFill>
            </a:endParaRPr>
          </a:p>
          <a:p>
            <a:pPr algn="just"/>
            <a:r>
              <a:rPr lang="en-US" b="1" dirty="0" smtClean="0">
                <a:solidFill>
                  <a:schemeClr val="tx1"/>
                </a:solidFill>
              </a:rPr>
              <a:t>Inserting Image: </a:t>
            </a:r>
          </a:p>
          <a:p>
            <a:pPr lvl="1" algn="just"/>
            <a:r>
              <a:rPr lang="en-US" b="1" dirty="0" smtClean="0">
                <a:solidFill>
                  <a:schemeClr val="tx1"/>
                </a:solidFill>
              </a:rPr>
              <a:t>We can insert </a:t>
            </a:r>
            <a:r>
              <a:rPr lang="en-US" b="1" dirty="0">
                <a:solidFill>
                  <a:schemeClr val="tx1"/>
                </a:solidFill>
              </a:rPr>
              <a:t>any image in </a:t>
            </a:r>
            <a:r>
              <a:rPr lang="en-US" b="1" dirty="0" smtClean="0">
                <a:solidFill>
                  <a:schemeClr val="tx1"/>
                </a:solidFill>
              </a:rPr>
              <a:t>a </a:t>
            </a:r>
            <a:r>
              <a:rPr lang="en-US" b="1" dirty="0">
                <a:solidFill>
                  <a:schemeClr val="tx1"/>
                </a:solidFill>
              </a:rPr>
              <a:t>web page by using &lt;</a:t>
            </a:r>
            <a:r>
              <a:rPr lang="en-US" b="1" dirty="0" err="1">
                <a:solidFill>
                  <a:schemeClr val="tx1"/>
                </a:solidFill>
              </a:rPr>
              <a:t>img</a:t>
            </a:r>
            <a:r>
              <a:rPr lang="en-US" b="1" dirty="0">
                <a:solidFill>
                  <a:schemeClr val="tx1"/>
                </a:solidFill>
              </a:rPr>
              <a:t>&gt; tag</a:t>
            </a:r>
            <a:r>
              <a:rPr lang="en-US" b="1" dirty="0" smtClean="0">
                <a:solidFill>
                  <a:schemeClr val="tx1"/>
                </a:solidFill>
              </a:rPr>
              <a:t>.</a:t>
            </a:r>
          </a:p>
          <a:p>
            <a:pPr lvl="1" algn="just"/>
            <a:r>
              <a:rPr lang="en-US" b="1" dirty="0" smtClean="0">
                <a:solidFill>
                  <a:schemeClr val="tx1"/>
                </a:solidFill>
              </a:rPr>
              <a:t> </a:t>
            </a:r>
            <a:r>
              <a:rPr lang="en-US" b="1" dirty="0">
                <a:solidFill>
                  <a:schemeClr val="tx1"/>
                </a:solidFill>
              </a:rPr>
              <a:t>Following is the simple syntax to use this tag</a:t>
            </a:r>
            <a:r>
              <a:rPr lang="en-US" b="1" dirty="0" smtClean="0">
                <a:solidFill>
                  <a:schemeClr val="tx1"/>
                </a:solidFill>
              </a:rPr>
              <a:t>.</a:t>
            </a:r>
          </a:p>
          <a:p>
            <a:pPr lvl="2" algn="just"/>
            <a:r>
              <a:rPr kumimoji="0" lang="en-US" b="1" i="0" u="none" strike="noStrike" cap="none" normalizeH="0" baseline="0" dirty="0" smtClean="0">
                <a:ln>
                  <a:noFill/>
                </a:ln>
                <a:solidFill>
                  <a:schemeClr val="tx1"/>
                </a:solidFill>
                <a:effectLst/>
                <a:latin typeface="Courier New" panose="02070309020205020404" pitchFamily="49" charset="0"/>
              </a:rPr>
              <a:t>&lt;</a:t>
            </a:r>
            <a:r>
              <a:rPr kumimoji="0" lang="en-US" b="1" i="0" u="none" strike="noStrike" cap="none" normalizeH="0" baseline="0" dirty="0" err="1" smtClean="0">
                <a:ln>
                  <a:noFill/>
                </a:ln>
                <a:solidFill>
                  <a:schemeClr val="tx1"/>
                </a:solidFill>
                <a:effectLst/>
                <a:latin typeface="Courier New" panose="02070309020205020404" pitchFamily="49" charset="0"/>
              </a:rPr>
              <a:t>img</a:t>
            </a:r>
            <a:r>
              <a:rPr kumimoji="0" lang="en-US" b="1" i="0" u="none" strike="noStrike" cap="none" normalizeH="0" baseline="0" dirty="0" smtClean="0">
                <a:ln>
                  <a:noFill/>
                </a:ln>
                <a:solidFill>
                  <a:schemeClr val="tx1"/>
                </a:solidFill>
                <a:effectLst/>
                <a:latin typeface="Courier New" panose="02070309020205020404" pitchFamily="49" charset="0"/>
              </a:rPr>
              <a:t> </a:t>
            </a:r>
            <a:r>
              <a:rPr kumimoji="0" lang="en-US" b="1" i="0" u="none" strike="noStrike" cap="none" normalizeH="0" baseline="0" dirty="0" err="1" smtClean="0">
                <a:ln>
                  <a:noFill/>
                </a:ln>
                <a:solidFill>
                  <a:schemeClr val="tx1"/>
                </a:solidFill>
                <a:effectLst/>
                <a:latin typeface="Courier New" panose="02070309020205020404" pitchFamily="49" charset="0"/>
              </a:rPr>
              <a:t>src</a:t>
            </a:r>
            <a:r>
              <a:rPr kumimoji="0" lang="en-US" b="1" i="0" u="none" strike="noStrike" cap="none" normalizeH="0" baseline="0" dirty="0" smtClean="0">
                <a:ln>
                  <a:noFill/>
                </a:ln>
                <a:solidFill>
                  <a:schemeClr val="tx1"/>
                </a:solidFill>
                <a:effectLst/>
                <a:latin typeface="Courier New" panose="02070309020205020404" pitchFamily="49" charset="0"/>
              </a:rPr>
              <a:t> = "Image URL" ... Attributes</a:t>
            </a:r>
            <a:r>
              <a:rPr kumimoji="0" 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-list/&gt;</a:t>
            </a:r>
            <a:r>
              <a:rPr kumimoji="0" lang="en-US" b="1" i="0" u="none" strike="noStrike" cap="none" normalizeH="0" baseline="0" dirty="0" smtClean="0">
                <a:ln>
                  <a:noFill/>
                </a:ln>
                <a:solidFill>
                  <a:schemeClr val="tx1"/>
                </a:solidFill>
                <a:effectLst/>
              </a:rPr>
              <a:t> </a:t>
            </a:r>
            <a:endParaRPr kumimoji="0" lang="en-US" sz="3800" b="1" i="0" u="none" strike="noStrike" cap="none" normalizeH="0" baseline="0" dirty="0" smtClean="0">
              <a:ln>
                <a:noFill/>
              </a:ln>
              <a:solidFill>
                <a:schemeClr val="tx1"/>
              </a:solidFill>
              <a:effectLst/>
              <a:latin typeface="Arial" panose="020B0604020202020204" pitchFamily="34" charset="0"/>
            </a:endParaRPr>
          </a:p>
          <a:p>
            <a:pPr lvl="0" algn="just"/>
            <a:r>
              <a:rPr kumimoji="0" lang="en-US" b="1" i="0" u="none" strike="noStrike" cap="none" normalizeH="0" baseline="0" dirty="0" smtClean="0">
                <a:ln>
                  <a:noFill/>
                </a:ln>
                <a:solidFill>
                  <a:schemeClr val="tx1"/>
                </a:solidFill>
                <a:effectLst/>
              </a:rPr>
              <a:t> </a:t>
            </a:r>
            <a:r>
              <a:rPr lang="en-US" b="1" dirty="0">
                <a:solidFill>
                  <a:schemeClr val="tx1"/>
                </a:solidFill>
              </a:rPr>
              <a:t>The &lt;</a:t>
            </a:r>
            <a:r>
              <a:rPr lang="en-US" b="1" dirty="0" err="1">
                <a:solidFill>
                  <a:schemeClr val="tx1"/>
                </a:solidFill>
              </a:rPr>
              <a:t>img</a:t>
            </a:r>
            <a:r>
              <a:rPr lang="en-US" b="1" dirty="0">
                <a:solidFill>
                  <a:schemeClr val="tx1"/>
                </a:solidFill>
              </a:rPr>
              <a:t>&gt; tag is an empty tag, which means that, it can contain only list of attributes and it has no closing tag</a:t>
            </a:r>
            <a:r>
              <a:rPr lang="en-US" sz="4400" b="1" dirty="0">
                <a:solidFill>
                  <a:schemeClr val="tx1"/>
                </a:solidFill>
              </a:rPr>
              <a:t>.</a:t>
            </a:r>
            <a:endParaRPr kumimoji="0" lang="en-US" sz="4400" b="1" i="0" u="none" strike="noStrike" cap="none" normalizeH="0" baseline="0" dirty="0" smtClean="0">
              <a:ln>
                <a:noFill/>
              </a:ln>
              <a:solidFill>
                <a:schemeClr val="tx1"/>
              </a:solidFill>
              <a:effectLst/>
              <a:latin typeface="Arial" panose="020B0604020202020204" pitchFamily="34" charset="0"/>
            </a:endParaRPr>
          </a:p>
          <a:p>
            <a:pPr algn="just"/>
            <a:r>
              <a:rPr lang="en-US" b="1" dirty="0" smtClean="0">
                <a:solidFill>
                  <a:schemeClr val="tx1"/>
                </a:solidFill>
              </a:rPr>
              <a:t>We </a:t>
            </a:r>
            <a:r>
              <a:rPr lang="en-US" b="1" dirty="0">
                <a:solidFill>
                  <a:schemeClr val="tx1"/>
                </a:solidFill>
              </a:rPr>
              <a:t>can use </a:t>
            </a:r>
            <a:r>
              <a:rPr lang="en-US" b="1" dirty="0" err="1" smtClean="0">
                <a:solidFill>
                  <a:schemeClr val="tx1"/>
                </a:solidFill>
              </a:rPr>
              <a:t>png</a:t>
            </a:r>
            <a:r>
              <a:rPr lang="en-US" b="1" dirty="0" smtClean="0">
                <a:solidFill>
                  <a:schemeClr val="tx1"/>
                </a:solidFill>
              </a:rPr>
              <a:t>, jpg </a:t>
            </a:r>
            <a:r>
              <a:rPr lang="en-US" b="1" dirty="0">
                <a:solidFill>
                  <a:schemeClr val="tx1"/>
                </a:solidFill>
              </a:rPr>
              <a:t>or </a:t>
            </a:r>
            <a:r>
              <a:rPr lang="en-US" b="1" dirty="0" smtClean="0">
                <a:solidFill>
                  <a:schemeClr val="tx1"/>
                </a:solidFill>
              </a:rPr>
              <a:t>gif </a:t>
            </a:r>
            <a:r>
              <a:rPr lang="en-US" b="1" dirty="0">
                <a:solidFill>
                  <a:schemeClr val="tx1"/>
                </a:solidFill>
              </a:rPr>
              <a:t>image file based on your comfort but make sure you specify correct image file name in </a:t>
            </a:r>
            <a:r>
              <a:rPr lang="en-US" b="1" dirty="0" err="1">
                <a:solidFill>
                  <a:schemeClr val="tx1"/>
                </a:solidFill>
              </a:rPr>
              <a:t>src</a:t>
            </a:r>
            <a:r>
              <a:rPr lang="en-US" b="1" dirty="0">
                <a:solidFill>
                  <a:schemeClr val="tx1"/>
                </a:solidFill>
              </a:rPr>
              <a:t> attribute. Image name is always case sensitive.</a:t>
            </a:r>
          </a:p>
          <a:p>
            <a:pPr algn="just"/>
            <a:endParaRPr lang="en-US" b="1" dirty="0">
              <a:solidFill>
                <a:schemeClr val="tx1"/>
              </a:solidFill>
            </a:endParaRPr>
          </a:p>
        </p:txBody>
      </p:sp>
    </p:spTree>
    <p:extLst>
      <p:ext uri="{BB962C8B-B14F-4D97-AF65-F5344CB8AC3E}">
        <p14:creationId xmlns:p14="http://schemas.microsoft.com/office/powerpoint/2010/main" val="1257249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Image Width/Height</a:t>
            </a:r>
          </a:p>
        </p:txBody>
      </p:sp>
      <p:sp>
        <p:nvSpPr>
          <p:cNvPr id="3" name="Content Placeholder 2"/>
          <p:cNvSpPr>
            <a:spLocks noGrp="1"/>
          </p:cNvSpPr>
          <p:nvPr>
            <p:ph idx="1"/>
          </p:nvPr>
        </p:nvSpPr>
        <p:spPr>
          <a:xfrm>
            <a:off x="1154954" y="2603499"/>
            <a:ext cx="10204212" cy="3835937"/>
          </a:xfrm>
        </p:spPr>
        <p:txBody>
          <a:bodyPr>
            <a:normAutofit/>
          </a:bodyPr>
          <a:lstStyle/>
          <a:p>
            <a:pPr algn="just"/>
            <a:r>
              <a:rPr lang="en-US" b="1" dirty="0" smtClean="0">
                <a:solidFill>
                  <a:schemeClr val="tx1"/>
                </a:solidFill>
              </a:rPr>
              <a:t>We can set </a:t>
            </a:r>
            <a:r>
              <a:rPr lang="en-US" b="1" dirty="0">
                <a:solidFill>
                  <a:schemeClr val="tx1"/>
                </a:solidFill>
              </a:rPr>
              <a:t>image width and height based on </a:t>
            </a:r>
            <a:r>
              <a:rPr lang="en-US" b="1" dirty="0" smtClean="0">
                <a:solidFill>
                  <a:schemeClr val="tx1"/>
                </a:solidFill>
              </a:rPr>
              <a:t>our </a:t>
            </a:r>
            <a:r>
              <a:rPr lang="en-US" b="1" dirty="0">
                <a:solidFill>
                  <a:schemeClr val="tx1"/>
                </a:solidFill>
              </a:rPr>
              <a:t>requirement using width and height attributes. </a:t>
            </a:r>
            <a:r>
              <a:rPr lang="en-US" b="1" dirty="0" smtClean="0">
                <a:solidFill>
                  <a:schemeClr val="tx1"/>
                </a:solidFill>
              </a:rPr>
              <a:t>We </a:t>
            </a:r>
            <a:r>
              <a:rPr lang="en-US" b="1" dirty="0">
                <a:solidFill>
                  <a:schemeClr val="tx1"/>
                </a:solidFill>
              </a:rPr>
              <a:t>can specify width and height of the image in terms of either pixels or percentage of its actual size</a:t>
            </a:r>
            <a:r>
              <a:rPr lang="en-US" b="1" dirty="0" smtClean="0">
                <a:solidFill>
                  <a:schemeClr val="tx1"/>
                </a:solidFill>
              </a:rPr>
              <a:t>.</a:t>
            </a:r>
          </a:p>
          <a:p>
            <a:pPr algn="just"/>
            <a:r>
              <a:rPr lang="en-US" b="1" u="sng" dirty="0">
                <a:solidFill>
                  <a:schemeClr val="accent1">
                    <a:lumMod val="60000"/>
                    <a:lumOff val="40000"/>
                  </a:schemeClr>
                </a:solidFill>
              </a:rPr>
              <a:t>Set Image Border</a:t>
            </a:r>
          </a:p>
          <a:p>
            <a:pPr algn="just"/>
            <a:r>
              <a:rPr lang="en-US" b="1" dirty="0">
                <a:solidFill>
                  <a:schemeClr val="tx1"/>
                </a:solidFill>
              </a:rPr>
              <a:t>By default, image will have a border around it, you can specify border thickness in terms of pixels using border attribute. A thickness of 0 means, no border around the picture</a:t>
            </a:r>
            <a:r>
              <a:rPr lang="en-US" b="1" dirty="0" smtClean="0">
                <a:solidFill>
                  <a:schemeClr val="tx1"/>
                </a:solidFill>
              </a:rPr>
              <a:t>.</a:t>
            </a:r>
          </a:p>
          <a:p>
            <a:pPr algn="just"/>
            <a:r>
              <a:rPr lang="en-US" b="1" u="sng" dirty="0" smtClean="0">
                <a:solidFill>
                  <a:schemeClr val="accent1">
                    <a:lumMod val="60000"/>
                    <a:lumOff val="40000"/>
                  </a:schemeClr>
                </a:solidFill>
              </a:rPr>
              <a:t>Set Image Alignment</a:t>
            </a:r>
          </a:p>
          <a:p>
            <a:pPr algn="just"/>
            <a:r>
              <a:rPr lang="en-US" b="1" dirty="0">
                <a:solidFill>
                  <a:schemeClr val="tx1"/>
                </a:solidFill>
              </a:rPr>
              <a:t>By default, image will align at the left side of the page, but you can use align attribute to set it in the center or right.</a:t>
            </a:r>
            <a:endParaRPr lang="en-US" b="1" u="sng" dirty="0" smtClean="0">
              <a:solidFill>
                <a:schemeClr val="tx1"/>
              </a:solidFill>
            </a:endParaRPr>
          </a:p>
          <a:p>
            <a:pPr algn="just"/>
            <a:endParaRPr lang="en-US" b="1" dirty="0">
              <a:solidFill>
                <a:schemeClr val="tx1"/>
              </a:solidFill>
            </a:endParaRPr>
          </a:p>
        </p:txBody>
      </p:sp>
    </p:spTree>
    <p:extLst>
      <p:ext uri="{BB962C8B-B14F-4D97-AF65-F5344CB8AC3E}">
        <p14:creationId xmlns:p14="http://schemas.microsoft.com/office/powerpoint/2010/main" val="2227534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6942" y="4357752"/>
            <a:ext cx="4633712" cy="1252539"/>
          </a:xfrm>
          <a:prstGeom prst="rect">
            <a:avLst/>
          </a:prstGeom>
        </p:spPr>
      </p:pic>
      <p:sp>
        <p:nvSpPr>
          <p:cNvPr id="2" name="Title 1"/>
          <p:cNvSpPr>
            <a:spLocks noGrp="1"/>
          </p:cNvSpPr>
          <p:nvPr>
            <p:ph type="title"/>
          </p:nvPr>
        </p:nvSpPr>
        <p:spPr/>
        <p:txBody>
          <a:bodyPr/>
          <a:lstStyle/>
          <a:p>
            <a:r>
              <a:rPr lang="en-US" b="1" dirty="0" smtClean="0"/>
              <a:t>Hyperlinks</a:t>
            </a:r>
            <a:endParaRPr lang="en-US" b="1" dirty="0"/>
          </a:p>
        </p:txBody>
      </p:sp>
      <p:sp>
        <p:nvSpPr>
          <p:cNvPr id="3" name="Content Placeholder 2"/>
          <p:cNvSpPr>
            <a:spLocks noGrp="1"/>
          </p:cNvSpPr>
          <p:nvPr>
            <p:ph idx="1"/>
          </p:nvPr>
        </p:nvSpPr>
        <p:spPr>
          <a:xfrm>
            <a:off x="928352" y="2305319"/>
            <a:ext cx="10515600" cy="4657256"/>
          </a:xfrm>
        </p:spPr>
        <p:txBody>
          <a:bodyPr/>
          <a:lstStyle/>
          <a:p>
            <a:r>
              <a:rPr lang="en-US" b="1" dirty="0">
                <a:solidFill>
                  <a:schemeClr val="tx1"/>
                </a:solidFill>
              </a:rPr>
              <a:t>Hyperlinks are one of the most exciting innovations the Web has to offer</a:t>
            </a:r>
            <a:r>
              <a:rPr lang="en-US" b="1" dirty="0" smtClean="0">
                <a:solidFill>
                  <a:schemeClr val="tx1"/>
                </a:solidFill>
              </a:rPr>
              <a:t>.</a:t>
            </a:r>
          </a:p>
          <a:p>
            <a:r>
              <a:rPr lang="en-US" b="1" dirty="0" smtClean="0">
                <a:solidFill>
                  <a:schemeClr val="tx1"/>
                </a:solidFill>
              </a:rPr>
              <a:t>They </a:t>
            </a:r>
            <a:r>
              <a:rPr lang="en-US" b="1" dirty="0">
                <a:solidFill>
                  <a:schemeClr val="tx1"/>
                </a:solidFill>
              </a:rPr>
              <a:t>allow us to link our documents to any other document (or other resource) we want to, we can also link to specific parts of documents, and we can make apps available at a simple web </a:t>
            </a:r>
            <a:r>
              <a:rPr lang="en-US" b="1" dirty="0" smtClean="0">
                <a:solidFill>
                  <a:schemeClr val="tx1"/>
                </a:solidFill>
              </a:rPr>
              <a:t>address. </a:t>
            </a:r>
          </a:p>
          <a:p>
            <a:r>
              <a:rPr lang="en-US" b="1" dirty="0">
                <a:solidFill>
                  <a:schemeClr val="tx1"/>
                </a:solidFill>
              </a:rPr>
              <a:t>Just about any web content can be converted to a link, so that when clicked (or otherwise activated) it will make the web browser go to another web address (URL</a:t>
            </a:r>
            <a:r>
              <a:rPr lang="en-US" b="1" dirty="0" smtClean="0">
                <a:solidFill>
                  <a:schemeClr val="tx1"/>
                </a:solidFill>
              </a:rPr>
              <a:t>).</a:t>
            </a:r>
          </a:p>
          <a:p>
            <a:r>
              <a:rPr lang="en-US" b="1" dirty="0" smtClean="0">
                <a:solidFill>
                  <a:schemeClr val="tx1"/>
                </a:solidFill>
              </a:rPr>
              <a:t>Syntax: </a:t>
            </a:r>
            <a:endParaRPr lang="en-US" b="1" dirty="0">
              <a:solidFill>
                <a:schemeClr val="tx1"/>
              </a:solidFill>
            </a:endParaRPr>
          </a:p>
        </p:txBody>
      </p:sp>
    </p:spTree>
    <p:extLst>
      <p:ext uri="{BB962C8B-B14F-4D97-AF65-F5344CB8AC3E}">
        <p14:creationId xmlns:p14="http://schemas.microsoft.com/office/powerpoint/2010/main" val="2245040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Attributes</a:t>
            </a:r>
            <a:endParaRPr lang="en-US" b="1" dirty="0"/>
          </a:p>
        </p:txBody>
      </p:sp>
      <p:sp>
        <p:nvSpPr>
          <p:cNvPr id="7" name="Content Placeholder 6"/>
          <p:cNvSpPr>
            <a:spLocks noGrp="1"/>
          </p:cNvSpPr>
          <p:nvPr>
            <p:ph sz="half" idx="1"/>
          </p:nvPr>
        </p:nvSpPr>
        <p:spPr>
          <a:xfrm>
            <a:off x="889716" y="2276386"/>
            <a:ext cx="10515600" cy="4351338"/>
          </a:xfrm>
        </p:spPr>
        <p:txBody>
          <a:bodyPr>
            <a:normAutofit/>
          </a:bodyPr>
          <a:lstStyle/>
          <a:p>
            <a:pPr lvl="0" algn="just"/>
            <a:r>
              <a:rPr kumimoji="0" lang="en-US" sz="2400" b="1" i="0" u="none" strike="noStrike" cap="none" normalizeH="0" baseline="0" dirty="0" err="1" smtClean="0">
                <a:ln>
                  <a:noFill/>
                </a:ln>
                <a:solidFill>
                  <a:schemeClr val="accent1">
                    <a:lumMod val="60000"/>
                    <a:lumOff val="40000"/>
                  </a:schemeClr>
                </a:solidFill>
                <a:effectLst/>
                <a:latin typeface="Consolas" panose="020B0609020204030204" pitchFamily="49" charset="0"/>
                <a:cs typeface="Consolas" panose="020B0609020204030204" pitchFamily="49" charset="0"/>
              </a:rPr>
              <a:t>href</a:t>
            </a:r>
            <a:r>
              <a:rPr kumimoji="0" lang="en-US" sz="2400" b="1" i="0" u="none" strike="noStrike" cap="none" normalizeH="0" baseline="0" dirty="0" smtClean="0">
                <a:ln>
                  <a:noFill/>
                </a:ln>
                <a:solidFill>
                  <a:schemeClr val="accent1">
                    <a:lumMod val="60000"/>
                    <a:lumOff val="40000"/>
                  </a:schemeClr>
                </a:solidFill>
                <a:effectLst/>
                <a:latin typeface="Consolas" panose="020B0609020204030204" pitchFamily="49" charset="0"/>
                <a:cs typeface="Consolas" panose="020B0609020204030204" pitchFamily="49" charset="0"/>
              </a:rPr>
              <a:t> :</a:t>
            </a:r>
          </a:p>
          <a:p>
            <a:pPr lvl="1" algn="just"/>
            <a:r>
              <a:rPr kumimoji="0" lang="en-US" sz="2400" b="1"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a:t>
            </a:r>
            <a:r>
              <a:rPr kumimoji="0" lang="en-US" sz="2400" b="1"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href</a:t>
            </a:r>
            <a:r>
              <a:rPr kumimoji="0" lang="en-US" sz="2400" b="1"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attribute is used to specify the destination address of the link used.</a:t>
            </a:r>
            <a:r>
              <a:rPr kumimoji="0" lang="en-US" sz="2400" b="1" i="0" u="none" strike="noStrike" cap="none" normalizeH="0" baseline="0" dirty="0" smtClean="0">
                <a:ln>
                  <a:noFill/>
                </a:ln>
                <a:solidFill>
                  <a:schemeClr val="tx1"/>
                </a:solidFill>
                <a:effectLst/>
              </a:rPr>
              <a:t> </a:t>
            </a:r>
          </a:p>
          <a:p>
            <a:pPr algn="just"/>
            <a:r>
              <a:rPr lang="en-US" sz="2400" b="1" dirty="0">
                <a:solidFill>
                  <a:schemeClr val="accent1">
                    <a:lumMod val="60000"/>
                    <a:lumOff val="40000"/>
                  </a:schemeClr>
                </a:solidFill>
                <a:latin typeface="Consolas" panose="020B0609020204030204" pitchFamily="49" charset="0"/>
                <a:cs typeface="Consolas" panose="020B0609020204030204" pitchFamily="49" charset="0"/>
              </a:rPr>
              <a:t>Text link</a:t>
            </a:r>
          </a:p>
          <a:p>
            <a:pPr lvl="1"/>
            <a:r>
              <a:rPr kumimoji="0" lang="en-US" sz="2400" b="1"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The text link is the visible part of the link.</a:t>
            </a:r>
          </a:p>
          <a:p>
            <a:r>
              <a:rPr lang="en-US" sz="2400" b="1" dirty="0">
                <a:solidFill>
                  <a:schemeClr val="accent1">
                    <a:lumMod val="60000"/>
                    <a:lumOff val="40000"/>
                  </a:schemeClr>
                </a:solidFill>
                <a:latin typeface="Consolas" panose="020B0609020204030204" pitchFamily="49" charset="0"/>
                <a:cs typeface="Consolas" panose="020B0609020204030204" pitchFamily="49" charset="0"/>
              </a:rPr>
              <a:t>t</a:t>
            </a:r>
            <a:r>
              <a:rPr lang="en-US" sz="2400" b="1" dirty="0" smtClean="0">
                <a:solidFill>
                  <a:schemeClr val="accent1">
                    <a:lumMod val="60000"/>
                    <a:lumOff val="40000"/>
                  </a:schemeClr>
                </a:solidFill>
                <a:latin typeface="Consolas" panose="020B0609020204030204" pitchFamily="49" charset="0"/>
                <a:cs typeface="Consolas" panose="020B0609020204030204" pitchFamily="49" charset="0"/>
              </a:rPr>
              <a:t>arget </a:t>
            </a:r>
            <a:r>
              <a:rPr lang="en-US" sz="2400" b="1" dirty="0">
                <a:solidFill>
                  <a:schemeClr val="accent1">
                    <a:lumMod val="60000"/>
                    <a:lumOff val="40000"/>
                  </a:schemeClr>
                </a:solidFill>
                <a:latin typeface="Consolas" panose="020B0609020204030204" pitchFamily="49" charset="0"/>
                <a:cs typeface="Consolas" panose="020B0609020204030204" pitchFamily="49" charset="0"/>
              </a:rPr>
              <a:t>attribute</a:t>
            </a:r>
          </a:p>
          <a:p>
            <a:pPr lvl="1"/>
            <a:r>
              <a:rPr lang="en-US" sz="2400" b="1" dirty="0">
                <a:solidFill>
                  <a:schemeClr val="tx1"/>
                </a:solidFill>
              </a:rPr>
              <a:t>A target attribute ( target="" ) is used to tell window where to open that particular link.</a:t>
            </a:r>
            <a:r>
              <a:rPr lang="en-US" sz="2400" b="1" dirty="0" smtClean="0">
                <a:solidFill>
                  <a:schemeClr val="tx1"/>
                </a:solidFill>
              </a:rPr>
              <a:t/>
            </a:r>
            <a:br>
              <a:rPr lang="en-US" sz="2400" b="1" dirty="0" smtClean="0">
                <a:solidFill>
                  <a:schemeClr val="tx1"/>
                </a:solidFill>
              </a:rPr>
            </a:br>
            <a:endParaRPr lang="en-US" sz="2400" b="1" dirty="0">
              <a:solidFill>
                <a:schemeClr val="tx1"/>
              </a:solidFill>
            </a:endParaRPr>
          </a:p>
        </p:txBody>
      </p:sp>
      <p:sp>
        <p:nvSpPr>
          <p:cNvPr id="9" name="Rectangle 3"/>
          <p:cNvSpPr>
            <a:spLocks noChangeArrowheads="1"/>
          </p:cNvSpPr>
          <p:nvPr/>
        </p:nvSpPr>
        <p:spPr bwMode="auto">
          <a:xfrm>
            <a:off x="0" y="143961"/>
            <a:ext cx="76944" cy="16927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99091"/>
            <a:ext cx="109004" cy="25901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38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656824"/>
            <a:ext cx="9944100" cy="5555154"/>
          </a:xfrm>
          <a:prstGeom prst="rect">
            <a:avLst/>
          </a:prstGeom>
        </p:spPr>
      </p:pic>
    </p:spTree>
    <p:extLst>
      <p:ext uri="{BB962C8B-B14F-4D97-AF65-F5344CB8AC3E}">
        <p14:creationId xmlns:p14="http://schemas.microsoft.com/office/powerpoint/2010/main" val="3595890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Links</a:t>
            </a:r>
            <a:endParaRPr lang="en-US" dirty="0"/>
          </a:p>
        </p:txBody>
      </p:sp>
      <p:sp>
        <p:nvSpPr>
          <p:cNvPr id="3" name="Content Placeholder 2"/>
          <p:cNvSpPr>
            <a:spLocks noGrp="1"/>
          </p:cNvSpPr>
          <p:nvPr>
            <p:ph sz="half" idx="1"/>
          </p:nvPr>
        </p:nvSpPr>
        <p:spPr/>
        <p:txBody>
          <a:bodyPr>
            <a:normAutofit fontScale="92500" lnSpcReduction="10000"/>
          </a:bodyPr>
          <a:lstStyle/>
          <a:p>
            <a:pPr algn="just"/>
            <a:r>
              <a:rPr lang="en-US" b="1" dirty="0">
                <a:solidFill>
                  <a:schemeClr val="tx1"/>
                </a:solidFill>
              </a:rPr>
              <a:t>An internal link is a type of hyperlink whose target or destination is a resource, such as an image or document, on the same website or domain</a:t>
            </a:r>
            <a:r>
              <a:rPr lang="en-US" b="1" dirty="0" smtClean="0">
                <a:solidFill>
                  <a:schemeClr val="tx1"/>
                </a:solidFill>
              </a:rPr>
              <a:t>.</a:t>
            </a:r>
          </a:p>
          <a:p>
            <a:pPr lvl="0" algn="just"/>
            <a:r>
              <a:rPr lang="en-US" b="1" dirty="0">
                <a:solidFill>
                  <a:srgbClr val="222222"/>
                </a:solidFill>
                <a:latin typeface="Droid Sans"/>
              </a:rPr>
              <a:t>HTML internal link is linked within the same web page. This link can be an absolute path or relative path.</a:t>
            </a:r>
            <a:endParaRPr lang="en-US" sz="1600" b="1" dirty="0">
              <a:solidFill>
                <a:schemeClr val="tx1"/>
              </a:solidFill>
            </a:endParaRPr>
          </a:p>
          <a:p>
            <a:pPr algn="just"/>
            <a:r>
              <a:rPr lang="en-US" b="1" dirty="0">
                <a:solidFill>
                  <a:srgbClr val="222222"/>
                </a:solidFill>
                <a:latin typeface="Droid Sans"/>
              </a:rPr>
              <a:t>HTML internal link name is followed by the hash sign</a:t>
            </a:r>
            <a:r>
              <a:rPr lang="en-US" b="1" dirty="0" smtClean="0">
                <a:solidFill>
                  <a:srgbClr val="222222"/>
                </a:solidFill>
                <a:latin typeface="Droid Sans"/>
              </a:rPr>
              <a:t>(#).</a:t>
            </a:r>
          </a:p>
          <a:p>
            <a:pPr algn="just"/>
            <a:r>
              <a:rPr lang="en-US" b="1" dirty="0">
                <a:solidFill>
                  <a:schemeClr val="tx1"/>
                </a:solidFill>
              </a:rPr>
              <a:t>Page jumps are done by using the name attribute of the </a:t>
            </a:r>
            <a:r>
              <a:rPr lang="en-US" b="1" dirty="0" smtClean="0">
                <a:solidFill>
                  <a:schemeClr val="tx1"/>
                </a:solidFill>
              </a:rPr>
              <a:t>&lt;a&gt; element or by using id attribute of a tag.</a:t>
            </a:r>
            <a:endParaRPr lang="en-US" b="1" dirty="0">
              <a:solidFill>
                <a:schemeClr val="tx1"/>
              </a:solidFill>
            </a:endParaRPr>
          </a:p>
        </p:txBody>
      </p:sp>
      <p:sp>
        <p:nvSpPr>
          <p:cNvPr id="4" name="Content Placeholder 3"/>
          <p:cNvSpPr>
            <a:spLocks noGrp="1"/>
          </p:cNvSpPr>
          <p:nvPr>
            <p:ph sz="half" idx="2"/>
          </p:nvPr>
        </p:nvSpPr>
        <p:spPr/>
        <p:txBody>
          <a:bodyPr>
            <a:normAutofit fontScale="92500" lnSpcReduction="10000"/>
          </a:bodyPr>
          <a:lstStyle/>
          <a:p>
            <a:r>
              <a:rPr lang="en-US" i="1" dirty="0" smtClean="0"/>
              <a:t>For example:</a:t>
            </a:r>
          </a:p>
          <a:p>
            <a:r>
              <a:rPr lang="en-US" i="1" dirty="0" smtClean="0"/>
              <a:t>&lt;</a:t>
            </a:r>
            <a:r>
              <a:rPr lang="en-US" i="1" dirty="0"/>
              <a:t>a </a:t>
            </a:r>
            <a:r>
              <a:rPr lang="en-US" i="1" dirty="0" err="1"/>
              <a:t>href</a:t>
            </a:r>
            <a:r>
              <a:rPr lang="en-US" i="1" dirty="0"/>
              <a:t>="#lession1"&gt;Lession.1&lt;/a&gt;</a:t>
            </a:r>
            <a:r>
              <a:rPr lang="en-US" dirty="0"/>
              <a:t> link can be referred </a:t>
            </a:r>
            <a:r>
              <a:rPr lang="en-US" dirty="0" smtClean="0"/>
              <a:t>as</a:t>
            </a:r>
          </a:p>
          <a:p>
            <a:r>
              <a:rPr lang="en-US" dirty="0"/>
              <a:t> </a:t>
            </a:r>
            <a:r>
              <a:rPr lang="en-US" i="1" dirty="0"/>
              <a:t>&lt;</a:t>
            </a:r>
            <a:r>
              <a:rPr lang="en-US" i="1"/>
              <a:t>a </a:t>
            </a:r>
            <a:r>
              <a:rPr lang="en-US" i="1" smtClean="0"/>
              <a:t>name="</a:t>
            </a:r>
            <a:r>
              <a:rPr lang="en-US" i="1" dirty="0"/>
              <a:t>lession1"&gt;Introduction of Lession.1&lt;/a&gt;</a:t>
            </a:r>
            <a:r>
              <a:rPr lang="en-US" dirty="0"/>
              <a:t> automatically.</a:t>
            </a:r>
          </a:p>
          <a:p>
            <a:r>
              <a:rPr lang="en-US" i="1" dirty="0"/>
              <a:t>&lt;a </a:t>
            </a:r>
            <a:r>
              <a:rPr lang="en-US" i="1" dirty="0" err="1"/>
              <a:t>href</a:t>
            </a:r>
            <a:r>
              <a:rPr lang="en-US" i="1" dirty="0"/>
              <a:t>="#lession2"&gt;Lession.2&lt;/a&gt;</a:t>
            </a:r>
            <a:r>
              <a:rPr lang="en-US" dirty="0"/>
              <a:t> link can be referred as </a:t>
            </a:r>
            <a:endParaRPr lang="en-US" dirty="0" smtClean="0"/>
          </a:p>
          <a:p>
            <a:r>
              <a:rPr lang="en-US" i="1" dirty="0" smtClean="0"/>
              <a:t>&lt;</a:t>
            </a:r>
            <a:r>
              <a:rPr lang="en-US" i="1" dirty="0"/>
              <a:t>div id="lession2"&gt;Introduction of Lession.2&lt;/div&gt;</a:t>
            </a:r>
            <a:r>
              <a:rPr lang="en-US" dirty="0"/>
              <a:t> automatically.</a:t>
            </a:r>
          </a:p>
        </p:txBody>
      </p:sp>
    </p:spTree>
    <p:extLst>
      <p:ext uri="{BB962C8B-B14F-4D97-AF65-F5344CB8AC3E}">
        <p14:creationId xmlns:p14="http://schemas.microsoft.com/office/powerpoint/2010/main" val="1239961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an internal link in an external file</a:t>
            </a:r>
            <a:endParaRPr lang="en-US" dirty="0"/>
          </a:p>
        </p:txBody>
      </p:sp>
      <p:sp>
        <p:nvSpPr>
          <p:cNvPr id="3" name="Content Placeholder 2"/>
          <p:cNvSpPr>
            <a:spLocks noGrp="1"/>
          </p:cNvSpPr>
          <p:nvPr>
            <p:ph sz="half" idx="1"/>
          </p:nvPr>
        </p:nvSpPr>
        <p:spPr>
          <a:xfrm>
            <a:off x="1154953" y="2603500"/>
            <a:ext cx="10423153" cy="3416301"/>
          </a:xfrm>
        </p:spPr>
        <p:txBody>
          <a:bodyPr/>
          <a:lstStyle/>
          <a:p>
            <a:pPr algn="just"/>
            <a:r>
              <a:rPr lang="en-US" dirty="0" smtClean="0"/>
              <a:t>We use name reference as well as file name to access content in an external file which has an internal line as well.</a:t>
            </a:r>
          </a:p>
          <a:p>
            <a:pPr algn="just"/>
            <a:r>
              <a:rPr lang="en-US" dirty="0" smtClean="0"/>
              <a:t>For e.g.</a:t>
            </a:r>
          </a:p>
          <a:p>
            <a:pPr algn="just"/>
            <a:r>
              <a:rPr lang="en-US" dirty="0" smtClean="0"/>
              <a:t>Let the file is ABC.html which has an internal link with name as L1. To refer to the content we will use the &lt;a&gt; tag as:</a:t>
            </a:r>
          </a:p>
          <a:p>
            <a:pPr algn="just"/>
            <a:r>
              <a:rPr lang="en-US" dirty="0" smtClean="0"/>
              <a:t>&lt;a </a:t>
            </a:r>
            <a:r>
              <a:rPr lang="en-US" dirty="0" err="1" smtClean="0"/>
              <a:t>href</a:t>
            </a:r>
            <a:r>
              <a:rPr lang="en-US" dirty="0" smtClean="0"/>
              <a:t>=“ABC.html#L1”&gt;Click&lt;/a&gt;</a:t>
            </a:r>
            <a:endParaRPr lang="en-US" dirty="0"/>
          </a:p>
        </p:txBody>
      </p:sp>
    </p:spTree>
    <p:extLst>
      <p:ext uri="{BB962C8B-B14F-4D97-AF65-F5344CB8AC3E}">
        <p14:creationId xmlns:p14="http://schemas.microsoft.com/office/powerpoint/2010/main" val="3351697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1011</TotalTime>
  <Words>373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Consolas</vt:lpstr>
      <vt:lpstr>Courier New</vt:lpstr>
      <vt:lpstr>Droid Sans</vt:lpstr>
      <vt:lpstr>Wingdings 3</vt:lpstr>
      <vt:lpstr>Ion Boardroom</vt:lpstr>
      <vt:lpstr>Images and Hyperlinks</vt:lpstr>
      <vt:lpstr>HTML - Images</vt:lpstr>
      <vt:lpstr>Set Image Width/Height</vt:lpstr>
      <vt:lpstr>Hyperlinks</vt:lpstr>
      <vt:lpstr>Attributes</vt:lpstr>
      <vt:lpstr>PowerPoint Presentation</vt:lpstr>
      <vt:lpstr>Internal Links</vt:lpstr>
      <vt:lpstr>Linking to an internal link in an external file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Images and Hyperlinks</dc:title>
  <dc:creator>NEELAM</dc:creator>
  <cp:lastModifiedBy>NEELAM</cp:lastModifiedBy>
  <cp:revision>31</cp:revision>
  <dcterms:created xsi:type="dcterms:W3CDTF">2020-08-02T09:57:09Z</dcterms:created>
  <dcterms:modified xsi:type="dcterms:W3CDTF">2020-08-13T06:42:25Z</dcterms:modified>
</cp:coreProperties>
</file>