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B6756-B583-424A-B0C3-D1CBFFDAA037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6F3B-347F-464B-8AFD-0FED683DAD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04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473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498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904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01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062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5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387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082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790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07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625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9F82-4AB0-42F8-8413-6968A8079BFA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A6D4-CD54-4093-B5FA-75FCFC4472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794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prop_nav_platform.asp" TargetMode="External"/><Relationship Id="rId3" Type="http://schemas.openxmlformats.org/officeDocument/2006/relationships/hyperlink" Target="http://www.w3schools.com/jsref/prop_nav_appname.asp" TargetMode="External"/><Relationship Id="rId7" Type="http://schemas.openxmlformats.org/officeDocument/2006/relationships/hyperlink" Target="http://www.w3schools.com/jsref/prop_nav_online.asp" TargetMode="External"/><Relationship Id="rId2" Type="http://schemas.openxmlformats.org/officeDocument/2006/relationships/hyperlink" Target="http://www.w3schools.com/jsref/prop_nav_appcodenam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prop_nav_language.asp" TargetMode="External"/><Relationship Id="rId5" Type="http://schemas.openxmlformats.org/officeDocument/2006/relationships/hyperlink" Target="http://www.w3schools.com/jsref/prop_nav_cookieenabled.asp" TargetMode="External"/><Relationship Id="rId10" Type="http://schemas.openxmlformats.org/officeDocument/2006/relationships/hyperlink" Target="http://www.w3schools.com/jsref/prop_nav_useragent.asp" TargetMode="External"/><Relationship Id="rId4" Type="http://schemas.openxmlformats.org/officeDocument/2006/relationships/hyperlink" Target="http://www.w3schools.com/jsref/prop_nav_appversion.asp" TargetMode="External"/><Relationship Id="rId9" Type="http://schemas.openxmlformats.org/officeDocument/2006/relationships/hyperlink" Target="http://www.w3schools.com/jsref/prop_nav_produc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met_nav_taintenabled.asp" TargetMode="External"/><Relationship Id="rId2" Type="http://schemas.openxmlformats.org/officeDocument/2006/relationships/hyperlink" Target="http://www.w3schools.com/jsref/met_nav_javaenabled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: Document Object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8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parentNode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firstChild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lastChild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previousSibling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nextSibling</a:t>
            </a:r>
            <a:r>
              <a:rPr lang="en-US" altLang="en-US" sz="2400" b="1" smtClean="0">
                <a:cs typeface="Courier New" pitchFamily="49" charset="0"/>
              </a:rPr>
              <a:t>: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parentNode</a:t>
            </a:r>
            <a:r>
              <a:rPr lang="en-US" altLang="en-US" sz="2400" smtClean="0"/>
              <a:t> returns the parent node (only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smtClean="0"/>
              <a:t> nodes are capable of being parents, but all nodes, except for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 sz="2400" smtClean="0"/>
              <a:t>, have a parent).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firstChild</a:t>
            </a:r>
            <a:r>
              <a:rPr lang="en-US" altLang="en-US" sz="2400" smtClean="0"/>
              <a:t> returns the first node in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NodeList</a:t>
            </a:r>
            <a:r>
              <a:rPr lang="en-US" altLang="en-US" sz="2400" smtClean="0"/>
              <a:t> returned by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altLang="en-US" sz="2400" smtClean="0"/>
              <a:t>, while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lastChild</a:t>
            </a:r>
            <a:r>
              <a:rPr lang="en-US" altLang="en-US" sz="2400" smtClean="0"/>
              <a:t> returns the last node in the list. When two nodes have the same parent they are called siblings, which means both the nodes appear in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NodeList</a:t>
            </a:r>
            <a:r>
              <a:rPr lang="en-US" altLang="en-US" sz="2400" smtClean="0"/>
              <a:t> returned by the parent’s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altLang="en-US" sz="2400" smtClean="0"/>
              <a:t> property.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previousSibling</a:t>
            </a:r>
            <a:r>
              <a:rPr lang="en-US" altLang="en-US" sz="2400" smtClean="0"/>
              <a:t> returns the sibling node that comes before it in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altLang="en-US" sz="2400" smtClean="0"/>
              <a:t> list, while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nextSibling</a:t>
            </a:r>
            <a:r>
              <a:rPr lang="en-US" altLang="en-US" sz="2400" smtClean="0"/>
              <a:t> returns the node that comes after it.</a:t>
            </a:r>
            <a:endParaRPr lang="en-US" altLang="en-US" sz="2400" b="1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sz="3200" smtClean="0"/>
              <a:t>DOM Modifiers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 sz="2400" b="1" smtClean="0"/>
              <a:t> interface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Element createElement(DOMString tagName)</a:t>
            </a:r>
            <a:r>
              <a:rPr lang="en-US" altLang="en-US" sz="2400" b="1" smtClean="0"/>
              <a:t>:</a:t>
            </a:r>
            <a:r>
              <a:rPr lang="en-US" altLang="en-US" sz="2400" smtClean="0"/>
              <a:t> Creates an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smtClean="0"/>
              <a:t> of the given type. The given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tagName</a:t>
            </a:r>
            <a:r>
              <a:rPr lang="en-US" altLang="en-US" sz="2400" smtClean="0"/>
              <a:t> is the name of the element you wish to create. The new node must be added to an document using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2400" smtClean="0"/>
              <a:t> methods. Example:</a:t>
            </a:r>
            <a:br>
              <a:rPr lang="en-US" altLang="en-US" sz="2400" smtClean="0"/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var hrElement = document.createElement("hr");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Text createTextNode(DOMString data)</a:t>
            </a:r>
            <a:r>
              <a:rPr lang="en-US" altLang="en-US" sz="2400" b="1" smtClean="0">
                <a:cs typeface="Courier New" pitchFamily="49" charset="0"/>
              </a:rPr>
              <a:t>: </a:t>
            </a:r>
            <a:r>
              <a:rPr lang="en-US" altLang="en-US" sz="2400" smtClean="0"/>
              <a:t>Creates a new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altLang="en-US" sz="2400" smtClean="0"/>
              <a:t> node containing the given text. The new node must be added to an document using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2400" smtClean="0"/>
              <a:t> methods. Example:</a:t>
            </a:r>
            <a:br>
              <a:rPr lang="en-US" altLang="en-US" sz="2400" smtClean="0"/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var paragraphText =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document.createTextNode("Third Paragraph Content");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importNode(Node importedNode, boolean deep)</a:t>
            </a:r>
            <a:r>
              <a:rPr lang="en-US" altLang="en-US" sz="2400" smtClean="0"/>
              <a:t>: Imports a node from another document to this document without modifying the other document.</a:t>
            </a:r>
            <a:endParaRPr lang="en-US" altLang="en-US" sz="24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endParaRPr lang="en-US" altLang="en-US" sz="2400" b="1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51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importNode()</a:t>
            </a:r>
            <a:r>
              <a:rPr lang="en-US" altLang="en-US" sz="2400" smtClean="0"/>
              <a:t> example:</a:t>
            </a:r>
            <a:br>
              <a:rPr lang="en-US" altLang="en-US" sz="2400" smtClean="0"/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var otherParagraph =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window.parent.frames[1].getElementsByTagName("p")[0];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var newParagraph =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document.importNode(otherParagraph, true);</a:t>
            </a:r>
          </a:p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b="1" smtClean="0"/>
              <a:t> interface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void setAttribute(DOMString name, DOMString value)</a:t>
            </a:r>
            <a:r>
              <a:rPr lang="en-US" altLang="en-US" sz="2000" b="1" smtClean="0">
                <a:cs typeface="Courier New" pitchFamily="49" charset="0"/>
              </a:rPr>
              <a:t>:</a:t>
            </a:r>
            <a:r>
              <a:rPr lang="en-US" altLang="en-US" sz="2400" smtClean="0">
                <a:cs typeface="Courier New" pitchFamily="49" charset="0"/>
              </a:rPr>
              <a:t> </a:t>
            </a:r>
            <a:r>
              <a:rPr lang="en-US" altLang="en-US" sz="2400" smtClean="0"/>
              <a:t>Adds an attribute to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smtClean="0"/>
              <a:t> or, if the attribute already exists, sets the attribute to the given value. Example: </a:t>
            </a: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document.getElementsByTagName("p")[0].setAttribute("id", "p1");</a:t>
            </a:r>
            <a:endParaRPr lang="en-US" altLang="en-US" sz="18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void removeAttribute(DOMString name)</a:t>
            </a:r>
            <a:r>
              <a:rPr lang="en-US" altLang="en-US" sz="2400" smtClean="0"/>
              <a:t>: Removes the attribute with the given name. If the attribute doesn’t exist, then the method has no effect.</a:t>
            </a:r>
          </a:p>
        </p:txBody>
      </p:sp>
    </p:spTree>
    <p:extLst>
      <p:ext uri="{BB962C8B-B14F-4D97-AF65-F5344CB8AC3E}">
        <p14:creationId xmlns:p14="http://schemas.microsoft.com/office/powerpoint/2010/main" xmlns="" val="39983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2400" b="1" smtClean="0"/>
              <a:t> interface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insertBefore(Node newChild, Node refChild)</a:t>
            </a:r>
            <a:r>
              <a:rPr lang="en-US" altLang="en-US" sz="2400" b="1" smtClean="0"/>
              <a:t>:</a:t>
            </a:r>
            <a:br>
              <a:rPr lang="en-US" altLang="en-US" sz="2400" b="1" smtClean="0"/>
            </a:br>
            <a:r>
              <a:rPr lang="en-US" altLang="en-US" sz="2400" smtClean="0"/>
              <a:t>Inserts the new child in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altLang="en-US" sz="2400" smtClean="0"/>
              <a:t> list before the given existing child and returns the inserted node. Example:</a:t>
            </a:r>
            <a:br>
              <a:rPr lang="en-US" altLang="en-US" sz="2400" smtClean="0"/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var newParagraph = document.createElement("p");</a:t>
            </a:r>
            <a:br>
              <a:rPr lang="en-US" alt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var firstParagraph = document.getElementsByTagName("p")[0];</a:t>
            </a:r>
            <a:br>
              <a:rPr lang="en-US" alt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document.body.insertBefore(newParagraph, firstParagraph);</a:t>
            </a:r>
            <a:endParaRPr lang="en-US" altLang="en-US" sz="16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replaceChild(Node newChild, Node oldChild)</a:t>
            </a:r>
            <a:r>
              <a:rPr lang="en-US" altLang="en-US" sz="2400" b="1" smtClean="0"/>
              <a:t>:</a:t>
            </a:r>
            <a:r>
              <a:rPr lang="en-US" altLang="en-US" sz="2400" smtClean="0"/>
              <a:t> Replaces an existing child with a new child and returns the old child node. Example:</a:t>
            </a:r>
            <a:br>
              <a:rPr lang="en-US" altLang="en-US" sz="2400" smtClean="0"/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var hRule = document.createElement("hr");</a:t>
            </a:r>
            <a:br>
              <a:rPr lang="en-US" alt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var firstParagraph = document.getElementsByTagName("p")[0];</a:t>
            </a:r>
            <a:br>
              <a:rPr lang="en-US" alt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document.body.replaceChild(hRule, firstParagraph);</a:t>
            </a:r>
            <a:endParaRPr lang="en-US" altLang="en-US" sz="1600" b="1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40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removeChild(Node oldChild)</a:t>
            </a:r>
            <a:r>
              <a:rPr lang="en-US" altLang="en-US" sz="2400" b="1" smtClean="0"/>
              <a:t>:</a:t>
            </a:r>
            <a:r>
              <a:rPr lang="en-US" altLang="en-US" sz="2400" smtClean="0"/>
              <a:t> Removes the specified child and returns it. Example:</a:t>
            </a:r>
            <a:br>
              <a:rPr lang="en-US" altLang="en-US" sz="2400" smtClean="0"/>
            </a:b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var firstParagraph =</a:t>
            </a:r>
            <a:br>
              <a:rPr lang="en-US" alt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  document.getElementsByTagName("p")[0];</a:t>
            </a:r>
            <a:br>
              <a:rPr lang="en-US" alt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document.body.removeChild(firstParagraph);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 appendChild(Node newChild)</a:t>
            </a:r>
            <a:r>
              <a:rPr lang="en-US" altLang="en-US" sz="2400" b="1" smtClean="0"/>
              <a:t>:</a:t>
            </a:r>
            <a:r>
              <a:rPr lang="en-US" altLang="en-US" sz="2400" smtClean="0"/>
              <a:t> Adds the given new child to the end of the childNodes list and returns the newly added node. Example:</a:t>
            </a:r>
            <a:br>
              <a:rPr lang="en-US" altLang="en-US" sz="2400" smtClean="0"/>
            </a:b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var newParagraph = document.createElement("p");</a:t>
            </a:r>
            <a:br>
              <a:rPr lang="en-US" altLang="en-US" sz="20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document.body.appendChild(newParagarph);</a:t>
            </a:r>
          </a:p>
        </p:txBody>
      </p:sp>
    </p:spTree>
    <p:extLst>
      <p:ext uri="{BB962C8B-B14F-4D97-AF65-F5344CB8AC3E}">
        <p14:creationId xmlns:p14="http://schemas.microsoft.com/office/powerpoint/2010/main" xmlns="" val="14053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3200" smtClean="0"/>
              <a:t>Manipulating Styles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sz="2400" dirty="0" smtClean="0"/>
              <a:t>The DOM exposes imported style sheets as instances of the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CSSStyleSheet</a:t>
            </a:r>
            <a:r>
              <a:rPr lang="en-US" altLang="en-US" sz="2400" dirty="0" smtClean="0"/>
              <a:t> interface. Each style sheet object exposes the style rules, which you can inspect and modify. You access the style sheet objects via the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document.styleSheets</a:t>
            </a:r>
            <a:r>
              <a:rPr lang="en-US" altLang="en-US" sz="2400" dirty="0" smtClean="0"/>
              <a:t> array.</a:t>
            </a:r>
          </a:p>
          <a:p>
            <a:pPr algn="just"/>
            <a:r>
              <a:rPr lang="en-US" altLang="en-US" sz="2400" dirty="0" smtClean="0"/>
              <a:t>However, the more common method of dynamically modifying style is via the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dirty="0" smtClean="0"/>
              <a:t> interface. The DOM exposes the styles for each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dirty="0" smtClean="0"/>
              <a:t> via the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dirty="0" smtClean="0"/>
              <a:t>’s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altLang="en-US" sz="2400" dirty="0" smtClean="0"/>
              <a:t> and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en-US" sz="2400" dirty="0" smtClean="0"/>
              <a:t> properties.</a:t>
            </a:r>
          </a:p>
          <a:p>
            <a:pPr algn="just"/>
            <a:r>
              <a:rPr lang="en-US" altLang="en-US" sz="2400" dirty="0" smtClean="0"/>
              <a:t>The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altLang="en-US" sz="2400" dirty="0" smtClean="0"/>
              <a:t> property returns an instance of the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CSSStyleDeclaration</a:t>
            </a:r>
            <a:r>
              <a:rPr lang="en-US" altLang="en-US" sz="2400" dirty="0" smtClean="0"/>
              <a:t> interface, which contains properties of all the style attributes supported by the browser’s DOM</a:t>
            </a:r>
          </a:p>
          <a:p>
            <a:pPr algn="just"/>
            <a:endParaRPr lang="en-US" altLang="en-US" sz="2400" dirty="0" smtClean="0"/>
          </a:p>
          <a:p>
            <a:pPr algn="just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8608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algn="just"/>
            <a:r>
              <a:rPr lang="en-US" altLang="en-US" sz="2400" smtClean="0"/>
              <a:t>For example, the following code sets the color of the document’s first paragraph to red.</a:t>
            </a:r>
            <a:br>
              <a:rPr lang="en-US" altLang="en-US" sz="2400" smtClean="0"/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var firstParagraph = document.getElementsByTagName("p")[0];</a:t>
            </a:r>
            <a:br>
              <a:rPr lang="en-US" alt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firstParagraph.style.setProperty("color", "#FF0000", "");</a:t>
            </a:r>
          </a:p>
          <a:p>
            <a:pPr algn="just"/>
            <a:r>
              <a:rPr lang="en-US" altLang="en-US" sz="2400" smtClean="0"/>
              <a:t>The common way to access and set the style properties of an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smtClean="0"/>
              <a:t> is via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CSS2Properties</a:t>
            </a:r>
            <a:r>
              <a:rPr lang="en-US" altLang="en-US" sz="2400" smtClean="0"/>
              <a:t> interface, which contains a publicly accessible property for every style attribute defined by the DOM. In most modern browsers the object returned by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altLang="en-US" sz="2400" smtClean="0"/>
              <a:t> property implements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CSS2Properties</a:t>
            </a:r>
            <a:r>
              <a:rPr lang="en-US" altLang="en-US" sz="2400" smtClean="0"/>
              <a:t>. For example:</a:t>
            </a:r>
            <a:br>
              <a:rPr lang="en-US" altLang="en-US" sz="2400" smtClean="0"/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var firstParagraph = document.getElementsByTagName("p")[0];</a:t>
            </a:r>
            <a:br>
              <a:rPr lang="en-US" altLang="en-US" sz="16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600" smtClean="0">
                <a:latin typeface="Courier New" pitchFamily="49" charset="0"/>
                <a:cs typeface="Courier New" pitchFamily="49" charset="0"/>
              </a:rPr>
              <a:t>firstParagraph.style.color = "#FF0000";</a:t>
            </a:r>
          </a:p>
          <a:p>
            <a:pPr algn="just"/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xmlns="" val="2689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altLang="en-US" sz="2400" smtClean="0"/>
              <a:t>When you need to change several styles for an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smtClean="0"/>
              <a:t> at the same time it is more convenient to define the rules in a style sheet for a class selector, and then use JavaScript to set the selector assigned to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smtClean="0"/>
              <a:t>’s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en-US" sz="2400" smtClean="0"/>
              <a:t> property. For example, if the following styles were defined,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.normal { color: #000000; font-style: normal; } 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.styled { color: #FF0000; font-style: italic; }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2400" smtClean="0">
                <a:cs typeface="Courier New" pitchFamily="49" charset="0"/>
              </a:rPr>
              <a:t>then we could use the following code to switch the styles.</a:t>
            </a:r>
            <a:br>
              <a:rPr lang="en-US" altLang="en-US" sz="2400" smtClean="0"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function toggleStyles() {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var p2 = document.getElementById("p2");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p2.className = (p2.className == "normal")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        ? "styled" : "normal";</a:t>
            </a:r>
            <a:br>
              <a:rPr lang="en-US" altLang="en-US" sz="18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xmlns="" val="35967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Navigator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navigator object contains information about the browser.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930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03146" y="1589282"/>
          <a:ext cx="7337708" cy="4547800"/>
        </p:xfrm>
        <a:graphic>
          <a:graphicData uri="http://schemas.openxmlformats.org/drawingml/2006/table">
            <a:tbl>
              <a:tblPr/>
              <a:tblGrid>
                <a:gridCol w="1769630"/>
                <a:gridCol w="5568078"/>
              </a:tblGrid>
              <a:tr h="31102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Property</a:t>
                      </a:r>
                    </a:p>
                  </a:txBody>
                  <a:tcPr marL="26813" marR="26813" marT="26813" marB="2681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6813" marR="26813" marT="26813" marB="26813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8252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2"/>
                        </a:rPr>
                        <a:t>appCodeName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Returns the code name of the browser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2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3"/>
                        </a:rPr>
                        <a:t>appName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Returns the name of the browser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8252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4"/>
                        </a:rPr>
                        <a:t>appVersion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Returns the version information of the browser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992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5"/>
                        </a:rPr>
                        <a:t>cookieEnabled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Determines whether cookies are enabled in the browser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8252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6"/>
                        </a:rPr>
                        <a:t>language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Returns the language of the browser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2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7"/>
                        </a:rPr>
                        <a:t>onLine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Determines whether the browser is online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3992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8"/>
                        </a:rPr>
                        <a:t>platform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Returns for which platform the browser is compiled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52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9"/>
                        </a:rPr>
                        <a:t>product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  <a:latin typeface="verdana"/>
                        </a:rPr>
                        <a:t>Returns the engine name of the browser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3992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10"/>
                        </a:rPr>
                        <a:t>userAgent</a:t>
                      </a:r>
                      <a:endParaRPr lang="en-US" sz="1700">
                        <a:effectLst/>
                        <a:latin typeface="verdana"/>
                      </a:endParaRP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  <a:latin typeface="verdana"/>
                        </a:rPr>
                        <a:t>Returns the user-agent header sent by the browser to the server</a:t>
                      </a:r>
                    </a:p>
                  </a:txBody>
                  <a:tcPr marL="44688" marR="44688" marT="62563" marB="62563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8721" y="609600"/>
            <a:ext cx="5012911" cy="969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14264" rIns="9144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Navigator Object Properties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972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Document Object Model (DOM)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A standard platform- and language-neutral programming interface for building, accessing, and manipulating valid HTML and well-formed XML documents.</a:t>
            </a:r>
          </a:p>
          <a:p>
            <a:r>
              <a:rPr lang="en-US" altLang="en-US" sz="2400" smtClean="0"/>
              <a:t>An interface that must be implemented in an actual programming language to be useful.</a:t>
            </a:r>
          </a:p>
          <a:p>
            <a:r>
              <a:rPr lang="en-US" altLang="en-US" sz="2400" smtClean="0"/>
              <a:t>Ultimate goal is to make it possible for programmers to write applications that work properly on all browsers and servers, and on all platforms.</a:t>
            </a:r>
          </a:p>
          <a:p>
            <a:r>
              <a:rPr lang="en-US" altLang="en-US" sz="2400" smtClean="0"/>
              <a:t>A tree-based model in which the entire document is parsed and cached in memory as a tree structure of objects called </a:t>
            </a:r>
            <a:r>
              <a:rPr lang="en-US" altLang="en-US" sz="2400" i="1" smtClean="0"/>
              <a:t>nodes</a:t>
            </a:r>
            <a:r>
              <a:rPr lang="en-US" altLang="en-US" sz="2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321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Navigator Object Methods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24552763"/>
              </p:ext>
            </p:extLst>
          </p:nvPr>
        </p:nvGraphicFramePr>
        <p:xfrm>
          <a:off x="661987" y="1905000"/>
          <a:ext cx="7820025" cy="3429000"/>
        </p:xfrm>
        <a:graphic>
          <a:graphicData uri="http://schemas.openxmlformats.org/drawingml/2006/table">
            <a:tbl>
              <a:tblPr/>
              <a:tblGrid>
                <a:gridCol w="1885950"/>
                <a:gridCol w="5934075"/>
              </a:tblGrid>
              <a:tr h="67038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Method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13793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2"/>
                        </a:rPr>
                        <a:t>javaEnabled()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Specifies whether or not the browser has Java enabled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93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/>
                          <a:hlinkClick r:id="rId3"/>
                        </a:rPr>
                        <a:t>taintEnabled()</a:t>
                      </a:r>
                      <a:endParaRPr lang="en-US">
                        <a:effectLst/>
                        <a:latin typeface="verdana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E80000"/>
                          </a:solidFill>
                          <a:effectLst/>
                          <a:latin typeface="verdana"/>
                        </a:rPr>
                        <a:t>Removed in JavaScript version 1.2.</a:t>
                      </a:r>
                      <a:r>
                        <a:rPr lang="en-US" dirty="0">
                          <a:effectLst/>
                          <a:latin typeface="verdana"/>
                        </a:rPr>
                        <a:t> Specifies whether the browser has data tainting enabled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1988" y="30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175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 noChangeAspect="1"/>
          </p:cNvGrpSpPr>
          <p:nvPr/>
        </p:nvGrpSpPr>
        <p:grpSpPr bwMode="auto">
          <a:xfrm>
            <a:off x="609600" y="1066800"/>
            <a:ext cx="7772400" cy="4546600"/>
            <a:chOff x="1477" y="2861"/>
            <a:chExt cx="9360" cy="5475"/>
          </a:xfrm>
        </p:grpSpPr>
        <p:sp>
          <p:nvSpPr>
            <p:cNvPr id="46083" name="AutoShape 3"/>
            <p:cNvSpPr>
              <a:spLocks noChangeAspect="1" noChangeArrowheads="1"/>
            </p:cNvSpPr>
            <p:nvPr/>
          </p:nvSpPr>
          <p:spPr bwMode="auto">
            <a:xfrm>
              <a:off x="1477" y="2861"/>
              <a:ext cx="9360" cy="547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3011" y="3018"/>
              <a:ext cx="1302" cy="415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Document</a:t>
              </a:r>
              <a:endParaRPr lang="en-US" altLang="en-US"/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1705" y="3017"/>
              <a:ext cx="838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Node</a:t>
              </a:r>
              <a:endParaRPr lang="en-US" altLang="en-US"/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auto">
            <a:xfrm>
              <a:off x="3011" y="4796"/>
              <a:ext cx="1921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CharacterData</a:t>
              </a:r>
              <a:endParaRPr lang="en-US" altLang="en-US"/>
            </a:p>
          </p:txBody>
        </p:sp>
        <p:sp>
          <p:nvSpPr>
            <p:cNvPr id="46087" name="AutoShape 7"/>
            <p:cNvSpPr>
              <a:spLocks noChangeArrowheads="1"/>
            </p:cNvSpPr>
            <p:nvPr/>
          </p:nvSpPr>
          <p:spPr bwMode="auto">
            <a:xfrm>
              <a:off x="3011" y="3614"/>
              <a:ext cx="2294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DocumentFragment</a:t>
              </a:r>
              <a:endParaRPr lang="en-US" altLang="en-US"/>
            </a:p>
          </p:txBody>
        </p:sp>
        <p:sp>
          <p:nvSpPr>
            <p:cNvPr id="46088" name="AutoShape 8"/>
            <p:cNvSpPr>
              <a:spLocks noChangeArrowheads="1"/>
            </p:cNvSpPr>
            <p:nvPr/>
          </p:nvSpPr>
          <p:spPr bwMode="auto">
            <a:xfrm>
              <a:off x="3011" y="4203"/>
              <a:ext cx="1208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Element</a:t>
              </a:r>
              <a:endParaRPr lang="en-US" altLang="en-US"/>
            </a:p>
          </p:txBody>
        </p:sp>
        <p:sp>
          <p:nvSpPr>
            <p:cNvPr id="46089" name="AutoShape 9"/>
            <p:cNvSpPr>
              <a:spLocks noChangeArrowheads="1"/>
            </p:cNvSpPr>
            <p:nvPr/>
          </p:nvSpPr>
          <p:spPr bwMode="auto">
            <a:xfrm>
              <a:off x="3017" y="5387"/>
              <a:ext cx="801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Attr</a:t>
              </a:r>
              <a:endParaRPr lang="en-US" altLang="en-US"/>
            </a:p>
          </p:txBody>
        </p:sp>
        <p:sp>
          <p:nvSpPr>
            <p:cNvPr id="46090" name="AutoShape 10"/>
            <p:cNvSpPr>
              <a:spLocks noChangeArrowheads="1"/>
            </p:cNvSpPr>
            <p:nvPr/>
          </p:nvSpPr>
          <p:spPr bwMode="auto">
            <a:xfrm>
              <a:off x="3017" y="5991"/>
              <a:ext cx="1054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Entity</a:t>
              </a:r>
              <a:endParaRPr lang="en-US" altLang="en-US"/>
            </a:p>
          </p:txBody>
        </p:sp>
        <p:sp>
          <p:nvSpPr>
            <p:cNvPr id="46091" name="AutoShape 11"/>
            <p:cNvSpPr>
              <a:spLocks noChangeArrowheads="1"/>
            </p:cNvSpPr>
            <p:nvPr/>
          </p:nvSpPr>
          <p:spPr bwMode="auto">
            <a:xfrm>
              <a:off x="3014" y="6600"/>
              <a:ext cx="1299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Notation</a:t>
              </a:r>
              <a:endParaRPr lang="en-US" altLang="en-US"/>
            </a:p>
          </p:txBody>
        </p:sp>
        <p:cxnSp>
          <p:nvCxnSpPr>
            <p:cNvPr id="46092" name="AutoShape 12"/>
            <p:cNvCxnSpPr>
              <a:cxnSpLocks noChangeShapeType="1"/>
              <a:stCxn id="46085" idx="3"/>
              <a:endCxn id="46084" idx="1"/>
            </p:cNvCxnSpPr>
            <p:nvPr/>
          </p:nvCxnSpPr>
          <p:spPr bwMode="auto">
            <a:xfrm>
              <a:off x="2543" y="3225"/>
              <a:ext cx="468" cy="1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093" name="AutoShape 13"/>
            <p:cNvCxnSpPr>
              <a:cxnSpLocks noChangeShapeType="1"/>
              <a:endCxn id="46087" idx="1"/>
            </p:cNvCxnSpPr>
            <p:nvPr/>
          </p:nvCxnSpPr>
          <p:spPr bwMode="auto">
            <a:xfrm rot="16200000" flipH="1">
              <a:off x="2606" y="3416"/>
              <a:ext cx="596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094" name="AutoShape 14"/>
            <p:cNvCxnSpPr>
              <a:cxnSpLocks noChangeShapeType="1"/>
              <a:endCxn id="46088" idx="1"/>
            </p:cNvCxnSpPr>
            <p:nvPr/>
          </p:nvCxnSpPr>
          <p:spPr bwMode="auto">
            <a:xfrm rot="16200000" flipH="1">
              <a:off x="2609" y="4009"/>
              <a:ext cx="589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095" name="AutoShape 15"/>
            <p:cNvCxnSpPr>
              <a:cxnSpLocks noChangeShapeType="1"/>
              <a:endCxn id="46086" idx="1"/>
            </p:cNvCxnSpPr>
            <p:nvPr/>
          </p:nvCxnSpPr>
          <p:spPr bwMode="auto">
            <a:xfrm rot="16200000" flipH="1">
              <a:off x="2611" y="4603"/>
              <a:ext cx="586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096" name="AutoShape 16"/>
            <p:cNvCxnSpPr>
              <a:cxnSpLocks noChangeShapeType="1"/>
              <a:endCxn id="46089" idx="1"/>
            </p:cNvCxnSpPr>
            <p:nvPr/>
          </p:nvCxnSpPr>
          <p:spPr bwMode="auto">
            <a:xfrm rot="16200000" flipH="1">
              <a:off x="2616" y="5194"/>
              <a:ext cx="581" cy="221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097" name="AutoShape 17"/>
            <p:cNvCxnSpPr>
              <a:cxnSpLocks noChangeShapeType="1"/>
              <a:endCxn id="46090" idx="1"/>
            </p:cNvCxnSpPr>
            <p:nvPr/>
          </p:nvCxnSpPr>
          <p:spPr bwMode="auto">
            <a:xfrm rot="16200000" flipH="1">
              <a:off x="2612" y="5794"/>
              <a:ext cx="589" cy="221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098" name="AutoShape 18"/>
            <p:cNvCxnSpPr>
              <a:cxnSpLocks noChangeShapeType="1"/>
              <a:endCxn id="46091" idx="1"/>
            </p:cNvCxnSpPr>
            <p:nvPr/>
          </p:nvCxnSpPr>
          <p:spPr bwMode="auto">
            <a:xfrm rot="16200000" flipH="1">
              <a:off x="2604" y="6398"/>
              <a:ext cx="602" cy="218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5691" y="3017"/>
              <a:ext cx="1780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HTMLDocument</a:t>
              </a:r>
              <a:endParaRPr lang="en-US" altLang="en-US"/>
            </a:p>
          </p:txBody>
        </p:sp>
        <p:sp>
          <p:nvSpPr>
            <p:cNvPr id="46100" name="Rectangle 20"/>
            <p:cNvSpPr>
              <a:spLocks noChangeArrowheads="1"/>
            </p:cNvSpPr>
            <p:nvPr/>
          </p:nvSpPr>
          <p:spPr bwMode="auto">
            <a:xfrm>
              <a:off x="7946" y="3607"/>
              <a:ext cx="2158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HTMLHeadElement</a:t>
              </a:r>
              <a:endParaRPr lang="en-US" altLang="en-US"/>
            </a:p>
          </p:txBody>
        </p:sp>
        <p:cxnSp>
          <p:nvCxnSpPr>
            <p:cNvPr id="46101" name="AutoShape 21"/>
            <p:cNvCxnSpPr>
              <a:cxnSpLocks noChangeShapeType="1"/>
              <a:stCxn id="46084" idx="3"/>
              <a:endCxn id="46099" idx="1"/>
            </p:cNvCxnSpPr>
            <p:nvPr/>
          </p:nvCxnSpPr>
          <p:spPr bwMode="auto">
            <a:xfrm flipV="1">
              <a:off x="4313" y="3225"/>
              <a:ext cx="1378" cy="1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102" name="Rectangle 22"/>
            <p:cNvSpPr>
              <a:spLocks noChangeArrowheads="1"/>
            </p:cNvSpPr>
            <p:nvPr/>
          </p:nvSpPr>
          <p:spPr bwMode="auto">
            <a:xfrm>
              <a:off x="5691" y="4204"/>
              <a:ext cx="1659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HTMLElement</a:t>
              </a:r>
              <a:endParaRPr lang="en-US" altLang="en-US"/>
            </a:p>
          </p:txBody>
        </p:sp>
        <p:cxnSp>
          <p:nvCxnSpPr>
            <p:cNvPr id="46103" name="AutoShape 23"/>
            <p:cNvCxnSpPr>
              <a:cxnSpLocks noChangeShapeType="1"/>
              <a:stCxn id="46088" idx="3"/>
              <a:endCxn id="46102" idx="1"/>
            </p:cNvCxnSpPr>
            <p:nvPr/>
          </p:nvCxnSpPr>
          <p:spPr bwMode="auto">
            <a:xfrm>
              <a:off x="4219" y="4411"/>
              <a:ext cx="1472" cy="1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104" name="Rectangle 24"/>
            <p:cNvSpPr>
              <a:spLocks noChangeArrowheads="1"/>
            </p:cNvSpPr>
            <p:nvPr/>
          </p:nvSpPr>
          <p:spPr bwMode="auto">
            <a:xfrm>
              <a:off x="7946" y="4204"/>
              <a:ext cx="2261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HTMLTitleElement</a:t>
              </a:r>
              <a:endParaRPr lang="en-US" altLang="en-US"/>
            </a:p>
          </p:txBody>
        </p:sp>
        <p:sp>
          <p:nvSpPr>
            <p:cNvPr id="46105" name="Rectangle 25"/>
            <p:cNvSpPr>
              <a:spLocks noChangeArrowheads="1"/>
            </p:cNvSpPr>
            <p:nvPr/>
          </p:nvSpPr>
          <p:spPr bwMode="auto">
            <a:xfrm>
              <a:off x="7946" y="4794"/>
              <a:ext cx="2158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HTMLBodyElement</a:t>
              </a:r>
              <a:endParaRPr lang="en-US" altLang="en-US"/>
            </a:p>
          </p:txBody>
        </p:sp>
        <p:cxnSp>
          <p:nvCxnSpPr>
            <p:cNvPr id="46106" name="AutoShape 26"/>
            <p:cNvCxnSpPr>
              <a:cxnSpLocks noChangeShapeType="1"/>
              <a:stCxn id="46102" idx="3"/>
              <a:endCxn id="46104" idx="1"/>
            </p:cNvCxnSpPr>
            <p:nvPr/>
          </p:nvCxnSpPr>
          <p:spPr bwMode="auto">
            <a:xfrm>
              <a:off x="7350" y="4412"/>
              <a:ext cx="596" cy="1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07" name="AutoShape 27"/>
            <p:cNvCxnSpPr>
              <a:cxnSpLocks noChangeShapeType="1"/>
              <a:endCxn id="46100" idx="1"/>
            </p:cNvCxnSpPr>
            <p:nvPr/>
          </p:nvCxnSpPr>
          <p:spPr bwMode="auto">
            <a:xfrm rot="-5400000">
              <a:off x="7541" y="4005"/>
              <a:ext cx="596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108" name="AutoShape 28"/>
            <p:cNvSpPr>
              <a:spLocks noChangeArrowheads="1"/>
            </p:cNvSpPr>
            <p:nvPr/>
          </p:nvSpPr>
          <p:spPr bwMode="auto">
            <a:xfrm>
              <a:off x="5691" y="4796"/>
              <a:ext cx="801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Text</a:t>
              </a:r>
              <a:endParaRPr lang="en-US" altLang="en-US"/>
            </a:p>
          </p:txBody>
        </p:sp>
        <p:sp>
          <p:nvSpPr>
            <p:cNvPr id="46109" name="AutoShape 29"/>
            <p:cNvSpPr>
              <a:spLocks noChangeArrowheads="1"/>
            </p:cNvSpPr>
            <p:nvPr/>
          </p:nvSpPr>
          <p:spPr bwMode="auto">
            <a:xfrm>
              <a:off x="5691" y="5387"/>
              <a:ext cx="1163" cy="416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Comment</a:t>
              </a:r>
              <a:endParaRPr lang="en-US" altLang="en-US"/>
            </a:p>
          </p:txBody>
        </p:sp>
        <p:cxnSp>
          <p:nvCxnSpPr>
            <p:cNvPr id="46110" name="AutoShape 30"/>
            <p:cNvCxnSpPr>
              <a:cxnSpLocks noChangeShapeType="1"/>
              <a:stCxn id="46086" idx="3"/>
              <a:endCxn id="46108" idx="1"/>
            </p:cNvCxnSpPr>
            <p:nvPr/>
          </p:nvCxnSpPr>
          <p:spPr bwMode="auto">
            <a:xfrm>
              <a:off x="4932" y="5004"/>
              <a:ext cx="759" cy="1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11" name="AutoShape 31"/>
            <p:cNvCxnSpPr>
              <a:cxnSpLocks noChangeShapeType="1"/>
              <a:endCxn id="46109" idx="1"/>
            </p:cNvCxnSpPr>
            <p:nvPr/>
          </p:nvCxnSpPr>
          <p:spPr bwMode="auto">
            <a:xfrm rot="16200000" flipH="1">
              <a:off x="5288" y="5192"/>
              <a:ext cx="591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12" name="AutoShape 32"/>
            <p:cNvCxnSpPr>
              <a:cxnSpLocks noChangeShapeType="1"/>
              <a:endCxn id="46119" idx="1"/>
            </p:cNvCxnSpPr>
            <p:nvPr/>
          </p:nvCxnSpPr>
          <p:spPr bwMode="auto">
            <a:xfrm rot="-5400000">
              <a:off x="7545" y="3412"/>
              <a:ext cx="588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7946" y="5986"/>
              <a:ext cx="2706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HTMLParagraphElement</a:t>
              </a:r>
              <a:endParaRPr lang="en-US" altLang="en-US"/>
            </a:p>
          </p:txBody>
        </p:sp>
        <p:sp>
          <p:nvSpPr>
            <p:cNvPr id="46114" name="Rectangle 34"/>
            <p:cNvSpPr>
              <a:spLocks noChangeArrowheads="1"/>
            </p:cNvSpPr>
            <p:nvPr/>
          </p:nvSpPr>
          <p:spPr bwMode="auto">
            <a:xfrm>
              <a:off x="7946" y="6577"/>
              <a:ext cx="2261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HTMLInputElement</a:t>
              </a:r>
              <a:endParaRPr lang="en-US" altLang="en-US"/>
            </a:p>
          </p:txBody>
        </p:sp>
        <p:sp>
          <p:nvSpPr>
            <p:cNvPr id="46115" name="Rectangle 35"/>
            <p:cNvSpPr>
              <a:spLocks noChangeArrowheads="1"/>
            </p:cNvSpPr>
            <p:nvPr/>
          </p:nvSpPr>
          <p:spPr bwMode="auto">
            <a:xfrm>
              <a:off x="7946" y="7181"/>
              <a:ext cx="2261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HTMLTableElement</a:t>
              </a:r>
              <a:endParaRPr lang="en-US" altLang="en-US"/>
            </a:p>
          </p:txBody>
        </p:sp>
        <p:cxnSp>
          <p:nvCxnSpPr>
            <p:cNvPr id="46116" name="AutoShape 36"/>
            <p:cNvCxnSpPr>
              <a:cxnSpLocks noChangeShapeType="1"/>
              <a:endCxn id="46105" idx="1"/>
            </p:cNvCxnSpPr>
            <p:nvPr/>
          </p:nvCxnSpPr>
          <p:spPr bwMode="auto">
            <a:xfrm rot="16200000" flipH="1">
              <a:off x="7549" y="4605"/>
              <a:ext cx="579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17" name="AutoShape 37"/>
            <p:cNvCxnSpPr>
              <a:cxnSpLocks noChangeShapeType="1"/>
              <a:endCxn id="46120" idx="1"/>
            </p:cNvCxnSpPr>
            <p:nvPr/>
          </p:nvCxnSpPr>
          <p:spPr bwMode="auto">
            <a:xfrm rot="16200000" flipH="1">
              <a:off x="7550" y="5200"/>
              <a:ext cx="577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18" name="AutoShape 38"/>
            <p:cNvCxnSpPr>
              <a:cxnSpLocks noChangeShapeType="1"/>
              <a:endCxn id="46113" idx="1"/>
            </p:cNvCxnSpPr>
            <p:nvPr/>
          </p:nvCxnSpPr>
          <p:spPr bwMode="auto">
            <a:xfrm rot="16200000" flipH="1">
              <a:off x="7539" y="5787"/>
              <a:ext cx="599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7946" y="3018"/>
              <a:ext cx="2158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HTMLHtmlElement</a:t>
              </a:r>
              <a:endParaRPr lang="en-US" altLang="en-US"/>
            </a:p>
          </p:txBody>
        </p:sp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7946" y="5388"/>
              <a:ext cx="2535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HTMLHeadingElement</a:t>
              </a:r>
              <a:endParaRPr lang="en-US" altLang="en-US"/>
            </a:p>
          </p:txBody>
        </p:sp>
        <p:cxnSp>
          <p:nvCxnSpPr>
            <p:cNvPr id="46121" name="AutoShape 41"/>
            <p:cNvCxnSpPr>
              <a:cxnSpLocks noChangeShapeType="1"/>
              <a:endCxn id="46114" idx="1"/>
            </p:cNvCxnSpPr>
            <p:nvPr/>
          </p:nvCxnSpPr>
          <p:spPr bwMode="auto">
            <a:xfrm rot="16200000" flipH="1">
              <a:off x="7552" y="6390"/>
              <a:ext cx="574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22" name="AutoShape 42"/>
            <p:cNvCxnSpPr>
              <a:cxnSpLocks noChangeShapeType="1"/>
              <a:endCxn id="46115" idx="1"/>
            </p:cNvCxnSpPr>
            <p:nvPr/>
          </p:nvCxnSpPr>
          <p:spPr bwMode="auto">
            <a:xfrm rot="16200000" flipH="1">
              <a:off x="7545" y="6988"/>
              <a:ext cx="587" cy="215"/>
            </a:xfrm>
            <a:prstGeom prst="bentConnector2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23" name="AutoShape 43"/>
            <p:cNvCxnSpPr>
              <a:cxnSpLocks noChangeShapeType="1"/>
            </p:cNvCxnSpPr>
            <p:nvPr/>
          </p:nvCxnSpPr>
          <p:spPr bwMode="auto">
            <a:xfrm>
              <a:off x="2796" y="6802"/>
              <a:ext cx="0" cy="591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24" name="AutoShape 44"/>
            <p:cNvCxnSpPr>
              <a:cxnSpLocks noChangeShapeType="1"/>
            </p:cNvCxnSpPr>
            <p:nvPr/>
          </p:nvCxnSpPr>
          <p:spPr bwMode="auto">
            <a:xfrm>
              <a:off x="7731" y="7393"/>
              <a:ext cx="1" cy="591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25" name="AutoShape 45"/>
            <p:cNvCxnSpPr>
              <a:cxnSpLocks noChangeShapeType="1"/>
            </p:cNvCxnSpPr>
            <p:nvPr/>
          </p:nvCxnSpPr>
          <p:spPr bwMode="auto">
            <a:xfrm>
              <a:off x="1477" y="7596"/>
              <a:ext cx="3197" cy="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6126" name="AutoShape 46"/>
            <p:cNvCxnSpPr>
              <a:cxnSpLocks noChangeShapeType="1"/>
            </p:cNvCxnSpPr>
            <p:nvPr/>
          </p:nvCxnSpPr>
          <p:spPr bwMode="auto">
            <a:xfrm>
              <a:off x="4674" y="7596"/>
              <a:ext cx="0" cy="74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127" name="Rectangle 47"/>
            <p:cNvSpPr>
              <a:spLocks noChangeArrowheads="1"/>
            </p:cNvSpPr>
            <p:nvPr/>
          </p:nvSpPr>
          <p:spPr bwMode="auto">
            <a:xfrm>
              <a:off x="3266" y="7767"/>
              <a:ext cx="1278" cy="415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HTML DOM</a:t>
              </a:r>
              <a:endParaRPr lang="en-US" altLang="en-US"/>
            </a:p>
          </p:txBody>
        </p:sp>
        <p:sp>
          <p:nvSpPr>
            <p:cNvPr id="46128" name="AutoShape 48"/>
            <p:cNvSpPr>
              <a:spLocks noChangeArrowheads="1"/>
            </p:cNvSpPr>
            <p:nvPr/>
          </p:nvSpPr>
          <p:spPr bwMode="auto">
            <a:xfrm>
              <a:off x="1672" y="7767"/>
              <a:ext cx="1302" cy="415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n-US" altLang="en-US" sz="1100">
                  <a:latin typeface="Courier New" pitchFamily="49" charset="0"/>
                </a:rPr>
                <a:t>Core DOM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207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 smtClean="0"/>
              <a:t>When a Web browser parses an HTML document, it creates an instance of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HTMLDocument</a:t>
            </a:r>
            <a:r>
              <a:rPr lang="en-US" altLang="en-US" sz="2400" dirty="0" smtClean="0"/>
              <a:t>, which encapsulates the entire document – it becomes the root of the tree structure. The Web browser’s DOM parser creates objects for every part of the document, all of which implement the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2400" dirty="0" smtClean="0"/>
              <a:t> interface. An HTML document is mostly parsed into three basic nodes: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dirty="0" smtClean="0"/>
              <a:t> nodes, 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altLang="en-US" sz="2400" dirty="0" smtClean="0"/>
              <a:t> nodes, and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en-US" sz="2400" dirty="0" smtClean="0"/>
              <a:t> nodes. For example, the following HTML parses into the following tree.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html&gt;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&lt;head&gt;&lt;title&gt;XHTML Test&lt;/title&gt;&lt;/head&gt;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&lt;body&gt;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&lt;h1&gt;Heading Content&lt;/h1&gt;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&lt;p&gt;First Paragraph Content&lt;/p&gt;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  &lt;p id="p2"&gt;Second Paragraph Content&lt;/p&gt;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 &lt;/body&gt;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2644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 noChangeAspect="1"/>
          </p:cNvGrpSpPr>
          <p:nvPr/>
        </p:nvGrpSpPr>
        <p:grpSpPr bwMode="auto">
          <a:xfrm>
            <a:off x="457200" y="1371600"/>
            <a:ext cx="8104188" cy="3810000"/>
            <a:chOff x="1440" y="2030"/>
            <a:chExt cx="9393" cy="4416"/>
          </a:xfrm>
        </p:grpSpPr>
        <p:sp>
          <p:nvSpPr>
            <p:cNvPr id="48131" name="AutoShape 3"/>
            <p:cNvSpPr>
              <a:spLocks noChangeAspect="1" noChangeArrowheads="1"/>
            </p:cNvSpPr>
            <p:nvPr/>
          </p:nvSpPr>
          <p:spPr bwMode="auto">
            <a:xfrm>
              <a:off x="1440" y="2030"/>
              <a:ext cx="9393" cy="4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32" name="Rectangle 4"/>
            <p:cNvSpPr>
              <a:spLocks noChangeArrowheads="1"/>
            </p:cNvSpPr>
            <p:nvPr/>
          </p:nvSpPr>
          <p:spPr bwMode="auto">
            <a:xfrm>
              <a:off x="4082" y="2174"/>
              <a:ext cx="1440" cy="349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altLang="en-US" sz="900" b="1">
                  <a:latin typeface="Courier New" pitchFamily="49" charset="0"/>
                </a:rPr>
                <a:t>HTMLDocument</a:t>
              </a:r>
              <a:endParaRPr lang="en-US" altLang="en-US"/>
            </a:p>
          </p:txBody>
        </p:sp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3957" y="2900"/>
              <a:ext cx="1697" cy="623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>
                  <a:latin typeface="Courier New" pitchFamily="49" charset="0"/>
                </a:rPr>
                <a:t>HTMLHtmlElement</a:t>
              </a:r>
            </a:p>
            <a:p>
              <a:pPr algn="ctr" eaLnBrk="1" hangingPunct="1"/>
              <a:r>
                <a:rPr lang="en-US" altLang="en-US" sz="900">
                  <a:latin typeface="Calibri" pitchFamily="34" charset="0"/>
                </a:rPr>
                <a:t>&lt;html&gt;</a:t>
              </a:r>
              <a:endParaRPr lang="en-US" altLang="en-US"/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1592" y="3939"/>
              <a:ext cx="1716" cy="560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>
                  <a:latin typeface="Courier New" pitchFamily="49" charset="0"/>
                </a:rPr>
                <a:t>HTMLHeadElement</a:t>
              </a:r>
            </a:p>
            <a:p>
              <a:pPr algn="ctr" eaLnBrk="1" hangingPunct="1"/>
              <a:r>
                <a:rPr lang="en-US" altLang="en-US" sz="900">
                  <a:latin typeface="Calibri" pitchFamily="34" charset="0"/>
                </a:rPr>
                <a:t>&lt;head&gt;</a:t>
              </a:r>
              <a:endParaRPr lang="en-US" altLang="en-US"/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1562" y="4912"/>
              <a:ext cx="1776" cy="560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>
                  <a:latin typeface="Courier New" pitchFamily="49" charset="0"/>
                </a:rPr>
                <a:t>HTMLTitleElement</a:t>
              </a:r>
            </a:p>
            <a:p>
              <a:pPr algn="ctr" eaLnBrk="1" hangingPunct="1"/>
              <a:r>
                <a:rPr lang="en-US" altLang="en-US" sz="900">
                  <a:latin typeface="Calibri" pitchFamily="34" charset="0"/>
                </a:rPr>
                <a:t>&lt;title&gt;</a:t>
              </a:r>
              <a:endParaRPr lang="en-US" altLang="en-US"/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5092" y="3939"/>
              <a:ext cx="1716" cy="560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>
                  <a:latin typeface="Courier New" pitchFamily="49" charset="0"/>
                </a:rPr>
                <a:t>HTMLBodyElement</a:t>
              </a:r>
            </a:p>
            <a:p>
              <a:pPr algn="ctr" eaLnBrk="1" hangingPunct="1"/>
              <a:r>
                <a:rPr lang="en-US" altLang="en-US" sz="900">
                  <a:latin typeface="Calibri" pitchFamily="34" charset="0"/>
                </a:rPr>
                <a:t>&lt;body&gt;</a:t>
              </a:r>
              <a:endParaRPr lang="en-US" altLang="en-US"/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5768" y="4912"/>
              <a:ext cx="2249" cy="560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>
                  <a:latin typeface="Courier New" pitchFamily="49" charset="0"/>
                </a:rPr>
                <a:t>HTMLParagraphElement</a:t>
              </a:r>
            </a:p>
            <a:p>
              <a:pPr algn="ctr" eaLnBrk="1" hangingPunct="1"/>
              <a:r>
                <a:rPr lang="en-US" altLang="en-US" sz="900">
                  <a:latin typeface="Calibri" pitchFamily="34" charset="0"/>
                </a:rPr>
                <a:t>&lt;p&gt;</a:t>
              </a:r>
              <a:endParaRPr lang="en-US" altLang="en-US"/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3549" y="4912"/>
              <a:ext cx="2045" cy="560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>
                  <a:latin typeface="Courier New" pitchFamily="49" charset="0"/>
                </a:rPr>
                <a:t>HTMLHeadingElement</a:t>
              </a:r>
            </a:p>
            <a:p>
              <a:pPr algn="ctr" eaLnBrk="1" hangingPunct="1"/>
              <a:r>
                <a:rPr lang="en-US" altLang="en-US" sz="900">
                  <a:latin typeface="Calibri" pitchFamily="34" charset="0"/>
                </a:rPr>
                <a:t>&lt;h1&gt;</a:t>
              </a:r>
              <a:endParaRPr lang="en-US" altLang="en-US"/>
            </a:p>
          </p:txBody>
        </p:sp>
        <p:sp>
          <p:nvSpPr>
            <p:cNvPr id="48139" name="AutoShape 11"/>
            <p:cNvSpPr>
              <a:spLocks noChangeArrowheads="1"/>
            </p:cNvSpPr>
            <p:nvPr/>
          </p:nvSpPr>
          <p:spPr bwMode="auto">
            <a:xfrm>
              <a:off x="5950" y="2900"/>
              <a:ext cx="3328" cy="623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>
                  <a:latin typeface="Courier New" pitchFamily="49" charset="0"/>
                </a:rPr>
                <a:t>Attr</a:t>
              </a:r>
            </a:p>
            <a:p>
              <a:pPr algn="ctr" eaLnBrk="1" hangingPunct="1"/>
              <a:r>
                <a:rPr lang="en-US" altLang="en-US" sz="900">
                  <a:latin typeface="Calibri" pitchFamily="34" charset="0"/>
                </a:rPr>
                <a:t>xmlns=”http://www.w3.org/1999/xhtml”</a:t>
              </a:r>
              <a:endParaRPr lang="en-US" altLang="en-US"/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8154" y="4912"/>
              <a:ext cx="2249" cy="560"/>
            </a:xfrm>
            <a:prstGeom prst="rect">
              <a:avLst/>
            </a:prstGeom>
            <a:solidFill>
              <a:srgbClr val="D8D8D8"/>
            </a:solidFill>
            <a:ln w="3175">
              <a:solidFill>
                <a:srgbClr val="666666"/>
              </a:solidFill>
              <a:miter lim="800000"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>
                  <a:latin typeface="Courier New" pitchFamily="49" charset="0"/>
                </a:rPr>
                <a:t>HTMLParagraphElement</a:t>
              </a:r>
            </a:p>
            <a:p>
              <a:pPr algn="ctr" eaLnBrk="1" hangingPunct="1"/>
              <a:r>
                <a:rPr lang="en-US" altLang="en-US" sz="900">
                  <a:latin typeface="Calibri" pitchFamily="34" charset="0"/>
                </a:rPr>
                <a:t>&lt;p&gt;</a:t>
              </a:r>
              <a:endParaRPr lang="en-US" altLang="en-US"/>
            </a:p>
          </p:txBody>
        </p:sp>
        <p:sp>
          <p:nvSpPr>
            <p:cNvPr id="48141" name="AutoShape 13"/>
            <p:cNvSpPr>
              <a:spLocks noChangeArrowheads="1"/>
            </p:cNvSpPr>
            <p:nvPr/>
          </p:nvSpPr>
          <p:spPr bwMode="auto">
            <a:xfrm>
              <a:off x="1821" y="5666"/>
              <a:ext cx="1259" cy="60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>
                  <a:latin typeface="Courier New" pitchFamily="49" charset="0"/>
                </a:rPr>
                <a:t>Text</a:t>
              </a:r>
            </a:p>
            <a:p>
              <a:pPr algn="ctr" eaLnBrk="1" hangingPunct="1"/>
              <a:r>
                <a:rPr lang="en-US" altLang="en-US" sz="900">
                  <a:latin typeface="Calibri" pitchFamily="34" charset="0"/>
                </a:rPr>
                <a:t>XHTML Test</a:t>
              </a:r>
              <a:endParaRPr lang="en-US" altLang="en-US"/>
            </a:p>
          </p:txBody>
        </p:sp>
        <p:sp>
          <p:nvSpPr>
            <p:cNvPr id="48142" name="AutoShape 14"/>
            <p:cNvSpPr>
              <a:spLocks noChangeArrowheads="1"/>
            </p:cNvSpPr>
            <p:nvPr/>
          </p:nvSpPr>
          <p:spPr bwMode="auto">
            <a:xfrm>
              <a:off x="3856" y="5666"/>
              <a:ext cx="1449" cy="60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>
                  <a:latin typeface="Courier New" pitchFamily="49" charset="0"/>
                </a:rPr>
                <a:t>Text</a:t>
              </a:r>
            </a:p>
            <a:p>
              <a:pPr algn="ctr" eaLnBrk="1" hangingPunct="1"/>
              <a:r>
                <a:rPr lang="en-US" altLang="en-US" sz="900">
                  <a:latin typeface="Calibri" pitchFamily="34" charset="0"/>
                </a:rPr>
                <a:t>Heading Content</a:t>
              </a:r>
              <a:endParaRPr lang="en-US" altLang="en-US"/>
            </a:p>
          </p:txBody>
        </p:sp>
        <p:sp>
          <p:nvSpPr>
            <p:cNvPr id="48143" name="AutoShape 15"/>
            <p:cNvSpPr>
              <a:spLocks noChangeArrowheads="1"/>
            </p:cNvSpPr>
            <p:nvPr/>
          </p:nvSpPr>
          <p:spPr bwMode="auto">
            <a:xfrm>
              <a:off x="5870" y="5666"/>
              <a:ext cx="2058" cy="60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>
                  <a:latin typeface="Courier New" pitchFamily="49" charset="0"/>
                </a:rPr>
                <a:t>Text</a:t>
              </a:r>
            </a:p>
            <a:p>
              <a:pPr algn="ctr" eaLnBrk="1" hangingPunct="1"/>
              <a:r>
                <a:rPr lang="en-US" altLang="en-US" sz="900">
                  <a:latin typeface="Calibri" pitchFamily="34" charset="0"/>
                </a:rPr>
                <a:t>First Paragraph Content</a:t>
              </a:r>
              <a:endParaRPr lang="en-US" altLang="en-US"/>
            </a:p>
          </p:txBody>
        </p:sp>
        <p:sp>
          <p:nvSpPr>
            <p:cNvPr id="48144" name="AutoShape 16"/>
            <p:cNvSpPr>
              <a:spLocks noChangeArrowheads="1"/>
            </p:cNvSpPr>
            <p:nvPr/>
          </p:nvSpPr>
          <p:spPr bwMode="auto">
            <a:xfrm>
              <a:off x="8155" y="5666"/>
              <a:ext cx="2249" cy="60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>
                  <a:latin typeface="Courier New" pitchFamily="49" charset="0"/>
                </a:rPr>
                <a:t>Text</a:t>
              </a:r>
            </a:p>
            <a:p>
              <a:pPr algn="ctr" eaLnBrk="1" hangingPunct="1"/>
              <a:r>
                <a:rPr lang="en-US" altLang="en-US" sz="900">
                  <a:latin typeface="Calibri" pitchFamily="34" charset="0"/>
                </a:rPr>
                <a:t>Second Paragraph Content</a:t>
              </a:r>
              <a:endParaRPr lang="en-US" altLang="en-US"/>
            </a:p>
          </p:txBody>
        </p:sp>
        <p:sp>
          <p:nvSpPr>
            <p:cNvPr id="48145" name="AutoShape 17"/>
            <p:cNvSpPr>
              <a:spLocks noChangeArrowheads="1"/>
            </p:cNvSpPr>
            <p:nvPr/>
          </p:nvSpPr>
          <p:spPr bwMode="auto">
            <a:xfrm>
              <a:off x="9620" y="4119"/>
              <a:ext cx="783" cy="61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175">
              <a:solidFill>
                <a:srgbClr val="666666"/>
              </a:solidFill>
              <a:round/>
              <a:headEnd/>
              <a:tailEnd/>
            </a:ln>
          </p:spPr>
          <p:txBody>
            <a:bodyPr lIns="0" tIns="44806" rIns="0" bIns="44806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900" b="1">
                  <a:latin typeface="Courier New" pitchFamily="49" charset="0"/>
                </a:rPr>
                <a:t>Attr</a:t>
              </a:r>
            </a:p>
            <a:p>
              <a:pPr algn="ctr" eaLnBrk="1" hangingPunct="1"/>
              <a:r>
                <a:rPr lang="en-US" altLang="en-US" sz="900">
                  <a:latin typeface="Calibri" pitchFamily="34" charset="0"/>
                </a:rPr>
                <a:t>id=”p2”</a:t>
              </a:r>
              <a:endParaRPr lang="en-US" altLang="en-US"/>
            </a:p>
          </p:txBody>
        </p:sp>
        <p:cxnSp>
          <p:nvCxnSpPr>
            <p:cNvPr id="48146" name="AutoShape 18"/>
            <p:cNvCxnSpPr>
              <a:cxnSpLocks noChangeShapeType="1"/>
              <a:stCxn id="48132" idx="2"/>
              <a:endCxn id="48133" idx="0"/>
            </p:cNvCxnSpPr>
            <p:nvPr/>
          </p:nvCxnSpPr>
          <p:spPr bwMode="auto">
            <a:xfrm>
              <a:off x="4802" y="2523"/>
              <a:ext cx="4" cy="377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47" name="AutoShape 19"/>
            <p:cNvCxnSpPr>
              <a:cxnSpLocks noChangeShapeType="1"/>
              <a:stCxn id="48133" idx="3"/>
              <a:endCxn id="48139" idx="1"/>
            </p:cNvCxnSpPr>
            <p:nvPr/>
          </p:nvCxnSpPr>
          <p:spPr bwMode="auto">
            <a:xfrm>
              <a:off x="5654" y="3212"/>
              <a:ext cx="296" cy="1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48" name="AutoShape 20"/>
            <p:cNvCxnSpPr>
              <a:cxnSpLocks noChangeShapeType="1"/>
              <a:stCxn id="48133" idx="2"/>
              <a:endCxn id="48134" idx="0"/>
            </p:cNvCxnSpPr>
            <p:nvPr/>
          </p:nvCxnSpPr>
          <p:spPr bwMode="auto">
            <a:xfrm rot="5400000">
              <a:off x="3420" y="2553"/>
              <a:ext cx="416" cy="2356"/>
            </a:xfrm>
            <a:prstGeom prst="bentConnector3">
              <a:avLst>
                <a:gd name="adj1" fmla="val 49755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49" name="AutoShape 21"/>
            <p:cNvCxnSpPr>
              <a:cxnSpLocks noChangeShapeType="1"/>
              <a:stCxn id="48133" idx="2"/>
              <a:endCxn id="48136" idx="0"/>
            </p:cNvCxnSpPr>
            <p:nvPr/>
          </p:nvCxnSpPr>
          <p:spPr bwMode="auto">
            <a:xfrm rot="16200000" flipH="1">
              <a:off x="5171" y="3158"/>
              <a:ext cx="416" cy="1145"/>
            </a:xfrm>
            <a:prstGeom prst="bentConnector3">
              <a:avLst>
                <a:gd name="adj1" fmla="val 49755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0" name="AutoShape 22"/>
            <p:cNvCxnSpPr>
              <a:cxnSpLocks noChangeShapeType="1"/>
              <a:stCxn id="48134" idx="2"/>
              <a:endCxn id="48135" idx="0"/>
            </p:cNvCxnSpPr>
            <p:nvPr/>
          </p:nvCxnSpPr>
          <p:spPr bwMode="auto">
            <a:xfrm>
              <a:off x="2450" y="4499"/>
              <a:ext cx="1" cy="413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1" name="AutoShape 23"/>
            <p:cNvCxnSpPr>
              <a:cxnSpLocks noChangeShapeType="1"/>
              <a:stCxn id="48136" idx="2"/>
              <a:endCxn id="48138" idx="0"/>
            </p:cNvCxnSpPr>
            <p:nvPr/>
          </p:nvCxnSpPr>
          <p:spPr bwMode="auto">
            <a:xfrm rot="5400000">
              <a:off x="5054" y="4016"/>
              <a:ext cx="413" cy="1380"/>
            </a:xfrm>
            <a:prstGeom prst="bentConnector3">
              <a:avLst>
                <a:gd name="adj1" fmla="val 49755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2" name="AutoShape 24"/>
            <p:cNvCxnSpPr>
              <a:cxnSpLocks noChangeShapeType="1"/>
              <a:stCxn id="48136" idx="2"/>
              <a:endCxn id="48137" idx="0"/>
            </p:cNvCxnSpPr>
            <p:nvPr/>
          </p:nvCxnSpPr>
          <p:spPr bwMode="auto">
            <a:xfrm rot="16200000" flipH="1">
              <a:off x="6215" y="4235"/>
              <a:ext cx="413" cy="942"/>
            </a:xfrm>
            <a:prstGeom prst="bentConnector3">
              <a:avLst>
                <a:gd name="adj1" fmla="val 49755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3" name="AutoShape 25"/>
            <p:cNvCxnSpPr>
              <a:cxnSpLocks noChangeShapeType="1"/>
              <a:stCxn id="48136" idx="2"/>
              <a:endCxn id="48140" idx="0"/>
            </p:cNvCxnSpPr>
            <p:nvPr/>
          </p:nvCxnSpPr>
          <p:spPr bwMode="auto">
            <a:xfrm rot="16200000" flipH="1">
              <a:off x="7408" y="3042"/>
              <a:ext cx="413" cy="3328"/>
            </a:xfrm>
            <a:prstGeom prst="bentConnector3">
              <a:avLst>
                <a:gd name="adj1" fmla="val 49755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4" name="AutoShape 26"/>
            <p:cNvCxnSpPr>
              <a:cxnSpLocks noChangeShapeType="1"/>
              <a:stCxn id="48140" idx="2"/>
              <a:endCxn id="48144" idx="0"/>
            </p:cNvCxnSpPr>
            <p:nvPr/>
          </p:nvCxnSpPr>
          <p:spPr bwMode="auto">
            <a:xfrm>
              <a:off x="9279" y="5472"/>
              <a:ext cx="1" cy="194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5" name="AutoShape 27"/>
            <p:cNvCxnSpPr>
              <a:cxnSpLocks noChangeShapeType="1"/>
              <a:stCxn id="48137" idx="2"/>
              <a:endCxn id="48143" idx="0"/>
            </p:cNvCxnSpPr>
            <p:nvPr/>
          </p:nvCxnSpPr>
          <p:spPr bwMode="auto">
            <a:xfrm>
              <a:off x="6893" y="5472"/>
              <a:ext cx="6" cy="194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6" name="AutoShape 28"/>
            <p:cNvCxnSpPr>
              <a:cxnSpLocks noChangeShapeType="1"/>
              <a:stCxn id="48138" idx="2"/>
              <a:endCxn id="48142" idx="0"/>
            </p:cNvCxnSpPr>
            <p:nvPr/>
          </p:nvCxnSpPr>
          <p:spPr bwMode="auto">
            <a:xfrm>
              <a:off x="4571" y="5472"/>
              <a:ext cx="10" cy="194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7" name="AutoShape 29"/>
            <p:cNvCxnSpPr>
              <a:cxnSpLocks noChangeShapeType="1"/>
              <a:stCxn id="48135" idx="2"/>
              <a:endCxn id="48141" idx="0"/>
            </p:cNvCxnSpPr>
            <p:nvPr/>
          </p:nvCxnSpPr>
          <p:spPr bwMode="auto">
            <a:xfrm>
              <a:off x="2450" y="5472"/>
              <a:ext cx="1" cy="194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158" name="AutoShape 30"/>
            <p:cNvCxnSpPr>
              <a:cxnSpLocks noChangeShapeType="1"/>
              <a:stCxn id="48140" idx="3"/>
              <a:endCxn id="48145" idx="3"/>
            </p:cNvCxnSpPr>
            <p:nvPr/>
          </p:nvCxnSpPr>
          <p:spPr bwMode="auto">
            <a:xfrm flipV="1">
              <a:off x="10403" y="4424"/>
              <a:ext cx="1" cy="769"/>
            </a:xfrm>
            <a:prstGeom prst="bentConnector3">
              <a:avLst>
                <a:gd name="adj1" fmla="val 36000014"/>
              </a:avLst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23302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r>
              <a:rPr lang="en-US" altLang="en-US" sz="2400" smtClean="0"/>
              <a:t>The terminology for the relationships between the nodes is the same as that used for family trees. The node directly above a node in the hierarchy is the </a:t>
            </a:r>
            <a:r>
              <a:rPr lang="en-US" altLang="en-US" sz="2400" i="1" smtClean="0"/>
              <a:t>parent</a:t>
            </a:r>
            <a:r>
              <a:rPr lang="en-US" altLang="en-US" sz="2400" smtClean="0"/>
              <a:t> of that node (e.g.,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en-US" altLang="en-US" sz="2400" smtClean="0"/>
              <a:t> is the parent of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&lt;body&gt;</a:t>
            </a:r>
            <a:r>
              <a:rPr lang="en-US" altLang="en-US" sz="2400" smtClean="0"/>
              <a:t>). All nodes have exactly one parent, except the </a:t>
            </a:r>
            <a:r>
              <a:rPr lang="en-US" altLang="en-US" sz="2400" i="1" smtClean="0"/>
              <a:t>root</a:t>
            </a:r>
            <a:r>
              <a:rPr lang="en-US" altLang="en-US" sz="2400" smtClean="0"/>
              <a:t> node, which has no parent (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HTMLDocument</a:t>
            </a:r>
            <a:r>
              <a:rPr lang="en-US" altLang="en-US" sz="2400" smtClean="0"/>
              <a:t> in the figure above is the root of the HTML hierarchy; however,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en-US" altLang="en-US" sz="2400" smtClean="0"/>
              <a:t> is considered the root of the document that was parsed). The nodes directly below a node are the </a:t>
            </a:r>
            <a:r>
              <a:rPr lang="en-US" altLang="en-US" sz="2400" i="1" smtClean="0"/>
              <a:t>children</a:t>
            </a:r>
            <a:r>
              <a:rPr lang="en-US" altLang="en-US" sz="2400" smtClean="0"/>
              <a:t> of that node (e.g.,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&lt;head&gt;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en-US" altLang="en-US" sz="2400" smtClean="0"/>
              <a:t> are both children of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en-US" altLang="en-US" sz="2400" smtClean="0"/>
              <a:t>). Nodes with no children are called </a:t>
            </a:r>
            <a:r>
              <a:rPr lang="en-US" altLang="en-US" sz="2400" i="1" smtClean="0"/>
              <a:t>leaves</a:t>
            </a:r>
            <a:r>
              <a:rPr lang="en-US" altLang="en-US" sz="2400" smtClean="0"/>
              <a:t>. Nodes at the same level and with the same parent are </a:t>
            </a:r>
            <a:r>
              <a:rPr lang="en-US" altLang="en-US" sz="2400" i="1" smtClean="0"/>
              <a:t>siblings</a:t>
            </a:r>
            <a:r>
              <a:rPr lang="en-US" altLang="en-US" sz="2400" smtClean="0"/>
              <a:t> (e.g.,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&lt;head&gt;</a:t>
            </a:r>
            <a:r>
              <a:rPr lang="en-US" altLang="en-US" sz="2400" smtClean="0"/>
              <a:t> and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&lt;body&gt;</a:t>
            </a:r>
            <a:r>
              <a:rPr lang="en-US" altLang="en-US" sz="2400" smtClean="0"/>
              <a:t> are siblings). All nodes below a node in the hierarchy are the </a:t>
            </a:r>
            <a:r>
              <a:rPr lang="en-US" altLang="en-US" sz="2400" i="1" smtClean="0"/>
              <a:t>descendants</a:t>
            </a:r>
            <a:r>
              <a:rPr lang="en-US" altLang="en-US" sz="2400" smtClean="0"/>
              <a:t> of that node. All nodes above a node in the hierarchy are </a:t>
            </a:r>
            <a:r>
              <a:rPr lang="en-US" altLang="en-US" sz="2400" i="1" smtClean="0"/>
              <a:t>ancestors</a:t>
            </a:r>
            <a:r>
              <a:rPr lang="en-US" altLang="en-US" sz="2400" smtClean="0"/>
              <a:t> of that node.</a:t>
            </a:r>
          </a:p>
        </p:txBody>
      </p:sp>
    </p:spTree>
    <p:extLst>
      <p:ext uri="{BB962C8B-B14F-4D97-AF65-F5344CB8AC3E}">
        <p14:creationId xmlns:p14="http://schemas.microsoft.com/office/powerpoint/2010/main" xmlns="" val="36483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92162"/>
          </a:xfrm>
        </p:spPr>
        <p:txBody>
          <a:bodyPr/>
          <a:lstStyle/>
          <a:p>
            <a:r>
              <a:rPr lang="en-US" altLang="en-US" sz="3200" smtClean="0"/>
              <a:t>DOM Accessors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 sz="2400" b="1" smtClean="0"/>
              <a:t> interface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Element documentElement</a:t>
            </a:r>
            <a:r>
              <a:rPr lang="en-US" altLang="en-US" sz="2400" b="1" smtClean="0"/>
              <a:t>:</a:t>
            </a:r>
            <a:r>
              <a:rPr lang="en-US" altLang="en-US" sz="2400" smtClean="0"/>
              <a:t> The document that was parsed, which is always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&lt;html&gt;</a:t>
            </a:r>
            <a:r>
              <a:rPr lang="en-US" altLang="en-US" sz="2400" smtClean="0"/>
              <a:t> for an HTML document. There is only one document element in an instance of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 sz="2400" smtClean="0"/>
              <a:t>.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documentElement</a:t>
            </a:r>
            <a:r>
              <a:rPr lang="en-US" altLang="en-US" sz="2400" smtClean="0"/>
              <a:t> property of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 sz="2400" smtClean="0"/>
              <a:t> interface is a convenient reference to the document element. Example:</a:t>
            </a:r>
            <a:br>
              <a:rPr lang="en-US" altLang="en-US" sz="2400" smtClean="0"/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document.documentElement.getAttribute("xmlns");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Element getElementById(DOMString elementId)</a:t>
            </a:r>
            <a:r>
              <a:rPr lang="en-US" altLang="en-US" sz="2400" smtClean="0"/>
              <a:t>: Returns the element with an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altLang="en-US" sz="2400" smtClean="0"/>
              <a:t> attribute equal to the given ID or null if no object with that ID exists. You can assign an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altLang="en-US" sz="2400" smtClean="0"/>
              <a:t> attribute to any element in an HTML document. The ID you choose must be unique within the HTML document. Example:</a:t>
            </a:r>
            <a:br>
              <a:rPr lang="en-US" altLang="en-US" sz="2400" smtClean="0"/>
            </a:b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var secondParagraph = document.getElementById("p2");</a:t>
            </a:r>
          </a:p>
        </p:txBody>
      </p:sp>
    </p:spTree>
    <p:extLst>
      <p:ext uri="{BB962C8B-B14F-4D97-AF65-F5344CB8AC3E}">
        <p14:creationId xmlns:p14="http://schemas.microsoft.com/office/powerpoint/2010/main" xmlns="" val="7903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NodeList getElementsByTagName(DOMString tagname)</a:t>
            </a:r>
            <a:r>
              <a:rPr lang="en-US" altLang="en-US" sz="2400" smtClean="0"/>
              <a:t>: Returns a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NodeList</a:t>
            </a:r>
            <a:r>
              <a:rPr lang="en-US" altLang="en-US" sz="2400" smtClean="0"/>
              <a:t> of all elements with the given tag name or an empty list if no tags have the given name. The method also accepts an asterisk ("*") as a wildcard to return all elements.</a:t>
            </a:r>
            <a:br>
              <a:rPr lang="en-US" altLang="en-US" sz="2400" smtClean="0"/>
            </a:b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var paragraphs = document.getElementsByTagName("p"); </a:t>
            </a:r>
            <a:br>
              <a:rPr lang="en-US" altLang="en-US" sz="14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for (var i = 0; i &lt; paragraphs.length; i++) {</a:t>
            </a:r>
            <a:br>
              <a:rPr lang="en-US" altLang="en-US" sz="14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   alert(paragraphs.item(i).firstChild.nodeValue);</a:t>
            </a:r>
            <a:br>
              <a:rPr lang="en-US" altLang="en-US" sz="14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    // Or use array notation: paragraphs[i].firstChild.nodeValue</a:t>
            </a:r>
            <a:br>
              <a:rPr lang="en-US" altLang="en-US" sz="140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40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altLang="en-US" sz="1400" smtClean="0">
                <a:latin typeface="Courier New" pitchFamily="49" charset="0"/>
                <a:cs typeface="Courier New" pitchFamily="49" charset="0"/>
              </a:rPr>
            </a:br>
            <a:endParaRPr lang="en-US" altLang="en-US" sz="8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b="1" smtClean="0"/>
              <a:t> interface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DOMString getAttribute(DOMString name)</a:t>
            </a:r>
            <a:r>
              <a:rPr lang="en-US" altLang="en-US" sz="2400" smtClean="0"/>
              <a:t>: Returns the value for the attribute with the given name.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NodeList getElementsByTagName(DOMString name)</a:t>
            </a:r>
            <a:r>
              <a:rPr lang="en-US" altLang="en-US" sz="2400" smtClean="0"/>
              <a:t>: Similar to the method with the same name in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altLang="en-US" sz="2400" smtClean="0"/>
              <a:t> interface, except only searches below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smtClean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284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2400" b="1" smtClean="0"/>
              <a:t> interface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DOMString nodeName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DOMString nodeValue</a:t>
            </a:r>
            <a:r>
              <a:rPr lang="en-US" altLang="en-US" sz="2400" b="1" smtClean="0">
                <a:cs typeface="Courier New" pitchFamily="49" charset="0"/>
              </a:rPr>
              <a:t>:</a:t>
            </a:r>
            <a:r>
              <a:rPr lang="en-US" altLang="en-US" sz="2400" smtClean="0">
                <a:cs typeface="Courier New" pitchFamily="49" charset="0"/>
              </a:rPr>
              <a:t> Returns </a:t>
            </a:r>
            <a:r>
              <a:rPr lang="en-US" altLang="en-US" sz="2400" smtClean="0"/>
              <a:t>the name of the node and the value of the node. The name of the node is the tag name for nodes representing HTML tags, such as “HEAD” for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&lt;head&gt;</a:t>
            </a:r>
            <a:r>
              <a:rPr lang="en-US" altLang="en-US" sz="2400" smtClean="0"/>
              <a:t> tag. For other nodes, it’s a value representative of the node as defined by the DOM (e.g., “#text” for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altLang="en-US" sz="2400" smtClean="0"/>
              <a:t> nodes). The value of the node is really only useful for nodes that contain text, like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altLang="en-US" sz="2400" smtClean="0"/>
              <a:t> node, because for most other nodes the value is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 sz="2400" smtClean="0"/>
              <a:t>.</a:t>
            </a:r>
          </a:p>
          <a:p>
            <a:pPr>
              <a:buFont typeface="Arial" pitchFamily="34" charset="0"/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NodeList childNodes</a:t>
            </a:r>
            <a:r>
              <a:rPr lang="en-US" altLang="en-US" sz="2400" smtClean="0"/>
              <a:t>: Returns a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NodeList</a:t>
            </a:r>
            <a:r>
              <a:rPr lang="en-US" altLang="en-US" sz="2400" smtClean="0"/>
              <a:t> containing all of the nodes immediate children. The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childNodes</a:t>
            </a:r>
            <a:r>
              <a:rPr lang="en-US" altLang="en-US" sz="2400" smtClean="0"/>
              <a:t> property does not return grandchildren, i.e., a child of a child. Only </a:t>
            </a: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altLang="en-US" sz="2400" smtClean="0"/>
              <a:t> nodes have children.</a:t>
            </a:r>
            <a:br>
              <a:rPr lang="en-US" altLang="en-US" sz="2400" smtClean="0"/>
            </a:b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xmlns="" val="38740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1150</Words>
  <Application>Microsoft Office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DOM : Document Object Model</vt:lpstr>
      <vt:lpstr>Document Object Model (DOM)</vt:lpstr>
      <vt:lpstr>Slide 3</vt:lpstr>
      <vt:lpstr>Slide 4</vt:lpstr>
      <vt:lpstr>Slide 5</vt:lpstr>
      <vt:lpstr>Slide 6</vt:lpstr>
      <vt:lpstr>DOM Accessors</vt:lpstr>
      <vt:lpstr>Slide 8</vt:lpstr>
      <vt:lpstr>Slide 9</vt:lpstr>
      <vt:lpstr>Slide 10</vt:lpstr>
      <vt:lpstr>DOM Modifiers</vt:lpstr>
      <vt:lpstr>Slide 12</vt:lpstr>
      <vt:lpstr>Slide 13</vt:lpstr>
      <vt:lpstr>Slide 14</vt:lpstr>
      <vt:lpstr>Manipulating Styles</vt:lpstr>
      <vt:lpstr>Slide 16</vt:lpstr>
      <vt:lpstr>Slide 17</vt:lpstr>
      <vt:lpstr>Navigator Object </vt:lpstr>
      <vt:lpstr>Slide 19</vt:lpstr>
      <vt:lpstr>Navigator Object Methods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: Document Object Model</dc:title>
  <dc:creator>saiu</dc:creator>
  <cp:lastModifiedBy>sai</cp:lastModifiedBy>
  <cp:revision>10</cp:revision>
  <dcterms:created xsi:type="dcterms:W3CDTF">2013-11-10T15:51:58Z</dcterms:created>
  <dcterms:modified xsi:type="dcterms:W3CDTF">2014-11-10T05:58:14Z</dcterms:modified>
</cp:coreProperties>
</file>