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58" r:id="rId8"/>
    <p:sldId id="259" r:id="rId9"/>
    <p:sldId id="264" r:id="rId10"/>
    <p:sldId id="274" r:id="rId11"/>
    <p:sldId id="266" r:id="rId12"/>
    <p:sldId id="265" r:id="rId13"/>
    <p:sldId id="268" r:id="rId14"/>
    <p:sldId id="267" r:id="rId15"/>
    <p:sldId id="269" r:id="rId16"/>
    <p:sldId id="270" r:id="rId17"/>
    <p:sldId id="271" r:id="rId18"/>
    <p:sldId id="272" r:id="rId19"/>
    <p:sldId id="273" r:id="rId20"/>
    <p:sldId id="275" r:id="rId21"/>
    <p:sldId id="276" r:id="rId22"/>
    <p:sldId id="277" r:id="rId23"/>
    <p:sldId id="292" r:id="rId24"/>
    <p:sldId id="291" r:id="rId25"/>
    <p:sldId id="290" r:id="rId26"/>
    <p:sldId id="293" r:id="rId27"/>
    <p:sldId id="286" r:id="rId28"/>
    <p:sldId id="278" r:id="rId29"/>
    <p:sldId id="294" r:id="rId30"/>
    <p:sldId id="295" r:id="rId31"/>
    <p:sldId id="280" r:id="rId32"/>
    <p:sldId id="281" r:id="rId33"/>
    <p:sldId id="283" r:id="rId34"/>
    <p:sldId id="296" r:id="rId35"/>
    <p:sldId id="285" r:id="rId36"/>
    <p:sldId id="287" r:id="rId37"/>
    <p:sldId id="288" r:id="rId38"/>
    <p:sldId id="289" r:id="rId39"/>
    <p:sldId id="297" r:id="rId40"/>
    <p:sldId id="299" r:id="rId41"/>
    <p:sldId id="300"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1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884A4F-BE0E-4E3B-A638-E3A5162D0AD0}" type="datetimeFigureOut">
              <a:rPr lang="en-US" smtClean="0"/>
              <a:t>11/22/2013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375027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884A4F-BE0E-4E3B-A638-E3A5162D0AD0}" type="datetimeFigureOut">
              <a:rPr lang="en-US" smtClean="0"/>
              <a:t>11/22/2013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126426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884A4F-BE0E-4E3B-A638-E3A5162D0AD0}" type="datetimeFigureOut">
              <a:rPr lang="en-US" smtClean="0"/>
              <a:t>11/22/2013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162317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884A4F-BE0E-4E3B-A638-E3A5162D0AD0}" type="datetimeFigureOut">
              <a:rPr lang="en-US" smtClean="0"/>
              <a:t>11/22/2013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319863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884A4F-BE0E-4E3B-A638-E3A5162D0AD0}" type="datetimeFigureOut">
              <a:rPr lang="en-US" smtClean="0"/>
              <a:t>11/22/2013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382536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884A4F-BE0E-4E3B-A638-E3A5162D0AD0}" type="datetimeFigureOut">
              <a:rPr lang="en-US" smtClean="0"/>
              <a:t>11/22/2013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166416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884A4F-BE0E-4E3B-A638-E3A5162D0AD0}" type="datetimeFigureOut">
              <a:rPr lang="en-US" smtClean="0"/>
              <a:t>11/22/2013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273690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884A4F-BE0E-4E3B-A638-E3A5162D0AD0}" type="datetimeFigureOut">
              <a:rPr lang="en-US" smtClean="0"/>
              <a:t>11/22/2013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183153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84A4F-BE0E-4E3B-A638-E3A5162D0AD0}" type="datetimeFigureOut">
              <a:rPr lang="en-US" smtClean="0"/>
              <a:t>11/22/2013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320388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884A4F-BE0E-4E3B-A638-E3A5162D0AD0}" type="datetimeFigureOut">
              <a:rPr lang="en-US" smtClean="0"/>
              <a:t>11/22/2013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26987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884A4F-BE0E-4E3B-A638-E3A5162D0AD0}" type="datetimeFigureOut">
              <a:rPr lang="en-US" smtClean="0"/>
              <a:t>11/22/2013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4559B-E603-4186-A829-D4D2FCA97777}" type="slidenum">
              <a:rPr lang="en-US" smtClean="0"/>
              <a:t>‹#›</a:t>
            </a:fld>
            <a:endParaRPr lang="en-US"/>
          </a:p>
        </p:txBody>
      </p:sp>
    </p:spTree>
    <p:extLst>
      <p:ext uri="{BB962C8B-B14F-4D97-AF65-F5344CB8AC3E}">
        <p14:creationId xmlns:p14="http://schemas.microsoft.com/office/powerpoint/2010/main" val="284006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84A4F-BE0E-4E3B-A638-E3A5162D0AD0}" type="datetimeFigureOut">
              <a:rPr lang="en-US" smtClean="0"/>
              <a:t>11/22/2013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4559B-E603-4186-A829-D4D2FCA97777}" type="slidenum">
              <a:rPr lang="en-US" smtClean="0"/>
              <a:t>‹#›</a:t>
            </a:fld>
            <a:endParaRPr lang="en-US"/>
          </a:p>
        </p:txBody>
      </p:sp>
    </p:spTree>
    <p:extLst>
      <p:ext uri="{BB962C8B-B14F-4D97-AF65-F5344CB8AC3E}">
        <p14:creationId xmlns:p14="http://schemas.microsoft.com/office/powerpoint/2010/main" val="1336535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w3schools.com/php/func_string_strtoupper.asp" TargetMode="External"/><Relationship Id="rId2" Type="http://schemas.openxmlformats.org/officeDocument/2006/relationships/hyperlink" Target="http://www.w3schools.com/php/func_string_strtolower.asp" TargetMode="External"/><Relationship Id="rId1" Type="http://schemas.openxmlformats.org/officeDocument/2006/relationships/slideLayout" Target="../slideLayouts/slideLayout2.xml"/><Relationship Id="rId4" Type="http://schemas.openxmlformats.org/officeDocument/2006/relationships/hyperlink" Target="http://www.w3schools.com/php/func_string_trim.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ysql.com/downloads/index.html" TargetMode="External"/><Relationship Id="rId2" Type="http://schemas.openxmlformats.org/officeDocument/2006/relationships/hyperlink" Target="http://httpd.apache.org/download.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0647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echo and print Statements</a:t>
            </a:r>
            <a:br>
              <a:rPr lang="en-US" dirty="0"/>
            </a:br>
            <a:endParaRPr lang="en-US" dirty="0"/>
          </a:p>
        </p:txBody>
      </p:sp>
      <p:sp>
        <p:nvSpPr>
          <p:cNvPr id="3" name="Content Placeholder 2"/>
          <p:cNvSpPr>
            <a:spLocks noGrp="1"/>
          </p:cNvSpPr>
          <p:nvPr>
            <p:ph idx="1"/>
          </p:nvPr>
        </p:nvSpPr>
        <p:spPr/>
        <p:txBody>
          <a:bodyPr/>
          <a:lstStyle/>
          <a:p>
            <a:r>
              <a:rPr lang="en-US" dirty="0"/>
              <a:t>In PHP there is two basic ways to get output: echo and print</a:t>
            </a:r>
            <a:r>
              <a:rPr lang="en-US" dirty="0" smtClean="0"/>
              <a:t>.</a:t>
            </a:r>
          </a:p>
          <a:p>
            <a:r>
              <a:rPr lang="en-US" dirty="0"/>
              <a:t>There are some differences between echo and print:</a:t>
            </a:r>
          </a:p>
          <a:p>
            <a:pPr lvl="1"/>
            <a:r>
              <a:rPr lang="en-US" dirty="0"/>
              <a:t>echo - can output one or more strings</a:t>
            </a:r>
          </a:p>
          <a:p>
            <a:pPr lvl="1"/>
            <a:r>
              <a:rPr lang="en-US" dirty="0"/>
              <a:t>print - can only output one string, and returns always 1</a:t>
            </a:r>
          </a:p>
          <a:p>
            <a:endParaRPr lang="en-US" dirty="0"/>
          </a:p>
        </p:txBody>
      </p:sp>
    </p:spTree>
    <p:extLst>
      <p:ext uri="{BB962C8B-B14F-4D97-AF65-F5344CB8AC3E}">
        <p14:creationId xmlns:p14="http://schemas.microsoft.com/office/powerpoint/2010/main" val="312500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a:t>
            </a:r>
            <a:r>
              <a:rPr lang="en-US" dirty="0"/>
              <a:t>with algebra, PHP variables can be used to hold values (x=5) or expressions (z=</a:t>
            </a:r>
            <a:r>
              <a:rPr lang="en-US" dirty="0" err="1"/>
              <a:t>x+y</a:t>
            </a:r>
            <a:r>
              <a:rPr lang="en-US" dirty="0"/>
              <a:t>).</a:t>
            </a:r>
          </a:p>
          <a:p>
            <a:r>
              <a:rPr lang="en-US" dirty="0"/>
              <a:t>A variable can have a short name (like x and y) or a more descriptive name (age, </a:t>
            </a:r>
            <a:r>
              <a:rPr lang="en-US" dirty="0" err="1"/>
              <a:t>carname</a:t>
            </a:r>
            <a:r>
              <a:rPr lang="en-US" dirty="0"/>
              <a:t>, </a:t>
            </a:r>
            <a:r>
              <a:rPr lang="en-US" dirty="0" err="1"/>
              <a:t>total_volume</a:t>
            </a:r>
            <a:r>
              <a:rPr lang="en-US" dirty="0"/>
              <a:t>).</a:t>
            </a:r>
          </a:p>
          <a:p>
            <a:r>
              <a:rPr lang="en-US" dirty="0"/>
              <a:t>Rules for PHP variables:</a:t>
            </a:r>
          </a:p>
          <a:p>
            <a:pPr lvl="1"/>
            <a:r>
              <a:rPr lang="en-US" dirty="0"/>
              <a:t>A variable starts with the $ sign, followed by the name of the variable</a:t>
            </a:r>
          </a:p>
          <a:p>
            <a:pPr lvl="1"/>
            <a:r>
              <a:rPr lang="en-US" dirty="0"/>
              <a:t>A variable name must start with a letter or the underscore character</a:t>
            </a:r>
          </a:p>
          <a:p>
            <a:pPr lvl="1"/>
            <a:r>
              <a:rPr lang="en-US" dirty="0"/>
              <a:t>A variable name cannot start with a number</a:t>
            </a:r>
          </a:p>
          <a:p>
            <a:pPr lvl="1"/>
            <a:r>
              <a:rPr lang="en-US" dirty="0"/>
              <a:t>A variable name can only contain alpha-numeric characters and underscores (A-z, 0-9, and _ )</a:t>
            </a:r>
          </a:p>
          <a:p>
            <a:pPr lvl="1"/>
            <a:r>
              <a:rPr lang="en-US" dirty="0"/>
              <a:t>Variable names are case sensitive ($y and $Y are two different variables)</a:t>
            </a:r>
          </a:p>
          <a:p>
            <a:endParaRPr lang="en-US" dirty="0"/>
          </a:p>
        </p:txBody>
      </p:sp>
    </p:spTree>
    <p:extLst>
      <p:ext uri="{BB962C8B-B14F-4D97-AF65-F5344CB8AC3E}">
        <p14:creationId xmlns:p14="http://schemas.microsoft.com/office/powerpoint/2010/main" val="3243478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(Declaring) PHP Variables</a:t>
            </a:r>
          </a:p>
        </p:txBody>
      </p:sp>
      <p:sp>
        <p:nvSpPr>
          <p:cNvPr id="3" name="Content Placeholder 2"/>
          <p:cNvSpPr>
            <a:spLocks noGrp="1"/>
          </p:cNvSpPr>
          <p:nvPr>
            <p:ph idx="1"/>
          </p:nvPr>
        </p:nvSpPr>
        <p:spPr/>
        <p:txBody>
          <a:bodyPr/>
          <a:lstStyle/>
          <a:p>
            <a:r>
              <a:rPr lang="en-US" dirty="0"/>
              <a:t>&lt;?</a:t>
            </a:r>
            <a:r>
              <a:rPr lang="en-US" dirty="0" err="1"/>
              <a:t>php</a:t>
            </a:r>
            <a:r>
              <a:rPr lang="en-US" dirty="0" smtClean="0"/>
              <a:t/>
            </a:r>
            <a:br>
              <a:rPr lang="en-US" dirty="0" smtClean="0"/>
            </a:br>
            <a:r>
              <a:rPr lang="en-US" dirty="0"/>
              <a:t>$x=5;</a:t>
            </a:r>
            <a:r>
              <a:rPr lang="en-US" dirty="0" smtClean="0"/>
              <a:t/>
            </a:r>
            <a:br>
              <a:rPr lang="en-US" dirty="0" smtClean="0"/>
            </a:br>
            <a:r>
              <a:rPr lang="en-US" dirty="0"/>
              <a:t>$y=6;</a:t>
            </a:r>
            <a:r>
              <a:rPr lang="en-US" dirty="0" smtClean="0"/>
              <a:t/>
            </a:r>
            <a:br>
              <a:rPr lang="en-US" dirty="0" smtClean="0"/>
            </a:br>
            <a:r>
              <a:rPr lang="en-US" dirty="0"/>
              <a:t>$z=$x+$y;</a:t>
            </a:r>
            <a:r>
              <a:rPr lang="en-US" dirty="0" smtClean="0"/>
              <a:t/>
            </a:r>
            <a:br>
              <a:rPr lang="en-US" dirty="0" smtClean="0"/>
            </a:br>
            <a:r>
              <a:rPr lang="en-US" dirty="0"/>
              <a:t>echo $z;</a:t>
            </a:r>
            <a:r>
              <a:rPr lang="en-US" dirty="0" smtClean="0"/>
              <a:t/>
            </a:r>
            <a:br>
              <a:rPr lang="en-US" dirty="0" smtClean="0"/>
            </a:br>
            <a:r>
              <a:rPr lang="en-US" dirty="0"/>
              <a:t>?&gt;</a:t>
            </a:r>
          </a:p>
        </p:txBody>
      </p:sp>
    </p:spTree>
    <p:extLst>
      <p:ext uri="{BB962C8B-B14F-4D97-AF65-F5344CB8AC3E}">
        <p14:creationId xmlns:p14="http://schemas.microsoft.com/office/powerpoint/2010/main" val="3198131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PHP</a:t>
            </a:r>
            <a:endParaRPr lang="en-US" dirty="0"/>
          </a:p>
        </p:txBody>
      </p:sp>
      <p:sp>
        <p:nvSpPr>
          <p:cNvPr id="3" name="Content Placeholder 2"/>
          <p:cNvSpPr>
            <a:spLocks noGrp="1"/>
          </p:cNvSpPr>
          <p:nvPr>
            <p:ph idx="1"/>
          </p:nvPr>
        </p:nvSpPr>
        <p:spPr>
          <a:xfrm>
            <a:off x="457200" y="1371600"/>
            <a:ext cx="8229600" cy="5181600"/>
          </a:xfrm>
        </p:spPr>
        <p:txBody>
          <a:bodyPr>
            <a:normAutofit fontScale="70000" lnSpcReduction="20000"/>
          </a:bodyPr>
          <a:lstStyle/>
          <a:p>
            <a:r>
              <a:rPr lang="en-US" dirty="0"/>
              <a:t>PHP has a total of eight data types which we use to construct our variables:</a:t>
            </a:r>
          </a:p>
          <a:p>
            <a:r>
              <a:rPr lang="en-US" b="1" dirty="0"/>
              <a:t>Integers:</a:t>
            </a:r>
            <a:r>
              <a:rPr lang="en-US" dirty="0"/>
              <a:t> are whole numbers, without a decimal point, like 4195.</a:t>
            </a:r>
          </a:p>
          <a:p>
            <a:r>
              <a:rPr lang="en-US" b="1" dirty="0"/>
              <a:t>Doubles:</a:t>
            </a:r>
            <a:r>
              <a:rPr lang="en-US" dirty="0"/>
              <a:t> are floating-point numbers, like 3.14159 or 49.1.</a:t>
            </a:r>
          </a:p>
          <a:p>
            <a:r>
              <a:rPr lang="en-US" b="1" dirty="0"/>
              <a:t>Booleans:</a:t>
            </a:r>
            <a:r>
              <a:rPr lang="en-US" dirty="0"/>
              <a:t> have only two possible values either true or false.</a:t>
            </a:r>
          </a:p>
          <a:p>
            <a:r>
              <a:rPr lang="en-US" b="1" dirty="0"/>
              <a:t>NULL:</a:t>
            </a:r>
            <a:r>
              <a:rPr lang="en-US" dirty="0"/>
              <a:t> is a special type that only has one value: NULL.</a:t>
            </a:r>
          </a:p>
          <a:p>
            <a:r>
              <a:rPr lang="en-US" b="1" dirty="0"/>
              <a:t>Strings:</a:t>
            </a:r>
            <a:r>
              <a:rPr lang="en-US" dirty="0"/>
              <a:t> are sequences of characters, like 'PHP supports string operations.'</a:t>
            </a:r>
          </a:p>
          <a:p>
            <a:r>
              <a:rPr lang="en-US" b="1" dirty="0"/>
              <a:t>Arrays:</a:t>
            </a:r>
            <a:r>
              <a:rPr lang="en-US" dirty="0"/>
              <a:t> are named and indexed collections of other values.</a:t>
            </a:r>
          </a:p>
          <a:p>
            <a:r>
              <a:rPr lang="en-US" b="1" dirty="0"/>
              <a:t>Objects:</a:t>
            </a:r>
            <a:r>
              <a:rPr lang="en-US" dirty="0"/>
              <a:t> are instances of programmer-defined classes, which can package up both other kinds of values and functions that are specific to the class.</a:t>
            </a:r>
          </a:p>
          <a:p>
            <a:r>
              <a:rPr lang="en-US" b="1" dirty="0"/>
              <a:t>Resources:</a:t>
            </a:r>
            <a:r>
              <a:rPr lang="en-US" dirty="0"/>
              <a:t> are special variables that hold references to resources external to PHP (such as database connections</a:t>
            </a:r>
            <a:r>
              <a:rPr lang="en-US" dirty="0" smtClean="0"/>
              <a:t>).</a:t>
            </a:r>
          </a:p>
          <a:p>
            <a:r>
              <a:rPr lang="en-US" dirty="0" err="1"/>
              <a:t>var_dump</a:t>
            </a:r>
            <a:r>
              <a:rPr lang="en-US" dirty="0"/>
              <a:t>() function returns the data type and value of variables</a:t>
            </a:r>
          </a:p>
          <a:p>
            <a:endParaRPr lang="en-US" dirty="0"/>
          </a:p>
        </p:txBody>
      </p:sp>
    </p:spTree>
    <p:extLst>
      <p:ext uri="{BB962C8B-B14F-4D97-AF65-F5344CB8AC3E}">
        <p14:creationId xmlns:p14="http://schemas.microsoft.com/office/powerpoint/2010/main" val="1538157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Variables Scope</a:t>
            </a:r>
            <a:br>
              <a:rPr lang="en-US" dirty="0"/>
            </a:br>
            <a:endParaRPr lang="en-US" dirty="0"/>
          </a:p>
        </p:txBody>
      </p:sp>
      <p:sp>
        <p:nvSpPr>
          <p:cNvPr id="3" name="Content Placeholder 2"/>
          <p:cNvSpPr>
            <a:spLocks noGrp="1"/>
          </p:cNvSpPr>
          <p:nvPr>
            <p:ph idx="1"/>
          </p:nvPr>
        </p:nvSpPr>
        <p:spPr/>
        <p:txBody>
          <a:bodyPr/>
          <a:lstStyle/>
          <a:p>
            <a:r>
              <a:rPr lang="en-US" dirty="0"/>
              <a:t>In PHP, variables can be declared anywhere in the script.</a:t>
            </a:r>
          </a:p>
          <a:p>
            <a:r>
              <a:rPr lang="en-US" dirty="0"/>
              <a:t>The scope of a variable is the part of the script where the variable can be referenced/used.</a:t>
            </a:r>
          </a:p>
          <a:p>
            <a:r>
              <a:rPr lang="en-US" dirty="0"/>
              <a:t>PHP has three different variable scopes:</a:t>
            </a:r>
          </a:p>
          <a:p>
            <a:pPr lvl="1"/>
            <a:r>
              <a:rPr lang="en-US" dirty="0"/>
              <a:t>local</a:t>
            </a:r>
          </a:p>
          <a:p>
            <a:pPr lvl="1"/>
            <a:r>
              <a:rPr lang="en-US" dirty="0"/>
              <a:t>global</a:t>
            </a:r>
          </a:p>
          <a:p>
            <a:pPr lvl="1"/>
            <a:r>
              <a:rPr lang="en-US" dirty="0"/>
              <a:t>static</a:t>
            </a:r>
          </a:p>
          <a:p>
            <a:endParaRPr lang="en-US" dirty="0"/>
          </a:p>
        </p:txBody>
      </p:sp>
    </p:spTree>
    <p:extLst>
      <p:ext uri="{BB962C8B-B14F-4D97-AF65-F5344CB8AC3E}">
        <p14:creationId xmlns:p14="http://schemas.microsoft.com/office/powerpoint/2010/main" val="890233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Operator Types</a:t>
            </a:r>
            <a:br>
              <a:rPr lang="en-US" dirty="0"/>
            </a:br>
            <a:endParaRPr lang="en-US" dirty="0"/>
          </a:p>
        </p:txBody>
      </p:sp>
      <p:sp>
        <p:nvSpPr>
          <p:cNvPr id="3" name="Content Placeholder 2"/>
          <p:cNvSpPr>
            <a:spLocks noGrp="1"/>
          </p:cNvSpPr>
          <p:nvPr>
            <p:ph idx="1"/>
          </p:nvPr>
        </p:nvSpPr>
        <p:spPr>
          <a:xfrm>
            <a:off x="457200" y="838200"/>
            <a:ext cx="8229600" cy="5562600"/>
          </a:xfrm>
        </p:spPr>
        <p:txBody>
          <a:bodyPr/>
          <a:lstStyle/>
          <a:p>
            <a:r>
              <a:rPr lang="en-US" dirty="0"/>
              <a:t>PHP language supports following type of operators</a:t>
            </a:r>
            <a:r>
              <a:rPr lang="en-US" dirty="0" smtClean="0"/>
              <a:t>.</a:t>
            </a:r>
          </a:p>
          <a:p>
            <a:pPr lvl="1"/>
            <a:r>
              <a:rPr lang="en-US" dirty="0"/>
              <a:t>Arithmetic Operators</a:t>
            </a:r>
          </a:p>
          <a:p>
            <a:pPr lvl="1"/>
            <a:r>
              <a:rPr lang="en-US" dirty="0" err="1"/>
              <a:t>Comparision</a:t>
            </a:r>
            <a:r>
              <a:rPr lang="en-US" dirty="0"/>
              <a:t> Operators</a:t>
            </a:r>
          </a:p>
          <a:p>
            <a:pPr lvl="1"/>
            <a:r>
              <a:rPr lang="en-US" dirty="0"/>
              <a:t>Logical (or Relational) Operators</a:t>
            </a:r>
          </a:p>
          <a:p>
            <a:pPr lvl="1"/>
            <a:r>
              <a:rPr lang="en-US" dirty="0"/>
              <a:t>Assignment Operators</a:t>
            </a:r>
          </a:p>
          <a:p>
            <a:pPr lvl="1"/>
            <a:r>
              <a:rPr lang="en-US" dirty="0"/>
              <a:t>Conditional (or ternary) Operators</a:t>
            </a:r>
          </a:p>
          <a:p>
            <a:r>
              <a:rPr lang="en-US" b="1" dirty="0"/>
              <a:t>Conditional Operator</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90020584"/>
              </p:ext>
            </p:extLst>
          </p:nvPr>
        </p:nvGraphicFramePr>
        <p:xfrm>
          <a:off x="533400" y="5105400"/>
          <a:ext cx="8229600" cy="1287780"/>
        </p:xfrm>
        <a:graphic>
          <a:graphicData uri="http://schemas.openxmlformats.org/drawingml/2006/table">
            <a:tbl>
              <a:tblPr/>
              <a:tblGrid>
                <a:gridCol w="822960"/>
                <a:gridCol w="3291840"/>
                <a:gridCol w="4114800"/>
              </a:tblGrid>
              <a:tr h="491490">
                <a:tc>
                  <a:txBody>
                    <a:bodyPr/>
                    <a:lstStyle/>
                    <a:p>
                      <a:r>
                        <a:rPr lang="en-US" dirty="0">
                          <a:effectLst/>
                          <a:latin typeface="verdana"/>
                        </a:rPr>
                        <a:t>Operator</a:t>
                      </a:r>
                    </a:p>
                  </a:txBody>
                  <a:tcPr marL="47625" marR="47625" marT="47625" marB="47625" anchor="ctr">
                    <a:lnL>
                      <a:noFill/>
                    </a:lnL>
                    <a:lnR>
                      <a:noFill/>
                    </a:lnR>
                    <a:lnT>
                      <a:noFill/>
                    </a:lnT>
                    <a:lnB>
                      <a:noFill/>
                    </a:lnB>
                    <a:solidFill>
                      <a:srgbClr val="CDCDCD"/>
                    </a:solidFill>
                  </a:tcPr>
                </a:tc>
                <a:tc>
                  <a:txBody>
                    <a:bodyPr/>
                    <a:lstStyle/>
                    <a:p>
                      <a:r>
                        <a:rPr lang="en-US" dirty="0">
                          <a:effectLst/>
                          <a:latin typeface="verdana"/>
                        </a:rPr>
                        <a:t>Description</a:t>
                      </a:r>
                    </a:p>
                  </a:txBody>
                  <a:tcPr marL="47625" marR="47625" marT="47625" marB="47625" anchor="ctr">
                    <a:lnL>
                      <a:noFill/>
                    </a:lnL>
                    <a:lnR>
                      <a:noFill/>
                    </a:lnR>
                    <a:lnT>
                      <a:noFill/>
                    </a:lnT>
                    <a:lnB>
                      <a:noFill/>
                    </a:lnB>
                    <a:solidFill>
                      <a:srgbClr val="CDCDCD"/>
                    </a:solidFill>
                  </a:tcPr>
                </a:tc>
                <a:tc>
                  <a:txBody>
                    <a:bodyPr/>
                    <a:lstStyle/>
                    <a:p>
                      <a:r>
                        <a:rPr lang="en-US">
                          <a:effectLst/>
                          <a:latin typeface="verdana"/>
                        </a:rPr>
                        <a:t>Example</a:t>
                      </a:r>
                    </a:p>
                  </a:txBody>
                  <a:tcPr marL="47625" marR="47625" marT="47625" marB="47625" anchor="ctr">
                    <a:lnL>
                      <a:noFill/>
                    </a:lnL>
                    <a:lnR>
                      <a:noFill/>
                    </a:lnR>
                    <a:lnT>
                      <a:noFill/>
                    </a:lnT>
                    <a:lnB>
                      <a:noFill/>
                    </a:lnB>
                    <a:solidFill>
                      <a:srgbClr val="CDCDCD"/>
                    </a:solidFill>
                  </a:tcPr>
                </a:tc>
              </a:tr>
              <a:tr h="0">
                <a:tc>
                  <a:txBody>
                    <a:bodyPr/>
                    <a:lstStyle/>
                    <a:p>
                      <a:pPr algn="l" fontAlgn="t"/>
                      <a:r>
                        <a:rPr lang="en-US">
                          <a:effectLst/>
                          <a:latin typeface="verdana"/>
                        </a:rPr>
                        <a:t>? :</a:t>
                      </a:r>
                    </a:p>
                  </a:txBody>
                  <a:tcPr marL="47625" marR="47625" marT="47625" marB="47625">
                    <a:lnL>
                      <a:noFill/>
                    </a:lnL>
                    <a:lnR>
                      <a:noFill/>
                    </a:lnR>
                    <a:lnT>
                      <a:noFill/>
                    </a:lnT>
                    <a:lnB>
                      <a:noFill/>
                    </a:lnB>
                    <a:solidFill>
                      <a:srgbClr val="FFFFFF"/>
                    </a:solidFill>
                  </a:tcPr>
                </a:tc>
                <a:tc>
                  <a:txBody>
                    <a:bodyPr/>
                    <a:lstStyle/>
                    <a:p>
                      <a:pPr algn="l" fontAlgn="t"/>
                      <a:r>
                        <a:rPr lang="en-US">
                          <a:effectLst/>
                          <a:latin typeface="verdana"/>
                        </a:rPr>
                        <a:t>Conditional Expression</a:t>
                      </a:r>
                    </a:p>
                  </a:txBody>
                  <a:tcPr marL="47625" marR="47625" marT="47625" marB="47625">
                    <a:lnL>
                      <a:noFill/>
                    </a:lnL>
                    <a:lnR>
                      <a:noFill/>
                    </a:lnR>
                    <a:lnT>
                      <a:noFill/>
                    </a:lnT>
                    <a:lnB>
                      <a:noFill/>
                    </a:lnB>
                    <a:solidFill>
                      <a:srgbClr val="FFFFFF"/>
                    </a:solidFill>
                  </a:tcPr>
                </a:tc>
                <a:tc>
                  <a:txBody>
                    <a:bodyPr/>
                    <a:lstStyle/>
                    <a:p>
                      <a:pPr algn="l" fontAlgn="t"/>
                      <a:r>
                        <a:rPr lang="en-US" dirty="0">
                          <a:effectLst/>
                          <a:latin typeface="verdana"/>
                        </a:rPr>
                        <a:t>If Condition is true ? Then value X : Otherwise value Y</a:t>
                      </a:r>
                    </a:p>
                  </a:txBody>
                  <a:tcPr marL="47625" marR="47625" marT="47625" marB="4762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140953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Arithmatic</a:t>
            </a:r>
            <a:r>
              <a:rPr lang="en-US" b="1" dirty="0"/>
              <a:t>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9416189"/>
              </p:ext>
            </p:extLst>
          </p:nvPr>
        </p:nvGraphicFramePr>
        <p:xfrm>
          <a:off x="457197" y="1066798"/>
          <a:ext cx="8458202" cy="5222616"/>
        </p:xfrm>
        <a:graphic>
          <a:graphicData uri="http://schemas.openxmlformats.org/drawingml/2006/table">
            <a:tbl>
              <a:tblPr/>
              <a:tblGrid>
                <a:gridCol w="1066803"/>
                <a:gridCol w="3585208"/>
                <a:gridCol w="3806191"/>
              </a:tblGrid>
              <a:tr h="652827">
                <a:tc>
                  <a:txBody>
                    <a:bodyPr/>
                    <a:lstStyle/>
                    <a:p>
                      <a:r>
                        <a:rPr lang="en-US" sz="1700">
                          <a:effectLst/>
                          <a:latin typeface="verdana"/>
                        </a:rPr>
                        <a:t>Operator</a:t>
                      </a:r>
                    </a:p>
                  </a:txBody>
                  <a:tcPr marL="44199" marR="44199" marT="44199" marB="44199" anchor="ctr">
                    <a:lnL>
                      <a:noFill/>
                    </a:lnL>
                    <a:lnR>
                      <a:noFill/>
                    </a:lnR>
                    <a:lnT>
                      <a:noFill/>
                    </a:lnT>
                    <a:lnB>
                      <a:noFill/>
                    </a:lnB>
                    <a:solidFill>
                      <a:srgbClr val="CDCDCD"/>
                    </a:solidFill>
                  </a:tcPr>
                </a:tc>
                <a:tc>
                  <a:txBody>
                    <a:bodyPr/>
                    <a:lstStyle/>
                    <a:p>
                      <a:r>
                        <a:rPr lang="en-US" sz="1700">
                          <a:effectLst/>
                          <a:latin typeface="verdana"/>
                        </a:rPr>
                        <a:t>Description</a:t>
                      </a:r>
                    </a:p>
                  </a:txBody>
                  <a:tcPr marL="44199" marR="44199" marT="44199" marB="44199" anchor="ctr">
                    <a:lnL>
                      <a:noFill/>
                    </a:lnL>
                    <a:lnR>
                      <a:noFill/>
                    </a:lnR>
                    <a:lnT>
                      <a:noFill/>
                    </a:lnT>
                    <a:lnB>
                      <a:noFill/>
                    </a:lnB>
                    <a:solidFill>
                      <a:srgbClr val="CDCDCD"/>
                    </a:solidFill>
                  </a:tcPr>
                </a:tc>
                <a:tc>
                  <a:txBody>
                    <a:bodyPr/>
                    <a:lstStyle/>
                    <a:p>
                      <a:r>
                        <a:rPr lang="en-US" sz="1700">
                          <a:effectLst/>
                          <a:latin typeface="verdana"/>
                        </a:rPr>
                        <a:t>Example</a:t>
                      </a:r>
                    </a:p>
                  </a:txBody>
                  <a:tcPr marL="44199" marR="44199" marT="44199" marB="44199" anchor="ctr">
                    <a:lnL>
                      <a:noFill/>
                    </a:lnL>
                    <a:lnR>
                      <a:noFill/>
                    </a:lnR>
                    <a:lnT>
                      <a:noFill/>
                    </a:lnT>
                    <a:lnB>
                      <a:noFill/>
                    </a:lnB>
                    <a:solidFill>
                      <a:srgbClr val="CDCDCD"/>
                    </a:solidFill>
                  </a:tcPr>
                </a:tc>
              </a:tr>
              <a:tr h="373984">
                <a:tc>
                  <a:txBody>
                    <a:bodyPr/>
                    <a:lstStyle/>
                    <a:p>
                      <a:pPr algn="l" fontAlgn="t"/>
                      <a:r>
                        <a:rPr lang="en-US" sz="1700">
                          <a:effectLst/>
                          <a:latin typeface="verdana"/>
                        </a:rPr>
                        <a:t>+</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Adds two operands</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A + B will give 30</a:t>
                      </a:r>
                    </a:p>
                  </a:txBody>
                  <a:tcPr marL="44199" marR="44199" marT="44199" marB="44199">
                    <a:lnL>
                      <a:noFill/>
                    </a:lnL>
                    <a:lnR>
                      <a:noFill/>
                    </a:lnR>
                    <a:lnT>
                      <a:noFill/>
                    </a:lnT>
                    <a:lnB>
                      <a:noFill/>
                    </a:lnB>
                    <a:solidFill>
                      <a:srgbClr val="FFFFFF"/>
                    </a:solidFill>
                  </a:tcPr>
                </a:tc>
              </a:tr>
              <a:tr h="652827">
                <a:tc>
                  <a:txBody>
                    <a:bodyPr/>
                    <a:lstStyle/>
                    <a:p>
                      <a:pPr algn="l" fontAlgn="t"/>
                      <a:r>
                        <a:rPr lang="en-US" sz="1700">
                          <a:effectLst/>
                          <a:latin typeface="verdana"/>
                        </a:rPr>
                        <a:t>-</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Subtracts second operand from the first</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A - B will give -10</a:t>
                      </a:r>
                    </a:p>
                  </a:txBody>
                  <a:tcPr marL="44199" marR="44199" marT="44199" marB="44199">
                    <a:lnL>
                      <a:noFill/>
                    </a:lnL>
                    <a:lnR>
                      <a:noFill/>
                    </a:lnR>
                    <a:lnT>
                      <a:noFill/>
                    </a:lnT>
                    <a:lnB>
                      <a:noFill/>
                    </a:lnB>
                    <a:solidFill>
                      <a:srgbClr val="FFFFFF"/>
                    </a:solidFill>
                  </a:tcPr>
                </a:tc>
              </a:tr>
              <a:tr h="373984">
                <a:tc>
                  <a:txBody>
                    <a:bodyPr/>
                    <a:lstStyle/>
                    <a:p>
                      <a:pPr algn="l" fontAlgn="t"/>
                      <a:r>
                        <a:rPr lang="en-US" sz="1700">
                          <a:effectLst/>
                          <a:latin typeface="verdana"/>
                        </a:rPr>
                        <a:t>*</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Multiply both operands</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A * B will give 200</a:t>
                      </a:r>
                    </a:p>
                  </a:txBody>
                  <a:tcPr marL="44199" marR="44199" marT="44199" marB="44199">
                    <a:lnL>
                      <a:noFill/>
                    </a:lnL>
                    <a:lnR>
                      <a:noFill/>
                    </a:lnR>
                    <a:lnT>
                      <a:noFill/>
                    </a:lnT>
                    <a:lnB>
                      <a:noFill/>
                    </a:lnB>
                    <a:solidFill>
                      <a:srgbClr val="FFFFFF"/>
                    </a:solidFill>
                  </a:tcPr>
                </a:tc>
              </a:tr>
              <a:tr h="652827">
                <a:tc>
                  <a:txBody>
                    <a:bodyPr/>
                    <a:lstStyle/>
                    <a:p>
                      <a:pPr algn="l" fontAlgn="t"/>
                      <a:r>
                        <a:rPr lang="en-US" sz="1700">
                          <a:effectLst/>
                          <a:latin typeface="verdana"/>
                        </a:rPr>
                        <a:t>/</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Divide numerator by denumerator</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B / A will give 2</a:t>
                      </a:r>
                    </a:p>
                  </a:txBody>
                  <a:tcPr marL="44199" marR="44199" marT="44199" marB="44199">
                    <a:lnL>
                      <a:noFill/>
                    </a:lnL>
                    <a:lnR>
                      <a:noFill/>
                    </a:lnR>
                    <a:lnT>
                      <a:noFill/>
                    </a:lnT>
                    <a:lnB>
                      <a:noFill/>
                    </a:lnB>
                    <a:solidFill>
                      <a:srgbClr val="FFFFFF"/>
                    </a:solidFill>
                  </a:tcPr>
                </a:tc>
              </a:tr>
              <a:tr h="931670">
                <a:tc>
                  <a:txBody>
                    <a:bodyPr/>
                    <a:lstStyle/>
                    <a:p>
                      <a:pPr algn="l" fontAlgn="t"/>
                      <a:r>
                        <a:rPr lang="en-US" sz="1700">
                          <a:effectLst/>
                          <a:latin typeface="verdana"/>
                        </a:rPr>
                        <a:t>%</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Modulus Operator and remainder of after an integer division</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B % A will give 0</a:t>
                      </a:r>
                    </a:p>
                  </a:txBody>
                  <a:tcPr marL="44199" marR="44199" marT="44199" marB="44199">
                    <a:lnL>
                      <a:noFill/>
                    </a:lnL>
                    <a:lnR>
                      <a:noFill/>
                    </a:lnR>
                    <a:lnT>
                      <a:noFill/>
                    </a:lnT>
                    <a:lnB>
                      <a:noFill/>
                    </a:lnB>
                    <a:solidFill>
                      <a:srgbClr val="FFFFFF"/>
                    </a:solidFill>
                  </a:tcPr>
                </a:tc>
              </a:tr>
              <a:tr h="652827">
                <a:tc>
                  <a:txBody>
                    <a:bodyPr/>
                    <a:lstStyle/>
                    <a:p>
                      <a:pPr algn="l" fontAlgn="t"/>
                      <a:r>
                        <a:rPr lang="en-US" sz="1700">
                          <a:effectLst/>
                          <a:latin typeface="verdana"/>
                        </a:rPr>
                        <a:t>++</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Increment operator, increases integer value by one</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A++ will give 11</a:t>
                      </a:r>
                    </a:p>
                  </a:txBody>
                  <a:tcPr marL="44199" marR="44199" marT="44199" marB="44199">
                    <a:lnL>
                      <a:noFill/>
                    </a:lnL>
                    <a:lnR>
                      <a:noFill/>
                    </a:lnR>
                    <a:lnT>
                      <a:noFill/>
                    </a:lnT>
                    <a:lnB>
                      <a:noFill/>
                    </a:lnB>
                    <a:solidFill>
                      <a:srgbClr val="FFFFFF"/>
                    </a:solidFill>
                  </a:tcPr>
                </a:tc>
              </a:tr>
              <a:tr h="931670">
                <a:tc>
                  <a:txBody>
                    <a:bodyPr/>
                    <a:lstStyle/>
                    <a:p>
                      <a:pPr algn="l" fontAlgn="t"/>
                      <a:r>
                        <a:rPr lang="en-US" sz="1700">
                          <a:effectLst/>
                          <a:latin typeface="verdana"/>
                        </a:rPr>
                        <a:t>--</a:t>
                      </a:r>
                    </a:p>
                  </a:txBody>
                  <a:tcPr marL="44199" marR="44199" marT="44199" marB="44199">
                    <a:lnL>
                      <a:noFill/>
                    </a:lnL>
                    <a:lnR>
                      <a:noFill/>
                    </a:lnR>
                    <a:lnT>
                      <a:noFill/>
                    </a:lnT>
                    <a:lnB>
                      <a:noFill/>
                    </a:lnB>
                    <a:solidFill>
                      <a:srgbClr val="FFFFFF"/>
                    </a:solidFill>
                  </a:tcPr>
                </a:tc>
                <a:tc>
                  <a:txBody>
                    <a:bodyPr/>
                    <a:lstStyle/>
                    <a:p>
                      <a:pPr algn="l" fontAlgn="t"/>
                      <a:r>
                        <a:rPr lang="en-US" sz="1700">
                          <a:effectLst/>
                          <a:latin typeface="verdana"/>
                        </a:rPr>
                        <a:t>Decrement operator, decreases integer value by one</a:t>
                      </a:r>
                    </a:p>
                  </a:txBody>
                  <a:tcPr marL="44199" marR="44199" marT="44199" marB="44199">
                    <a:lnL>
                      <a:noFill/>
                    </a:lnL>
                    <a:lnR>
                      <a:noFill/>
                    </a:lnR>
                    <a:lnT>
                      <a:noFill/>
                    </a:lnT>
                    <a:lnB>
                      <a:noFill/>
                    </a:lnB>
                    <a:solidFill>
                      <a:srgbClr val="FFFFFF"/>
                    </a:solidFill>
                  </a:tcPr>
                </a:tc>
                <a:tc>
                  <a:txBody>
                    <a:bodyPr/>
                    <a:lstStyle/>
                    <a:p>
                      <a:pPr algn="l" fontAlgn="t"/>
                      <a:r>
                        <a:rPr lang="en-US" sz="1700" dirty="0">
                          <a:effectLst/>
                          <a:latin typeface="verdana"/>
                        </a:rPr>
                        <a:t>A-- will give 9</a:t>
                      </a:r>
                    </a:p>
                  </a:txBody>
                  <a:tcPr marL="44199" marR="44199" marT="44199" marB="44199">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607285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Comparison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5074339"/>
              </p:ext>
            </p:extLst>
          </p:nvPr>
        </p:nvGraphicFramePr>
        <p:xfrm>
          <a:off x="304800" y="914401"/>
          <a:ext cx="8382001" cy="5336192"/>
        </p:xfrm>
        <a:graphic>
          <a:graphicData uri="http://schemas.openxmlformats.org/drawingml/2006/table">
            <a:tbl>
              <a:tblPr/>
              <a:tblGrid>
                <a:gridCol w="838201"/>
                <a:gridCol w="5029199"/>
                <a:gridCol w="2514601"/>
              </a:tblGrid>
              <a:tr h="405298">
                <a:tc>
                  <a:txBody>
                    <a:bodyPr/>
                    <a:lstStyle/>
                    <a:p>
                      <a:r>
                        <a:rPr lang="en-US" sz="1400">
                          <a:effectLst/>
                          <a:latin typeface="verdana"/>
                        </a:rPr>
                        <a:t>Operator</a:t>
                      </a:r>
                    </a:p>
                  </a:txBody>
                  <a:tcPr marL="25821" marR="25821" marT="25821" marB="25821" anchor="ctr">
                    <a:lnL>
                      <a:noFill/>
                    </a:lnL>
                    <a:lnR>
                      <a:noFill/>
                    </a:lnR>
                    <a:lnT>
                      <a:noFill/>
                    </a:lnT>
                    <a:lnB>
                      <a:noFill/>
                    </a:lnB>
                    <a:solidFill>
                      <a:srgbClr val="CDCDCD"/>
                    </a:solidFill>
                  </a:tcPr>
                </a:tc>
                <a:tc>
                  <a:txBody>
                    <a:bodyPr/>
                    <a:lstStyle/>
                    <a:p>
                      <a:r>
                        <a:rPr lang="en-US" sz="1400">
                          <a:effectLst/>
                          <a:latin typeface="verdana"/>
                        </a:rPr>
                        <a:t>Description</a:t>
                      </a:r>
                    </a:p>
                  </a:txBody>
                  <a:tcPr marL="25821" marR="25821" marT="25821" marB="25821" anchor="ctr">
                    <a:lnL>
                      <a:noFill/>
                    </a:lnL>
                    <a:lnR>
                      <a:noFill/>
                    </a:lnR>
                    <a:lnT>
                      <a:noFill/>
                    </a:lnT>
                    <a:lnB>
                      <a:noFill/>
                    </a:lnB>
                    <a:solidFill>
                      <a:srgbClr val="CDCDCD"/>
                    </a:solidFill>
                  </a:tcPr>
                </a:tc>
                <a:tc>
                  <a:txBody>
                    <a:bodyPr/>
                    <a:lstStyle/>
                    <a:p>
                      <a:r>
                        <a:rPr lang="en-US" sz="1400">
                          <a:effectLst/>
                          <a:latin typeface="verdana"/>
                        </a:rPr>
                        <a:t>Example</a:t>
                      </a:r>
                    </a:p>
                  </a:txBody>
                  <a:tcPr marL="25821" marR="25821" marT="25821" marB="25821" anchor="ctr">
                    <a:lnL>
                      <a:noFill/>
                    </a:lnL>
                    <a:lnR>
                      <a:noFill/>
                    </a:lnR>
                    <a:lnT>
                      <a:noFill/>
                    </a:lnT>
                    <a:lnB>
                      <a:noFill/>
                    </a:lnB>
                    <a:solidFill>
                      <a:srgbClr val="CDCDCD"/>
                    </a:solidFill>
                  </a:tcPr>
                </a:tc>
              </a:tr>
              <a:tr h="751875">
                <a:tc>
                  <a:txBody>
                    <a:bodyPr/>
                    <a:lstStyle/>
                    <a:p>
                      <a:pPr algn="l" fontAlgn="t"/>
                      <a:r>
                        <a:rPr lang="en-US" sz="1400" dirty="0">
                          <a:effectLst/>
                          <a:latin typeface="verdana"/>
                        </a:rPr>
                        <a:t>==</a:t>
                      </a:r>
                    </a:p>
                  </a:txBody>
                  <a:tcPr marL="25821" marR="25821" marT="25821" marB="25821">
                    <a:lnL>
                      <a:noFill/>
                    </a:lnL>
                    <a:lnR>
                      <a:noFill/>
                    </a:lnR>
                    <a:lnT>
                      <a:noFill/>
                    </a:lnT>
                    <a:lnB>
                      <a:noFill/>
                    </a:lnB>
                    <a:solidFill>
                      <a:srgbClr val="FFFFFF"/>
                    </a:solidFill>
                  </a:tcPr>
                </a:tc>
                <a:tc>
                  <a:txBody>
                    <a:bodyPr/>
                    <a:lstStyle/>
                    <a:p>
                      <a:pPr algn="l" fontAlgn="t"/>
                      <a:r>
                        <a:rPr lang="en-US" sz="1400" dirty="0">
                          <a:effectLst/>
                          <a:latin typeface="verdana"/>
                        </a:rPr>
                        <a:t>Checks if the value of two operands are equal or not, if yes then condition becomes true.</a:t>
                      </a:r>
                    </a:p>
                  </a:txBody>
                  <a:tcPr marL="25821" marR="25821" marT="25821" marB="25821">
                    <a:lnL>
                      <a:noFill/>
                    </a:lnL>
                    <a:lnR>
                      <a:noFill/>
                    </a:lnR>
                    <a:lnT>
                      <a:noFill/>
                    </a:lnT>
                    <a:lnB>
                      <a:noFill/>
                    </a:lnB>
                    <a:solidFill>
                      <a:srgbClr val="FFFFFF"/>
                    </a:solidFill>
                  </a:tcPr>
                </a:tc>
                <a:tc>
                  <a:txBody>
                    <a:bodyPr/>
                    <a:lstStyle/>
                    <a:p>
                      <a:pPr algn="l" fontAlgn="t"/>
                      <a:r>
                        <a:rPr lang="en-US" sz="1400">
                          <a:effectLst/>
                          <a:latin typeface="verdana"/>
                        </a:rPr>
                        <a:t>(A == B) is not true.</a:t>
                      </a:r>
                    </a:p>
                  </a:txBody>
                  <a:tcPr marL="25821" marR="25821" marT="25821" marB="25821">
                    <a:lnL>
                      <a:noFill/>
                    </a:lnL>
                    <a:lnR>
                      <a:noFill/>
                    </a:lnR>
                    <a:lnT>
                      <a:noFill/>
                    </a:lnT>
                    <a:lnB>
                      <a:noFill/>
                    </a:lnB>
                    <a:solidFill>
                      <a:srgbClr val="FFFFFF"/>
                    </a:solidFill>
                  </a:tcPr>
                </a:tc>
              </a:tr>
              <a:tr h="751875">
                <a:tc>
                  <a:txBody>
                    <a:bodyPr/>
                    <a:lstStyle/>
                    <a:p>
                      <a:pPr algn="l" fontAlgn="t"/>
                      <a:r>
                        <a:rPr lang="en-US" sz="1400">
                          <a:effectLst/>
                          <a:latin typeface="verdana"/>
                        </a:rPr>
                        <a:t>!=</a:t>
                      </a:r>
                    </a:p>
                  </a:txBody>
                  <a:tcPr marL="25821" marR="25821" marT="25821" marB="25821">
                    <a:lnL>
                      <a:noFill/>
                    </a:lnL>
                    <a:lnR>
                      <a:noFill/>
                    </a:lnR>
                    <a:lnT>
                      <a:noFill/>
                    </a:lnT>
                    <a:lnB>
                      <a:noFill/>
                    </a:lnB>
                    <a:solidFill>
                      <a:srgbClr val="FFFFFF"/>
                    </a:solidFill>
                  </a:tcPr>
                </a:tc>
                <a:tc>
                  <a:txBody>
                    <a:bodyPr/>
                    <a:lstStyle/>
                    <a:p>
                      <a:pPr algn="l" fontAlgn="t"/>
                      <a:r>
                        <a:rPr lang="en-US" sz="1400" dirty="0">
                          <a:effectLst/>
                          <a:latin typeface="verdana"/>
                        </a:rPr>
                        <a:t>Checks if the value of two operands are equal or not, if values are not equal then condition becomes true.</a:t>
                      </a:r>
                    </a:p>
                  </a:txBody>
                  <a:tcPr marL="25821" marR="25821" marT="25821" marB="25821">
                    <a:lnL>
                      <a:noFill/>
                    </a:lnL>
                    <a:lnR>
                      <a:noFill/>
                    </a:lnR>
                    <a:lnT>
                      <a:noFill/>
                    </a:lnT>
                    <a:lnB>
                      <a:noFill/>
                    </a:lnB>
                    <a:solidFill>
                      <a:srgbClr val="FFFFFF"/>
                    </a:solidFill>
                  </a:tcPr>
                </a:tc>
                <a:tc>
                  <a:txBody>
                    <a:bodyPr/>
                    <a:lstStyle/>
                    <a:p>
                      <a:pPr algn="l" fontAlgn="t"/>
                      <a:r>
                        <a:rPr lang="en-US" sz="1400">
                          <a:effectLst/>
                          <a:latin typeface="verdana"/>
                        </a:rPr>
                        <a:t>(A != B) is true.</a:t>
                      </a:r>
                    </a:p>
                  </a:txBody>
                  <a:tcPr marL="25821" marR="25821" marT="25821" marB="25821">
                    <a:lnL>
                      <a:noFill/>
                    </a:lnL>
                    <a:lnR>
                      <a:noFill/>
                    </a:lnR>
                    <a:lnT>
                      <a:noFill/>
                    </a:lnT>
                    <a:lnB>
                      <a:noFill/>
                    </a:lnB>
                    <a:solidFill>
                      <a:srgbClr val="FFFFFF"/>
                    </a:solidFill>
                  </a:tcPr>
                </a:tc>
              </a:tr>
              <a:tr h="751875">
                <a:tc>
                  <a:txBody>
                    <a:bodyPr/>
                    <a:lstStyle/>
                    <a:p>
                      <a:pPr algn="l" fontAlgn="t"/>
                      <a:r>
                        <a:rPr lang="en-US" sz="1400">
                          <a:effectLst/>
                          <a:latin typeface="verdana"/>
                        </a:rPr>
                        <a:t>&gt;</a:t>
                      </a:r>
                    </a:p>
                  </a:txBody>
                  <a:tcPr marL="25821" marR="25821" marT="25821" marB="25821">
                    <a:lnL>
                      <a:noFill/>
                    </a:lnL>
                    <a:lnR>
                      <a:noFill/>
                    </a:lnR>
                    <a:lnT>
                      <a:noFill/>
                    </a:lnT>
                    <a:lnB>
                      <a:noFill/>
                    </a:lnB>
                    <a:solidFill>
                      <a:srgbClr val="FFFFFF"/>
                    </a:solidFill>
                  </a:tcPr>
                </a:tc>
                <a:tc>
                  <a:txBody>
                    <a:bodyPr/>
                    <a:lstStyle/>
                    <a:p>
                      <a:pPr algn="l" fontAlgn="t"/>
                      <a:r>
                        <a:rPr lang="en-US" sz="1400" dirty="0">
                          <a:effectLst/>
                          <a:latin typeface="verdana"/>
                        </a:rPr>
                        <a:t>Checks if the value of left operand is greater than the value of right operand, if yes then condition becomes true.</a:t>
                      </a:r>
                    </a:p>
                  </a:txBody>
                  <a:tcPr marL="25821" marR="25821" marT="25821" marB="25821">
                    <a:lnL>
                      <a:noFill/>
                    </a:lnL>
                    <a:lnR>
                      <a:noFill/>
                    </a:lnR>
                    <a:lnT>
                      <a:noFill/>
                    </a:lnT>
                    <a:lnB>
                      <a:noFill/>
                    </a:lnB>
                    <a:solidFill>
                      <a:srgbClr val="FFFFFF"/>
                    </a:solidFill>
                  </a:tcPr>
                </a:tc>
                <a:tc>
                  <a:txBody>
                    <a:bodyPr/>
                    <a:lstStyle/>
                    <a:p>
                      <a:pPr algn="l" fontAlgn="t"/>
                      <a:r>
                        <a:rPr lang="en-US" sz="1400">
                          <a:effectLst/>
                          <a:latin typeface="verdana"/>
                        </a:rPr>
                        <a:t>(A &gt; B) is not true.</a:t>
                      </a:r>
                    </a:p>
                  </a:txBody>
                  <a:tcPr marL="25821" marR="25821" marT="25821" marB="25821">
                    <a:lnL>
                      <a:noFill/>
                    </a:lnL>
                    <a:lnR>
                      <a:noFill/>
                    </a:lnR>
                    <a:lnT>
                      <a:noFill/>
                    </a:lnT>
                    <a:lnB>
                      <a:noFill/>
                    </a:lnB>
                    <a:solidFill>
                      <a:srgbClr val="FFFFFF"/>
                    </a:solidFill>
                  </a:tcPr>
                </a:tc>
              </a:tr>
              <a:tr h="751875">
                <a:tc>
                  <a:txBody>
                    <a:bodyPr/>
                    <a:lstStyle/>
                    <a:p>
                      <a:pPr algn="l" fontAlgn="t"/>
                      <a:r>
                        <a:rPr lang="en-US" sz="1400">
                          <a:effectLst/>
                          <a:latin typeface="verdana"/>
                        </a:rPr>
                        <a:t>&lt;</a:t>
                      </a:r>
                    </a:p>
                  </a:txBody>
                  <a:tcPr marL="25821" marR="25821" marT="25821" marB="25821">
                    <a:lnL>
                      <a:noFill/>
                    </a:lnL>
                    <a:lnR>
                      <a:noFill/>
                    </a:lnR>
                    <a:lnT>
                      <a:noFill/>
                    </a:lnT>
                    <a:lnB>
                      <a:noFill/>
                    </a:lnB>
                    <a:solidFill>
                      <a:srgbClr val="FFFFFF"/>
                    </a:solidFill>
                  </a:tcPr>
                </a:tc>
                <a:tc>
                  <a:txBody>
                    <a:bodyPr/>
                    <a:lstStyle/>
                    <a:p>
                      <a:pPr algn="l" fontAlgn="t"/>
                      <a:r>
                        <a:rPr lang="en-US" sz="1400" dirty="0">
                          <a:effectLst/>
                          <a:latin typeface="verdana"/>
                        </a:rPr>
                        <a:t>Checks if the value of left operand is less than the value of right operand, if yes then condition becomes true.</a:t>
                      </a:r>
                    </a:p>
                  </a:txBody>
                  <a:tcPr marL="25821" marR="25821" marT="25821" marB="25821">
                    <a:lnL>
                      <a:noFill/>
                    </a:lnL>
                    <a:lnR>
                      <a:noFill/>
                    </a:lnR>
                    <a:lnT>
                      <a:noFill/>
                    </a:lnT>
                    <a:lnB>
                      <a:noFill/>
                    </a:lnB>
                    <a:solidFill>
                      <a:srgbClr val="FFFFFF"/>
                    </a:solidFill>
                  </a:tcPr>
                </a:tc>
                <a:tc>
                  <a:txBody>
                    <a:bodyPr/>
                    <a:lstStyle/>
                    <a:p>
                      <a:pPr algn="l" fontAlgn="t"/>
                      <a:r>
                        <a:rPr lang="en-US" sz="1400">
                          <a:effectLst/>
                          <a:latin typeface="verdana"/>
                        </a:rPr>
                        <a:t>(A &lt; B) is true.</a:t>
                      </a:r>
                    </a:p>
                  </a:txBody>
                  <a:tcPr marL="25821" marR="25821" marT="25821" marB="25821">
                    <a:lnL>
                      <a:noFill/>
                    </a:lnL>
                    <a:lnR>
                      <a:noFill/>
                    </a:lnR>
                    <a:lnT>
                      <a:noFill/>
                    </a:lnT>
                    <a:lnB>
                      <a:noFill/>
                    </a:lnB>
                    <a:solidFill>
                      <a:srgbClr val="FFFFFF"/>
                    </a:solidFill>
                  </a:tcPr>
                </a:tc>
              </a:tr>
              <a:tr h="925165">
                <a:tc>
                  <a:txBody>
                    <a:bodyPr/>
                    <a:lstStyle/>
                    <a:p>
                      <a:pPr algn="l" fontAlgn="t"/>
                      <a:r>
                        <a:rPr lang="en-US" sz="1400">
                          <a:effectLst/>
                          <a:latin typeface="verdana"/>
                        </a:rPr>
                        <a:t>&gt;=</a:t>
                      </a:r>
                    </a:p>
                  </a:txBody>
                  <a:tcPr marL="25821" marR="25821" marT="25821" marB="25821">
                    <a:lnL>
                      <a:noFill/>
                    </a:lnL>
                    <a:lnR>
                      <a:noFill/>
                    </a:lnR>
                    <a:lnT>
                      <a:noFill/>
                    </a:lnT>
                    <a:lnB>
                      <a:noFill/>
                    </a:lnB>
                    <a:solidFill>
                      <a:srgbClr val="FFFFFF"/>
                    </a:solidFill>
                  </a:tcPr>
                </a:tc>
                <a:tc>
                  <a:txBody>
                    <a:bodyPr/>
                    <a:lstStyle/>
                    <a:p>
                      <a:pPr algn="l" fontAlgn="t"/>
                      <a:r>
                        <a:rPr lang="en-US" sz="1400" dirty="0">
                          <a:effectLst/>
                          <a:latin typeface="verdana"/>
                        </a:rPr>
                        <a:t>Checks if the value of left operand is greater than or equal to the value of right operand, if yes then condition becomes true.</a:t>
                      </a:r>
                    </a:p>
                  </a:txBody>
                  <a:tcPr marL="25821" marR="25821" marT="25821" marB="25821">
                    <a:lnL>
                      <a:noFill/>
                    </a:lnL>
                    <a:lnR>
                      <a:noFill/>
                    </a:lnR>
                    <a:lnT>
                      <a:noFill/>
                    </a:lnT>
                    <a:lnB>
                      <a:noFill/>
                    </a:lnB>
                    <a:solidFill>
                      <a:srgbClr val="FFFFFF"/>
                    </a:solidFill>
                  </a:tcPr>
                </a:tc>
                <a:tc>
                  <a:txBody>
                    <a:bodyPr/>
                    <a:lstStyle/>
                    <a:p>
                      <a:pPr algn="l" fontAlgn="t"/>
                      <a:r>
                        <a:rPr lang="en-US" sz="1400" dirty="0">
                          <a:effectLst/>
                          <a:latin typeface="verdana"/>
                        </a:rPr>
                        <a:t>(A &gt;= B) is not true.</a:t>
                      </a:r>
                    </a:p>
                  </a:txBody>
                  <a:tcPr marL="25821" marR="25821" marT="25821" marB="25821">
                    <a:lnL>
                      <a:noFill/>
                    </a:lnL>
                    <a:lnR>
                      <a:noFill/>
                    </a:lnR>
                    <a:lnT>
                      <a:noFill/>
                    </a:lnT>
                    <a:lnB>
                      <a:noFill/>
                    </a:lnB>
                    <a:solidFill>
                      <a:srgbClr val="FFFFFF"/>
                    </a:solidFill>
                  </a:tcPr>
                </a:tc>
              </a:tr>
              <a:tr h="925165">
                <a:tc>
                  <a:txBody>
                    <a:bodyPr/>
                    <a:lstStyle/>
                    <a:p>
                      <a:pPr algn="l" fontAlgn="t"/>
                      <a:r>
                        <a:rPr lang="en-US" sz="1400">
                          <a:effectLst/>
                          <a:latin typeface="verdana"/>
                        </a:rPr>
                        <a:t>&lt;=</a:t>
                      </a:r>
                    </a:p>
                  </a:txBody>
                  <a:tcPr marL="25821" marR="25821" marT="25821" marB="25821">
                    <a:lnL>
                      <a:noFill/>
                    </a:lnL>
                    <a:lnR>
                      <a:noFill/>
                    </a:lnR>
                    <a:lnT>
                      <a:noFill/>
                    </a:lnT>
                    <a:lnB>
                      <a:noFill/>
                    </a:lnB>
                    <a:solidFill>
                      <a:srgbClr val="FFFFFF"/>
                    </a:solidFill>
                  </a:tcPr>
                </a:tc>
                <a:tc>
                  <a:txBody>
                    <a:bodyPr/>
                    <a:lstStyle/>
                    <a:p>
                      <a:pPr algn="l" fontAlgn="t"/>
                      <a:r>
                        <a:rPr lang="en-US" sz="1400">
                          <a:effectLst/>
                          <a:latin typeface="verdana"/>
                        </a:rPr>
                        <a:t>Checks if the value of left operand is less than or equal to the value of right operand, if yes then condition becomes true.</a:t>
                      </a:r>
                    </a:p>
                  </a:txBody>
                  <a:tcPr marL="25821" marR="25821" marT="25821" marB="25821">
                    <a:lnL>
                      <a:noFill/>
                    </a:lnL>
                    <a:lnR>
                      <a:noFill/>
                    </a:lnR>
                    <a:lnT>
                      <a:noFill/>
                    </a:lnT>
                    <a:lnB>
                      <a:noFill/>
                    </a:lnB>
                    <a:solidFill>
                      <a:srgbClr val="FFFFFF"/>
                    </a:solidFill>
                  </a:tcPr>
                </a:tc>
                <a:tc>
                  <a:txBody>
                    <a:bodyPr/>
                    <a:lstStyle/>
                    <a:p>
                      <a:pPr algn="l" fontAlgn="t"/>
                      <a:r>
                        <a:rPr lang="en-US" sz="1400" dirty="0">
                          <a:effectLst/>
                          <a:latin typeface="verdana"/>
                        </a:rPr>
                        <a:t>(A &lt;= B) is true.</a:t>
                      </a:r>
                    </a:p>
                  </a:txBody>
                  <a:tcPr marL="25821" marR="25821" marT="25821" marB="25821">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22063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2684141"/>
              </p:ext>
            </p:extLst>
          </p:nvPr>
        </p:nvGraphicFramePr>
        <p:xfrm>
          <a:off x="609600" y="1143000"/>
          <a:ext cx="8077199" cy="5093058"/>
        </p:xfrm>
        <a:graphic>
          <a:graphicData uri="http://schemas.openxmlformats.org/drawingml/2006/table">
            <a:tbl>
              <a:tblPr/>
              <a:tblGrid>
                <a:gridCol w="807719"/>
                <a:gridCol w="5135881"/>
                <a:gridCol w="2133599"/>
              </a:tblGrid>
              <a:tr h="468532">
                <a:tc>
                  <a:txBody>
                    <a:bodyPr/>
                    <a:lstStyle/>
                    <a:p>
                      <a:r>
                        <a:rPr lang="en-US" sz="1600">
                          <a:effectLst/>
                          <a:latin typeface="verdana"/>
                        </a:rPr>
                        <a:t>Operator</a:t>
                      </a:r>
                    </a:p>
                  </a:txBody>
                  <a:tcPr marL="31326" marR="31326" marT="31326" marB="31326" anchor="ctr">
                    <a:lnL>
                      <a:noFill/>
                    </a:lnL>
                    <a:lnR>
                      <a:noFill/>
                    </a:lnR>
                    <a:lnT>
                      <a:noFill/>
                    </a:lnT>
                    <a:lnB>
                      <a:noFill/>
                    </a:lnB>
                    <a:solidFill>
                      <a:srgbClr val="CDCDCD"/>
                    </a:solidFill>
                  </a:tcPr>
                </a:tc>
                <a:tc>
                  <a:txBody>
                    <a:bodyPr/>
                    <a:lstStyle/>
                    <a:p>
                      <a:r>
                        <a:rPr lang="en-US" sz="1600">
                          <a:effectLst/>
                          <a:latin typeface="verdana"/>
                        </a:rPr>
                        <a:t>Description</a:t>
                      </a:r>
                    </a:p>
                  </a:txBody>
                  <a:tcPr marL="31326" marR="31326" marT="31326" marB="31326" anchor="ctr">
                    <a:lnL>
                      <a:noFill/>
                    </a:lnL>
                    <a:lnR>
                      <a:noFill/>
                    </a:lnR>
                    <a:lnT>
                      <a:noFill/>
                    </a:lnT>
                    <a:lnB>
                      <a:noFill/>
                    </a:lnB>
                    <a:solidFill>
                      <a:srgbClr val="CDCDCD"/>
                    </a:solidFill>
                  </a:tcPr>
                </a:tc>
                <a:tc>
                  <a:txBody>
                    <a:bodyPr/>
                    <a:lstStyle/>
                    <a:p>
                      <a:r>
                        <a:rPr lang="en-US" sz="1600">
                          <a:effectLst/>
                          <a:latin typeface="verdana"/>
                        </a:rPr>
                        <a:t>Example</a:t>
                      </a:r>
                    </a:p>
                  </a:txBody>
                  <a:tcPr marL="31326" marR="31326" marT="31326" marB="31326" anchor="ctr">
                    <a:lnL>
                      <a:noFill/>
                    </a:lnL>
                    <a:lnR>
                      <a:noFill/>
                    </a:lnR>
                    <a:lnT>
                      <a:noFill/>
                    </a:lnT>
                    <a:lnB>
                      <a:noFill/>
                    </a:lnB>
                    <a:solidFill>
                      <a:srgbClr val="CDCDCD"/>
                    </a:solidFill>
                  </a:tcPr>
                </a:tc>
              </a:tr>
              <a:tr h="868544">
                <a:tc>
                  <a:txBody>
                    <a:bodyPr/>
                    <a:lstStyle/>
                    <a:p>
                      <a:pPr algn="l" fontAlgn="t"/>
                      <a:r>
                        <a:rPr lang="en-US" sz="1600">
                          <a:effectLst/>
                          <a:latin typeface="verdana"/>
                        </a:rPr>
                        <a:t>and</a:t>
                      </a:r>
                    </a:p>
                  </a:txBody>
                  <a:tcPr marL="31326" marR="31326" marT="31326" marB="31326">
                    <a:lnL>
                      <a:noFill/>
                    </a:lnL>
                    <a:lnR>
                      <a:noFill/>
                    </a:lnR>
                    <a:lnT>
                      <a:noFill/>
                    </a:lnT>
                    <a:lnB>
                      <a:noFill/>
                    </a:lnB>
                    <a:solidFill>
                      <a:srgbClr val="FFFFFF"/>
                    </a:solidFill>
                  </a:tcPr>
                </a:tc>
                <a:tc>
                  <a:txBody>
                    <a:bodyPr/>
                    <a:lstStyle/>
                    <a:p>
                      <a:pPr algn="l" fontAlgn="t"/>
                      <a:r>
                        <a:rPr lang="en-US" sz="1600">
                          <a:effectLst/>
                          <a:latin typeface="verdana"/>
                        </a:rPr>
                        <a:t>Called Logical AND operator. If both the operands are true then then condition becomes true.</a:t>
                      </a:r>
                    </a:p>
                  </a:txBody>
                  <a:tcPr marL="31326" marR="31326" marT="31326" marB="31326">
                    <a:lnL>
                      <a:noFill/>
                    </a:lnL>
                    <a:lnR>
                      <a:noFill/>
                    </a:lnR>
                    <a:lnT>
                      <a:noFill/>
                    </a:lnT>
                    <a:lnB>
                      <a:noFill/>
                    </a:lnB>
                    <a:solidFill>
                      <a:srgbClr val="FFFFFF"/>
                    </a:solidFill>
                  </a:tcPr>
                </a:tc>
                <a:tc>
                  <a:txBody>
                    <a:bodyPr/>
                    <a:lstStyle/>
                    <a:p>
                      <a:pPr algn="l" fontAlgn="t"/>
                      <a:r>
                        <a:rPr lang="en-US" sz="1600">
                          <a:effectLst/>
                          <a:latin typeface="verdana"/>
                        </a:rPr>
                        <a:t>(A and B) is true.</a:t>
                      </a:r>
                    </a:p>
                  </a:txBody>
                  <a:tcPr marL="31326" marR="31326" marT="31326" marB="31326">
                    <a:lnL>
                      <a:noFill/>
                    </a:lnL>
                    <a:lnR>
                      <a:noFill/>
                    </a:lnR>
                    <a:lnT>
                      <a:noFill/>
                    </a:lnT>
                    <a:lnB>
                      <a:noFill/>
                    </a:lnB>
                    <a:solidFill>
                      <a:srgbClr val="FFFFFF"/>
                    </a:solidFill>
                  </a:tcPr>
                </a:tc>
              </a:tr>
              <a:tr h="868544">
                <a:tc>
                  <a:txBody>
                    <a:bodyPr/>
                    <a:lstStyle/>
                    <a:p>
                      <a:pPr algn="l" fontAlgn="t"/>
                      <a:r>
                        <a:rPr lang="en-US" sz="1600">
                          <a:effectLst/>
                          <a:latin typeface="verdana"/>
                        </a:rPr>
                        <a:t>or</a:t>
                      </a:r>
                    </a:p>
                  </a:txBody>
                  <a:tcPr marL="31326" marR="31326" marT="31326" marB="31326">
                    <a:lnL>
                      <a:noFill/>
                    </a:lnL>
                    <a:lnR>
                      <a:noFill/>
                    </a:lnR>
                    <a:lnT>
                      <a:noFill/>
                    </a:lnT>
                    <a:lnB>
                      <a:noFill/>
                    </a:lnB>
                    <a:solidFill>
                      <a:srgbClr val="FFFFFF"/>
                    </a:solidFill>
                  </a:tcPr>
                </a:tc>
                <a:tc>
                  <a:txBody>
                    <a:bodyPr/>
                    <a:lstStyle/>
                    <a:p>
                      <a:pPr algn="l" fontAlgn="t"/>
                      <a:r>
                        <a:rPr lang="en-US" sz="1600">
                          <a:effectLst/>
                          <a:latin typeface="verdana"/>
                        </a:rPr>
                        <a:t>Called Logical OR Operator. If any of the two operands are non zero then then condition becomes true.</a:t>
                      </a:r>
                    </a:p>
                  </a:txBody>
                  <a:tcPr marL="31326" marR="31326" marT="31326" marB="31326">
                    <a:lnL>
                      <a:noFill/>
                    </a:lnL>
                    <a:lnR>
                      <a:noFill/>
                    </a:lnR>
                    <a:lnT>
                      <a:noFill/>
                    </a:lnT>
                    <a:lnB>
                      <a:noFill/>
                    </a:lnB>
                    <a:solidFill>
                      <a:srgbClr val="FFFFFF"/>
                    </a:solidFill>
                  </a:tcPr>
                </a:tc>
                <a:tc>
                  <a:txBody>
                    <a:bodyPr/>
                    <a:lstStyle/>
                    <a:p>
                      <a:pPr algn="l" fontAlgn="t"/>
                      <a:r>
                        <a:rPr lang="en-US" sz="1600">
                          <a:effectLst/>
                          <a:latin typeface="verdana"/>
                        </a:rPr>
                        <a:t>(A or B) is true.</a:t>
                      </a:r>
                    </a:p>
                  </a:txBody>
                  <a:tcPr marL="31326" marR="31326" marT="31326" marB="31326">
                    <a:lnL>
                      <a:noFill/>
                    </a:lnL>
                    <a:lnR>
                      <a:noFill/>
                    </a:lnR>
                    <a:lnT>
                      <a:noFill/>
                    </a:lnT>
                    <a:lnB>
                      <a:noFill/>
                    </a:lnB>
                    <a:solidFill>
                      <a:srgbClr val="FFFFFF"/>
                    </a:solidFill>
                  </a:tcPr>
                </a:tc>
              </a:tr>
              <a:tr h="868544">
                <a:tc>
                  <a:txBody>
                    <a:bodyPr/>
                    <a:lstStyle/>
                    <a:p>
                      <a:pPr algn="l" fontAlgn="t"/>
                      <a:r>
                        <a:rPr lang="en-US" sz="1600">
                          <a:effectLst/>
                          <a:latin typeface="verdana"/>
                        </a:rPr>
                        <a:t>&amp;&amp;</a:t>
                      </a:r>
                    </a:p>
                  </a:txBody>
                  <a:tcPr marL="31326" marR="31326" marT="31326" marB="31326">
                    <a:lnL>
                      <a:noFill/>
                    </a:lnL>
                    <a:lnR>
                      <a:noFill/>
                    </a:lnR>
                    <a:lnT>
                      <a:noFill/>
                    </a:lnT>
                    <a:lnB>
                      <a:noFill/>
                    </a:lnB>
                    <a:solidFill>
                      <a:srgbClr val="FFFFFF"/>
                    </a:solidFill>
                  </a:tcPr>
                </a:tc>
                <a:tc>
                  <a:txBody>
                    <a:bodyPr/>
                    <a:lstStyle/>
                    <a:p>
                      <a:pPr algn="l" fontAlgn="t"/>
                      <a:r>
                        <a:rPr lang="en-US" sz="1600">
                          <a:effectLst/>
                          <a:latin typeface="verdana"/>
                        </a:rPr>
                        <a:t>Called Logical AND operator. If both the operands are non zero then then condition becomes true.</a:t>
                      </a:r>
                    </a:p>
                  </a:txBody>
                  <a:tcPr marL="31326" marR="31326" marT="31326" marB="31326">
                    <a:lnL>
                      <a:noFill/>
                    </a:lnL>
                    <a:lnR>
                      <a:noFill/>
                    </a:lnR>
                    <a:lnT>
                      <a:noFill/>
                    </a:lnT>
                    <a:lnB>
                      <a:noFill/>
                    </a:lnB>
                    <a:solidFill>
                      <a:srgbClr val="FFFFFF"/>
                    </a:solidFill>
                  </a:tcPr>
                </a:tc>
                <a:tc>
                  <a:txBody>
                    <a:bodyPr/>
                    <a:lstStyle/>
                    <a:p>
                      <a:pPr algn="l" fontAlgn="t"/>
                      <a:r>
                        <a:rPr lang="en-US" sz="1600">
                          <a:effectLst/>
                          <a:latin typeface="verdana"/>
                        </a:rPr>
                        <a:t>(A &amp;&amp; B) is true.</a:t>
                      </a:r>
                    </a:p>
                  </a:txBody>
                  <a:tcPr marL="31326" marR="31326" marT="31326" marB="31326">
                    <a:lnL>
                      <a:noFill/>
                    </a:lnL>
                    <a:lnR>
                      <a:noFill/>
                    </a:lnR>
                    <a:lnT>
                      <a:noFill/>
                    </a:lnT>
                    <a:lnB>
                      <a:noFill/>
                    </a:lnB>
                    <a:solidFill>
                      <a:srgbClr val="FFFFFF"/>
                    </a:solidFill>
                  </a:tcPr>
                </a:tc>
              </a:tr>
              <a:tr h="868544">
                <a:tc>
                  <a:txBody>
                    <a:bodyPr/>
                    <a:lstStyle/>
                    <a:p>
                      <a:pPr algn="l" fontAlgn="t"/>
                      <a:r>
                        <a:rPr lang="en-US" sz="1600">
                          <a:effectLst/>
                          <a:latin typeface="verdana"/>
                        </a:rPr>
                        <a:t>||</a:t>
                      </a:r>
                    </a:p>
                  </a:txBody>
                  <a:tcPr marL="31326" marR="31326" marT="31326" marB="31326">
                    <a:lnL>
                      <a:noFill/>
                    </a:lnL>
                    <a:lnR>
                      <a:noFill/>
                    </a:lnR>
                    <a:lnT>
                      <a:noFill/>
                    </a:lnT>
                    <a:lnB>
                      <a:noFill/>
                    </a:lnB>
                    <a:solidFill>
                      <a:srgbClr val="FFFFFF"/>
                    </a:solidFill>
                  </a:tcPr>
                </a:tc>
                <a:tc>
                  <a:txBody>
                    <a:bodyPr/>
                    <a:lstStyle/>
                    <a:p>
                      <a:pPr algn="l" fontAlgn="t"/>
                      <a:r>
                        <a:rPr lang="en-US" sz="1600">
                          <a:effectLst/>
                          <a:latin typeface="verdana"/>
                        </a:rPr>
                        <a:t>Called Logical OR Operator. If any of the two operands are non zero then then condition becomes true.</a:t>
                      </a:r>
                    </a:p>
                  </a:txBody>
                  <a:tcPr marL="31326" marR="31326" marT="31326" marB="31326">
                    <a:lnL>
                      <a:noFill/>
                    </a:lnL>
                    <a:lnR>
                      <a:noFill/>
                    </a:lnR>
                    <a:lnT>
                      <a:noFill/>
                    </a:lnT>
                    <a:lnB>
                      <a:noFill/>
                    </a:lnB>
                    <a:solidFill>
                      <a:srgbClr val="FFFFFF"/>
                    </a:solidFill>
                  </a:tcPr>
                </a:tc>
                <a:tc>
                  <a:txBody>
                    <a:bodyPr/>
                    <a:lstStyle/>
                    <a:p>
                      <a:pPr algn="l" fontAlgn="t"/>
                      <a:r>
                        <a:rPr lang="en-US" sz="1600">
                          <a:effectLst/>
                          <a:latin typeface="verdana"/>
                        </a:rPr>
                        <a:t>(A || B) is true.</a:t>
                      </a:r>
                    </a:p>
                  </a:txBody>
                  <a:tcPr marL="31326" marR="31326" marT="31326" marB="31326">
                    <a:lnL>
                      <a:noFill/>
                    </a:lnL>
                    <a:lnR>
                      <a:noFill/>
                    </a:lnR>
                    <a:lnT>
                      <a:noFill/>
                    </a:lnT>
                    <a:lnB>
                      <a:noFill/>
                    </a:lnB>
                    <a:solidFill>
                      <a:srgbClr val="FFFFFF"/>
                    </a:solidFill>
                  </a:tcPr>
                </a:tc>
              </a:tr>
              <a:tr h="1068550">
                <a:tc>
                  <a:txBody>
                    <a:bodyPr/>
                    <a:lstStyle/>
                    <a:p>
                      <a:pPr algn="l" fontAlgn="t"/>
                      <a:r>
                        <a:rPr lang="en-US" sz="1600">
                          <a:effectLst/>
                          <a:latin typeface="verdana"/>
                        </a:rPr>
                        <a:t>!</a:t>
                      </a:r>
                    </a:p>
                  </a:txBody>
                  <a:tcPr marL="31326" marR="31326" marT="31326" marB="31326">
                    <a:lnL>
                      <a:noFill/>
                    </a:lnL>
                    <a:lnR>
                      <a:noFill/>
                    </a:lnR>
                    <a:lnT>
                      <a:noFill/>
                    </a:lnT>
                    <a:lnB>
                      <a:noFill/>
                    </a:lnB>
                    <a:solidFill>
                      <a:srgbClr val="FFFFFF"/>
                    </a:solidFill>
                  </a:tcPr>
                </a:tc>
                <a:tc>
                  <a:txBody>
                    <a:bodyPr/>
                    <a:lstStyle/>
                    <a:p>
                      <a:pPr algn="l" fontAlgn="t"/>
                      <a:r>
                        <a:rPr lang="en-US" sz="1600">
                          <a:effectLst/>
                          <a:latin typeface="verdana"/>
                        </a:rPr>
                        <a:t>Called Logical NOT Operator. Use to reverses the logical state of its operand. If a condition is true then Logical NOT operator will make false.</a:t>
                      </a:r>
                    </a:p>
                  </a:txBody>
                  <a:tcPr marL="31326" marR="31326" marT="31326" marB="31326">
                    <a:lnL>
                      <a:noFill/>
                    </a:lnL>
                    <a:lnR>
                      <a:noFill/>
                    </a:lnR>
                    <a:lnT>
                      <a:noFill/>
                    </a:lnT>
                    <a:lnB>
                      <a:noFill/>
                    </a:lnB>
                    <a:solidFill>
                      <a:srgbClr val="FFFFFF"/>
                    </a:solidFill>
                  </a:tcPr>
                </a:tc>
                <a:tc>
                  <a:txBody>
                    <a:bodyPr/>
                    <a:lstStyle/>
                    <a:p>
                      <a:pPr algn="l" fontAlgn="t"/>
                      <a:r>
                        <a:rPr lang="en-US" sz="1600" dirty="0">
                          <a:effectLst/>
                          <a:latin typeface="verdana"/>
                        </a:rPr>
                        <a:t>!(A &amp;&amp; B) is false.</a:t>
                      </a:r>
                    </a:p>
                  </a:txBody>
                  <a:tcPr marL="31326" marR="31326" marT="31326" marB="31326">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080495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Assignment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2885572"/>
              </p:ext>
            </p:extLst>
          </p:nvPr>
        </p:nvGraphicFramePr>
        <p:xfrm>
          <a:off x="609600" y="990601"/>
          <a:ext cx="7924800" cy="5335620"/>
        </p:xfrm>
        <a:graphic>
          <a:graphicData uri="http://schemas.openxmlformats.org/drawingml/2006/table">
            <a:tbl>
              <a:tblPr/>
              <a:tblGrid>
                <a:gridCol w="792480"/>
                <a:gridCol w="4693920"/>
                <a:gridCol w="2438400"/>
              </a:tblGrid>
              <a:tr h="362157">
                <a:tc>
                  <a:txBody>
                    <a:bodyPr/>
                    <a:lstStyle/>
                    <a:p>
                      <a:r>
                        <a:rPr lang="en-US" sz="1600">
                          <a:effectLst/>
                          <a:latin typeface="verdana"/>
                        </a:rPr>
                        <a:t>Operator</a:t>
                      </a:r>
                    </a:p>
                  </a:txBody>
                  <a:tcPr marL="23504" marR="23504" marT="23504" marB="23504" anchor="ctr">
                    <a:lnL>
                      <a:noFill/>
                    </a:lnL>
                    <a:lnR>
                      <a:noFill/>
                    </a:lnR>
                    <a:lnT>
                      <a:noFill/>
                    </a:lnT>
                    <a:lnB>
                      <a:noFill/>
                    </a:lnB>
                    <a:solidFill>
                      <a:srgbClr val="CDCDCD"/>
                    </a:solidFill>
                  </a:tcPr>
                </a:tc>
                <a:tc>
                  <a:txBody>
                    <a:bodyPr/>
                    <a:lstStyle/>
                    <a:p>
                      <a:r>
                        <a:rPr lang="en-US" sz="1600">
                          <a:effectLst/>
                          <a:latin typeface="verdana"/>
                        </a:rPr>
                        <a:t>Description</a:t>
                      </a:r>
                    </a:p>
                  </a:txBody>
                  <a:tcPr marL="23504" marR="23504" marT="23504" marB="23504" anchor="ctr">
                    <a:lnL>
                      <a:noFill/>
                    </a:lnL>
                    <a:lnR>
                      <a:noFill/>
                    </a:lnR>
                    <a:lnT>
                      <a:noFill/>
                    </a:lnT>
                    <a:lnB>
                      <a:noFill/>
                    </a:lnB>
                    <a:solidFill>
                      <a:srgbClr val="CDCDCD"/>
                    </a:solidFill>
                  </a:tcPr>
                </a:tc>
                <a:tc>
                  <a:txBody>
                    <a:bodyPr/>
                    <a:lstStyle/>
                    <a:p>
                      <a:r>
                        <a:rPr lang="en-US" sz="1600">
                          <a:effectLst/>
                          <a:latin typeface="verdana"/>
                        </a:rPr>
                        <a:t>Example</a:t>
                      </a:r>
                    </a:p>
                  </a:txBody>
                  <a:tcPr marL="23504" marR="23504" marT="23504" marB="23504" anchor="ctr">
                    <a:lnL>
                      <a:noFill/>
                    </a:lnL>
                    <a:lnR>
                      <a:noFill/>
                    </a:lnR>
                    <a:lnT>
                      <a:noFill/>
                    </a:lnT>
                    <a:lnB>
                      <a:noFill/>
                    </a:lnB>
                    <a:solidFill>
                      <a:srgbClr val="CDCDCD"/>
                    </a:solidFill>
                  </a:tcPr>
                </a:tc>
              </a:tr>
              <a:tr h="671332">
                <a:tc>
                  <a:txBody>
                    <a:bodyPr/>
                    <a:lstStyle/>
                    <a:p>
                      <a:pPr algn="l" fontAlgn="t"/>
                      <a:r>
                        <a:rPr lang="en-US" sz="1600">
                          <a:effectLst/>
                          <a:latin typeface="verdana"/>
                        </a:rPr>
                        <a:t>=</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Simple assignment operator, Assigns values from right side operands to left side operand</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C = A + B will assigne value of A + B into C</a:t>
                      </a:r>
                    </a:p>
                  </a:txBody>
                  <a:tcPr marL="23504" marR="23504" marT="23504" marB="23504">
                    <a:lnL>
                      <a:noFill/>
                    </a:lnL>
                    <a:lnR>
                      <a:noFill/>
                    </a:lnR>
                    <a:lnT>
                      <a:noFill/>
                    </a:lnT>
                    <a:lnB>
                      <a:noFill/>
                    </a:lnB>
                    <a:solidFill>
                      <a:srgbClr val="FFFFFF"/>
                    </a:solidFill>
                  </a:tcPr>
                </a:tc>
              </a:tr>
              <a:tr h="825920">
                <a:tc>
                  <a:txBody>
                    <a:bodyPr/>
                    <a:lstStyle/>
                    <a:p>
                      <a:pPr algn="l" fontAlgn="t"/>
                      <a:r>
                        <a:rPr lang="en-US" sz="1600">
                          <a:effectLst/>
                          <a:latin typeface="verdana"/>
                        </a:rPr>
                        <a:t>+=</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Add AND assignment operator, It adds right operand to the left operand and assign the result to left operand</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C += A is equivalent to C = C + A</a:t>
                      </a:r>
                    </a:p>
                  </a:txBody>
                  <a:tcPr marL="23504" marR="23504" marT="23504" marB="23504">
                    <a:lnL>
                      <a:noFill/>
                    </a:lnL>
                    <a:lnR>
                      <a:noFill/>
                    </a:lnR>
                    <a:lnT>
                      <a:noFill/>
                    </a:lnT>
                    <a:lnB>
                      <a:noFill/>
                    </a:lnB>
                    <a:solidFill>
                      <a:srgbClr val="FFFFFF"/>
                    </a:solidFill>
                  </a:tcPr>
                </a:tc>
              </a:tr>
              <a:tr h="825920">
                <a:tc>
                  <a:txBody>
                    <a:bodyPr/>
                    <a:lstStyle/>
                    <a:p>
                      <a:pPr algn="l" fontAlgn="t"/>
                      <a:r>
                        <a:rPr lang="en-US" sz="1600">
                          <a:effectLst/>
                          <a:latin typeface="verdana"/>
                        </a:rPr>
                        <a:t>-=</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Subtract AND assignment operator, It subtracts right operand from the left operand and assign the result to left operand</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C -= A is equivalent to C = C - A</a:t>
                      </a:r>
                    </a:p>
                  </a:txBody>
                  <a:tcPr marL="23504" marR="23504" marT="23504" marB="23504">
                    <a:lnL>
                      <a:noFill/>
                    </a:lnL>
                    <a:lnR>
                      <a:noFill/>
                    </a:lnR>
                    <a:lnT>
                      <a:noFill/>
                    </a:lnT>
                    <a:lnB>
                      <a:noFill/>
                    </a:lnB>
                    <a:solidFill>
                      <a:srgbClr val="FFFFFF"/>
                    </a:solidFill>
                  </a:tcPr>
                </a:tc>
              </a:tr>
              <a:tr h="825920">
                <a:tc>
                  <a:txBody>
                    <a:bodyPr/>
                    <a:lstStyle/>
                    <a:p>
                      <a:pPr algn="l" fontAlgn="t"/>
                      <a:r>
                        <a:rPr lang="en-US" sz="1600">
                          <a:effectLst/>
                          <a:latin typeface="verdana"/>
                        </a:rPr>
                        <a:t>*=</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Multiply AND assignment operator, It multiplies right operand with the left operand and assign the result to left operand</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C *= A is equivalent to C = C * A</a:t>
                      </a:r>
                    </a:p>
                  </a:txBody>
                  <a:tcPr marL="23504" marR="23504" marT="23504" marB="23504">
                    <a:lnL>
                      <a:noFill/>
                    </a:lnL>
                    <a:lnR>
                      <a:noFill/>
                    </a:lnR>
                    <a:lnT>
                      <a:noFill/>
                    </a:lnT>
                    <a:lnB>
                      <a:noFill/>
                    </a:lnB>
                    <a:solidFill>
                      <a:srgbClr val="FFFFFF"/>
                    </a:solidFill>
                  </a:tcPr>
                </a:tc>
              </a:tr>
              <a:tr h="825920">
                <a:tc>
                  <a:txBody>
                    <a:bodyPr/>
                    <a:lstStyle/>
                    <a:p>
                      <a:pPr algn="l" fontAlgn="t"/>
                      <a:r>
                        <a:rPr lang="en-US" sz="1600">
                          <a:effectLst/>
                          <a:latin typeface="verdana"/>
                        </a:rPr>
                        <a:t>/=</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Divide AND assignment operator, It divides left operand with the right operand and assign the result to left operand</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C /= A is equivalent to C = C / A</a:t>
                      </a:r>
                    </a:p>
                  </a:txBody>
                  <a:tcPr marL="23504" marR="23504" marT="23504" marB="23504">
                    <a:lnL>
                      <a:noFill/>
                    </a:lnL>
                    <a:lnR>
                      <a:noFill/>
                    </a:lnR>
                    <a:lnT>
                      <a:noFill/>
                    </a:lnT>
                    <a:lnB>
                      <a:noFill/>
                    </a:lnB>
                    <a:solidFill>
                      <a:srgbClr val="FFFFFF"/>
                    </a:solidFill>
                  </a:tcPr>
                </a:tc>
              </a:tr>
              <a:tr h="825920">
                <a:tc>
                  <a:txBody>
                    <a:bodyPr/>
                    <a:lstStyle/>
                    <a:p>
                      <a:pPr algn="l" fontAlgn="t"/>
                      <a:r>
                        <a:rPr lang="en-US" sz="1600">
                          <a:effectLst/>
                          <a:latin typeface="verdana"/>
                        </a:rPr>
                        <a:t>%=</a:t>
                      </a:r>
                    </a:p>
                  </a:txBody>
                  <a:tcPr marL="23504" marR="23504" marT="23504" marB="23504">
                    <a:lnL>
                      <a:noFill/>
                    </a:lnL>
                    <a:lnR>
                      <a:noFill/>
                    </a:lnR>
                    <a:lnT>
                      <a:noFill/>
                    </a:lnT>
                    <a:lnB>
                      <a:noFill/>
                    </a:lnB>
                    <a:solidFill>
                      <a:srgbClr val="FFFFFF"/>
                    </a:solidFill>
                  </a:tcPr>
                </a:tc>
                <a:tc>
                  <a:txBody>
                    <a:bodyPr/>
                    <a:lstStyle/>
                    <a:p>
                      <a:pPr algn="l" fontAlgn="t"/>
                      <a:r>
                        <a:rPr lang="en-US" sz="1600">
                          <a:effectLst/>
                          <a:latin typeface="verdana"/>
                        </a:rPr>
                        <a:t>Modulus AND assignment operator, It takes modulus using two operands and assign the result to left operand</a:t>
                      </a:r>
                    </a:p>
                  </a:txBody>
                  <a:tcPr marL="23504" marR="23504" marT="23504" marB="23504">
                    <a:lnL>
                      <a:noFill/>
                    </a:lnL>
                    <a:lnR>
                      <a:noFill/>
                    </a:lnR>
                    <a:lnT>
                      <a:noFill/>
                    </a:lnT>
                    <a:lnB>
                      <a:noFill/>
                    </a:lnB>
                    <a:solidFill>
                      <a:srgbClr val="FFFFFF"/>
                    </a:solidFill>
                  </a:tcPr>
                </a:tc>
                <a:tc>
                  <a:txBody>
                    <a:bodyPr/>
                    <a:lstStyle/>
                    <a:p>
                      <a:pPr algn="l" fontAlgn="t"/>
                      <a:r>
                        <a:rPr lang="en-US" sz="1600" dirty="0">
                          <a:effectLst/>
                          <a:latin typeface="verdana"/>
                        </a:rPr>
                        <a:t>C %= A is equivalent to C = C % A</a:t>
                      </a:r>
                    </a:p>
                  </a:txBody>
                  <a:tcPr marL="23504" marR="23504" marT="23504" marB="23504">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894198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PHP Hypertext Preprocessor (PHP) is a programming language that allows web developers to create dynamic content that interacts with databases</a:t>
            </a:r>
            <a:r>
              <a:rPr lang="en-US" dirty="0" smtClean="0"/>
              <a:t>.</a:t>
            </a:r>
          </a:p>
          <a:p>
            <a:pPr algn="just"/>
            <a:r>
              <a:rPr lang="en-US" dirty="0"/>
              <a:t>PHP is a server side scripting language that is embedded in HTML. It is used to manage dynamic content, databases, session tracking, even build entire e-commerce sites.</a:t>
            </a:r>
          </a:p>
          <a:p>
            <a:pPr algn="just"/>
            <a:r>
              <a:rPr lang="en-US" dirty="0" smtClean="0"/>
              <a:t>PHP </a:t>
            </a:r>
            <a:r>
              <a:rPr lang="en-US" dirty="0"/>
              <a:t>is basically used for developing web based software </a:t>
            </a:r>
            <a:r>
              <a:rPr lang="en-US" dirty="0" smtClean="0"/>
              <a:t>applications</a:t>
            </a:r>
          </a:p>
          <a:p>
            <a:pPr algn="just"/>
            <a:r>
              <a:rPr lang="en-US" dirty="0"/>
              <a:t>PHP is a widely-used, free, and efficient alternative to competitors such as Microsoft's ASP.</a:t>
            </a:r>
          </a:p>
          <a:p>
            <a:pPr algn="just"/>
            <a:endParaRPr lang="en-US" dirty="0"/>
          </a:p>
        </p:txBody>
      </p:sp>
    </p:spTree>
    <p:extLst>
      <p:ext uri="{BB962C8B-B14F-4D97-AF65-F5344CB8AC3E}">
        <p14:creationId xmlns:p14="http://schemas.microsoft.com/office/powerpoint/2010/main" val="3239034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Loop Types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Loops in PHP are used to execute the same block of code a specified number of times. PHP supports following four loop types.</a:t>
            </a:r>
          </a:p>
          <a:p>
            <a:r>
              <a:rPr lang="en-US" b="1" dirty="0"/>
              <a:t>for - </a:t>
            </a:r>
            <a:r>
              <a:rPr lang="en-US" dirty="0"/>
              <a:t>loops through a block of code a specified number of times.</a:t>
            </a:r>
          </a:p>
          <a:p>
            <a:r>
              <a:rPr lang="en-US" b="1" dirty="0"/>
              <a:t>while -</a:t>
            </a:r>
            <a:r>
              <a:rPr lang="en-US" dirty="0"/>
              <a:t> loops through a block of code if and as long as a specified condition is true.</a:t>
            </a:r>
          </a:p>
          <a:p>
            <a:r>
              <a:rPr lang="en-US" b="1" dirty="0"/>
              <a:t>do...while - </a:t>
            </a:r>
            <a:r>
              <a:rPr lang="en-US" dirty="0"/>
              <a:t>loops through a block of code once, and then repeats the loop as long as a special condition is true.</a:t>
            </a:r>
          </a:p>
          <a:p>
            <a:r>
              <a:rPr lang="en-US" b="1" dirty="0" err="1"/>
              <a:t>foreach</a:t>
            </a:r>
            <a:r>
              <a:rPr lang="en-US" b="1" dirty="0"/>
              <a:t> -</a:t>
            </a:r>
            <a:r>
              <a:rPr lang="en-US" dirty="0"/>
              <a:t> loops through a block of code for each element in an array.</a:t>
            </a:r>
          </a:p>
          <a:p>
            <a:endParaRPr lang="en-US" dirty="0"/>
          </a:p>
        </p:txBody>
      </p:sp>
    </p:spTree>
    <p:extLst>
      <p:ext uri="{BB962C8B-B14F-4D97-AF65-F5344CB8AC3E}">
        <p14:creationId xmlns:p14="http://schemas.microsoft.com/office/powerpoint/2010/main" val="2610144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Arrays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An array is a data structure that stores one or more similar type of values in a single </a:t>
            </a:r>
            <a:r>
              <a:rPr lang="en-US" dirty="0" smtClean="0"/>
              <a:t>variable.</a:t>
            </a:r>
          </a:p>
          <a:p>
            <a:r>
              <a:rPr lang="en-US" dirty="0" smtClean="0"/>
              <a:t> There </a:t>
            </a:r>
            <a:r>
              <a:rPr lang="en-US" dirty="0"/>
              <a:t>are three different kind of arrays and each array value is accessed using an ID c which is called array index.</a:t>
            </a:r>
          </a:p>
          <a:p>
            <a:pPr lvl="1"/>
            <a:r>
              <a:rPr lang="en-US" b="1" dirty="0"/>
              <a:t>Numeric array</a:t>
            </a:r>
            <a:r>
              <a:rPr lang="en-US" dirty="0"/>
              <a:t> - An array with a numeric index. Values are stored and accessed in linear fashion</a:t>
            </a:r>
          </a:p>
          <a:p>
            <a:pPr lvl="1"/>
            <a:r>
              <a:rPr lang="en-US" b="1" dirty="0"/>
              <a:t>Associative array</a:t>
            </a:r>
            <a:r>
              <a:rPr lang="en-US" dirty="0"/>
              <a:t> - An array with strings as index. This stores element values in association with key values rather than in a strict linear index order.</a:t>
            </a:r>
          </a:p>
          <a:p>
            <a:pPr lvl="1"/>
            <a:r>
              <a:rPr lang="en-US" b="1" dirty="0"/>
              <a:t>Multidimensional array</a:t>
            </a:r>
            <a:r>
              <a:rPr lang="en-US" dirty="0"/>
              <a:t> - An array containing one or more arrays and values are accessed using multiple indices</a:t>
            </a:r>
          </a:p>
          <a:p>
            <a:pPr lvl="1"/>
            <a:endParaRPr lang="en-US" dirty="0"/>
          </a:p>
        </p:txBody>
      </p:sp>
    </p:spTree>
    <p:extLst>
      <p:ext uri="{BB962C8B-B14F-4D97-AF65-F5344CB8AC3E}">
        <p14:creationId xmlns:p14="http://schemas.microsoft.com/office/powerpoint/2010/main" val="1366447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Array</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Numeric Array</a:t>
            </a:r>
          </a:p>
          <a:p>
            <a:r>
              <a:rPr lang="en-US" dirty="0"/>
              <a:t>These arrays can store numbers, strings and any object but their index will be </a:t>
            </a:r>
            <a:r>
              <a:rPr lang="en-US" dirty="0" err="1"/>
              <a:t>prepresented</a:t>
            </a:r>
            <a:r>
              <a:rPr lang="en-US" dirty="0"/>
              <a:t> by numbers. By default array index starts from </a:t>
            </a:r>
            <a:r>
              <a:rPr lang="en-US" dirty="0" smtClean="0"/>
              <a:t>zero</a:t>
            </a:r>
          </a:p>
          <a:p>
            <a:r>
              <a:rPr lang="en-US" b="1" dirty="0"/>
              <a:t>Associative Arrays</a:t>
            </a:r>
          </a:p>
          <a:p>
            <a:r>
              <a:rPr lang="en-US" dirty="0"/>
              <a:t>The associative arrays are very similar to numeric arrays in term of functionality but they are different in terms of their index. Associative array will have their index as string so that you can establish a strong association between key and values.</a:t>
            </a:r>
          </a:p>
          <a:p>
            <a:r>
              <a:rPr lang="en-US" b="1" dirty="0"/>
              <a:t>Multidimensional Arrays</a:t>
            </a:r>
          </a:p>
          <a:p>
            <a:r>
              <a:rPr lang="en-US" dirty="0"/>
              <a:t>A multi-dimensional array each element in the main array can also be an array. And each element in the sub-array can be an array, and so on. Values in the multi-dimensional array are accessed using multiple index.</a:t>
            </a:r>
          </a:p>
          <a:p>
            <a:endParaRPr lang="en-US" dirty="0"/>
          </a:p>
        </p:txBody>
      </p:sp>
    </p:spTree>
    <p:extLst>
      <p:ext uri="{BB962C8B-B14F-4D97-AF65-F5344CB8AC3E}">
        <p14:creationId xmlns:p14="http://schemas.microsoft.com/office/powerpoint/2010/main" val="1662551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Indexed Arrays</a:t>
            </a: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a:t/>
            </a:r>
            <a:br>
              <a:rPr lang="en-US" dirty="0"/>
            </a:br>
            <a:r>
              <a:rPr lang="en-US" dirty="0"/>
              <a:t>$cars=array("</a:t>
            </a:r>
            <a:r>
              <a:rPr lang="en-US" dirty="0" err="1"/>
              <a:t>Volvo","BMW","Toyota</a:t>
            </a:r>
            <a:r>
              <a:rPr lang="en-US" dirty="0"/>
              <a:t>");</a:t>
            </a:r>
            <a:br>
              <a:rPr lang="en-US" dirty="0"/>
            </a:br>
            <a:r>
              <a:rPr lang="en-US" dirty="0"/>
              <a:t>echo "I like " . $cars[0] . ", " . $cars[1] . " and " . $cars[2] . ".";</a:t>
            </a:r>
            <a:br>
              <a:rPr lang="en-US" dirty="0"/>
            </a:br>
            <a:r>
              <a:rPr lang="en-US" dirty="0"/>
              <a:t>?&gt;</a:t>
            </a:r>
          </a:p>
        </p:txBody>
      </p:sp>
    </p:spTree>
    <p:extLst>
      <p:ext uri="{BB962C8B-B14F-4D97-AF65-F5344CB8AC3E}">
        <p14:creationId xmlns:p14="http://schemas.microsoft.com/office/powerpoint/2010/main" val="2991211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length of Array</a:t>
            </a:r>
            <a:endParaRPr lang="en-US" dirty="0"/>
          </a:p>
        </p:txBody>
      </p:sp>
      <p:sp>
        <p:nvSpPr>
          <p:cNvPr id="3" name="Content Placeholder 2"/>
          <p:cNvSpPr>
            <a:spLocks noGrp="1"/>
          </p:cNvSpPr>
          <p:nvPr>
            <p:ph idx="1"/>
          </p:nvPr>
        </p:nvSpPr>
        <p:spPr/>
        <p:txBody>
          <a:bodyPr/>
          <a:lstStyle/>
          <a:p>
            <a:r>
              <a:rPr lang="en-US" dirty="0"/>
              <a:t>&lt;?</a:t>
            </a:r>
            <a:r>
              <a:rPr lang="en-US" dirty="0" err="1"/>
              <a:t>php</a:t>
            </a:r>
            <a:r>
              <a:rPr lang="en-US" dirty="0"/>
              <a:t/>
            </a:r>
            <a:br>
              <a:rPr lang="en-US" dirty="0"/>
            </a:br>
            <a:r>
              <a:rPr lang="en-US" dirty="0"/>
              <a:t>$cars=array("</a:t>
            </a:r>
            <a:r>
              <a:rPr lang="en-US" dirty="0" err="1"/>
              <a:t>Volvo","BMW","Toyota</a:t>
            </a:r>
            <a:r>
              <a:rPr lang="en-US" dirty="0"/>
              <a:t>");</a:t>
            </a:r>
            <a:br>
              <a:rPr lang="en-US" dirty="0"/>
            </a:br>
            <a:r>
              <a:rPr lang="en-US" dirty="0"/>
              <a:t>echo count($cars);</a:t>
            </a:r>
            <a:br>
              <a:rPr lang="en-US" dirty="0"/>
            </a:br>
            <a:r>
              <a:rPr lang="en-US" dirty="0"/>
              <a:t>?&gt;</a:t>
            </a:r>
          </a:p>
        </p:txBody>
      </p:sp>
    </p:spTree>
    <p:extLst>
      <p:ext uri="{BB962C8B-B14F-4D97-AF65-F5344CB8AC3E}">
        <p14:creationId xmlns:p14="http://schemas.microsoft.com/office/powerpoint/2010/main" val="3285112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MultiDimensional</a:t>
            </a:r>
            <a:r>
              <a:rPr lang="en-US" dirty="0" smtClean="0"/>
              <a:t> Array</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a:t>
            </a:r>
            <a:r>
              <a:rPr lang="en-US" dirty="0" err="1"/>
              <a:t>php</a:t>
            </a:r>
            <a:r>
              <a:rPr lang="en-US" dirty="0"/>
              <a:t/>
            </a:r>
            <a:br>
              <a:rPr lang="en-US" dirty="0"/>
            </a:br>
            <a:r>
              <a:rPr lang="en-US" dirty="0"/>
              <a:t>// A two-dimensional array:</a:t>
            </a:r>
            <a:br>
              <a:rPr lang="en-US" dirty="0"/>
            </a:br>
            <a:r>
              <a:rPr lang="en-US" dirty="0"/>
              <a:t>$cars = array</a:t>
            </a:r>
            <a:br>
              <a:rPr lang="en-US" dirty="0"/>
            </a:br>
            <a:r>
              <a:rPr lang="en-US" dirty="0"/>
              <a:t>  (</a:t>
            </a:r>
            <a:br>
              <a:rPr lang="en-US" dirty="0"/>
            </a:br>
            <a:r>
              <a:rPr lang="en-US" dirty="0"/>
              <a:t>  array("Volvo",100,96),</a:t>
            </a:r>
            <a:br>
              <a:rPr lang="en-US" dirty="0"/>
            </a:br>
            <a:r>
              <a:rPr lang="en-US" dirty="0"/>
              <a:t>  array("BMW",60,59),</a:t>
            </a:r>
            <a:br>
              <a:rPr lang="en-US" dirty="0"/>
            </a:br>
            <a:r>
              <a:rPr lang="en-US" dirty="0"/>
              <a:t>  array("Toyota",110,100)</a:t>
            </a:r>
            <a:br>
              <a:rPr lang="en-US" dirty="0"/>
            </a:br>
            <a:r>
              <a:rPr lang="en-US" dirty="0"/>
              <a:t>  );</a:t>
            </a:r>
            <a:br>
              <a:rPr lang="en-US" dirty="0"/>
            </a:br>
            <a:r>
              <a:rPr lang="en-US" dirty="0"/>
              <a:t>?&gt;</a:t>
            </a:r>
          </a:p>
          <a:p>
            <a:r>
              <a:rPr lang="en-US" dirty="0"/>
              <a:t/>
            </a:r>
            <a:br>
              <a:rPr lang="en-US" dirty="0"/>
            </a:br>
            <a:endParaRPr lang="en-US" dirty="0"/>
          </a:p>
        </p:txBody>
      </p:sp>
    </p:spTree>
    <p:extLst>
      <p:ext uri="{BB962C8B-B14F-4D97-AF65-F5344CB8AC3E}">
        <p14:creationId xmlns:p14="http://schemas.microsoft.com/office/powerpoint/2010/main" val="702400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Associative Arrays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$age=array("Peter"=&gt;"35","Ben"=&gt;"37","Joe"=&gt;"43</a:t>
            </a:r>
            <a:r>
              <a:rPr lang="en-US" dirty="0" smtClean="0"/>
              <a:t>");</a:t>
            </a:r>
          </a:p>
          <a:p>
            <a:r>
              <a:rPr lang="en-US" dirty="0" smtClean="0"/>
              <a:t>OR</a:t>
            </a:r>
          </a:p>
          <a:p>
            <a:r>
              <a:rPr lang="en-US" dirty="0"/>
              <a:t>$age['Peter']="35";</a:t>
            </a:r>
            <a:br>
              <a:rPr lang="en-US" dirty="0"/>
            </a:br>
            <a:r>
              <a:rPr lang="en-US" dirty="0"/>
              <a:t>$age['Ben']="37";</a:t>
            </a:r>
            <a:br>
              <a:rPr lang="en-US" dirty="0"/>
            </a:br>
            <a:r>
              <a:rPr lang="en-US" dirty="0"/>
              <a:t>$age['Joe']="43</a:t>
            </a:r>
            <a:r>
              <a:rPr lang="en-US" dirty="0" smtClean="0"/>
              <a:t>";</a:t>
            </a:r>
          </a:p>
          <a:p>
            <a:r>
              <a:rPr lang="en-US" dirty="0" smtClean="0"/>
              <a:t>E.g.</a:t>
            </a:r>
          </a:p>
          <a:p>
            <a:r>
              <a:rPr lang="en-US" dirty="0"/>
              <a:t>&lt;?</a:t>
            </a:r>
            <a:r>
              <a:rPr lang="en-US" dirty="0" err="1"/>
              <a:t>php</a:t>
            </a:r>
            <a:r>
              <a:rPr lang="en-US" dirty="0"/>
              <a:t/>
            </a:r>
            <a:br>
              <a:rPr lang="en-US" dirty="0"/>
            </a:br>
            <a:r>
              <a:rPr lang="en-US" dirty="0"/>
              <a:t>$age=array("Peter"=&gt;"35","Ben"=&gt;"37","Joe"=&gt;"43");</a:t>
            </a:r>
            <a:br>
              <a:rPr lang="en-US" dirty="0"/>
            </a:br>
            <a:r>
              <a:rPr lang="en-US" dirty="0"/>
              <a:t>echo "Peter is " . $age['Peter'] . " years old.";</a:t>
            </a:r>
            <a:br>
              <a:rPr lang="en-US" dirty="0"/>
            </a:br>
            <a:r>
              <a:rPr lang="en-US" dirty="0" smtClean="0"/>
              <a:t>?&gt;</a:t>
            </a:r>
            <a:r>
              <a:rPr lang="en-US" dirty="0"/>
              <a:t/>
            </a:r>
            <a:br>
              <a:rPr lang="en-US" dirty="0"/>
            </a:br>
            <a:endParaRPr lang="en-US" dirty="0"/>
          </a:p>
        </p:txBody>
      </p:sp>
    </p:spTree>
    <p:extLst>
      <p:ext uri="{BB962C8B-B14F-4D97-AF65-F5344CB8AC3E}">
        <p14:creationId xmlns:p14="http://schemas.microsoft.com/office/powerpoint/2010/main" val="3345679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handling</a:t>
            </a:r>
            <a:endParaRPr lang="en-US"/>
          </a:p>
        </p:txBody>
      </p:sp>
      <p:sp>
        <p:nvSpPr>
          <p:cNvPr id="3" name="Content Placeholder 2"/>
          <p:cNvSpPr>
            <a:spLocks noGrp="1"/>
          </p:cNvSpPr>
          <p:nvPr>
            <p:ph idx="1"/>
          </p:nvPr>
        </p:nvSpPr>
        <p:spPr/>
        <p:txBody>
          <a:bodyPr>
            <a:normAutofit fontScale="92500" lnSpcReduction="20000"/>
          </a:bodyPr>
          <a:lstStyle/>
          <a:p>
            <a:r>
              <a:rPr lang="en-US" dirty="0"/>
              <a:t>sort() - sort arrays in ascending order</a:t>
            </a:r>
          </a:p>
          <a:p>
            <a:r>
              <a:rPr lang="en-US" dirty="0" err="1"/>
              <a:t>rsort</a:t>
            </a:r>
            <a:r>
              <a:rPr lang="en-US" dirty="0"/>
              <a:t>() - sort arrays in descending order</a:t>
            </a:r>
          </a:p>
          <a:p>
            <a:r>
              <a:rPr lang="en-US" dirty="0" err="1"/>
              <a:t>asort</a:t>
            </a:r>
            <a:r>
              <a:rPr lang="en-US" dirty="0"/>
              <a:t>() - sort associative arrays in ascending order, according to the value</a:t>
            </a:r>
          </a:p>
          <a:p>
            <a:r>
              <a:rPr lang="en-US" dirty="0" err="1"/>
              <a:t>ksort</a:t>
            </a:r>
            <a:r>
              <a:rPr lang="en-US" dirty="0"/>
              <a:t>() - sort associative arrays in ascending order, according to the key</a:t>
            </a:r>
          </a:p>
          <a:p>
            <a:r>
              <a:rPr lang="en-US" dirty="0" err="1"/>
              <a:t>arsort</a:t>
            </a:r>
            <a:r>
              <a:rPr lang="en-US" dirty="0"/>
              <a:t>() - sort associative arrays in descending order, according to the value</a:t>
            </a:r>
          </a:p>
          <a:p>
            <a:r>
              <a:rPr lang="en-US" dirty="0" err="1"/>
              <a:t>krsort</a:t>
            </a:r>
            <a:r>
              <a:rPr lang="en-US" dirty="0"/>
              <a:t>() - sort associative arrays in descending order, according to the key</a:t>
            </a:r>
          </a:p>
          <a:p>
            <a:endParaRPr lang="en-US" dirty="0"/>
          </a:p>
        </p:txBody>
      </p:sp>
    </p:spTree>
    <p:extLst>
      <p:ext uri="{BB962C8B-B14F-4D97-AF65-F5344CB8AC3E}">
        <p14:creationId xmlns:p14="http://schemas.microsoft.com/office/powerpoint/2010/main" val="3835510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Handling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They are sequences of characters, like "PHP supports string operations</a:t>
            </a:r>
            <a:r>
              <a:rPr lang="en-US" dirty="0" smtClean="0"/>
              <a:t>".</a:t>
            </a:r>
          </a:p>
          <a:p>
            <a:r>
              <a:rPr lang="en-US" dirty="0"/>
              <a:t>PHP String Functions</a:t>
            </a:r>
          </a:p>
          <a:p>
            <a:pPr lvl="1"/>
            <a:r>
              <a:rPr lang="en-US" dirty="0" err="1"/>
              <a:t>strlen</a:t>
            </a:r>
            <a:r>
              <a:rPr lang="en-US" dirty="0"/>
              <a:t>() function</a:t>
            </a:r>
          </a:p>
          <a:p>
            <a:pPr lvl="2"/>
            <a:r>
              <a:rPr lang="en-US" dirty="0"/>
              <a:t>&lt;?</a:t>
            </a:r>
            <a:r>
              <a:rPr lang="en-US" dirty="0" err="1"/>
              <a:t>php</a:t>
            </a:r>
            <a:r>
              <a:rPr lang="en-US" dirty="0"/>
              <a:t/>
            </a:r>
            <a:br>
              <a:rPr lang="en-US" dirty="0"/>
            </a:br>
            <a:r>
              <a:rPr lang="en-US" dirty="0"/>
              <a:t>echo </a:t>
            </a:r>
            <a:r>
              <a:rPr lang="en-US" dirty="0" err="1"/>
              <a:t>strlen</a:t>
            </a:r>
            <a:r>
              <a:rPr lang="en-US" dirty="0"/>
              <a:t>("Hello world!");</a:t>
            </a:r>
            <a:br>
              <a:rPr lang="en-US" dirty="0"/>
            </a:br>
            <a:r>
              <a:rPr lang="en-US" dirty="0" smtClean="0"/>
              <a:t>?&gt;</a:t>
            </a:r>
          </a:p>
          <a:p>
            <a:pPr lvl="1"/>
            <a:r>
              <a:rPr lang="en-US" dirty="0" err="1"/>
              <a:t>strpos</a:t>
            </a:r>
            <a:r>
              <a:rPr lang="en-US" dirty="0"/>
              <a:t>() function</a:t>
            </a:r>
          </a:p>
          <a:p>
            <a:pPr lvl="2"/>
            <a:r>
              <a:rPr lang="en-US" dirty="0"/>
              <a:t>The </a:t>
            </a:r>
            <a:r>
              <a:rPr lang="en-US" dirty="0" err="1"/>
              <a:t>strpos</a:t>
            </a:r>
            <a:r>
              <a:rPr lang="en-US" dirty="0"/>
              <a:t>() function is used to search for a specified character or text within a string</a:t>
            </a:r>
            <a:r>
              <a:rPr lang="en-US" dirty="0" smtClean="0"/>
              <a:t>.</a:t>
            </a:r>
          </a:p>
          <a:p>
            <a:pPr lvl="2"/>
            <a:r>
              <a:rPr lang="en-US" dirty="0"/>
              <a:t>&lt;?</a:t>
            </a:r>
            <a:r>
              <a:rPr lang="en-US" dirty="0" err="1"/>
              <a:t>php</a:t>
            </a:r>
            <a:r>
              <a:rPr lang="en-US" dirty="0"/>
              <a:t/>
            </a:r>
            <a:br>
              <a:rPr lang="en-US" dirty="0"/>
            </a:br>
            <a:r>
              <a:rPr lang="en-US" dirty="0"/>
              <a:t>echo </a:t>
            </a:r>
            <a:r>
              <a:rPr lang="en-US" dirty="0" err="1"/>
              <a:t>strpos</a:t>
            </a:r>
            <a:r>
              <a:rPr lang="en-US" dirty="0"/>
              <a:t>("Hello </a:t>
            </a:r>
            <a:r>
              <a:rPr lang="en-US" dirty="0" err="1"/>
              <a:t>world!","world</a:t>
            </a:r>
            <a:r>
              <a:rPr lang="en-US" dirty="0"/>
              <a:t>");</a:t>
            </a:r>
            <a:br>
              <a:rPr lang="en-US" dirty="0"/>
            </a:br>
            <a:r>
              <a:rPr lang="en-US" dirty="0" smtClean="0"/>
              <a:t>?&gt;</a:t>
            </a:r>
            <a:r>
              <a:rPr lang="en-US" dirty="0"/>
              <a:t/>
            </a:r>
            <a:br>
              <a:rPr lang="en-US" dirty="0"/>
            </a:br>
            <a:endParaRPr lang="en-US" dirty="0"/>
          </a:p>
        </p:txBody>
      </p:sp>
    </p:spTree>
    <p:extLst>
      <p:ext uri="{BB962C8B-B14F-4D97-AF65-F5344CB8AC3E}">
        <p14:creationId xmlns:p14="http://schemas.microsoft.com/office/powerpoint/2010/main" val="2710467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77500" lnSpcReduction="20000"/>
          </a:bodyPr>
          <a:lstStyle/>
          <a:p>
            <a:r>
              <a:rPr lang="en-US" dirty="0" err="1"/>
              <a:t>f</a:t>
            </a:r>
            <a:r>
              <a:rPr lang="en-US" dirty="0" err="1" smtClean="0"/>
              <a:t>printf</a:t>
            </a:r>
            <a:r>
              <a:rPr lang="en-US" dirty="0" smtClean="0"/>
              <a:t>():</a:t>
            </a:r>
            <a:r>
              <a:rPr lang="en-US" dirty="0"/>
              <a:t>Writes a formatted string to a specified output stream</a:t>
            </a:r>
            <a:endParaRPr lang="en-US" dirty="0" smtClean="0"/>
          </a:p>
          <a:p>
            <a:pPr lvl="1"/>
            <a:r>
              <a:rPr lang="en-US" dirty="0" smtClean="0"/>
              <a:t>&lt;?</a:t>
            </a:r>
            <a:r>
              <a:rPr lang="en-US" dirty="0" err="1"/>
              <a:t>php</a:t>
            </a:r>
            <a:r>
              <a:rPr lang="en-US" dirty="0"/>
              <a:t/>
            </a:r>
            <a:br>
              <a:rPr lang="en-US" dirty="0"/>
            </a:br>
            <a:r>
              <a:rPr lang="en-US" dirty="0"/>
              <a:t>$number = 9;</a:t>
            </a:r>
            <a:br>
              <a:rPr lang="en-US" dirty="0"/>
            </a:br>
            <a:r>
              <a:rPr lang="en-US" dirty="0"/>
              <a:t>$</a:t>
            </a:r>
            <a:r>
              <a:rPr lang="en-US" dirty="0" err="1"/>
              <a:t>str</a:t>
            </a:r>
            <a:r>
              <a:rPr lang="en-US" dirty="0"/>
              <a:t> = "Beijing";</a:t>
            </a:r>
            <a:br>
              <a:rPr lang="en-US" dirty="0"/>
            </a:br>
            <a:r>
              <a:rPr lang="en-US" dirty="0"/>
              <a:t>$file = </a:t>
            </a:r>
            <a:r>
              <a:rPr lang="en-US" dirty="0" err="1"/>
              <a:t>fopen</a:t>
            </a:r>
            <a:r>
              <a:rPr lang="en-US" dirty="0"/>
              <a:t>("</a:t>
            </a:r>
            <a:r>
              <a:rPr lang="en-US" dirty="0" err="1"/>
              <a:t>test.txt","w</a:t>
            </a:r>
            <a:r>
              <a:rPr lang="en-US" dirty="0"/>
              <a:t>");</a:t>
            </a:r>
            <a:br>
              <a:rPr lang="en-US" dirty="0"/>
            </a:br>
            <a:r>
              <a:rPr lang="en-US" dirty="0"/>
              <a:t>echo </a:t>
            </a:r>
            <a:r>
              <a:rPr lang="en-US" dirty="0" err="1"/>
              <a:t>fprintf</a:t>
            </a:r>
            <a:r>
              <a:rPr lang="en-US" dirty="0"/>
              <a:t>($</a:t>
            </a:r>
            <a:r>
              <a:rPr lang="en-US" dirty="0" err="1"/>
              <a:t>file,"There</a:t>
            </a:r>
            <a:r>
              <a:rPr lang="en-US" dirty="0"/>
              <a:t> are %u million bicycles in %s.",$number,$</a:t>
            </a:r>
            <a:r>
              <a:rPr lang="en-US" dirty="0" err="1"/>
              <a:t>str</a:t>
            </a:r>
            <a:r>
              <a:rPr lang="en-US" dirty="0"/>
              <a:t>);</a:t>
            </a:r>
            <a:br>
              <a:rPr lang="en-US" dirty="0"/>
            </a:br>
            <a:r>
              <a:rPr lang="en-US" dirty="0" smtClean="0"/>
              <a:t>?&gt;</a:t>
            </a:r>
          </a:p>
          <a:p>
            <a:r>
              <a:rPr lang="en-US" dirty="0" err="1" smtClean="0"/>
              <a:t>chr</a:t>
            </a:r>
            <a:r>
              <a:rPr lang="en-US" dirty="0" smtClean="0"/>
              <a:t>(): Return </a:t>
            </a:r>
            <a:r>
              <a:rPr lang="en-US" dirty="0"/>
              <a:t>characters from different ASCII values:</a:t>
            </a:r>
            <a:endParaRPr lang="en-US" dirty="0" smtClean="0"/>
          </a:p>
          <a:p>
            <a:pPr lvl="1"/>
            <a:r>
              <a:rPr lang="en-US" dirty="0" smtClean="0"/>
              <a:t>&lt;?</a:t>
            </a:r>
            <a:r>
              <a:rPr lang="en-US" dirty="0" err="1"/>
              <a:t>php</a:t>
            </a:r>
            <a:r>
              <a:rPr lang="en-US" dirty="0"/>
              <a:t/>
            </a:r>
            <a:br>
              <a:rPr lang="en-US" dirty="0"/>
            </a:br>
            <a:r>
              <a:rPr lang="en-US" dirty="0"/>
              <a:t>echo </a:t>
            </a:r>
            <a:r>
              <a:rPr lang="en-US" dirty="0" err="1"/>
              <a:t>chr</a:t>
            </a:r>
            <a:r>
              <a:rPr lang="en-US" dirty="0"/>
              <a:t>(52) . "&lt;</a:t>
            </a:r>
            <a:r>
              <a:rPr lang="en-US" dirty="0" err="1"/>
              <a:t>br</a:t>
            </a:r>
            <a:r>
              <a:rPr lang="en-US" dirty="0"/>
              <a:t>&gt;"; // Decimal value</a:t>
            </a:r>
            <a:br>
              <a:rPr lang="en-US" dirty="0"/>
            </a:br>
            <a:r>
              <a:rPr lang="en-US" dirty="0"/>
              <a:t>echo </a:t>
            </a:r>
            <a:r>
              <a:rPr lang="en-US" dirty="0" err="1"/>
              <a:t>chr</a:t>
            </a:r>
            <a:r>
              <a:rPr lang="en-US" dirty="0"/>
              <a:t>(052) . "&lt;</a:t>
            </a:r>
            <a:r>
              <a:rPr lang="en-US" dirty="0" err="1"/>
              <a:t>br</a:t>
            </a:r>
            <a:r>
              <a:rPr lang="en-US" dirty="0"/>
              <a:t>&gt;"; // Octal value</a:t>
            </a:r>
            <a:br>
              <a:rPr lang="en-US" dirty="0"/>
            </a:br>
            <a:r>
              <a:rPr lang="en-US" dirty="0"/>
              <a:t>echo </a:t>
            </a:r>
            <a:r>
              <a:rPr lang="en-US" dirty="0" err="1"/>
              <a:t>chr</a:t>
            </a:r>
            <a:r>
              <a:rPr lang="en-US" dirty="0"/>
              <a:t>(0x52) . "&lt;</a:t>
            </a:r>
            <a:r>
              <a:rPr lang="en-US" dirty="0" err="1"/>
              <a:t>br</a:t>
            </a:r>
            <a:r>
              <a:rPr lang="en-US" dirty="0"/>
              <a:t>&gt;"; // Hex value</a:t>
            </a:r>
            <a:br>
              <a:rPr lang="en-US" dirty="0"/>
            </a:br>
            <a:r>
              <a:rPr lang="en-US" dirty="0" smtClean="0"/>
              <a:t>?&gt;</a:t>
            </a:r>
          </a:p>
          <a:p>
            <a:r>
              <a:rPr lang="en-US" dirty="0" err="1"/>
              <a:t>printf</a:t>
            </a:r>
            <a:r>
              <a:rPr lang="en-US" dirty="0" smtClean="0"/>
              <a:t>() : </a:t>
            </a:r>
            <a:r>
              <a:rPr lang="en-US" dirty="0"/>
              <a:t>Output a formatted string</a:t>
            </a:r>
            <a:r>
              <a:rPr lang="en-US" dirty="0" smtClean="0"/>
              <a:t>:</a:t>
            </a:r>
          </a:p>
          <a:p>
            <a:pPr lvl="2"/>
            <a:r>
              <a:rPr lang="en-US" dirty="0" smtClean="0"/>
              <a:t>&lt;?</a:t>
            </a:r>
            <a:r>
              <a:rPr lang="en-US" dirty="0" err="1"/>
              <a:t>php</a:t>
            </a:r>
            <a:r>
              <a:rPr lang="en-US" dirty="0"/>
              <a:t/>
            </a:r>
            <a:br>
              <a:rPr lang="en-US" dirty="0"/>
            </a:br>
            <a:r>
              <a:rPr lang="en-US" dirty="0"/>
              <a:t>$number = 9;</a:t>
            </a:r>
            <a:br>
              <a:rPr lang="en-US" dirty="0"/>
            </a:br>
            <a:r>
              <a:rPr lang="en-US" dirty="0"/>
              <a:t>$</a:t>
            </a:r>
            <a:r>
              <a:rPr lang="en-US" dirty="0" err="1"/>
              <a:t>str</a:t>
            </a:r>
            <a:r>
              <a:rPr lang="en-US" dirty="0"/>
              <a:t> = "Beijing";</a:t>
            </a:r>
            <a:br>
              <a:rPr lang="en-US" dirty="0"/>
            </a:br>
            <a:r>
              <a:rPr lang="en-US" dirty="0" err="1"/>
              <a:t>printf</a:t>
            </a:r>
            <a:r>
              <a:rPr lang="en-US" dirty="0"/>
              <a:t>("There are %u million bicycles in %s.",$number,$</a:t>
            </a:r>
            <a:r>
              <a:rPr lang="en-US" dirty="0" err="1"/>
              <a:t>str</a:t>
            </a:r>
            <a:r>
              <a:rPr lang="en-US" dirty="0"/>
              <a:t>);</a:t>
            </a:r>
            <a:br>
              <a:rPr lang="en-US" dirty="0"/>
            </a:br>
            <a:r>
              <a:rPr lang="en-US" dirty="0"/>
              <a:t>?&gt;</a:t>
            </a:r>
          </a:p>
        </p:txBody>
      </p:sp>
    </p:spTree>
    <p:extLst>
      <p:ext uri="{BB962C8B-B14F-4D97-AF65-F5344CB8AC3E}">
        <p14:creationId xmlns:p14="http://schemas.microsoft.com/office/powerpoint/2010/main" val="3427539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PHP File?</a:t>
            </a:r>
            <a:br>
              <a:rPr lang="en-US" dirty="0" smtClean="0"/>
            </a:br>
            <a:endParaRPr lang="en-US" dirty="0"/>
          </a:p>
        </p:txBody>
      </p:sp>
      <p:sp>
        <p:nvSpPr>
          <p:cNvPr id="3" name="Content Placeholder 2"/>
          <p:cNvSpPr>
            <a:spLocks noGrp="1"/>
          </p:cNvSpPr>
          <p:nvPr>
            <p:ph idx="1"/>
          </p:nvPr>
        </p:nvSpPr>
        <p:spPr/>
        <p:txBody>
          <a:bodyPr/>
          <a:lstStyle/>
          <a:p>
            <a:r>
              <a:rPr lang="en-US" dirty="0" smtClean="0"/>
              <a:t>PHP files can contain text, HTML, CSS, JavaScript, and PHP code</a:t>
            </a:r>
          </a:p>
          <a:p>
            <a:r>
              <a:rPr lang="en-US" dirty="0" smtClean="0"/>
              <a:t>PHP </a:t>
            </a:r>
            <a:r>
              <a:rPr lang="en-US" dirty="0"/>
              <a:t>code are executed on the server, and the result is returned to the browser as plain HTML</a:t>
            </a:r>
          </a:p>
          <a:p>
            <a:r>
              <a:rPr lang="en-US" dirty="0"/>
              <a:t>PHP files have extension ".</a:t>
            </a:r>
            <a:r>
              <a:rPr lang="en-US" dirty="0" err="1"/>
              <a:t>php</a:t>
            </a:r>
            <a:r>
              <a:rPr lang="en-US" dirty="0"/>
              <a:t>"</a:t>
            </a:r>
          </a:p>
          <a:p>
            <a:endParaRPr lang="en-US" dirty="0"/>
          </a:p>
        </p:txBody>
      </p:sp>
    </p:spTree>
    <p:extLst>
      <p:ext uri="{BB962C8B-B14F-4D97-AF65-F5344CB8AC3E}">
        <p14:creationId xmlns:p14="http://schemas.microsoft.com/office/powerpoint/2010/main" val="1599311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err="1"/>
              <a:t>str_replace</a:t>
            </a:r>
            <a:r>
              <a:rPr lang="en-US" dirty="0" smtClean="0"/>
              <a:t>() : </a:t>
            </a:r>
            <a:r>
              <a:rPr lang="en-US" dirty="0"/>
              <a:t>Replace the characters "world" in the string "Hello world!" with "Peter</a:t>
            </a:r>
            <a:r>
              <a:rPr lang="en-US" dirty="0" smtClean="0"/>
              <a:t>":</a:t>
            </a:r>
          </a:p>
          <a:p>
            <a:r>
              <a:rPr lang="en-US" dirty="0"/>
              <a:t>&lt;?</a:t>
            </a:r>
            <a:r>
              <a:rPr lang="en-US" dirty="0" err="1"/>
              <a:t>php</a:t>
            </a:r>
            <a:r>
              <a:rPr lang="en-US" dirty="0"/>
              <a:t/>
            </a:r>
            <a:br>
              <a:rPr lang="en-US" dirty="0"/>
            </a:br>
            <a:r>
              <a:rPr lang="en-US" dirty="0"/>
              <a:t>echo </a:t>
            </a:r>
            <a:r>
              <a:rPr lang="en-US" dirty="0" err="1"/>
              <a:t>str_replace</a:t>
            </a:r>
            <a:r>
              <a:rPr lang="en-US" dirty="0"/>
              <a:t>("</a:t>
            </a:r>
            <a:r>
              <a:rPr lang="en-US" dirty="0" err="1"/>
              <a:t>world","Peter","Hello</a:t>
            </a:r>
            <a:r>
              <a:rPr lang="en-US" dirty="0"/>
              <a:t> world!");</a:t>
            </a:r>
            <a:br>
              <a:rPr lang="en-US" dirty="0"/>
            </a:br>
            <a:r>
              <a:rPr lang="en-US" dirty="0" smtClean="0"/>
              <a:t>?&gt;</a:t>
            </a:r>
          </a:p>
          <a:p>
            <a:r>
              <a:rPr lang="en-US" dirty="0" err="1"/>
              <a:t>strchr</a:t>
            </a:r>
            <a:r>
              <a:rPr lang="en-US" dirty="0" smtClean="0"/>
              <a:t>(): </a:t>
            </a:r>
            <a:r>
              <a:rPr lang="en-US" dirty="0"/>
              <a:t>Find the first occurrence of "world" inside "Hello world!" and return the rest of the string</a:t>
            </a:r>
            <a:r>
              <a:rPr lang="en-US" dirty="0" smtClean="0"/>
              <a:t>:</a:t>
            </a:r>
          </a:p>
          <a:p>
            <a:r>
              <a:rPr lang="en-US" dirty="0"/>
              <a:t>&lt;?</a:t>
            </a:r>
            <a:r>
              <a:rPr lang="en-US" dirty="0" err="1"/>
              <a:t>php</a:t>
            </a:r>
            <a:r>
              <a:rPr lang="en-US" dirty="0"/>
              <a:t/>
            </a:r>
            <a:br>
              <a:rPr lang="en-US" dirty="0"/>
            </a:br>
            <a:r>
              <a:rPr lang="en-US" dirty="0"/>
              <a:t>echo </a:t>
            </a:r>
            <a:r>
              <a:rPr lang="en-US" dirty="0" err="1"/>
              <a:t>strchr</a:t>
            </a:r>
            <a:r>
              <a:rPr lang="en-US" dirty="0"/>
              <a:t>("Hello </a:t>
            </a:r>
            <a:r>
              <a:rPr lang="en-US" dirty="0" err="1"/>
              <a:t>world!","world</a:t>
            </a:r>
            <a:r>
              <a:rPr lang="en-US" dirty="0"/>
              <a:t>");</a:t>
            </a:r>
            <a:br>
              <a:rPr lang="en-US" dirty="0"/>
            </a:br>
            <a:r>
              <a:rPr lang="en-US" dirty="0" smtClean="0"/>
              <a:t>?&gt;</a:t>
            </a:r>
          </a:p>
          <a:p>
            <a:r>
              <a:rPr lang="en-US" dirty="0" err="1"/>
              <a:t>strcmp</a:t>
            </a:r>
            <a:r>
              <a:rPr lang="en-US" dirty="0" smtClean="0"/>
              <a:t>() : </a:t>
            </a:r>
            <a:r>
              <a:rPr lang="en-US" dirty="0"/>
              <a:t>Compare two strings (case-sensitive</a:t>
            </a:r>
            <a:r>
              <a:rPr lang="en-US" dirty="0" smtClean="0"/>
              <a:t>):</a:t>
            </a:r>
          </a:p>
          <a:p>
            <a:r>
              <a:rPr lang="en-US" u="sng" dirty="0" err="1">
                <a:solidFill>
                  <a:schemeClr val="bg2">
                    <a:lumMod val="10000"/>
                  </a:schemeClr>
                </a:solidFill>
                <a:hlinkClick r:id="rId2"/>
              </a:rPr>
              <a:t>strtolower</a:t>
            </a:r>
            <a:r>
              <a:rPr lang="en-US" u="sng" dirty="0" smtClean="0">
                <a:hlinkClick r:id="rId2"/>
              </a:rPr>
              <a:t>()</a:t>
            </a:r>
            <a:endParaRPr lang="en-US" u="sng" dirty="0" smtClean="0"/>
          </a:p>
          <a:p>
            <a:r>
              <a:rPr lang="en-US" u="sng" dirty="0" err="1">
                <a:solidFill>
                  <a:schemeClr val="tx1">
                    <a:lumMod val="95000"/>
                    <a:lumOff val="5000"/>
                  </a:schemeClr>
                </a:solidFill>
                <a:hlinkClick r:id="rId3"/>
              </a:rPr>
              <a:t>strtoupper</a:t>
            </a:r>
            <a:r>
              <a:rPr lang="en-US" u="sng" dirty="0" smtClean="0">
                <a:solidFill>
                  <a:schemeClr val="tx1">
                    <a:lumMod val="95000"/>
                    <a:lumOff val="5000"/>
                  </a:schemeClr>
                </a:solidFill>
                <a:hlinkClick r:id="rId3"/>
              </a:rPr>
              <a:t>()</a:t>
            </a:r>
            <a:endParaRPr lang="en-US" u="sng" dirty="0" smtClean="0">
              <a:solidFill>
                <a:schemeClr val="tx1">
                  <a:lumMod val="95000"/>
                  <a:lumOff val="5000"/>
                </a:schemeClr>
              </a:solidFill>
            </a:endParaRPr>
          </a:p>
          <a:p>
            <a:r>
              <a:rPr lang="en-US" u="sng" dirty="0">
                <a:solidFill>
                  <a:schemeClr val="tx1">
                    <a:lumMod val="95000"/>
                    <a:lumOff val="5000"/>
                  </a:schemeClr>
                </a:solidFill>
                <a:hlinkClick r:id="rId4"/>
              </a:rPr>
              <a:t>trim()</a:t>
            </a:r>
            <a:endParaRPr lang="en-US" u="sng" dirty="0">
              <a:solidFill>
                <a:schemeClr val="tx1">
                  <a:lumMod val="95000"/>
                  <a:lumOff val="5000"/>
                </a:schemeClr>
              </a:solidFill>
            </a:endParaRPr>
          </a:p>
          <a:p>
            <a:endParaRPr lang="en-US" dirty="0"/>
          </a:p>
          <a:p>
            <a:endParaRPr lang="en-US" dirty="0"/>
          </a:p>
          <a:p>
            <a:endParaRPr lang="en-US" dirty="0"/>
          </a:p>
        </p:txBody>
      </p:sp>
    </p:spTree>
    <p:extLst>
      <p:ext uri="{BB962C8B-B14F-4D97-AF65-F5344CB8AC3E}">
        <p14:creationId xmlns:p14="http://schemas.microsoft.com/office/powerpoint/2010/main" val="27239391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a:t>
            </a:r>
            <a:r>
              <a:rPr lang="en-US" dirty="0" smtClean="0"/>
              <a:t>Functions</a:t>
            </a:r>
            <a:endParaRPr lang="en-US" dirty="0"/>
          </a:p>
        </p:txBody>
      </p:sp>
      <p:sp>
        <p:nvSpPr>
          <p:cNvPr id="3" name="Content Placeholder 2"/>
          <p:cNvSpPr>
            <a:spLocks noGrp="1"/>
          </p:cNvSpPr>
          <p:nvPr>
            <p:ph idx="1"/>
          </p:nvPr>
        </p:nvSpPr>
        <p:spPr/>
        <p:txBody>
          <a:bodyPr>
            <a:normAutofit lnSpcReduction="10000"/>
          </a:bodyPr>
          <a:lstStyle/>
          <a:p>
            <a:pPr algn="just"/>
            <a:r>
              <a:rPr lang="en-US" dirty="0"/>
              <a:t>PHP functions are similar to other programming languages. A function is a piece of code which takes one more input in the form of parameter and does some processing and returns a value</a:t>
            </a:r>
            <a:r>
              <a:rPr lang="en-US" dirty="0" smtClean="0"/>
              <a:t>.</a:t>
            </a:r>
          </a:p>
          <a:p>
            <a:pPr algn="just"/>
            <a:r>
              <a:rPr lang="en-US" dirty="0"/>
              <a:t>There are two parts which should be clear to you:</a:t>
            </a:r>
          </a:p>
          <a:p>
            <a:pPr lvl="1" algn="just"/>
            <a:r>
              <a:rPr lang="en-US" dirty="0"/>
              <a:t>Creating a PHP Function</a:t>
            </a:r>
          </a:p>
          <a:p>
            <a:pPr lvl="1" algn="just"/>
            <a:r>
              <a:rPr lang="en-US" dirty="0"/>
              <a:t>Calling a PHP Function</a:t>
            </a:r>
          </a:p>
          <a:p>
            <a:pPr algn="just"/>
            <a:endParaRPr lang="en-US" dirty="0"/>
          </a:p>
        </p:txBody>
      </p:sp>
    </p:spTree>
    <p:extLst>
      <p:ext uri="{BB962C8B-B14F-4D97-AF65-F5344CB8AC3E}">
        <p14:creationId xmlns:p14="http://schemas.microsoft.com/office/powerpoint/2010/main" val="2502110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 Function</a:t>
            </a:r>
            <a:endParaRPr lang="en-US" dirty="0"/>
          </a:p>
        </p:txBody>
      </p:sp>
      <p:sp>
        <p:nvSpPr>
          <p:cNvPr id="3" name="Content Placeholder 2"/>
          <p:cNvSpPr>
            <a:spLocks noGrp="1"/>
          </p:cNvSpPr>
          <p:nvPr>
            <p:ph idx="1"/>
          </p:nvPr>
        </p:nvSpPr>
        <p:spPr/>
        <p:txBody>
          <a:bodyPr>
            <a:normAutofit lnSpcReduction="10000"/>
          </a:bodyPr>
          <a:lstStyle/>
          <a:p>
            <a:r>
              <a:rPr lang="en-US" b="1" dirty="0"/>
              <a:t>Passing Arguments by Reference:</a:t>
            </a:r>
          </a:p>
          <a:p>
            <a:pPr lvl="1"/>
            <a:r>
              <a:rPr lang="en-US" dirty="0"/>
              <a:t>It is possible to pass arguments to functions by reference. This means that a reference to the variable is manipulated by the function rather than a copy of the variable's value.</a:t>
            </a:r>
          </a:p>
          <a:p>
            <a:r>
              <a:rPr lang="en-US" b="1" dirty="0"/>
              <a:t>Passing Arguments </a:t>
            </a:r>
            <a:r>
              <a:rPr lang="en-US" b="1" dirty="0" smtClean="0"/>
              <a:t>by value</a:t>
            </a:r>
            <a:endParaRPr lang="en-US" dirty="0" smtClean="0"/>
          </a:p>
          <a:p>
            <a:pPr lvl="1"/>
            <a:r>
              <a:rPr lang="en-US" dirty="0" smtClean="0"/>
              <a:t>PHP </a:t>
            </a:r>
            <a:r>
              <a:rPr lang="en-US" dirty="0"/>
              <a:t>gives you option to pass your parameters inside a function. You can pass as many as parameters your like. These parameters work like variables inside your function.</a:t>
            </a:r>
          </a:p>
        </p:txBody>
      </p:sp>
    </p:spTree>
    <p:extLst>
      <p:ext uri="{BB962C8B-B14F-4D97-AF65-F5344CB8AC3E}">
        <p14:creationId xmlns:p14="http://schemas.microsoft.com/office/powerpoint/2010/main" val="1278092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Dynamic Function Calls</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It is possible to assign function names as strings to variables and then treat these variables exactly as you would the function name itself</a:t>
            </a:r>
            <a:r>
              <a:rPr lang="en-US" dirty="0" smtClean="0"/>
              <a:t>.</a:t>
            </a:r>
          </a:p>
          <a:p>
            <a:r>
              <a:rPr lang="en-US" dirty="0"/>
              <a:t>&lt;html&gt; </a:t>
            </a:r>
            <a:endParaRPr lang="en-US" dirty="0" smtClean="0"/>
          </a:p>
          <a:p>
            <a:pPr marL="0" indent="0">
              <a:buNone/>
            </a:pPr>
            <a:r>
              <a:rPr lang="en-US" dirty="0"/>
              <a:t>	</a:t>
            </a:r>
            <a:r>
              <a:rPr lang="en-US" dirty="0" smtClean="0"/>
              <a:t>&lt;</a:t>
            </a:r>
            <a:r>
              <a:rPr lang="en-US" dirty="0"/>
              <a:t>head&gt; </a:t>
            </a:r>
            <a:endParaRPr lang="en-US" dirty="0" smtClean="0"/>
          </a:p>
          <a:p>
            <a:pPr marL="0" indent="0">
              <a:buNone/>
            </a:pPr>
            <a:r>
              <a:rPr lang="en-US" dirty="0"/>
              <a:t>	</a:t>
            </a:r>
            <a:r>
              <a:rPr lang="en-US" dirty="0" smtClean="0"/>
              <a:t>&lt;</a:t>
            </a:r>
            <a:r>
              <a:rPr lang="en-US" dirty="0"/>
              <a:t>title&gt;Dynamic Function Calls&lt;/title</a:t>
            </a:r>
            <a:r>
              <a:rPr lang="en-US" dirty="0" smtClean="0"/>
              <a:t>&gt;</a:t>
            </a:r>
          </a:p>
          <a:p>
            <a:pPr marL="0" indent="0">
              <a:buNone/>
            </a:pPr>
            <a:r>
              <a:rPr lang="en-US" dirty="0"/>
              <a:t>	</a:t>
            </a:r>
            <a:r>
              <a:rPr lang="en-US" dirty="0" smtClean="0"/>
              <a:t> </a:t>
            </a:r>
            <a:r>
              <a:rPr lang="en-US" dirty="0"/>
              <a:t>&lt;/head&gt; </a:t>
            </a:r>
            <a:endParaRPr lang="en-US" dirty="0" smtClean="0"/>
          </a:p>
          <a:p>
            <a:pPr marL="0" indent="0">
              <a:buNone/>
            </a:pPr>
            <a:r>
              <a:rPr lang="en-US" dirty="0"/>
              <a:t>	</a:t>
            </a:r>
            <a:r>
              <a:rPr lang="en-US" dirty="0" smtClean="0"/>
              <a:t>&lt;</a:t>
            </a:r>
            <a:r>
              <a:rPr lang="en-US" dirty="0"/>
              <a:t>body&gt; </a:t>
            </a:r>
            <a:endParaRPr lang="en-US" dirty="0" smtClean="0"/>
          </a:p>
          <a:p>
            <a:pPr marL="0" indent="0">
              <a:buNone/>
            </a:pPr>
            <a:r>
              <a:rPr lang="en-US" dirty="0"/>
              <a:t>	</a:t>
            </a:r>
            <a:r>
              <a:rPr lang="en-US" dirty="0" smtClean="0"/>
              <a:t>&lt;?</a:t>
            </a:r>
            <a:r>
              <a:rPr lang="en-US" dirty="0" err="1"/>
              <a:t>php</a:t>
            </a:r>
            <a:r>
              <a:rPr lang="en-US" dirty="0"/>
              <a:t> </a:t>
            </a:r>
            <a:r>
              <a:rPr lang="en-US" b="1" dirty="0"/>
              <a:t>function</a:t>
            </a:r>
            <a:r>
              <a:rPr lang="en-US" dirty="0"/>
              <a:t> </a:t>
            </a:r>
            <a:r>
              <a:rPr lang="en-US" dirty="0" err="1"/>
              <a:t>sayHello</a:t>
            </a:r>
            <a:r>
              <a:rPr lang="en-US" dirty="0"/>
              <a:t>() </a:t>
            </a:r>
            <a:endParaRPr lang="en-US" dirty="0" smtClean="0"/>
          </a:p>
          <a:p>
            <a:pPr marL="0" indent="0">
              <a:buNone/>
            </a:pPr>
            <a:r>
              <a:rPr lang="en-US" dirty="0"/>
              <a:t>	</a:t>
            </a:r>
            <a:r>
              <a:rPr lang="en-US" dirty="0" smtClean="0"/>
              <a:t>{ </a:t>
            </a:r>
            <a:r>
              <a:rPr lang="en-US" dirty="0"/>
              <a:t>echo "Hello&lt;</a:t>
            </a:r>
            <a:r>
              <a:rPr lang="en-US" dirty="0" err="1"/>
              <a:t>br</a:t>
            </a:r>
            <a:r>
              <a:rPr lang="en-US" dirty="0"/>
              <a:t> /&gt;"; } </a:t>
            </a:r>
            <a:endParaRPr lang="en-US" dirty="0" smtClean="0"/>
          </a:p>
          <a:p>
            <a:pPr marL="0" indent="0">
              <a:buNone/>
            </a:pPr>
            <a:r>
              <a:rPr lang="en-US" dirty="0"/>
              <a:t>	</a:t>
            </a:r>
            <a:r>
              <a:rPr lang="en-US" dirty="0" smtClean="0"/>
              <a:t>$</a:t>
            </a:r>
            <a:r>
              <a:rPr lang="en-US" dirty="0" err="1"/>
              <a:t>function_holder</a:t>
            </a:r>
            <a:r>
              <a:rPr lang="en-US" dirty="0"/>
              <a:t> = "</a:t>
            </a:r>
            <a:r>
              <a:rPr lang="en-US" dirty="0" err="1"/>
              <a:t>sayHello</a:t>
            </a:r>
            <a:r>
              <a:rPr lang="en-US" dirty="0"/>
              <a:t>"; </a:t>
            </a:r>
            <a:endParaRPr lang="en-US" dirty="0" smtClean="0"/>
          </a:p>
          <a:p>
            <a:pPr marL="0" indent="0">
              <a:buNone/>
            </a:pPr>
            <a:r>
              <a:rPr lang="en-US" dirty="0"/>
              <a:t>	</a:t>
            </a:r>
            <a:r>
              <a:rPr lang="en-US" dirty="0" smtClean="0"/>
              <a:t>$</a:t>
            </a:r>
            <a:r>
              <a:rPr lang="en-US" dirty="0" err="1"/>
              <a:t>function_holder</a:t>
            </a:r>
            <a:r>
              <a:rPr lang="en-US" dirty="0"/>
              <a:t>(); </a:t>
            </a:r>
            <a:r>
              <a:rPr lang="en-US" dirty="0" smtClean="0"/>
              <a:t>?&gt;</a:t>
            </a:r>
          </a:p>
          <a:p>
            <a:pPr marL="0" indent="0">
              <a:buNone/>
            </a:pPr>
            <a:r>
              <a:rPr lang="en-US" dirty="0"/>
              <a:t>	</a:t>
            </a:r>
            <a:r>
              <a:rPr lang="en-US" dirty="0" smtClean="0"/>
              <a:t> </a:t>
            </a:r>
            <a:r>
              <a:rPr lang="en-US" dirty="0"/>
              <a:t>&lt;/body</a:t>
            </a:r>
            <a:r>
              <a:rPr lang="en-US" dirty="0" smtClean="0"/>
              <a:t>&gt;</a:t>
            </a:r>
          </a:p>
          <a:p>
            <a:pPr marL="0" indent="0">
              <a:buNone/>
            </a:pPr>
            <a:r>
              <a:rPr lang="en-US" dirty="0" smtClean="0"/>
              <a:t> </a:t>
            </a:r>
            <a:r>
              <a:rPr lang="en-US" dirty="0"/>
              <a:t>&lt;/html&gt;</a:t>
            </a:r>
          </a:p>
        </p:txBody>
      </p:sp>
    </p:spTree>
    <p:extLst>
      <p:ext uri="{BB962C8B-B14F-4D97-AF65-F5344CB8AC3E}">
        <p14:creationId xmlns:p14="http://schemas.microsoft.com/office/powerpoint/2010/main" val="2630429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Global Variables - </a:t>
            </a:r>
            <a:r>
              <a:rPr lang="en-US" dirty="0" err="1"/>
              <a:t>Superglobals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Several predefined variables in PHP are "</a:t>
            </a:r>
            <a:r>
              <a:rPr lang="en-US" dirty="0" err="1"/>
              <a:t>superglobals</a:t>
            </a:r>
            <a:r>
              <a:rPr lang="en-US" dirty="0"/>
              <a:t>", which means that they are always accessible, regardless of scope - and </a:t>
            </a:r>
            <a:r>
              <a:rPr lang="en-US" dirty="0" smtClean="0"/>
              <a:t>can </a:t>
            </a:r>
            <a:r>
              <a:rPr lang="en-US" dirty="0"/>
              <a:t>access them from any function, class or file without having to do anything special.</a:t>
            </a:r>
          </a:p>
          <a:p>
            <a:r>
              <a:rPr lang="en-US" dirty="0"/>
              <a:t>The PHP </a:t>
            </a:r>
            <a:r>
              <a:rPr lang="en-US" dirty="0" err="1"/>
              <a:t>superglobal</a:t>
            </a:r>
            <a:r>
              <a:rPr lang="en-US" dirty="0"/>
              <a:t> variables are:</a:t>
            </a:r>
          </a:p>
          <a:p>
            <a:r>
              <a:rPr lang="en-US" dirty="0"/>
              <a:t>$GLOBALS</a:t>
            </a:r>
          </a:p>
          <a:p>
            <a:r>
              <a:rPr lang="en-US" dirty="0"/>
              <a:t>$_SERVER</a:t>
            </a:r>
          </a:p>
          <a:p>
            <a:r>
              <a:rPr lang="en-US" dirty="0"/>
              <a:t>$_REQUEST</a:t>
            </a:r>
          </a:p>
          <a:p>
            <a:r>
              <a:rPr lang="en-US" dirty="0"/>
              <a:t>$_POST</a:t>
            </a:r>
          </a:p>
          <a:p>
            <a:r>
              <a:rPr lang="en-US" dirty="0"/>
              <a:t>$_GET</a:t>
            </a:r>
          </a:p>
          <a:p>
            <a:r>
              <a:rPr lang="en-US" dirty="0"/>
              <a:t>$_FILES</a:t>
            </a:r>
          </a:p>
          <a:p>
            <a:r>
              <a:rPr lang="en-US" dirty="0"/>
              <a:t>$_ENV</a:t>
            </a:r>
          </a:p>
          <a:p>
            <a:r>
              <a:rPr lang="en-US" dirty="0"/>
              <a:t>$_COOKIE</a:t>
            </a:r>
          </a:p>
          <a:p>
            <a:r>
              <a:rPr lang="en-US" dirty="0"/>
              <a:t>$_SESSION</a:t>
            </a:r>
          </a:p>
          <a:p>
            <a:endParaRPr lang="en-US" dirty="0"/>
          </a:p>
        </p:txBody>
      </p:sp>
    </p:spTree>
    <p:extLst>
      <p:ext uri="{BB962C8B-B14F-4D97-AF65-F5344CB8AC3E}">
        <p14:creationId xmlns:p14="http://schemas.microsoft.com/office/powerpoint/2010/main" val="649223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GET and POST Methods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two ways the browser client can send information to the web server.</a:t>
            </a:r>
          </a:p>
          <a:p>
            <a:pPr lvl="1"/>
            <a:r>
              <a:rPr lang="en-US" dirty="0"/>
              <a:t>The GET Method</a:t>
            </a:r>
          </a:p>
          <a:p>
            <a:pPr lvl="1"/>
            <a:r>
              <a:rPr lang="en-US" dirty="0"/>
              <a:t>The POST Method</a:t>
            </a:r>
          </a:p>
          <a:p>
            <a:r>
              <a:rPr lang="en-US" dirty="0"/>
              <a:t>The GET method sends the encoded user information appended to the page request. The page and the encoded information are separated by the </a:t>
            </a:r>
            <a:r>
              <a:rPr lang="en-US" b="1" dirty="0"/>
              <a:t>?</a:t>
            </a:r>
            <a:r>
              <a:rPr lang="en-US" dirty="0"/>
              <a:t> character</a:t>
            </a:r>
            <a:r>
              <a:rPr lang="en-US" dirty="0" smtClean="0"/>
              <a:t>.</a:t>
            </a:r>
          </a:p>
          <a:p>
            <a:pPr lvl="1"/>
            <a:r>
              <a:rPr lang="en-US" dirty="0"/>
              <a:t>http://www.test.com/index.htm?name1=value1&amp;name2=value2</a:t>
            </a:r>
          </a:p>
        </p:txBody>
      </p:sp>
    </p:spTree>
    <p:extLst>
      <p:ext uri="{BB962C8B-B14F-4D97-AF65-F5344CB8AC3E}">
        <p14:creationId xmlns:p14="http://schemas.microsoft.com/office/powerpoint/2010/main" val="518431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GET method produces a long string that appears in your server logs, in the browser's Location: box.</a:t>
            </a:r>
          </a:p>
          <a:p>
            <a:r>
              <a:rPr lang="en-US" dirty="0"/>
              <a:t>The GET method is restricted to send </a:t>
            </a:r>
            <a:r>
              <a:rPr lang="en-US" dirty="0" err="1"/>
              <a:t>upto</a:t>
            </a:r>
            <a:r>
              <a:rPr lang="en-US" dirty="0"/>
              <a:t> 1024 characters only.</a:t>
            </a:r>
          </a:p>
          <a:p>
            <a:r>
              <a:rPr lang="en-US" dirty="0"/>
              <a:t>Never use GET method if you have password or other sensitive information to be sent to the server.</a:t>
            </a:r>
          </a:p>
          <a:p>
            <a:r>
              <a:rPr lang="en-US" dirty="0"/>
              <a:t>GET can't be used to send binary data, like images or word documents, to the server.</a:t>
            </a:r>
          </a:p>
          <a:p>
            <a:r>
              <a:rPr lang="en-US" dirty="0"/>
              <a:t>The data sent by GET method can be accessed using QUERY_STRING environment variable.</a:t>
            </a:r>
          </a:p>
          <a:p>
            <a:r>
              <a:rPr lang="en-US" dirty="0"/>
              <a:t>The PHP provides </a:t>
            </a:r>
            <a:r>
              <a:rPr lang="en-US" b="1" dirty="0"/>
              <a:t>$_GET</a:t>
            </a:r>
            <a:r>
              <a:rPr lang="en-US" dirty="0"/>
              <a:t> associative array to access all the sent information using GET method.</a:t>
            </a:r>
          </a:p>
          <a:p>
            <a:endParaRPr lang="en-US" dirty="0"/>
          </a:p>
        </p:txBody>
      </p:sp>
    </p:spTree>
    <p:extLst>
      <p:ext uri="{BB962C8B-B14F-4D97-AF65-F5344CB8AC3E}">
        <p14:creationId xmlns:p14="http://schemas.microsoft.com/office/powerpoint/2010/main" val="3428076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POST Method</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POST method transfers information via HTTP headers. The information is encoded as described in case of GET method and put into a header called QUERY_STRING.</a:t>
            </a:r>
          </a:p>
          <a:p>
            <a:r>
              <a:rPr lang="en-US" dirty="0"/>
              <a:t>The POST method does not have any restriction on data size to be sent.</a:t>
            </a:r>
          </a:p>
          <a:p>
            <a:r>
              <a:rPr lang="en-US" dirty="0"/>
              <a:t>The POST method can be used to send ASCII as well as binary data.</a:t>
            </a:r>
          </a:p>
          <a:p>
            <a:r>
              <a:rPr lang="en-US" dirty="0"/>
              <a:t>The data sent by POST method goes through HTTP header so security depends on HTTP protocol. By using Secure HTTP you can make sure that your information is secure.</a:t>
            </a:r>
          </a:p>
          <a:p>
            <a:r>
              <a:rPr lang="en-US" dirty="0"/>
              <a:t>The PHP provides </a:t>
            </a:r>
            <a:r>
              <a:rPr lang="en-US" b="1" dirty="0"/>
              <a:t>$_POST</a:t>
            </a:r>
            <a:r>
              <a:rPr lang="en-US" dirty="0"/>
              <a:t> associative array to access all the sent information using POST method.</a:t>
            </a:r>
          </a:p>
          <a:p>
            <a:endParaRPr lang="en-US" dirty="0"/>
          </a:p>
        </p:txBody>
      </p:sp>
    </p:spTree>
    <p:extLst>
      <p:ext uri="{BB962C8B-B14F-4D97-AF65-F5344CB8AC3E}">
        <p14:creationId xmlns:p14="http://schemas.microsoft.com/office/powerpoint/2010/main" val="39893975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$_REQUEST variable</a:t>
            </a:r>
            <a:br>
              <a:rPr lang="en-US" b="1" dirty="0"/>
            </a:br>
            <a:endParaRPr lang="en-US" dirty="0"/>
          </a:p>
        </p:txBody>
      </p:sp>
      <p:sp>
        <p:nvSpPr>
          <p:cNvPr id="3" name="Content Placeholder 2"/>
          <p:cNvSpPr>
            <a:spLocks noGrp="1"/>
          </p:cNvSpPr>
          <p:nvPr>
            <p:ph idx="1"/>
          </p:nvPr>
        </p:nvSpPr>
        <p:spPr/>
        <p:txBody>
          <a:bodyPr/>
          <a:lstStyle/>
          <a:p>
            <a:r>
              <a:rPr lang="en-US" dirty="0"/>
              <a:t>The PHP $_REQUEST variable contains the contents of both $_GET, $_POST, and $_COOKIE. </a:t>
            </a:r>
            <a:endParaRPr lang="en-US" dirty="0" smtClean="0"/>
          </a:p>
          <a:p>
            <a:r>
              <a:rPr lang="en-US" dirty="0" smtClean="0"/>
              <a:t>The </a:t>
            </a:r>
            <a:r>
              <a:rPr lang="en-US" dirty="0"/>
              <a:t>PHP $_REQUEST variable can be used to get the result from form data sent with both the GET and POST methods.</a:t>
            </a:r>
          </a:p>
          <a:p>
            <a:endParaRPr lang="en-US" dirty="0"/>
          </a:p>
        </p:txBody>
      </p:sp>
    </p:spTree>
    <p:extLst>
      <p:ext uri="{BB962C8B-B14F-4D97-AF65-F5344CB8AC3E}">
        <p14:creationId xmlns:p14="http://schemas.microsoft.com/office/powerpoint/2010/main" val="775527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err="1" smtClean="0"/>
              <a:t>preg_match</a:t>
            </a:r>
            <a:r>
              <a:rPr lang="en-US" dirty="0" smtClean="0"/>
              <a:t>()</a:t>
            </a:r>
            <a:endParaRPr lang="en-US" dirty="0"/>
          </a:p>
        </p:txBody>
      </p:sp>
      <p:sp>
        <p:nvSpPr>
          <p:cNvPr id="3" name="Content Placeholder 2"/>
          <p:cNvSpPr>
            <a:spLocks noGrp="1"/>
          </p:cNvSpPr>
          <p:nvPr>
            <p:ph idx="1"/>
          </p:nvPr>
        </p:nvSpPr>
        <p:spPr>
          <a:xfrm>
            <a:off x="457200" y="1295400"/>
            <a:ext cx="8229600" cy="5334000"/>
          </a:xfrm>
        </p:spPr>
        <p:txBody>
          <a:bodyPr>
            <a:normAutofit fontScale="62500" lnSpcReduction="20000"/>
          </a:bodyPr>
          <a:lstStyle/>
          <a:p>
            <a:pPr fontAlgn="base"/>
            <a:r>
              <a:rPr lang="en-US" dirty="0"/>
              <a:t>The caret ^ is an anchor, it means "the start of the haystack/string/line".</a:t>
            </a:r>
          </a:p>
          <a:p>
            <a:pPr lvl="1" fontAlgn="base"/>
            <a:r>
              <a:rPr lang="en-US" dirty="0"/>
              <a:t>If a caret is the first symbol inside a character class [], it has a different meaning: It negates the class. (So in [^</a:t>
            </a:r>
            <a:r>
              <a:rPr lang="en-US" dirty="0" err="1"/>
              <a:t>ab</a:t>
            </a:r>
            <a:r>
              <a:rPr lang="en-US" dirty="0"/>
              <a:t>] the caret makes that class match anything which is </a:t>
            </a:r>
            <a:r>
              <a:rPr lang="en-US" i="1" dirty="0"/>
              <a:t>not</a:t>
            </a:r>
            <a:r>
              <a:rPr lang="en-US" dirty="0"/>
              <a:t> </a:t>
            </a:r>
            <a:r>
              <a:rPr lang="en-US" dirty="0" err="1"/>
              <a:t>ab</a:t>
            </a:r>
            <a:r>
              <a:rPr lang="en-US" dirty="0"/>
              <a:t>)</a:t>
            </a:r>
          </a:p>
          <a:p>
            <a:pPr fontAlgn="base"/>
            <a:r>
              <a:rPr lang="en-US" dirty="0" smtClean="0"/>
              <a:t> </a:t>
            </a:r>
            <a:r>
              <a:rPr lang="en-US" dirty="0"/>
              <a:t>The dot . and the asterisk * serve two separate purposes:</a:t>
            </a:r>
          </a:p>
          <a:p>
            <a:pPr lvl="1" fontAlgn="base"/>
            <a:r>
              <a:rPr lang="en-US" dirty="0"/>
              <a:t>The dot matches any single character except newline \n.</a:t>
            </a:r>
          </a:p>
          <a:p>
            <a:pPr fontAlgn="base"/>
            <a:r>
              <a:rPr lang="en-US" dirty="0"/>
              <a:t>The asterisk says "allow zero or many of the </a:t>
            </a:r>
            <a:r>
              <a:rPr lang="en-US" dirty="0" err="1"/>
              <a:t>preceeding</a:t>
            </a:r>
            <a:r>
              <a:rPr lang="en-US" dirty="0"/>
              <a:t> type".</a:t>
            </a:r>
          </a:p>
          <a:p>
            <a:pPr fontAlgn="base"/>
            <a:r>
              <a:rPr lang="en-US" dirty="0"/>
              <a:t>When these two are combined as .* it basically reads "zero or more of anything until a newline or another rule comes into effect".</a:t>
            </a:r>
          </a:p>
          <a:p>
            <a:pPr fontAlgn="base"/>
            <a:r>
              <a:rPr lang="en-US" dirty="0" smtClean="0"/>
              <a:t>The </a:t>
            </a:r>
            <a:r>
              <a:rPr lang="en-US" dirty="0"/>
              <a:t>dollar $ is also an anchor like the caret, with the opposite function: "the end of the haystack".</a:t>
            </a:r>
          </a:p>
          <a:p>
            <a:r>
              <a:rPr lang="en-US" dirty="0"/>
              <a:t>(?=.{4,}) - requires 4 characters minimum </a:t>
            </a:r>
            <a:endParaRPr lang="en-US" dirty="0" smtClean="0"/>
          </a:p>
          <a:p>
            <a:r>
              <a:rPr lang="en-US" dirty="0" smtClean="0"/>
              <a:t>(?.*[</a:t>
            </a:r>
            <a:r>
              <a:rPr lang="en-US" dirty="0"/>
              <a:t>0-9]) - requires it to have numbers </a:t>
            </a:r>
            <a:endParaRPr lang="en-US" dirty="0" smtClean="0"/>
          </a:p>
          <a:p>
            <a:r>
              <a:rPr lang="en-US" dirty="0" smtClean="0"/>
              <a:t> </a:t>
            </a:r>
            <a:r>
              <a:rPr lang="en-US" dirty="0"/>
              <a:t>(?=.*[a-z])- requires it to have lowercase </a:t>
            </a:r>
            <a:endParaRPr lang="en-US" dirty="0" smtClean="0"/>
          </a:p>
          <a:p>
            <a:r>
              <a:rPr lang="en-US" dirty="0" smtClean="0"/>
              <a:t> </a:t>
            </a:r>
            <a:r>
              <a:rPr lang="en-US" dirty="0"/>
              <a:t>(?=.*[A-Z])- requires it to have </a:t>
            </a:r>
            <a:r>
              <a:rPr lang="en-US" dirty="0" smtClean="0"/>
              <a:t>uppercase</a:t>
            </a:r>
          </a:p>
          <a:p>
            <a:r>
              <a:rPr lang="en-US" dirty="0"/>
              <a:t>The "</a:t>
            </a:r>
            <a:r>
              <a:rPr lang="en-US" dirty="0" err="1"/>
              <a:t>i</a:t>
            </a:r>
            <a:r>
              <a:rPr lang="en-US" dirty="0"/>
              <a:t>" after the pattern delimiter indicates a case-insensitive </a:t>
            </a:r>
            <a:r>
              <a:rPr lang="en-US" dirty="0" smtClean="0"/>
              <a:t>search</a:t>
            </a:r>
          </a:p>
        </p:txBody>
      </p:sp>
    </p:spTree>
    <p:extLst>
      <p:ext uri="{BB962C8B-B14F-4D97-AF65-F5344CB8AC3E}">
        <p14:creationId xmlns:p14="http://schemas.microsoft.com/office/powerpoint/2010/main" val="393994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Can PHP Do?</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PHP can generate dynamic page content</a:t>
            </a:r>
          </a:p>
          <a:p>
            <a:r>
              <a:rPr lang="en-US" dirty="0"/>
              <a:t>PHP can create, open, read, write, and close files on the server</a:t>
            </a:r>
          </a:p>
          <a:p>
            <a:r>
              <a:rPr lang="en-US" dirty="0"/>
              <a:t>PHP can collect form data</a:t>
            </a:r>
          </a:p>
          <a:p>
            <a:r>
              <a:rPr lang="en-US" dirty="0"/>
              <a:t>PHP can send and receive cookies</a:t>
            </a:r>
          </a:p>
          <a:p>
            <a:r>
              <a:rPr lang="en-US" dirty="0"/>
              <a:t>PHP can add, delete, modify data in your database</a:t>
            </a:r>
          </a:p>
          <a:p>
            <a:r>
              <a:rPr lang="en-US" dirty="0"/>
              <a:t>PHP can restrict users to access some pages on your website</a:t>
            </a:r>
          </a:p>
          <a:p>
            <a:r>
              <a:rPr lang="en-US" dirty="0"/>
              <a:t>PHP can encrypt data</a:t>
            </a:r>
          </a:p>
          <a:p>
            <a:endParaRPr lang="en-US" dirty="0"/>
          </a:p>
        </p:txBody>
      </p:sp>
    </p:spTree>
    <p:extLst>
      <p:ext uri="{BB962C8B-B14F-4D97-AF65-F5344CB8AC3E}">
        <p14:creationId xmlns:p14="http://schemas.microsoft.com/office/powerpoint/2010/main" val="3187971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20000"/>
          </a:bodyPr>
          <a:lstStyle/>
          <a:p>
            <a:r>
              <a:rPr lang="en-US" dirty="0"/>
              <a:t>\d - Matches any numeric character - same as [0-9]</a:t>
            </a:r>
          </a:p>
          <a:p>
            <a:r>
              <a:rPr lang="en-US" dirty="0"/>
              <a:t>\D - Matches any non-numeric character - same as [^0-9]</a:t>
            </a:r>
          </a:p>
          <a:p>
            <a:r>
              <a:rPr lang="en-US" dirty="0"/>
              <a:t>\s - Matches any whitespace character - </a:t>
            </a:r>
            <a:r>
              <a:rPr lang="en-US" dirty="0" err="1"/>
              <a:t>sames</a:t>
            </a:r>
            <a:r>
              <a:rPr lang="en-US" dirty="0"/>
              <a:t> as [ \t\n\r\f\v]</a:t>
            </a:r>
          </a:p>
          <a:p>
            <a:r>
              <a:rPr lang="en-US" dirty="0"/>
              <a:t>\S - Matches any non-whitespace character - same as [^ \t\n\r\f\v]</a:t>
            </a:r>
          </a:p>
          <a:p>
            <a:r>
              <a:rPr lang="en-US" dirty="0"/>
              <a:t>\w - Matches any alphanumeric character - same as [a-zA-Z0-9_]</a:t>
            </a:r>
          </a:p>
          <a:p>
            <a:r>
              <a:rPr lang="en-US" dirty="0"/>
              <a:t>\W - Matches any non-alphanumeric character - same as [^a-zA-Z0-9</a:t>
            </a:r>
            <a:r>
              <a:rPr lang="en-US" dirty="0" smtClean="0"/>
              <a:t>_]</a:t>
            </a:r>
          </a:p>
          <a:p>
            <a:r>
              <a:rPr lang="en-US" dirty="0"/>
              <a:t>The \b in the pattern indicates a word boundary, so only the distinct word is searched</a:t>
            </a:r>
          </a:p>
          <a:p>
            <a:r>
              <a:rPr lang="en-US" dirty="0"/>
              <a:t>The vertical pipe (|) </a:t>
            </a:r>
            <a:r>
              <a:rPr lang="en-US" dirty="0" err="1"/>
              <a:t>metacharacter</a:t>
            </a:r>
            <a:r>
              <a:rPr lang="en-US" dirty="0"/>
              <a:t> is used for alternatives in a regular expression</a:t>
            </a:r>
            <a:br>
              <a:rPr lang="en-US" dirty="0"/>
            </a:br>
            <a:endParaRPr lang="en-US" dirty="0"/>
          </a:p>
          <a:p>
            <a:endParaRPr lang="en-US" dirty="0"/>
          </a:p>
          <a:p>
            <a:endParaRPr lang="en-US" dirty="0"/>
          </a:p>
        </p:txBody>
      </p:sp>
    </p:spTree>
    <p:extLst>
      <p:ext uri="{BB962C8B-B14F-4D97-AF65-F5344CB8AC3E}">
        <p14:creationId xmlns:p14="http://schemas.microsoft.com/office/powerpoint/2010/main" val="930138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70000" lnSpcReduction="20000"/>
          </a:bodyPr>
          <a:lstStyle/>
          <a:p>
            <a:pPr marL="0" indent="0">
              <a:buNone/>
            </a:pPr>
            <a:r>
              <a:rPr lang="en-US" b="1" dirty="0"/>
              <a:t>Modifiers</a:t>
            </a:r>
          </a:p>
          <a:p>
            <a:r>
              <a:rPr lang="en-US" b="1" dirty="0" err="1"/>
              <a:t>i</a:t>
            </a:r>
            <a:r>
              <a:rPr lang="en-US" dirty="0"/>
              <a:t> - Ignore Case, case insensitive</a:t>
            </a:r>
          </a:p>
          <a:p>
            <a:r>
              <a:rPr lang="en-US" b="1" dirty="0"/>
              <a:t>U</a:t>
            </a:r>
            <a:r>
              <a:rPr lang="en-US" dirty="0"/>
              <a:t> - Make search </a:t>
            </a:r>
            <a:r>
              <a:rPr lang="en-US" dirty="0" err="1"/>
              <a:t>ungreedy</a:t>
            </a:r>
            <a:endParaRPr lang="en-US" dirty="0"/>
          </a:p>
          <a:p>
            <a:r>
              <a:rPr lang="en-US" b="1" dirty="0"/>
              <a:t>s</a:t>
            </a:r>
            <a:r>
              <a:rPr lang="en-US" dirty="0"/>
              <a:t> - Includes New line</a:t>
            </a:r>
          </a:p>
          <a:p>
            <a:r>
              <a:rPr lang="en-US" b="1" dirty="0"/>
              <a:t>m</a:t>
            </a:r>
            <a:r>
              <a:rPr lang="en-US" dirty="0"/>
              <a:t> - Multiple lines</a:t>
            </a:r>
          </a:p>
          <a:p>
            <a:r>
              <a:rPr lang="en-US" b="1" dirty="0"/>
              <a:t>x</a:t>
            </a:r>
            <a:r>
              <a:rPr lang="en-US" dirty="0"/>
              <a:t> - Extended for comments and whitespace</a:t>
            </a:r>
          </a:p>
          <a:p>
            <a:r>
              <a:rPr lang="en-US" b="1" dirty="0"/>
              <a:t>e</a:t>
            </a:r>
            <a:r>
              <a:rPr lang="en-US" dirty="0"/>
              <a:t> - Enables evaluation of replacement as PHP code. (</a:t>
            </a:r>
            <a:r>
              <a:rPr lang="en-US" dirty="0" err="1"/>
              <a:t>preg_replace</a:t>
            </a:r>
            <a:r>
              <a:rPr lang="en-US" dirty="0"/>
              <a:t> only)</a:t>
            </a:r>
          </a:p>
          <a:p>
            <a:r>
              <a:rPr lang="en-US" b="1" dirty="0"/>
              <a:t>S</a:t>
            </a:r>
            <a:r>
              <a:rPr lang="en-US" dirty="0"/>
              <a:t> - Extra analysis of pattern</a:t>
            </a:r>
          </a:p>
          <a:p>
            <a:pPr marL="0" indent="0">
              <a:buNone/>
            </a:pPr>
            <a:r>
              <a:rPr lang="en-US" b="1" dirty="0"/>
              <a:t>Assertions</a:t>
            </a:r>
          </a:p>
          <a:p>
            <a:r>
              <a:rPr lang="en-US" b="1" dirty="0"/>
              <a:t>b</a:t>
            </a:r>
            <a:r>
              <a:rPr lang="en-US" dirty="0"/>
              <a:t> - Word </a:t>
            </a:r>
            <a:r>
              <a:rPr lang="en-US" dirty="0" err="1"/>
              <a:t>Boundry</a:t>
            </a:r>
            <a:endParaRPr lang="en-US" dirty="0"/>
          </a:p>
          <a:p>
            <a:r>
              <a:rPr lang="en-US" b="1" dirty="0"/>
              <a:t>B</a:t>
            </a:r>
            <a:r>
              <a:rPr lang="en-US" dirty="0"/>
              <a:t> - Not a word boundary</a:t>
            </a:r>
          </a:p>
          <a:p>
            <a:r>
              <a:rPr lang="en-US" b="1" dirty="0"/>
              <a:t>A</a:t>
            </a:r>
            <a:r>
              <a:rPr lang="en-US" dirty="0"/>
              <a:t> - Start of subject</a:t>
            </a:r>
          </a:p>
          <a:p>
            <a:r>
              <a:rPr lang="en-US" b="1" dirty="0"/>
              <a:t>Z</a:t>
            </a:r>
            <a:r>
              <a:rPr lang="en-US" dirty="0"/>
              <a:t> - End of subject or newline at end</a:t>
            </a:r>
          </a:p>
          <a:p>
            <a:r>
              <a:rPr lang="en-US" b="1" dirty="0"/>
              <a:t>z</a:t>
            </a:r>
            <a:r>
              <a:rPr lang="en-US" dirty="0"/>
              <a:t> - End of subject</a:t>
            </a:r>
          </a:p>
          <a:p>
            <a:r>
              <a:rPr lang="en-US" b="1" dirty="0"/>
              <a:t>G</a:t>
            </a:r>
            <a:r>
              <a:rPr lang="en-US" dirty="0"/>
              <a:t> - First matching position in subject</a:t>
            </a:r>
          </a:p>
          <a:p>
            <a:r>
              <a:rPr lang="en-US" dirty="0"/>
              <a:t/>
            </a:r>
            <a:br>
              <a:rPr lang="en-US" dirty="0"/>
            </a:br>
            <a:endParaRPr lang="en-US" dirty="0"/>
          </a:p>
        </p:txBody>
      </p:sp>
    </p:spTree>
    <p:extLst>
      <p:ext uri="{BB962C8B-B14F-4D97-AF65-F5344CB8AC3E}">
        <p14:creationId xmlns:p14="http://schemas.microsoft.com/office/powerpoint/2010/main" val="42636427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0911859"/>
              </p:ext>
            </p:extLst>
          </p:nvPr>
        </p:nvGraphicFramePr>
        <p:xfrm>
          <a:off x="381000" y="441047"/>
          <a:ext cx="8305800" cy="6439990"/>
        </p:xfrm>
        <a:graphic>
          <a:graphicData uri="http://schemas.openxmlformats.org/drawingml/2006/table">
            <a:tbl>
              <a:tblPr/>
              <a:tblGrid>
                <a:gridCol w="4152900"/>
                <a:gridCol w="4152900"/>
              </a:tblGrid>
              <a:tr h="386443">
                <a:tc>
                  <a:txBody>
                    <a:bodyPr/>
                    <a:lstStyle/>
                    <a:p>
                      <a:pPr algn="l" fontAlgn="t"/>
                      <a:r>
                        <a:rPr lang="en-US" sz="1800">
                          <a:solidFill>
                            <a:srgbClr val="333333"/>
                          </a:solidFill>
                          <a:effectLst/>
                          <a:latin typeface="Verdana"/>
                        </a:rPr>
                        <a:t>foo</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The string "foo"</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^foo</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"foo" at the start of a string</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foo$</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"foo" at the end of a string</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^foo$</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"foo" when it is alone on a string</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[abc]</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a, b, or c</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[a-z]</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Any lowercase letter</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[^A-Z]</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Any character that is not a uppercase letter</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(gif|jpg)</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Matches either "gif" or "jpeg"</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[a-z]+</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One or more lowercase letters</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[0-9\.\-]</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Аny number, dot, or minus sign</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^[a-zA-Z0-9_]{1,}$</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Any word of at least one letter, number or _</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([wx])([yz])</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wy, wz, xy, or xz</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[^A-Za-z0-9]</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a:solidFill>
                            <a:srgbClr val="333333"/>
                          </a:solidFill>
                          <a:effectLst/>
                          <a:latin typeface="Verdana"/>
                        </a:rPr>
                        <a:t>Any symbol (not a number or a letter)</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r h="386443">
                <a:tc>
                  <a:txBody>
                    <a:bodyPr/>
                    <a:lstStyle/>
                    <a:p>
                      <a:pPr algn="l" fontAlgn="t"/>
                      <a:r>
                        <a:rPr lang="en-US" sz="1800">
                          <a:solidFill>
                            <a:srgbClr val="333333"/>
                          </a:solidFill>
                          <a:effectLst/>
                          <a:latin typeface="Verdana"/>
                        </a:rPr>
                        <a:t>([A-Z]{3}|[0-9]{4})</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c>
                  <a:txBody>
                    <a:bodyPr/>
                    <a:lstStyle/>
                    <a:p>
                      <a:pPr algn="l" fontAlgn="t"/>
                      <a:r>
                        <a:rPr lang="en-US" sz="1800" dirty="0">
                          <a:solidFill>
                            <a:srgbClr val="333333"/>
                          </a:solidFill>
                          <a:effectLst/>
                          <a:latin typeface="Verdana"/>
                        </a:rPr>
                        <a:t>Matches three letters or four numbers</a:t>
                      </a:r>
                    </a:p>
                  </a:txBody>
                  <a:tcPr marL="47625" marR="47625" marT="47625" marB="47625">
                    <a:lnL w="9525" cap="flat" cmpd="sng" algn="ctr">
                      <a:solidFill>
                        <a:srgbClr val="B7BCDB"/>
                      </a:solidFill>
                      <a:prstDash val="solid"/>
                      <a:round/>
                      <a:headEnd type="none" w="med" len="med"/>
                      <a:tailEnd type="none" w="med" len="med"/>
                    </a:lnL>
                    <a:lnR w="9525" cap="flat" cmpd="sng" algn="ctr">
                      <a:solidFill>
                        <a:srgbClr val="B7BCDB"/>
                      </a:solidFill>
                      <a:prstDash val="solid"/>
                      <a:round/>
                      <a:headEnd type="none" w="med" len="med"/>
                      <a:tailEnd type="none" w="med" len="med"/>
                    </a:lnR>
                    <a:lnT w="9525" cap="flat" cmpd="sng" algn="ctr">
                      <a:solidFill>
                        <a:srgbClr val="B7BCDB"/>
                      </a:solidFill>
                      <a:prstDash val="solid"/>
                      <a:round/>
                      <a:headEnd type="none" w="med" len="med"/>
                      <a:tailEnd type="none" w="med" len="med"/>
                    </a:lnT>
                    <a:lnB w="9525" cap="flat" cmpd="sng" algn="ctr">
                      <a:solidFill>
                        <a:srgbClr val="B7BCDB"/>
                      </a:solidFill>
                      <a:prstDash val="solid"/>
                      <a:round/>
                      <a:headEnd type="none" w="med" len="med"/>
                      <a:tailEnd type="none" w="med" len="med"/>
                    </a:lnB>
                    <a:solidFill>
                      <a:srgbClr val="EBF2FD"/>
                    </a:solidFill>
                  </a:tcPr>
                </a:tc>
              </a:tr>
            </a:tbl>
          </a:graphicData>
        </a:graphic>
      </p:graphicFrame>
    </p:spTree>
    <p:extLst>
      <p:ext uri="{BB962C8B-B14F-4D97-AF65-F5344CB8AC3E}">
        <p14:creationId xmlns:p14="http://schemas.microsoft.com/office/powerpoint/2010/main" val="177873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53"/>
            <a:ext cx="8229600" cy="1143000"/>
          </a:xfrm>
        </p:spPr>
        <p:txBody>
          <a:bodyPr/>
          <a:lstStyle/>
          <a:p>
            <a:r>
              <a:rPr lang="en-US" dirty="0" smtClean="0"/>
              <a:t>To start using PHP</a:t>
            </a:r>
            <a:endParaRPr lang="en-US" dirty="0"/>
          </a:p>
        </p:txBody>
      </p:sp>
      <p:sp>
        <p:nvSpPr>
          <p:cNvPr id="3" name="Content Placeholder 2"/>
          <p:cNvSpPr>
            <a:spLocks noGrp="1"/>
          </p:cNvSpPr>
          <p:nvPr>
            <p:ph idx="1"/>
          </p:nvPr>
        </p:nvSpPr>
        <p:spPr>
          <a:xfrm>
            <a:off x="381000" y="1066800"/>
            <a:ext cx="8229600" cy="4525963"/>
          </a:xfrm>
        </p:spPr>
        <p:txBody>
          <a:bodyPr>
            <a:noAutofit/>
          </a:bodyPr>
          <a:lstStyle/>
          <a:p>
            <a:r>
              <a:rPr lang="en-US" sz="2400" dirty="0"/>
              <a:t>In order to develop and run PHP Web pages three vital components need to be installed on your computer system.</a:t>
            </a:r>
          </a:p>
          <a:p>
            <a:r>
              <a:rPr lang="en-US" sz="2400" b="1" dirty="0"/>
              <a:t>Web Server - </a:t>
            </a:r>
            <a:r>
              <a:rPr lang="en-US" sz="2400" dirty="0"/>
              <a:t>PHP will work with virtually all Web Server software, including Microsoft's Internet Information Server (IIS) but then most often used is freely </a:t>
            </a:r>
            <a:r>
              <a:rPr lang="en-US" sz="2400" dirty="0" err="1"/>
              <a:t>availble</a:t>
            </a:r>
            <a:r>
              <a:rPr lang="en-US" sz="2400" dirty="0"/>
              <a:t> Apache Server. Download Apache for free here: </a:t>
            </a:r>
            <a:r>
              <a:rPr lang="en-US" sz="2400" dirty="0">
                <a:hlinkClick r:id="rId2"/>
              </a:rPr>
              <a:t>http://httpd.apache.org/download.cgi</a:t>
            </a:r>
            <a:endParaRPr lang="en-US" sz="2400" dirty="0"/>
          </a:p>
          <a:p>
            <a:r>
              <a:rPr lang="en-US" sz="2400" b="1" dirty="0"/>
              <a:t>Database - </a:t>
            </a:r>
            <a:r>
              <a:rPr lang="en-US" sz="2400" dirty="0"/>
              <a:t>PHP will work with virtually all database software, including Oracle and Sybase but most commonly used is freely available MySQL database. Download MySQL for free here: </a:t>
            </a:r>
            <a:r>
              <a:rPr lang="en-US" sz="2400" dirty="0">
                <a:hlinkClick r:id="rId3"/>
              </a:rPr>
              <a:t>http://www.mysql.com/downloads/index.html</a:t>
            </a:r>
            <a:endParaRPr lang="en-US" sz="2400" dirty="0"/>
          </a:p>
          <a:p>
            <a:r>
              <a:rPr lang="en-US" sz="2400" b="1" dirty="0"/>
              <a:t>PHP Parser -</a:t>
            </a:r>
            <a:r>
              <a:rPr lang="en-US" sz="2400" dirty="0"/>
              <a:t> In order to process PHP script instructions a parser must be installed to generate HTML output that can be sent to the Web Browser. This tutorial will guide you how to install PHP parser on your computer.</a:t>
            </a:r>
          </a:p>
          <a:p>
            <a:endParaRPr lang="en-US" sz="2400" dirty="0"/>
          </a:p>
        </p:txBody>
      </p:sp>
    </p:spTree>
    <p:extLst>
      <p:ext uri="{BB962C8B-B14F-4D97-AF65-F5344CB8AC3E}">
        <p14:creationId xmlns:p14="http://schemas.microsoft.com/office/powerpoint/2010/main" val="372830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Syntax Overview</a:t>
            </a:r>
            <a:br>
              <a:rPr lang="en-US" dirty="0"/>
            </a:br>
            <a:endParaRPr lang="en-US" dirty="0"/>
          </a:p>
        </p:txBody>
      </p:sp>
      <p:sp>
        <p:nvSpPr>
          <p:cNvPr id="3" name="Content Placeholder 2"/>
          <p:cNvSpPr>
            <a:spLocks noGrp="1"/>
          </p:cNvSpPr>
          <p:nvPr>
            <p:ph idx="1"/>
          </p:nvPr>
        </p:nvSpPr>
        <p:spPr>
          <a:xfrm>
            <a:off x="381000" y="838200"/>
            <a:ext cx="8229600" cy="5334000"/>
          </a:xfrm>
        </p:spPr>
        <p:txBody>
          <a:bodyPr>
            <a:noAutofit/>
          </a:bodyPr>
          <a:lstStyle/>
          <a:p>
            <a:pPr marL="0" indent="0">
              <a:buNone/>
            </a:pPr>
            <a:r>
              <a:rPr lang="en-US" sz="2200" b="1" dirty="0"/>
              <a:t>Escaping to PHP:</a:t>
            </a:r>
          </a:p>
          <a:p>
            <a:r>
              <a:rPr lang="en-US" sz="2200" dirty="0"/>
              <a:t>The PHP parsing engine needs a way to differentiate PHP code from other elements in the page. The mechanism for doing so is known as 'escaping to PHP.' There are four ways to do this:</a:t>
            </a:r>
          </a:p>
          <a:p>
            <a:r>
              <a:rPr lang="en-US" sz="2200" b="1" dirty="0"/>
              <a:t>Canonical PHP tags:</a:t>
            </a:r>
          </a:p>
          <a:p>
            <a:pPr lvl="1"/>
            <a:r>
              <a:rPr lang="en-US" sz="2200" dirty="0"/>
              <a:t>The most universally effective PHP tag style is:</a:t>
            </a:r>
          </a:p>
          <a:p>
            <a:pPr lvl="1"/>
            <a:r>
              <a:rPr lang="en-US" sz="2200" dirty="0" smtClean="0"/>
              <a:t>&lt;?</a:t>
            </a:r>
            <a:r>
              <a:rPr lang="en-US" sz="2200" dirty="0" err="1" smtClean="0"/>
              <a:t>php</a:t>
            </a:r>
            <a:r>
              <a:rPr lang="en-US" sz="2200" dirty="0" smtClean="0"/>
              <a:t>…..?&gt;</a:t>
            </a:r>
          </a:p>
          <a:p>
            <a:r>
              <a:rPr lang="en-US" sz="2200" b="1" dirty="0"/>
              <a:t>Short-open (SGML-style) tags:</a:t>
            </a:r>
          </a:p>
          <a:p>
            <a:pPr lvl="1"/>
            <a:r>
              <a:rPr lang="en-US" sz="2200" dirty="0" smtClean="0"/>
              <a:t>&lt;?.....?&gt;</a:t>
            </a:r>
          </a:p>
          <a:p>
            <a:r>
              <a:rPr lang="en-US" sz="2200" b="1" dirty="0"/>
              <a:t>ASP-style tags:</a:t>
            </a:r>
          </a:p>
          <a:p>
            <a:pPr lvl="1"/>
            <a:r>
              <a:rPr lang="en-US" sz="2200" dirty="0"/>
              <a:t>ASP-style tags mimic the tags used by Active Server Pages to delineate code blocks. ASP-style tags look like this</a:t>
            </a:r>
          </a:p>
          <a:p>
            <a:pPr lvl="1"/>
            <a:r>
              <a:rPr lang="en-US" sz="2200" dirty="0" smtClean="0"/>
              <a:t>&lt;%..%&gt;</a:t>
            </a:r>
          </a:p>
          <a:p>
            <a:r>
              <a:rPr lang="en-US" sz="2200" b="1" dirty="0"/>
              <a:t>HTML script tags:</a:t>
            </a:r>
          </a:p>
          <a:p>
            <a:pPr lvl="1"/>
            <a:r>
              <a:rPr lang="en-US" sz="2200" dirty="0" smtClean="0"/>
              <a:t>&lt;script language="PHP"&gt;...&lt;/script&gt;</a:t>
            </a:r>
            <a:endParaRPr lang="en-US" sz="2200" dirty="0"/>
          </a:p>
        </p:txBody>
      </p:sp>
    </p:spTree>
    <p:extLst>
      <p:ext uri="{BB962C8B-B14F-4D97-AF65-F5344CB8AC3E}">
        <p14:creationId xmlns:p14="http://schemas.microsoft.com/office/powerpoint/2010/main" val="1604303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PHP Web Page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&lt;!DOCTYPE html&gt;</a:t>
            </a:r>
            <a:r>
              <a:rPr lang="en-US" dirty="0" smtClean="0"/>
              <a:t/>
            </a:r>
            <a:br>
              <a:rPr lang="en-US" dirty="0" smtClean="0"/>
            </a:br>
            <a:r>
              <a:rPr lang="en-US" dirty="0"/>
              <a:t>&lt;html&gt;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a:t>
            </a:r>
            <a:r>
              <a:rPr lang="en-US" dirty="0" err="1" smtClean="0"/>
              <a:t>php</a:t>
            </a:r>
            <a:r>
              <a:rPr lang="en-US" dirty="0" smtClean="0"/>
              <a:t> </a:t>
            </a:r>
            <a:r>
              <a:rPr lang="en-US" dirty="0"/>
              <a:t/>
            </a:r>
            <a:br>
              <a:rPr lang="en-US" dirty="0"/>
            </a:br>
            <a:r>
              <a:rPr lang="en-US" dirty="0"/>
              <a:t>echo "My first PHP script!";</a:t>
            </a:r>
            <a:br>
              <a:rPr lang="en-US" dirty="0"/>
            </a:br>
            <a:r>
              <a:rPr lang="en-US" dirty="0"/>
              <a:t>?&gt;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a:t>
            </a:r>
            <a:r>
              <a:rPr lang="en-US" dirty="0" smtClean="0"/>
              <a:t>&gt;</a:t>
            </a:r>
          </a:p>
          <a:p>
            <a:r>
              <a:rPr lang="en-US" dirty="0"/>
              <a:t>The default file extension for PHP files is </a:t>
            </a:r>
            <a:r>
              <a:rPr lang="en-US" b="1" dirty="0"/>
              <a:t>".</a:t>
            </a:r>
            <a:r>
              <a:rPr lang="en-US" b="1" dirty="0" err="1"/>
              <a:t>php</a:t>
            </a:r>
            <a:r>
              <a:rPr lang="en-US" b="1" dirty="0"/>
              <a:t>".</a:t>
            </a:r>
          </a:p>
        </p:txBody>
      </p:sp>
    </p:spTree>
    <p:extLst>
      <p:ext uri="{BB962C8B-B14F-4D97-AF65-F5344CB8AC3E}">
        <p14:creationId xmlns:p14="http://schemas.microsoft.com/office/powerpoint/2010/main" val="633444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Comments in PHP</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US" dirty="0"/>
              <a:t>A comment in PHP code is a line that is not read/executed as part of the program. Its only purpose is to be read by someone who is editing the code!</a:t>
            </a:r>
          </a:p>
          <a:p>
            <a:pPr algn="just"/>
            <a:r>
              <a:rPr lang="en-US" dirty="0"/>
              <a:t>Comments are useful for:</a:t>
            </a:r>
          </a:p>
          <a:p>
            <a:pPr algn="just"/>
            <a:r>
              <a:rPr lang="en-US" dirty="0"/>
              <a:t>To let others understand what you are doing - Comments let other programmers understand what you were doing in each step (if you work in a group)</a:t>
            </a:r>
          </a:p>
          <a:p>
            <a:pPr algn="just"/>
            <a:r>
              <a:rPr lang="en-US" dirty="0"/>
              <a:t>To remind yourself what you did - Most programmers have experienced coming back to their own work a year or two later and having to re-figure out what they did. Comments can remind you of what you were thinking when you wrote the code</a:t>
            </a:r>
          </a:p>
          <a:p>
            <a:pPr algn="just"/>
            <a:endParaRPr lang="en-US" dirty="0"/>
          </a:p>
        </p:txBody>
      </p:sp>
    </p:spTree>
    <p:extLst>
      <p:ext uri="{BB962C8B-B14F-4D97-AF65-F5344CB8AC3E}">
        <p14:creationId xmlns:p14="http://schemas.microsoft.com/office/powerpoint/2010/main" val="1922237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supports three ways of commenting:</a:t>
            </a:r>
          </a:p>
        </p:txBody>
      </p:sp>
      <p:sp>
        <p:nvSpPr>
          <p:cNvPr id="3" name="Content Placeholder 2"/>
          <p:cNvSpPr>
            <a:spLocks noGrp="1"/>
          </p:cNvSpPr>
          <p:nvPr>
            <p:ph idx="1"/>
          </p:nvPr>
        </p:nvSpPr>
        <p:spPr/>
        <p:txBody>
          <a:bodyPr>
            <a:normAutofit fontScale="62500" lnSpcReduction="20000"/>
          </a:bodyPr>
          <a:lstStyle/>
          <a:p>
            <a:r>
              <a:rPr lang="en-US" dirty="0"/>
              <a:t>&lt;!DOCTYPE html&gt;</a:t>
            </a:r>
            <a:r>
              <a:rPr lang="en-US" dirty="0" smtClean="0"/>
              <a:t/>
            </a:r>
            <a:br>
              <a:rPr lang="en-US" dirty="0" smtClean="0"/>
            </a:br>
            <a:r>
              <a:rPr lang="en-US" dirty="0"/>
              <a:t>&lt;html&gt;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a:t>
            </a:r>
            <a:r>
              <a:rPr lang="en-US" dirty="0" err="1"/>
              <a:t>php</a:t>
            </a:r>
            <a:r>
              <a:rPr lang="en-US" dirty="0"/>
              <a:t/>
            </a:r>
            <a:br>
              <a:rPr lang="en-US" dirty="0"/>
            </a:br>
            <a:r>
              <a:rPr lang="en-US" dirty="0"/>
              <a:t>// This is a single line comment</a:t>
            </a:r>
            <a:br>
              <a:rPr lang="en-US" dirty="0"/>
            </a:br>
            <a:r>
              <a:rPr lang="en-US" dirty="0"/>
              <a:t/>
            </a:r>
            <a:br>
              <a:rPr lang="en-US" dirty="0"/>
            </a:br>
            <a:r>
              <a:rPr lang="en-US" dirty="0"/>
              <a:t># This is also a single line comment</a:t>
            </a:r>
            <a:br>
              <a:rPr lang="en-US" dirty="0"/>
            </a:br>
            <a:r>
              <a:rPr lang="en-US" dirty="0"/>
              <a:t/>
            </a:r>
            <a:br>
              <a:rPr lang="en-US" dirty="0"/>
            </a:br>
            <a:r>
              <a:rPr lang="en-US" dirty="0"/>
              <a:t>/*</a:t>
            </a:r>
            <a:br>
              <a:rPr lang="en-US" dirty="0"/>
            </a:br>
            <a:r>
              <a:rPr lang="en-US" dirty="0"/>
              <a:t>This is a multiple lines comment block</a:t>
            </a:r>
            <a:br>
              <a:rPr lang="en-US" dirty="0"/>
            </a:br>
            <a:r>
              <a:rPr lang="en-US" dirty="0"/>
              <a:t>that spans over more than</a:t>
            </a:r>
            <a:br>
              <a:rPr lang="en-US" dirty="0"/>
            </a:br>
            <a:r>
              <a:rPr lang="en-US" dirty="0"/>
              <a:t>one line</a:t>
            </a:r>
            <a:br>
              <a:rPr lang="en-US" dirty="0"/>
            </a:br>
            <a:r>
              <a:rPr lang="en-US" dirty="0"/>
              <a:t>*/</a:t>
            </a:r>
            <a:br>
              <a:rPr lang="en-US" dirty="0"/>
            </a:br>
            <a:r>
              <a:rPr lang="en-US" dirty="0"/>
              <a:t>?&gt;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&lt;/html&gt;</a:t>
            </a:r>
          </a:p>
        </p:txBody>
      </p:sp>
    </p:spTree>
    <p:extLst>
      <p:ext uri="{BB962C8B-B14F-4D97-AF65-F5344CB8AC3E}">
        <p14:creationId xmlns:p14="http://schemas.microsoft.com/office/powerpoint/2010/main" val="3124192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1862</TotalTime>
  <Words>2512</Words>
  <Application>Microsoft Office PowerPoint</Application>
  <PresentationFormat>On-screen Show (4:3)</PresentationFormat>
  <Paragraphs>366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PHP</vt:lpstr>
      <vt:lpstr>Introduction</vt:lpstr>
      <vt:lpstr>What is a PHP File? </vt:lpstr>
      <vt:lpstr>What Can PHP Do? </vt:lpstr>
      <vt:lpstr>To start using PHP</vt:lpstr>
      <vt:lpstr>PHP Syntax Overview </vt:lpstr>
      <vt:lpstr>First PHP Web Page</vt:lpstr>
      <vt:lpstr>Comments in PHP </vt:lpstr>
      <vt:lpstr>PHP supports three ways of commenting:</vt:lpstr>
      <vt:lpstr>PHP  echo and print Statements </vt:lpstr>
      <vt:lpstr>Variables</vt:lpstr>
      <vt:lpstr>Creating (Declaring) PHP Variables</vt:lpstr>
      <vt:lpstr>Data types in PHP</vt:lpstr>
      <vt:lpstr>PHP Variables Scope </vt:lpstr>
      <vt:lpstr>PHP Operator Types </vt:lpstr>
      <vt:lpstr>Arithmatic Operators: </vt:lpstr>
      <vt:lpstr>Comparison Operators: </vt:lpstr>
      <vt:lpstr>Logical Operators </vt:lpstr>
      <vt:lpstr>Assignment Operators </vt:lpstr>
      <vt:lpstr>PHP Loop Types </vt:lpstr>
      <vt:lpstr>PHP Arrays</vt:lpstr>
      <vt:lpstr>Types of Array</vt:lpstr>
      <vt:lpstr>Creating Indexed Arrays</vt:lpstr>
      <vt:lpstr>Counting length of Array</vt:lpstr>
      <vt:lpstr>MultiDimensional Array</vt:lpstr>
      <vt:lpstr>PHP Associative Arrays </vt:lpstr>
      <vt:lpstr>Array handling</vt:lpstr>
      <vt:lpstr>String Handling </vt:lpstr>
      <vt:lpstr>PowerPoint Presentation</vt:lpstr>
      <vt:lpstr>PowerPoint Presentation</vt:lpstr>
      <vt:lpstr>PHP Functions</vt:lpstr>
      <vt:lpstr>Passing Arguments in Function</vt:lpstr>
      <vt:lpstr>Dynamic Function Calls </vt:lpstr>
      <vt:lpstr>PHP Global Variables - Superglobals </vt:lpstr>
      <vt:lpstr>PHP GET and POST Methods </vt:lpstr>
      <vt:lpstr>Get Method</vt:lpstr>
      <vt:lpstr>The POST Method </vt:lpstr>
      <vt:lpstr>The $_REQUEST variable </vt:lpstr>
      <vt:lpstr>preg_match()</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saiu</dc:creator>
  <cp:lastModifiedBy>saiu</cp:lastModifiedBy>
  <cp:revision>78</cp:revision>
  <dcterms:created xsi:type="dcterms:W3CDTF">2013-11-14T03:58:42Z</dcterms:created>
  <dcterms:modified xsi:type="dcterms:W3CDTF">2013-11-22T07:48:14Z</dcterms:modified>
</cp:coreProperties>
</file>