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9" r:id="rId2"/>
    <p:sldId id="310" r:id="rId3"/>
    <p:sldId id="311" r:id="rId4"/>
    <p:sldId id="312" r:id="rId5"/>
    <p:sldId id="313" r:id="rId6"/>
    <p:sldId id="314" r:id="rId7"/>
    <p:sldId id="329" r:id="rId8"/>
    <p:sldId id="315" r:id="rId9"/>
    <p:sldId id="330" r:id="rId10"/>
    <p:sldId id="316" r:id="rId11"/>
    <p:sldId id="317" r:id="rId12"/>
    <p:sldId id="318" r:id="rId13"/>
    <p:sldId id="319" r:id="rId14"/>
    <p:sldId id="320" r:id="rId15"/>
    <p:sldId id="321" r:id="rId16"/>
    <p:sldId id="327" r:id="rId17"/>
    <p:sldId id="322" r:id="rId18"/>
    <p:sldId id="323" r:id="rId19"/>
    <p:sldId id="324" r:id="rId20"/>
    <p:sldId id="325" r:id="rId21"/>
    <p:sldId id="326" r:id="rId22"/>
    <p:sldId id="328"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59" d="100"/>
          <a:sy n="59" d="100"/>
        </p:scale>
        <p:origin x="144" y="5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0">
                      <a:srgbClr val="1D3064"/>
                    </a:gs>
                    <a:gs pos="100000">
                      <a:schemeClr val="tx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a:blip r:embed="rId10">
            <a:extLst>
              <a:ext uri="{28A0092B-C50C-407E-A947-70E740481C1C}">
                <a14:useLocalDpi xmlns:a14="http://schemas.microsoft.com/office/drawing/2010/main" val="0"/>
              </a:ext>
            </a:extLst>
          </a:blip>
          <a:srcRect l="144383" t="-16142" r="-144383" b="22103"/>
          <a:stretch>
            <a:fillRect/>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4">
                        <a:lumMod val="50000"/>
                      </a:schemeClr>
                    </a:gs>
                    <a:gs pos="100000">
                      <a:srgbClr val="009788"/>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2">
                        <a:lumMod val="50000"/>
                      </a:schemeClr>
                    </a:gs>
                    <a:gs pos="100000">
                      <a:schemeClr val="accent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3">
                        <a:lumMod val="50000"/>
                      </a:schemeClr>
                    </a:gs>
                    <a:gs pos="100000">
                      <a:schemeClr val="accent3"/>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5">
                        <a:lumMod val="75000"/>
                      </a:schemeClr>
                    </a:gs>
                    <a:gs pos="100000">
                      <a:schemeClr val="accent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6">
                        <a:lumMod val="50000"/>
                      </a:schemeClr>
                    </a:gs>
                    <a:gs pos="100000">
                      <a:schemeClr val="accent6"/>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273238"/>
                    </a:gs>
                    <a:gs pos="100000">
                      <a:srgbClr val="607D8B"/>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E2622"/>
                    </a:gs>
                    <a:gs pos="100000">
                      <a:srgbClr val="79554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01B92"/>
                    </a:gs>
                    <a:gs pos="100000">
                      <a:srgbClr val="673BB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0E47A1"/>
                    </a:gs>
                    <a:gs pos="100000">
                      <a:srgbClr val="03A9F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B71B1C"/>
                    </a:gs>
                    <a:gs pos="100000">
                      <a:srgbClr val="ED524F"/>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890E4F"/>
                    </a:gs>
                    <a:gs pos="100000">
                      <a:srgbClr val="D81A60"/>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#3170726(MAD)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Android</a:t>
            </a:r>
            <a:r>
              <a:rPr lang="en-US" baseline="0">
                <a:solidFill>
                  <a:schemeClr val="tx1">
                    <a:lumMod val="90000"/>
                    <a:lumOff val="10000"/>
                  </a:schemeClr>
                </a:solidFill>
                <a:latin typeface="Roboto Condensed Light" panose="02000000000000000000" pitchFamily="2" charset="0"/>
                <a:ea typeface="Roboto Condensed Light" panose="02000000000000000000" pitchFamily="2" charset="0"/>
              </a:rPr>
              <a:t> OS</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a:fill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a:fillRect/>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a:gradFill flip="none" rotWithShape="1">
                  <a:gsLst>
                    <a:gs pos="0">
                      <a:srgbClr val="1D3064"/>
                    </a:gs>
                    <a:gs pos="100000">
                      <a:schemeClr val="tx2"/>
                    </a:gs>
                  </a:gsLst>
                  <a:lin ang="0" scaled="1"/>
                </a:gradFill>
                <a:effectLst/>
                <a:latin typeface="+mn-lt"/>
                <a:ea typeface="+mn-ea"/>
                <a:cs typeface="+mn-cs"/>
              </a:defRPr>
            </a:lvl1pPr>
          </a:lstStyle>
          <a:p>
            <a:r>
              <a:rPr lang="en-US"/>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sp>
        <p:nvSpPr>
          <p:cNvPr id="8" name="Freeform 17">
            <a:extLst>
              <a:ext uri="{FF2B5EF4-FFF2-40B4-BE49-F238E27FC236}">
                <a16:creationId xmlns:a16="http://schemas.microsoft.com/office/drawing/2014/main" id="{910DC0DC-3FC7-402D-8C9F-62D3ACC8DC86}"/>
              </a:ext>
            </a:extLst>
          </p:cNvPr>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3/7/2024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0"/>
            </a:br>
            <a:r>
              <a:rPr lang="en-US" b="0"/>
              <a:t> </a:t>
            </a:r>
            <a:r>
              <a:rPr lang="en-US"/>
              <a:t>Android UI </a:t>
            </a:r>
            <a:r>
              <a:rPr lang="en-US" b="0"/>
              <a:t>	</a:t>
            </a:r>
            <a:br>
              <a:rPr lang="en-US" b="0"/>
            </a:br>
            <a:endParaRPr lang="en-US"/>
          </a:p>
        </p:txBody>
      </p:sp>
      <p:sp>
        <p:nvSpPr>
          <p:cNvPr id="3" name="Content Placeholder 2"/>
          <p:cNvSpPr>
            <a:spLocks noGrp="1"/>
          </p:cNvSpPr>
          <p:nvPr>
            <p:ph idx="1"/>
          </p:nvPr>
        </p:nvSpPr>
        <p:spPr>
          <a:xfrm>
            <a:off x="131180" y="863444"/>
            <a:ext cx="11929641" cy="5577113"/>
          </a:xfrm>
        </p:spPr>
        <p:txBody>
          <a:bodyPr/>
          <a:lstStyle/>
          <a:p>
            <a:r>
              <a:rPr lang="en-US"/>
              <a:t>Android provides a variety of </a:t>
            </a:r>
            <a:r>
              <a:rPr lang="en-US" b="1">
                <a:solidFill>
                  <a:srgbClr val="C00000"/>
                </a:solidFill>
              </a:rPr>
              <a:t>Pre-built UI components</a:t>
            </a:r>
            <a:r>
              <a:rPr lang="en-US"/>
              <a:t>.</a:t>
            </a:r>
          </a:p>
          <a:p>
            <a:r>
              <a:rPr lang="en-US"/>
              <a:t>Layout objects and UI controls that allow you to build the graphical user interface for your app.</a:t>
            </a:r>
          </a:p>
          <a:p>
            <a:r>
              <a:rPr lang="en-US"/>
              <a:t>Android also provides other UI modules for special interfaces such as dialogs, notifications, and menus.</a:t>
            </a:r>
          </a:p>
        </p:txBody>
      </p:sp>
    </p:spTree>
    <p:extLst>
      <p:ext uri="{BB962C8B-B14F-4D97-AF65-F5344CB8AC3E}">
        <p14:creationId xmlns:p14="http://schemas.microsoft.com/office/powerpoint/2010/main" val="17115647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TextView</a:t>
            </a:r>
          </a:p>
        </p:txBody>
      </p:sp>
      <p:sp>
        <p:nvSpPr>
          <p:cNvPr id="3" name="Content Placeholder 2"/>
          <p:cNvSpPr>
            <a:spLocks noGrp="1"/>
          </p:cNvSpPr>
          <p:nvPr>
            <p:ph idx="1"/>
          </p:nvPr>
        </p:nvSpPr>
        <p:spPr/>
        <p:txBody>
          <a:bodyPr/>
          <a:lstStyle/>
          <a:p>
            <a:r>
              <a:rPr lang="en-US"/>
              <a:t>TextView is a UI Component that displays the text to the user on their Display Screen.</a:t>
            </a:r>
          </a:p>
          <a:p>
            <a:endParaRPr lang="en-US"/>
          </a:p>
          <a:p>
            <a:pPr lvl="1"/>
            <a:endParaRPr lang="en-US"/>
          </a:p>
          <a:p>
            <a:pPr lvl="1"/>
            <a:endParaRPr lang="en-US"/>
          </a:p>
          <a:p>
            <a:pPr lvl="1"/>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36013325"/>
              </p:ext>
            </p:extLst>
          </p:nvPr>
        </p:nvGraphicFramePr>
        <p:xfrm>
          <a:off x="131179" y="1254093"/>
          <a:ext cx="11929641" cy="4617720"/>
        </p:xfrm>
        <a:graphic>
          <a:graphicData uri="http://schemas.openxmlformats.org/drawingml/2006/table">
            <a:tbl>
              <a:tblPr firstRow="1" bandRow="1">
                <a:tableStyleId>{5C22544A-7EE6-4342-B048-85BDC9FD1C3A}</a:tableStyleId>
              </a:tblPr>
              <a:tblGrid>
                <a:gridCol w="2277170">
                  <a:extLst>
                    <a:ext uri="{9D8B030D-6E8A-4147-A177-3AD203B41FA5}">
                      <a16:colId xmlns:a16="http://schemas.microsoft.com/office/drawing/2014/main" val="20000"/>
                    </a:ext>
                  </a:extLst>
                </a:gridCol>
                <a:gridCol w="9652471">
                  <a:extLst>
                    <a:ext uri="{9D8B030D-6E8A-4147-A177-3AD203B41FA5}">
                      <a16:colId xmlns:a16="http://schemas.microsoft.com/office/drawing/2014/main" val="20001"/>
                    </a:ext>
                  </a:extLst>
                </a:gridCol>
              </a:tblGrid>
              <a:tr h="370840">
                <a:tc>
                  <a:txBody>
                    <a:bodyPr/>
                    <a:lstStyle/>
                    <a:p>
                      <a:r>
                        <a:rPr lang="en-US"/>
                        <a:t>Attribution</a:t>
                      </a:r>
                    </a:p>
                  </a:txBody>
                  <a:tcPr/>
                </a:tc>
                <a:tc>
                  <a:txBody>
                    <a:bodyPr/>
                    <a:lstStyle/>
                    <a:p>
                      <a:r>
                        <a:rPr lang="en-US"/>
                        <a:t>Description</a:t>
                      </a:r>
                    </a:p>
                  </a:txBody>
                  <a:tcPr/>
                </a:tc>
                <a:extLst>
                  <a:ext uri="{0D108BD9-81ED-4DB2-BD59-A6C34878D82A}">
                    <a16:rowId xmlns:a16="http://schemas.microsoft.com/office/drawing/2014/main" val="10000"/>
                  </a:ext>
                </a:extLst>
              </a:tr>
              <a:tr h="370840">
                <a:tc>
                  <a:txBody>
                    <a:bodyPr/>
                    <a:lstStyle/>
                    <a:p>
                      <a:r>
                        <a:rPr lang="en-US" sz="1800" b="1" i="0" kern="1200">
                          <a:solidFill>
                            <a:schemeClr val="dk1"/>
                          </a:solidFill>
                          <a:effectLst/>
                          <a:latin typeface="+mn-lt"/>
                          <a:ea typeface="+mn-ea"/>
                          <a:cs typeface="+mn-cs"/>
                        </a:rPr>
                        <a:t>android:id</a:t>
                      </a:r>
                      <a:endParaRPr lang="en-US"/>
                    </a:p>
                  </a:txBody>
                  <a:tcPr/>
                </a:tc>
                <a:tc>
                  <a:txBody>
                    <a:bodyPr/>
                    <a:lstStyle/>
                    <a:p>
                      <a:r>
                        <a:rPr lang="en-US" sz="1800" b="0" i="0" kern="1200">
                          <a:solidFill>
                            <a:schemeClr val="dk1"/>
                          </a:solidFill>
                          <a:effectLst/>
                          <a:latin typeface="+mn-lt"/>
                          <a:ea typeface="+mn-ea"/>
                          <a:cs typeface="+mn-cs"/>
                        </a:rPr>
                        <a:t>This is the ID which uniquely identifies the control.</a:t>
                      </a:r>
                      <a:endParaRPr lang="en-US"/>
                    </a:p>
                  </a:txBody>
                  <a:tcPr/>
                </a:tc>
                <a:extLst>
                  <a:ext uri="{0D108BD9-81ED-4DB2-BD59-A6C34878D82A}">
                    <a16:rowId xmlns:a16="http://schemas.microsoft.com/office/drawing/2014/main" val="10001"/>
                  </a:ext>
                </a:extLst>
              </a:tr>
              <a:tr h="370840">
                <a:tc>
                  <a:txBody>
                    <a:bodyPr/>
                    <a:lstStyle/>
                    <a:p>
                      <a:r>
                        <a:rPr lang="en-US" sz="1800" b="1" i="0" kern="1200">
                          <a:solidFill>
                            <a:schemeClr val="dk1"/>
                          </a:solidFill>
                          <a:effectLst/>
                          <a:latin typeface="+mn-lt"/>
                          <a:ea typeface="+mn-ea"/>
                          <a:cs typeface="+mn-cs"/>
                        </a:rPr>
                        <a:t>android:fontFamily</a:t>
                      </a:r>
                      <a:endParaRPr lang="en-US"/>
                    </a:p>
                  </a:txBody>
                  <a:tcPr/>
                </a:tc>
                <a:tc>
                  <a:txBody>
                    <a:bodyPr/>
                    <a:lstStyle/>
                    <a:p>
                      <a:r>
                        <a:rPr lang="en-US" sz="1800" b="0" i="0" kern="1200">
                          <a:solidFill>
                            <a:schemeClr val="dk1"/>
                          </a:solidFill>
                          <a:effectLst/>
                          <a:latin typeface="+mn-lt"/>
                          <a:ea typeface="+mn-ea"/>
                          <a:cs typeface="+mn-cs"/>
                        </a:rPr>
                        <a:t>Font family (named by string) for the text.</a:t>
                      </a:r>
                      <a:endParaRPr lang="en-US"/>
                    </a:p>
                  </a:txBody>
                  <a:tcPr/>
                </a:tc>
                <a:extLst>
                  <a:ext uri="{0D108BD9-81ED-4DB2-BD59-A6C34878D82A}">
                    <a16:rowId xmlns:a16="http://schemas.microsoft.com/office/drawing/2014/main" val="10002"/>
                  </a:ext>
                </a:extLst>
              </a:tr>
              <a:tr h="370840">
                <a:tc>
                  <a:txBody>
                    <a:bodyPr/>
                    <a:lstStyle/>
                    <a:p>
                      <a:r>
                        <a:rPr lang="en-US" sz="1800" b="1" i="0" kern="1200">
                          <a:solidFill>
                            <a:schemeClr val="dk1"/>
                          </a:solidFill>
                          <a:effectLst/>
                          <a:latin typeface="+mn-lt"/>
                          <a:ea typeface="+mn-ea"/>
                          <a:cs typeface="+mn-cs"/>
                        </a:rPr>
                        <a:t>android:gravity</a:t>
                      </a:r>
                      <a:endParaRPr lang="en-US"/>
                    </a:p>
                  </a:txBody>
                  <a:tcPr/>
                </a:tc>
                <a:tc>
                  <a:txBody>
                    <a:bodyPr/>
                    <a:lstStyle/>
                    <a:p>
                      <a:r>
                        <a:rPr lang="en-US" sz="1800" b="0" i="0" kern="1200">
                          <a:solidFill>
                            <a:schemeClr val="dk1"/>
                          </a:solidFill>
                          <a:effectLst/>
                          <a:latin typeface="+mn-lt"/>
                          <a:ea typeface="+mn-ea"/>
                          <a:cs typeface="+mn-cs"/>
                        </a:rPr>
                        <a:t>Specifies how to align the text when the text is smaller than the view.</a:t>
                      </a:r>
                      <a:endParaRPr lang="en-US"/>
                    </a:p>
                  </a:txBody>
                  <a:tcPr/>
                </a:tc>
                <a:extLst>
                  <a:ext uri="{0D108BD9-81ED-4DB2-BD59-A6C34878D82A}">
                    <a16:rowId xmlns:a16="http://schemas.microsoft.com/office/drawing/2014/main" val="10003"/>
                  </a:ext>
                </a:extLst>
              </a:tr>
              <a:tr h="370840">
                <a:tc>
                  <a:txBody>
                    <a:bodyPr/>
                    <a:lstStyle/>
                    <a:p>
                      <a:r>
                        <a:rPr lang="en-US" sz="1800" b="1" i="0" kern="1200">
                          <a:solidFill>
                            <a:schemeClr val="dk1"/>
                          </a:solidFill>
                          <a:effectLst/>
                          <a:latin typeface="+mn-lt"/>
                          <a:ea typeface="+mn-ea"/>
                          <a:cs typeface="+mn-cs"/>
                        </a:rPr>
                        <a:t>android:maxHeight</a:t>
                      </a:r>
                      <a:endParaRPr lang="en-US"/>
                    </a:p>
                  </a:txBody>
                  <a:tcPr/>
                </a:tc>
                <a:tc>
                  <a:txBody>
                    <a:bodyPr/>
                    <a:lstStyle/>
                    <a:p>
                      <a:r>
                        <a:rPr lang="en-US" sz="1800" b="0" i="0" kern="1200">
                          <a:solidFill>
                            <a:schemeClr val="dk1"/>
                          </a:solidFill>
                          <a:effectLst/>
                          <a:latin typeface="+mn-lt"/>
                          <a:ea typeface="+mn-ea"/>
                          <a:cs typeface="+mn-cs"/>
                        </a:rPr>
                        <a:t>Makes the TextView be at most this many pixels tall.</a:t>
                      </a:r>
                      <a:endParaRPr lang="en-US"/>
                    </a:p>
                  </a:txBody>
                  <a:tcPr/>
                </a:tc>
                <a:extLst>
                  <a:ext uri="{0D108BD9-81ED-4DB2-BD59-A6C34878D82A}">
                    <a16:rowId xmlns:a16="http://schemas.microsoft.com/office/drawing/2014/main" val="10004"/>
                  </a:ext>
                </a:extLst>
              </a:tr>
              <a:tr h="370840">
                <a:tc>
                  <a:txBody>
                    <a:bodyPr/>
                    <a:lstStyle/>
                    <a:p>
                      <a:r>
                        <a:rPr lang="en-US" sz="1800" b="1" i="0" kern="1200">
                          <a:solidFill>
                            <a:schemeClr val="dk1"/>
                          </a:solidFill>
                          <a:effectLst/>
                          <a:latin typeface="+mn-lt"/>
                          <a:ea typeface="+mn-ea"/>
                          <a:cs typeface="+mn-cs"/>
                        </a:rPr>
                        <a:t>android:maxWidth</a:t>
                      </a:r>
                      <a:endParaRPr lang="en-US"/>
                    </a:p>
                  </a:txBody>
                  <a:tcPr/>
                </a:tc>
                <a:tc>
                  <a:txBody>
                    <a:bodyPr/>
                    <a:lstStyle/>
                    <a:p>
                      <a:r>
                        <a:rPr lang="en-US" sz="1800" b="0" i="0" kern="1200">
                          <a:solidFill>
                            <a:schemeClr val="dk1"/>
                          </a:solidFill>
                          <a:effectLst/>
                          <a:latin typeface="+mn-lt"/>
                          <a:ea typeface="+mn-ea"/>
                          <a:cs typeface="+mn-cs"/>
                        </a:rPr>
                        <a:t>Makes the TextView be at most this many pixels wide.</a:t>
                      </a:r>
                      <a:endParaRPr lang="en-US"/>
                    </a:p>
                  </a:txBody>
                  <a:tcPr/>
                </a:tc>
                <a:extLst>
                  <a:ext uri="{0D108BD9-81ED-4DB2-BD59-A6C34878D82A}">
                    <a16:rowId xmlns:a16="http://schemas.microsoft.com/office/drawing/2014/main" val="10005"/>
                  </a:ext>
                </a:extLst>
              </a:tr>
              <a:tr h="370840">
                <a:tc>
                  <a:txBody>
                    <a:bodyPr/>
                    <a:lstStyle/>
                    <a:p>
                      <a:r>
                        <a:rPr lang="en-US" sz="1800" b="1" i="0" kern="1200">
                          <a:solidFill>
                            <a:schemeClr val="dk1"/>
                          </a:solidFill>
                          <a:effectLst/>
                          <a:latin typeface="+mn-lt"/>
                          <a:ea typeface="+mn-ea"/>
                          <a:cs typeface="+mn-cs"/>
                        </a:rPr>
                        <a:t>android:text</a:t>
                      </a:r>
                      <a:endParaRPr lang="en-US"/>
                    </a:p>
                  </a:txBody>
                  <a:tcPr/>
                </a:tc>
                <a:tc>
                  <a:txBody>
                    <a:bodyPr/>
                    <a:lstStyle/>
                    <a:p>
                      <a:r>
                        <a:rPr lang="en-US" sz="1800" b="0" i="0" kern="1200">
                          <a:solidFill>
                            <a:schemeClr val="dk1"/>
                          </a:solidFill>
                          <a:effectLst/>
                          <a:latin typeface="+mn-lt"/>
                          <a:ea typeface="+mn-ea"/>
                          <a:cs typeface="+mn-cs"/>
                        </a:rPr>
                        <a:t>Text to display in view.</a:t>
                      </a:r>
                      <a:endParaRPr lang="en-US"/>
                    </a:p>
                  </a:txBody>
                  <a:tcPr/>
                </a:tc>
                <a:extLst>
                  <a:ext uri="{0D108BD9-81ED-4DB2-BD59-A6C34878D82A}">
                    <a16:rowId xmlns:a16="http://schemas.microsoft.com/office/drawing/2014/main" val="10006"/>
                  </a:ext>
                </a:extLst>
              </a:tr>
              <a:tr h="370840">
                <a:tc>
                  <a:txBody>
                    <a:bodyPr/>
                    <a:lstStyle/>
                    <a:p>
                      <a:r>
                        <a:rPr lang="en-US" sz="1800" b="1" i="0" kern="1200">
                          <a:solidFill>
                            <a:schemeClr val="dk1"/>
                          </a:solidFill>
                          <a:effectLst/>
                          <a:latin typeface="+mn-lt"/>
                          <a:ea typeface="+mn-ea"/>
                          <a:cs typeface="+mn-cs"/>
                        </a:rPr>
                        <a:t>android:textAllCaps</a:t>
                      </a:r>
                      <a:endParaRPr lang="en-US"/>
                    </a:p>
                  </a:txBody>
                  <a:tcPr/>
                </a:tc>
                <a:tc>
                  <a:txBody>
                    <a:bodyPr/>
                    <a:lstStyle/>
                    <a:p>
                      <a:r>
                        <a:rPr lang="en-US" sz="1800" b="0" i="0" kern="1200">
                          <a:solidFill>
                            <a:schemeClr val="dk1"/>
                          </a:solidFill>
                          <a:effectLst/>
                          <a:latin typeface="+mn-lt"/>
                          <a:ea typeface="+mn-ea"/>
                          <a:cs typeface="+mn-cs"/>
                        </a:rPr>
                        <a:t>Make the text in Capital. Possible value either "true" or "false".</a:t>
                      </a:r>
                      <a:endParaRPr lang="en-US"/>
                    </a:p>
                  </a:txBody>
                  <a:tcPr/>
                </a:tc>
                <a:extLst>
                  <a:ext uri="{0D108BD9-81ED-4DB2-BD59-A6C34878D82A}">
                    <a16:rowId xmlns:a16="http://schemas.microsoft.com/office/drawing/2014/main" val="10007"/>
                  </a:ext>
                </a:extLst>
              </a:tr>
              <a:tr h="370840">
                <a:tc>
                  <a:txBody>
                    <a:bodyPr/>
                    <a:lstStyle/>
                    <a:p>
                      <a:r>
                        <a:rPr lang="en-US" sz="1800" b="1" i="0" kern="1200">
                          <a:solidFill>
                            <a:schemeClr val="dk1"/>
                          </a:solidFill>
                          <a:effectLst/>
                          <a:latin typeface="+mn-lt"/>
                          <a:ea typeface="+mn-ea"/>
                          <a:cs typeface="+mn-cs"/>
                        </a:rPr>
                        <a:t>android:textColor</a:t>
                      </a:r>
                      <a:endParaRPr lang="en-US"/>
                    </a:p>
                  </a:txBody>
                  <a:tcPr/>
                </a:tc>
                <a:tc>
                  <a:txBody>
                    <a:bodyPr/>
                    <a:lstStyle/>
                    <a:p>
                      <a:r>
                        <a:rPr lang="en-US" sz="1800" b="0" i="0" kern="1200">
                          <a:solidFill>
                            <a:schemeClr val="dk1"/>
                          </a:solidFill>
                          <a:effectLst/>
                          <a:latin typeface="+mn-lt"/>
                          <a:ea typeface="+mn-ea"/>
                          <a:cs typeface="+mn-cs"/>
                        </a:rPr>
                        <a:t>Text color. May be a color value, in the form of </a:t>
                      </a:r>
                      <a:r>
                        <a:rPr lang="en-US" sz="1800" b="1" i="0" kern="1200">
                          <a:solidFill>
                            <a:srgbClr val="C00000"/>
                          </a:solidFill>
                          <a:effectLst/>
                          <a:latin typeface="+mn-lt"/>
                          <a:ea typeface="+mn-ea"/>
                          <a:cs typeface="+mn-cs"/>
                        </a:rPr>
                        <a:t>"#rgb"</a:t>
                      </a:r>
                      <a:r>
                        <a:rPr lang="en-US" sz="1800" b="0" i="0" kern="1200">
                          <a:solidFill>
                            <a:schemeClr val="dk1"/>
                          </a:solidFill>
                          <a:effectLst/>
                          <a:latin typeface="+mn-lt"/>
                          <a:ea typeface="+mn-ea"/>
                          <a:cs typeface="+mn-cs"/>
                        </a:rPr>
                        <a:t>, </a:t>
                      </a:r>
                      <a:r>
                        <a:rPr lang="en-US" sz="1800" b="1" i="0" kern="1200">
                          <a:solidFill>
                            <a:srgbClr val="C00000"/>
                          </a:solidFill>
                          <a:effectLst/>
                          <a:latin typeface="+mn-lt"/>
                          <a:ea typeface="+mn-ea"/>
                          <a:cs typeface="+mn-cs"/>
                        </a:rPr>
                        <a:t>"#argb"</a:t>
                      </a:r>
                      <a:r>
                        <a:rPr lang="en-US" sz="1800" b="0" i="0" kern="1200">
                          <a:solidFill>
                            <a:schemeClr val="dk1"/>
                          </a:solidFill>
                          <a:effectLst/>
                          <a:latin typeface="+mn-lt"/>
                          <a:ea typeface="+mn-ea"/>
                          <a:cs typeface="+mn-cs"/>
                        </a:rPr>
                        <a:t>, </a:t>
                      </a:r>
                      <a:r>
                        <a:rPr lang="en-US" sz="1800" b="1" i="0" kern="1200">
                          <a:solidFill>
                            <a:srgbClr val="C00000"/>
                          </a:solidFill>
                          <a:effectLst/>
                          <a:latin typeface="+mn-lt"/>
                          <a:ea typeface="+mn-ea"/>
                          <a:cs typeface="+mn-cs"/>
                        </a:rPr>
                        <a:t>"#rrggbb"</a:t>
                      </a:r>
                      <a:r>
                        <a:rPr lang="en-US" sz="1800" b="0" i="0" kern="1200">
                          <a:solidFill>
                            <a:schemeClr val="dk1"/>
                          </a:solidFill>
                          <a:effectLst/>
                          <a:latin typeface="+mn-lt"/>
                          <a:ea typeface="+mn-ea"/>
                          <a:cs typeface="+mn-cs"/>
                        </a:rPr>
                        <a:t>, or </a:t>
                      </a:r>
                      <a:r>
                        <a:rPr lang="en-US" sz="1800" b="1" i="0" kern="1200">
                          <a:solidFill>
                            <a:srgbClr val="C00000"/>
                          </a:solidFill>
                          <a:effectLst/>
                          <a:latin typeface="+mn-lt"/>
                          <a:ea typeface="+mn-ea"/>
                          <a:cs typeface="+mn-cs"/>
                        </a:rPr>
                        <a:t>"#aarrggbb"</a:t>
                      </a:r>
                      <a:r>
                        <a:rPr lang="en-US" sz="1800" b="0" i="0" kern="1200">
                          <a:solidFill>
                            <a:schemeClr val="dk1"/>
                          </a:solidFill>
                          <a:effectLst/>
                          <a:latin typeface="+mn-lt"/>
                          <a:ea typeface="+mn-ea"/>
                          <a:cs typeface="+mn-cs"/>
                        </a:rPr>
                        <a:t>.</a:t>
                      </a:r>
                      <a:endParaRPr lang="en-US"/>
                    </a:p>
                  </a:txBody>
                  <a:tcPr/>
                </a:tc>
                <a:extLst>
                  <a:ext uri="{0D108BD9-81ED-4DB2-BD59-A6C34878D82A}">
                    <a16:rowId xmlns:a16="http://schemas.microsoft.com/office/drawing/2014/main" val="10008"/>
                  </a:ext>
                </a:extLst>
              </a:tr>
              <a:tr h="370840">
                <a:tc>
                  <a:txBody>
                    <a:bodyPr/>
                    <a:lstStyle/>
                    <a:p>
                      <a:r>
                        <a:rPr lang="en-US" sz="1800" b="1" i="0" kern="1200">
                          <a:solidFill>
                            <a:schemeClr val="dk1"/>
                          </a:solidFill>
                          <a:effectLst/>
                          <a:latin typeface="+mn-lt"/>
                          <a:ea typeface="+mn-ea"/>
                          <a:cs typeface="+mn-cs"/>
                        </a:rPr>
                        <a:t>android:textStyle</a:t>
                      </a:r>
                      <a:endParaRPr lang="en-US"/>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z="1800" b="0" i="0" kern="1200">
                          <a:solidFill>
                            <a:schemeClr val="dk1"/>
                          </a:solidFill>
                          <a:effectLst/>
                          <a:latin typeface="+mn-lt"/>
                          <a:ea typeface="+mn-ea"/>
                          <a:cs typeface="+mn-cs"/>
                        </a:rPr>
                        <a:t>Style (bold, italic, bolditalic) for the text. You can use or more of the values separated by '|'. </a:t>
                      </a:r>
                      <a:r>
                        <a:rPr lang="en-US" sz="1800" b="1" i="0" kern="1200">
                          <a:solidFill>
                            <a:srgbClr val="C00000"/>
                          </a:solidFill>
                          <a:effectLst/>
                          <a:latin typeface="+mn-lt"/>
                          <a:ea typeface="+mn-ea"/>
                          <a:cs typeface="+mn-cs"/>
                        </a:rPr>
                        <a:t>normal – 0</a:t>
                      </a:r>
                      <a:r>
                        <a:rPr lang="en-US" sz="1800" b="0" i="0" kern="1200">
                          <a:solidFill>
                            <a:schemeClr val="dk1"/>
                          </a:solidFill>
                          <a:effectLst/>
                          <a:latin typeface="+mn-lt"/>
                          <a:ea typeface="+mn-ea"/>
                          <a:cs typeface="+mn-cs"/>
                        </a:rPr>
                        <a:t>, </a:t>
                      </a:r>
                      <a:r>
                        <a:rPr lang="en-US" sz="1800" b="1" i="0" kern="1200">
                          <a:solidFill>
                            <a:srgbClr val="B71B1C"/>
                          </a:solidFill>
                          <a:effectLst/>
                          <a:latin typeface="+mn-lt"/>
                          <a:ea typeface="+mn-ea"/>
                          <a:cs typeface="+mn-cs"/>
                        </a:rPr>
                        <a:t>bold – 1</a:t>
                      </a:r>
                      <a:r>
                        <a:rPr lang="en-US" sz="1800" b="0" i="0" kern="1200">
                          <a:solidFill>
                            <a:schemeClr val="dk1"/>
                          </a:solidFill>
                          <a:effectLst/>
                          <a:latin typeface="+mn-lt"/>
                          <a:ea typeface="+mn-ea"/>
                          <a:cs typeface="+mn-cs"/>
                        </a:rPr>
                        <a:t>, </a:t>
                      </a:r>
                      <a:r>
                        <a:rPr lang="en-US" sz="1800" b="1" i="0" kern="1200">
                          <a:solidFill>
                            <a:srgbClr val="B71B1C"/>
                          </a:solidFill>
                          <a:effectLst/>
                          <a:latin typeface="+mn-lt"/>
                          <a:ea typeface="+mn-ea"/>
                          <a:cs typeface="+mn-cs"/>
                        </a:rPr>
                        <a:t>italic - 2</a:t>
                      </a:r>
                    </a:p>
                  </a:txBody>
                  <a:tcPr/>
                </a:tc>
                <a:extLst>
                  <a:ext uri="{0D108BD9-81ED-4DB2-BD59-A6C34878D82A}">
                    <a16:rowId xmlns:a16="http://schemas.microsoft.com/office/drawing/2014/main" val="10009"/>
                  </a:ext>
                </a:extLst>
              </a:tr>
              <a:tr h="370840">
                <a:tc>
                  <a:txBody>
                    <a:bodyPr/>
                    <a:lstStyle/>
                    <a:p>
                      <a:r>
                        <a:rPr lang="en-US" sz="1800" b="1" i="0" kern="1200">
                          <a:solidFill>
                            <a:schemeClr val="dk1"/>
                          </a:solidFill>
                          <a:effectLst/>
                          <a:latin typeface="+mn-lt"/>
                          <a:ea typeface="+mn-ea"/>
                          <a:cs typeface="+mn-cs"/>
                        </a:rPr>
                        <a:t>android:typeface</a:t>
                      </a:r>
                      <a:endParaRPr lang="en-US"/>
                    </a:p>
                  </a:txBody>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z="1800" b="0" i="0" kern="1200">
                          <a:solidFill>
                            <a:schemeClr val="dk1"/>
                          </a:solidFill>
                          <a:effectLst/>
                          <a:latin typeface="+mn-lt"/>
                          <a:ea typeface="+mn-ea"/>
                          <a:cs typeface="+mn-cs"/>
                        </a:rPr>
                        <a:t>Typeface (normal, sans, serif, monospace) for the text. You can use or more of the values separated by '|'. </a:t>
                      </a:r>
                      <a:r>
                        <a:rPr lang="en-US" sz="1800" b="1" i="0" kern="1200">
                          <a:solidFill>
                            <a:srgbClr val="B71B1C"/>
                          </a:solidFill>
                          <a:effectLst/>
                          <a:latin typeface="+mn-lt"/>
                          <a:ea typeface="+mn-ea"/>
                          <a:cs typeface="+mn-cs"/>
                        </a:rPr>
                        <a:t>normal – 0</a:t>
                      </a:r>
                      <a:r>
                        <a:rPr lang="en-US" sz="1800" b="0" i="0" kern="1200">
                          <a:solidFill>
                            <a:schemeClr val="dk1"/>
                          </a:solidFill>
                          <a:effectLst/>
                          <a:latin typeface="+mn-lt"/>
                          <a:ea typeface="+mn-ea"/>
                          <a:cs typeface="+mn-cs"/>
                        </a:rPr>
                        <a:t>, </a:t>
                      </a:r>
                      <a:r>
                        <a:rPr lang="en-US" sz="1800" b="1" i="0" kern="1200">
                          <a:solidFill>
                            <a:srgbClr val="B71B1C"/>
                          </a:solidFill>
                          <a:effectLst/>
                          <a:latin typeface="+mn-lt"/>
                          <a:ea typeface="+mn-ea"/>
                          <a:cs typeface="+mn-cs"/>
                        </a:rPr>
                        <a:t>sans – 1</a:t>
                      </a:r>
                      <a:r>
                        <a:rPr lang="en-US" sz="1800" b="0" i="0" kern="1200">
                          <a:solidFill>
                            <a:schemeClr val="dk1"/>
                          </a:solidFill>
                          <a:effectLst/>
                          <a:latin typeface="+mn-lt"/>
                          <a:ea typeface="+mn-ea"/>
                          <a:cs typeface="+mn-cs"/>
                        </a:rPr>
                        <a:t>, </a:t>
                      </a:r>
                      <a:r>
                        <a:rPr lang="en-US" sz="1800" b="1" i="0" kern="1200">
                          <a:solidFill>
                            <a:srgbClr val="B71B1C"/>
                          </a:solidFill>
                          <a:effectLst/>
                          <a:latin typeface="+mn-lt"/>
                          <a:ea typeface="+mn-ea"/>
                          <a:cs typeface="+mn-cs"/>
                        </a:rPr>
                        <a:t>serif – 2</a:t>
                      </a:r>
                      <a:r>
                        <a:rPr lang="en-US" sz="1800" b="0" i="0" kern="1200">
                          <a:solidFill>
                            <a:schemeClr val="dk1"/>
                          </a:solidFill>
                          <a:effectLst/>
                          <a:latin typeface="+mn-lt"/>
                          <a:ea typeface="+mn-ea"/>
                          <a:cs typeface="+mn-cs"/>
                        </a:rPr>
                        <a:t>, </a:t>
                      </a:r>
                      <a:r>
                        <a:rPr lang="en-US" sz="1800" b="1" i="0" kern="1200">
                          <a:solidFill>
                            <a:srgbClr val="B71B1C"/>
                          </a:solidFill>
                          <a:effectLst/>
                          <a:latin typeface="+mn-lt"/>
                          <a:ea typeface="+mn-ea"/>
                          <a:cs typeface="+mn-cs"/>
                        </a:rPr>
                        <a:t>monospace – 3</a:t>
                      </a:r>
                      <a:r>
                        <a:rPr lang="en-US" sz="1800" b="0" i="0" kern="1200">
                          <a:solidFill>
                            <a:schemeClr val="dk1"/>
                          </a:solidFill>
                          <a:effectLst/>
                          <a:latin typeface="+mn-lt"/>
                          <a:ea typeface="+mn-ea"/>
                          <a:cs typeface="+mn-cs"/>
                        </a:rPr>
                        <a:t>.</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242282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EditText</a:t>
            </a:r>
          </a:p>
        </p:txBody>
      </p:sp>
      <p:sp>
        <p:nvSpPr>
          <p:cNvPr id="3" name="Content Placeholder 2"/>
          <p:cNvSpPr>
            <a:spLocks noGrp="1"/>
          </p:cNvSpPr>
          <p:nvPr>
            <p:ph idx="1"/>
          </p:nvPr>
        </p:nvSpPr>
        <p:spPr/>
        <p:txBody>
          <a:bodyPr/>
          <a:lstStyle/>
          <a:p>
            <a:r>
              <a:rPr lang="en-US"/>
              <a:t>A EditText is an overlay over TextView that configures itself to be editable.</a:t>
            </a:r>
          </a:p>
          <a:p>
            <a:r>
              <a:rPr lang="en-US"/>
              <a:t>It is the predefined subclass of TextView that includes rich editing capabilities.</a:t>
            </a:r>
          </a:p>
          <a:p>
            <a:pPr marL="0" indent="0">
              <a:buNone/>
            </a:pP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15439526"/>
              </p:ext>
            </p:extLst>
          </p:nvPr>
        </p:nvGraphicFramePr>
        <p:xfrm>
          <a:off x="205111" y="1775734"/>
          <a:ext cx="11781778" cy="2966720"/>
        </p:xfrm>
        <a:graphic>
          <a:graphicData uri="http://schemas.openxmlformats.org/drawingml/2006/table">
            <a:tbl>
              <a:tblPr firstRow="1" bandRow="1">
                <a:tableStyleId>{5C22544A-7EE6-4342-B048-85BDC9FD1C3A}</a:tableStyleId>
              </a:tblPr>
              <a:tblGrid>
                <a:gridCol w="2805203">
                  <a:extLst>
                    <a:ext uri="{9D8B030D-6E8A-4147-A177-3AD203B41FA5}">
                      <a16:colId xmlns:a16="http://schemas.microsoft.com/office/drawing/2014/main" val="20000"/>
                    </a:ext>
                  </a:extLst>
                </a:gridCol>
                <a:gridCol w="8976575">
                  <a:extLst>
                    <a:ext uri="{9D8B030D-6E8A-4147-A177-3AD203B41FA5}">
                      <a16:colId xmlns:a16="http://schemas.microsoft.com/office/drawing/2014/main" val="20001"/>
                    </a:ext>
                  </a:extLst>
                </a:gridCol>
              </a:tblGrid>
              <a:tr h="370840">
                <a:tc>
                  <a:txBody>
                    <a:bodyPr/>
                    <a:lstStyle/>
                    <a:p>
                      <a:r>
                        <a:rPr lang="en-US" sz="1800" b="1" i="0" kern="1200">
                          <a:solidFill>
                            <a:schemeClr val="lt1"/>
                          </a:solidFill>
                          <a:effectLst/>
                          <a:latin typeface="+mn-lt"/>
                          <a:ea typeface="+mn-ea"/>
                          <a:cs typeface="+mn-cs"/>
                        </a:rPr>
                        <a:t>Attribute</a:t>
                      </a:r>
                      <a:endParaRPr lang="en-US"/>
                    </a:p>
                  </a:txBody>
                  <a:tcPr/>
                </a:tc>
                <a:tc>
                  <a:txBody>
                    <a:bodyPr/>
                    <a:lstStyle/>
                    <a:p>
                      <a:r>
                        <a:rPr lang="en-US" sz="1800" b="1" i="0" kern="1200">
                          <a:solidFill>
                            <a:schemeClr val="lt1"/>
                          </a:solidFill>
                          <a:effectLst/>
                          <a:latin typeface="+mn-lt"/>
                          <a:ea typeface="+mn-ea"/>
                          <a:cs typeface="+mn-cs"/>
                        </a:rPr>
                        <a:t>Description</a:t>
                      </a:r>
                      <a:endParaRPr lang="en-US"/>
                    </a:p>
                  </a:txBody>
                  <a:tcPr/>
                </a:tc>
                <a:extLst>
                  <a:ext uri="{0D108BD9-81ED-4DB2-BD59-A6C34878D82A}">
                    <a16:rowId xmlns:a16="http://schemas.microsoft.com/office/drawing/2014/main" val="10000"/>
                  </a:ext>
                </a:extLst>
              </a:tr>
              <a:tr h="370840">
                <a:tc>
                  <a:txBody>
                    <a:bodyPr/>
                    <a:lstStyle/>
                    <a:p>
                      <a:r>
                        <a:rPr lang="en-US" sz="1800" b="1" i="0" kern="1200">
                          <a:solidFill>
                            <a:schemeClr val="dk1"/>
                          </a:solidFill>
                          <a:effectLst/>
                          <a:latin typeface="+mn-lt"/>
                          <a:ea typeface="+mn-ea"/>
                          <a:cs typeface="+mn-cs"/>
                        </a:rPr>
                        <a:t>android:autoText</a:t>
                      </a:r>
                      <a:endParaRPr lang="en-US"/>
                    </a:p>
                  </a:txBody>
                  <a:tcPr/>
                </a:tc>
                <a:tc>
                  <a:txBody>
                    <a:bodyPr/>
                    <a:lstStyle/>
                    <a:p>
                      <a:r>
                        <a:rPr lang="en-US" sz="1800" b="0" i="0" kern="1200">
                          <a:solidFill>
                            <a:schemeClr val="dk1"/>
                          </a:solidFill>
                          <a:effectLst/>
                          <a:latin typeface="+mn-lt"/>
                          <a:ea typeface="+mn-ea"/>
                          <a:cs typeface="+mn-cs"/>
                        </a:rPr>
                        <a:t>TextView has a textual input method and automatically corrects some common spelling errors.</a:t>
                      </a:r>
                      <a:endParaRPr lang="en-US"/>
                    </a:p>
                  </a:txBody>
                  <a:tcPr/>
                </a:tc>
                <a:extLst>
                  <a:ext uri="{0D108BD9-81ED-4DB2-BD59-A6C34878D82A}">
                    <a16:rowId xmlns:a16="http://schemas.microsoft.com/office/drawing/2014/main" val="10001"/>
                  </a:ext>
                </a:extLst>
              </a:tr>
              <a:tr h="370840">
                <a:tc>
                  <a:txBody>
                    <a:bodyPr/>
                    <a:lstStyle/>
                    <a:p>
                      <a:r>
                        <a:rPr lang="en-US" sz="1800" b="1" i="0" kern="1200">
                          <a:solidFill>
                            <a:schemeClr val="dk1"/>
                          </a:solidFill>
                          <a:effectLst/>
                          <a:latin typeface="+mn-lt"/>
                          <a:ea typeface="+mn-ea"/>
                          <a:cs typeface="+mn-cs"/>
                        </a:rPr>
                        <a:t>android:drawableBottom</a:t>
                      </a:r>
                      <a:endParaRPr lang="en-US"/>
                    </a:p>
                  </a:txBody>
                  <a:tcPr/>
                </a:tc>
                <a:tc>
                  <a:txBody>
                    <a:bodyPr/>
                    <a:lstStyle/>
                    <a:p>
                      <a:r>
                        <a:rPr lang="en-US" sz="1800" b="0" i="0" kern="1200">
                          <a:solidFill>
                            <a:schemeClr val="dk1"/>
                          </a:solidFill>
                          <a:effectLst/>
                          <a:latin typeface="+mn-lt"/>
                          <a:ea typeface="+mn-ea"/>
                          <a:cs typeface="+mn-cs"/>
                        </a:rPr>
                        <a:t>This is the drawable to be drawn below the text.</a:t>
                      </a:r>
                      <a:endParaRPr lang="en-US"/>
                    </a:p>
                  </a:txBody>
                  <a:tcPr/>
                </a:tc>
                <a:extLst>
                  <a:ext uri="{0D108BD9-81ED-4DB2-BD59-A6C34878D82A}">
                    <a16:rowId xmlns:a16="http://schemas.microsoft.com/office/drawing/2014/main" val="10002"/>
                  </a:ext>
                </a:extLst>
              </a:tr>
              <a:tr h="370840">
                <a:tc>
                  <a:txBody>
                    <a:bodyPr/>
                    <a:lstStyle/>
                    <a:p>
                      <a:r>
                        <a:rPr lang="en-US" sz="1800" b="1" i="0" kern="1200">
                          <a:solidFill>
                            <a:schemeClr val="dk1"/>
                          </a:solidFill>
                          <a:effectLst/>
                          <a:latin typeface="+mn-lt"/>
                          <a:ea typeface="+mn-ea"/>
                          <a:cs typeface="+mn-cs"/>
                        </a:rPr>
                        <a:t>android:editable</a:t>
                      </a:r>
                      <a:endParaRPr lang="en-US"/>
                    </a:p>
                  </a:txBody>
                  <a:tcPr/>
                </a:tc>
                <a:tc>
                  <a:txBody>
                    <a:bodyPr/>
                    <a:lstStyle/>
                    <a:p>
                      <a:r>
                        <a:rPr lang="en-US" sz="1800" b="0" i="0" kern="1200">
                          <a:solidFill>
                            <a:schemeClr val="dk1"/>
                          </a:solidFill>
                          <a:effectLst/>
                          <a:latin typeface="+mn-lt"/>
                          <a:ea typeface="+mn-ea"/>
                          <a:cs typeface="+mn-cs"/>
                        </a:rPr>
                        <a:t>If set, specifies that this TextView has an input method.</a:t>
                      </a:r>
                      <a:endParaRPr lang="en-US"/>
                    </a:p>
                  </a:txBody>
                  <a:tcPr/>
                </a:tc>
                <a:extLst>
                  <a:ext uri="{0D108BD9-81ED-4DB2-BD59-A6C34878D82A}">
                    <a16:rowId xmlns:a16="http://schemas.microsoft.com/office/drawing/2014/main" val="10003"/>
                  </a:ext>
                </a:extLst>
              </a:tr>
              <a:tr h="370840">
                <a:tc>
                  <a:txBody>
                    <a:bodyPr/>
                    <a:lstStyle/>
                    <a:p>
                      <a:r>
                        <a:rPr lang="en-US" sz="1800" b="1" i="0" kern="1200">
                          <a:solidFill>
                            <a:schemeClr val="dk1"/>
                          </a:solidFill>
                          <a:effectLst/>
                          <a:latin typeface="+mn-lt"/>
                          <a:ea typeface="+mn-ea"/>
                          <a:cs typeface="+mn-cs"/>
                        </a:rPr>
                        <a:t>android:background</a:t>
                      </a:r>
                      <a:endParaRPr lang="en-US"/>
                    </a:p>
                  </a:txBody>
                  <a:tcPr/>
                </a:tc>
                <a:tc>
                  <a:txBody>
                    <a:bodyPr/>
                    <a:lstStyle/>
                    <a:p>
                      <a:r>
                        <a:rPr lang="en-US" sz="1800" b="0" i="0" kern="1200">
                          <a:solidFill>
                            <a:schemeClr val="dk1"/>
                          </a:solidFill>
                          <a:effectLst/>
                          <a:latin typeface="+mn-lt"/>
                          <a:ea typeface="+mn-ea"/>
                          <a:cs typeface="+mn-cs"/>
                        </a:rPr>
                        <a:t>This is a drawable to use as the background.</a:t>
                      </a:r>
                      <a:endParaRPr lang="en-US"/>
                    </a:p>
                  </a:txBody>
                  <a:tcPr/>
                </a:tc>
                <a:extLst>
                  <a:ext uri="{0D108BD9-81ED-4DB2-BD59-A6C34878D82A}">
                    <a16:rowId xmlns:a16="http://schemas.microsoft.com/office/drawing/2014/main" val="10004"/>
                  </a:ext>
                </a:extLst>
              </a:tr>
              <a:tr h="370840">
                <a:tc>
                  <a:txBody>
                    <a:bodyPr/>
                    <a:lstStyle/>
                    <a:p>
                      <a:r>
                        <a:rPr lang="en-US" sz="1800" b="1" i="0" kern="1200">
                          <a:solidFill>
                            <a:schemeClr val="dk1"/>
                          </a:solidFill>
                          <a:effectLst/>
                          <a:latin typeface="+mn-lt"/>
                          <a:ea typeface="+mn-ea"/>
                          <a:cs typeface="+mn-cs"/>
                        </a:rPr>
                        <a:t>android:inputType</a:t>
                      </a:r>
                      <a:endParaRPr lang="en-US"/>
                    </a:p>
                  </a:txBody>
                  <a:tcPr/>
                </a:tc>
                <a:tc>
                  <a:txBody>
                    <a:bodyPr/>
                    <a:lstStyle/>
                    <a:p>
                      <a:r>
                        <a:rPr lang="en-US" sz="1800" b="0" i="0" kern="1200">
                          <a:solidFill>
                            <a:schemeClr val="dk1"/>
                          </a:solidFill>
                          <a:effectLst/>
                          <a:latin typeface="+mn-lt"/>
                          <a:ea typeface="+mn-ea"/>
                          <a:cs typeface="+mn-cs"/>
                        </a:rPr>
                        <a:t>The type of data being placed in a text field. Phone, Date, Time, Number, Password etc.</a:t>
                      </a:r>
                      <a:endParaRPr lang="en-US"/>
                    </a:p>
                  </a:txBody>
                  <a:tcPr/>
                </a:tc>
                <a:extLst>
                  <a:ext uri="{0D108BD9-81ED-4DB2-BD59-A6C34878D82A}">
                    <a16:rowId xmlns:a16="http://schemas.microsoft.com/office/drawing/2014/main" val="10005"/>
                  </a:ext>
                </a:extLst>
              </a:tr>
              <a:tr h="370840">
                <a:tc>
                  <a:txBody>
                    <a:bodyPr/>
                    <a:lstStyle/>
                    <a:p>
                      <a:r>
                        <a:rPr lang="en-US" sz="1800" b="1" i="0" kern="1200">
                          <a:solidFill>
                            <a:schemeClr val="dk1"/>
                          </a:solidFill>
                          <a:effectLst/>
                          <a:latin typeface="+mn-lt"/>
                          <a:ea typeface="+mn-ea"/>
                          <a:cs typeface="+mn-cs"/>
                        </a:rPr>
                        <a:t>android:hint</a:t>
                      </a:r>
                      <a:endParaRPr lang="en-US"/>
                    </a:p>
                  </a:txBody>
                  <a:tcPr/>
                </a:tc>
                <a:tc>
                  <a:txBody>
                    <a:bodyPr/>
                    <a:lstStyle/>
                    <a:p>
                      <a:r>
                        <a:rPr lang="en-US" sz="1800" b="0" i="0" kern="1200">
                          <a:solidFill>
                            <a:schemeClr val="dk1"/>
                          </a:solidFill>
                          <a:effectLst/>
                          <a:latin typeface="+mn-lt"/>
                          <a:ea typeface="+mn-ea"/>
                          <a:cs typeface="+mn-cs"/>
                        </a:rPr>
                        <a:t>Hint text to display when the text is empty.</a:t>
                      </a:r>
                      <a:endParaRPr lang="en-US"/>
                    </a:p>
                  </a:txBody>
                  <a:tcPr/>
                </a:tc>
                <a:extLst>
                  <a:ext uri="{0D108BD9-81ED-4DB2-BD59-A6C34878D82A}">
                    <a16:rowId xmlns:a16="http://schemas.microsoft.com/office/drawing/2014/main" val="10006"/>
                  </a:ext>
                </a:extLst>
              </a:tr>
              <a:tr h="370840">
                <a:tc>
                  <a:txBody>
                    <a:bodyPr/>
                    <a:lstStyle/>
                    <a:p>
                      <a:r>
                        <a:rPr lang="en-US" b="1"/>
                        <a:t>android:focusable</a:t>
                      </a:r>
                    </a:p>
                  </a:txBody>
                  <a:tcPr/>
                </a:tc>
                <a:tc>
                  <a:txBody>
                    <a:bodyPr/>
                    <a:lstStyle/>
                    <a:p>
                      <a:r>
                        <a:rPr lang="en-US"/>
                        <a:t>It specifies</a:t>
                      </a:r>
                      <a:r>
                        <a:rPr lang="en-US" baseline="0"/>
                        <a:t> that this edittext gets auto focus or not.</a:t>
                      </a:r>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741974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Button</a:t>
            </a:r>
          </a:p>
        </p:txBody>
      </p:sp>
      <p:sp>
        <p:nvSpPr>
          <p:cNvPr id="3" name="Content Placeholder 2"/>
          <p:cNvSpPr>
            <a:spLocks noGrp="1"/>
          </p:cNvSpPr>
          <p:nvPr>
            <p:ph idx="1"/>
          </p:nvPr>
        </p:nvSpPr>
        <p:spPr/>
        <p:txBody>
          <a:bodyPr/>
          <a:lstStyle/>
          <a:p>
            <a:r>
              <a:rPr lang="en-US"/>
              <a:t>A Button which can be pressed, or clicked, by the user to perform an action.</a:t>
            </a:r>
          </a:p>
          <a:p>
            <a:r>
              <a:rPr lang="en-US"/>
              <a:t>To specify an action when the button is pressed, set a click listener on the button object in the corresponding activity code.</a:t>
            </a:r>
          </a:p>
          <a:p>
            <a:r>
              <a:rPr lang="en-US"/>
              <a:t>Every button is styled using the system's default button background it can customize.</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13194357"/>
              </p:ext>
            </p:extLst>
          </p:nvPr>
        </p:nvGraphicFramePr>
        <p:xfrm>
          <a:off x="267593" y="2731626"/>
          <a:ext cx="11793228" cy="1854200"/>
        </p:xfrm>
        <a:graphic>
          <a:graphicData uri="http://schemas.openxmlformats.org/drawingml/2006/table">
            <a:tbl>
              <a:tblPr firstRow="1" bandRow="1">
                <a:tableStyleId>{5C22544A-7EE6-4342-B048-85BDC9FD1C3A}</a:tableStyleId>
              </a:tblPr>
              <a:tblGrid>
                <a:gridCol w="2436971">
                  <a:extLst>
                    <a:ext uri="{9D8B030D-6E8A-4147-A177-3AD203B41FA5}">
                      <a16:colId xmlns:a16="http://schemas.microsoft.com/office/drawing/2014/main" val="20000"/>
                    </a:ext>
                  </a:extLst>
                </a:gridCol>
                <a:gridCol w="9356257">
                  <a:extLst>
                    <a:ext uri="{9D8B030D-6E8A-4147-A177-3AD203B41FA5}">
                      <a16:colId xmlns:a16="http://schemas.microsoft.com/office/drawing/2014/main" val="20001"/>
                    </a:ext>
                  </a:extLst>
                </a:gridCol>
              </a:tblGrid>
              <a:tr h="370840">
                <a:tc>
                  <a:txBody>
                    <a:bodyPr/>
                    <a:lstStyle/>
                    <a:p>
                      <a:r>
                        <a:rPr lang="en-US" sz="1800" b="1" i="0" kern="1200">
                          <a:solidFill>
                            <a:schemeClr val="lt1"/>
                          </a:solidFill>
                          <a:effectLst/>
                          <a:latin typeface="+mn-lt"/>
                          <a:ea typeface="+mn-ea"/>
                          <a:cs typeface="+mn-cs"/>
                        </a:rPr>
                        <a:t>Attribute</a:t>
                      </a:r>
                      <a:endParaRPr lang="en-US"/>
                    </a:p>
                  </a:txBody>
                  <a:tcPr/>
                </a:tc>
                <a:tc>
                  <a:txBody>
                    <a:bodyPr/>
                    <a:lstStyle/>
                    <a:p>
                      <a:r>
                        <a:rPr lang="en-US" sz="1800" b="1" i="0" kern="1200">
                          <a:solidFill>
                            <a:schemeClr val="lt1"/>
                          </a:solidFill>
                          <a:effectLst/>
                          <a:latin typeface="+mn-lt"/>
                          <a:ea typeface="+mn-ea"/>
                          <a:cs typeface="+mn-cs"/>
                        </a:rPr>
                        <a:t>Description</a:t>
                      </a:r>
                      <a:endParaRPr lang="en-US"/>
                    </a:p>
                  </a:txBody>
                  <a:tcPr/>
                </a:tc>
                <a:extLst>
                  <a:ext uri="{0D108BD9-81ED-4DB2-BD59-A6C34878D82A}">
                    <a16:rowId xmlns:a16="http://schemas.microsoft.com/office/drawing/2014/main" val="10000"/>
                  </a:ext>
                </a:extLst>
              </a:tr>
              <a:tr h="370840">
                <a:tc>
                  <a:txBody>
                    <a:bodyPr/>
                    <a:lstStyle/>
                    <a:p>
                      <a:r>
                        <a:rPr lang="en-US" sz="1800" b="1" i="0" kern="1200">
                          <a:solidFill>
                            <a:schemeClr val="dk1"/>
                          </a:solidFill>
                          <a:effectLst/>
                          <a:latin typeface="+mn-lt"/>
                          <a:ea typeface="+mn-ea"/>
                          <a:cs typeface="+mn-cs"/>
                        </a:rPr>
                        <a:t>android:text</a:t>
                      </a:r>
                      <a:endParaRPr lang="en-US"/>
                    </a:p>
                  </a:txBody>
                  <a:tcPr/>
                </a:tc>
                <a:tc>
                  <a:txBody>
                    <a:bodyPr/>
                    <a:lstStyle/>
                    <a:p>
                      <a:r>
                        <a:rPr lang="en-US" sz="1800" b="0" i="0" kern="1200">
                          <a:solidFill>
                            <a:schemeClr val="dk1"/>
                          </a:solidFill>
                          <a:effectLst/>
                          <a:latin typeface="+mn-lt"/>
                          <a:ea typeface="+mn-ea"/>
                          <a:cs typeface="+mn-cs"/>
                        </a:rPr>
                        <a:t>This is used to display text on button.</a:t>
                      </a:r>
                      <a:endParaRPr lang="en-US"/>
                    </a:p>
                  </a:txBody>
                  <a:tcPr/>
                </a:tc>
                <a:extLst>
                  <a:ext uri="{0D108BD9-81ED-4DB2-BD59-A6C34878D82A}">
                    <a16:rowId xmlns:a16="http://schemas.microsoft.com/office/drawing/2014/main" val="10001"/>
                  </a:ext>
                </a:extLst>
              </a:tr>
              <a:tr h="370840">
                <a:tc>
                  <a:txBody>
                    <a:bodyPr/>
                    <a:lstStyle/>
                    <a:p>
                      <a:r>
                        <a:rPr lang="en-US" sz="1800" b="1" i="0" kern="1200">
                          <a:solidFill>
                            <a:schemeClr val="dk1"/>
                          </a:solidFill>
                          <a:effectLst/>
                          <a:latin typeface="+mn-lt"/>
                          <a:ea typeface="+mn-ea"/>
                          <a:cs typeface="+mn-cs"/>
                        </a:rPr>
                        <a:t>android:background</a:t>
                      </a:r>
                      <a:endParaRPr lang="en-US"/>
                    </a:p>
                  </a:txBody>
                  <a:tcPr/>
                </a:tc>
                <a:tc>
                  <a:txBody>
                    <a:bodyPr/>
                    <a:lstStyle/>
                    <a:p>
                      <a:r>
                        <a:rPr lang="en-US" sz="1800" b="0" i="0" kern="1200">
                          <a:solidFill>
                            <a:schemeClr val="dk1"/>
                          </a:solidFill>
                          <a:effectLst/>
                          <a:latin typeface="+mn-lt"/>
                          <a:ea typeface="+mn-ea"/>
                          <a:cs typeface="+mn-cs"/>
                        </a:rPr>
                        <a:t>This is a drawable to use as the background.</a:t>
                      </a:r>
                      <a:endParaRPr lang="en-US"/>
                    </a:p>
                  </a:txBody>
                  <a:tcPr/>
                </a:tc>
                <a:extLst>
                  <a:ext uri="{0D108BD9-81ED-4DB2-BD59-A6C34878D82A}">
                    <a16:rowId xmlns:a16="http://schemas.microsoft.com/office/drawing/2014/main" val="10002"/>
                  </a:ext>
                </a:extLst>
              </a:tr>
              <a:tr h="370840">
                <a:tc>
                  <a:txBody>
                    <a:bodyPr/>
                    <a:lstStyle/>
                    <a:p>
                      <a:r>
                        <a:rPr lang="en-US" sz="1800" b="1" i="0" kern="1200">
                          <a:solidFill>
                            <a:schemeClr val="dk1"/>
                          </a:solidFill>
                          <a:effectLst/>
                          <a:latin typeface="+mn-lt"/>
                          <a:ea typeface="+mn-ea"/>
                          <a:cs typeface="+mn-cs"/>
                        </a:rPr>
                        <a:t>android:id</a:t>
                      </a:r>
                      <a:endParaRPr lang="en-US"/>
                    </a:p>
                  </a:txBody>
                  <a:tcPr/>
                </a:tc>
                <a:tc>
                  <a:txBody>
                    <a:bodyPr/>
                    <a:lstStyle/>
                    <a:p>
                      <a:r>
                        <a:rPr lang="en-US" sz="1800" b="0" i="0" kern="1200">
                          <a:solidFill>
                            <a:schemeClr val="dk1"/>
                          </a:solidFill>
                          <a:effectLst/>
                          <a:latin typeface="+mn-lt"/>
                          <a:ea typeface="+mn-ea"/>
                          <a:cs typeface="+mn-cs"/>
                        </a:rPr>
                        <a:t>This supplies an identifier name for this view.</a:t>
                      </a:r>
                      <a:endParaRPr lang="en-US"/>
                    </a:p>
                  </a:txBody>
                  <a:tcPr/>
                </a:tc>
                <a:extLst>
                  <a:ext uri="{0D108BD9-81ED-4DB2-BD59-A6C34878D82A}">
                    <a16:rowId xmlns:a16="http://schemas.microsoft.com/office/drawing/2014/main" val="10003"/>
                  </a:ext>
                </a:extLst>
              </a:tr>
              <a:tr h="370840">
                <a:tc>
                  <a:txBody>
                    <a:bodyPr/>
                    <a:lstStyle/>
                    <a:p>
                      <a:r>
                        <a:rPr lang="en-US" sz="1800" b="1" i="0" kern="1200">
                          <a:solidFill>
                            <a:schemeClr val="dk1"/>
                          </a:solidFill>
                          <a:effectLst/>
                          <a:latin typeface="+mn-lt"/>
                          <a:ea typeface="+mn-ea"/>
                          <a:cs typeface="+mn-cs"/>
                        </a:rPr>
                        <a:t>android:onClick</a:t>
                      </a:r>
                      <a:endParaRPr lang="en-US"/>
                    </a:p>
                  </a:txBody>
                  <a:tcPr/>
                </a:tc>
                <a:tc>
                  <a:txBody>
                    <a:bodyPr/>
                    <a:lstStyle/>
                    <a:p>
                      <a:r>
                        <a:rPr lang="en-US" sz="1800" b="0" i="0" kern="1200">
                          <a:solidFill>
                            <a:schemeClr val="dk1"/>
                          </a:solidFill>
                          <a:effectLst/>
                          <a:latin typeface="+mn-lt"/>
                          <a:ea typeface="+mn-ea"/>
                          <a:cs typeface="+mn-cs"/>
                        </a:rPr>
                        <a:t>This is the name of the method in this View's context to invoke when the view is clicked.</a:t>
                      </a:r>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66375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Card View</a:t>
            </a:r>
          </a:p>
        </p:txBody>
      </p:sp>
      <p:sp>
        <p:nvSpPr>
          <p:cNvPr id="3" name="Content Placeholder 2"/>
          <p:cNvSpPr>
            <a:spLocks noGrp="1"/>
          </p:cNvSpPr>
          <p:nvPr>
            <p:ph idx="1"/>
          </p:nvPr>
        </p:nvSpPr>
        <p:spPr/>
        <p:txBody>
          <a:bodyPr/>
          <a:lstStyle/>
          <a:p>
            <a:r>
              <a:rPr lang="en-US"/>
              <a:t>A CardView is child of FrameLayout with a rounded corner background along with a specific elevation.</a:t>
            </a:r>
          </a:p>
          <a:p>
            <a:r>
              <a:rPr lang="en-US"/>
              <a:t>The main usage of CardView is that it helps to give a rich feel and look to the UI design.</a:t>
            </a:r>
          </a:p>
          <a:p>
            <a:r>
              <a:rPr lang="en-US"/>
              <a:t>These cards have a default elevation above their containing view group, so the system draws shadows below them.</a:t>
            </a:r>
          </a:p>
          <a:p>
            <a:r>
              <a:rPr lang="en-US"/>
              <a:t>Information inside cards that have a consistent look across the platform. </a:t>
            </a:r>
          </a:p>
          <a:p>
            <a:r>
              <a:rPr lang="en-US"/>
              <a:t>It can be used for creating items in </a:t>
            </a:r>
            <a:r>
              <a:rPr lang="en-US" err="1"/>
              <a:t>ListView </a:t>
            </a:r>
            <a:r>
              <a:rPr lang="en-US"/>
              <a:t>or inside </a:t>
            </a:r>
            <a:r>
              <a:rPr lang="en-US" err="1"/>
              <a:t>RecyclerView</a:t>
            </a:r>
            <a:r>
              <a:rPr lang="en-US"/>
              <a:t>.</a:t>
            </a:r>
          </a:p>
        </p:txBody>
      </p:sp>
      <p:graphicFrame>
        <p:nvGraphicFramePr>
          <p:cNvPr id="4" name="Table 3"/>
          <p:cNvGraphicFramePr>
            <a:graphicFrameLocks noGrp="1"/>
          </p:cNvGraphicFramePr>
          <p:nvPr>
            <p:extLst>
              <p:ext uri="{D42A27DB-BD31-4B8C-83A1-F6EECF244321}">
                <p14:modId xmlns:p14="http://schemas.microsoft.com/office/powerpoint/2010/main" val="176253005"/>
              </p:ext>
            </p:extLst>
          </p:nvPr>
        </p:nvGraphicFramePr>
        <p:xfrm>
          <a:off x="435212" y="3913242"/>
          <a:ext cx="11260919" cy="2123440"/>
        </p:xfrm>
        <a:graphic>
          <a:graphicData uri="http://schemas.openxmlformats.org/drawingml/2006/table">
            <a:tbl>
              <a:tblPr firstRow="1" bandRow="1">
                <a:tableStyleId>{5C22544A-7EE6-4342-B048-85BDC9FD1C3A}</a:tableStyleId>
              </a:tblPr>
              <a:tblGrid>
                <a:gridCol w="5105779">
                  <a:extLst>
                    <a:ext uri="{9D8B030D-6E8A-4147-A177-3AD203B41FA5}">
                      <a16:colId xmlns:a16="http://schemas.microsoft.com/office/drawing/2014/main" val="20000"/>
                    </a:ext>
                  </a:extLst>
                </a:gridCol>
                <a:gridCol w="6155140">
                  <a:extLst>
                    <a:ext uri="{9D8B030D-6E8A-4147-A177-3AD203B41FA5}">
                      <a16:colId xmlns:a16="http://schemas.microsoft.com/office/drawing/2014/main" val="20001"/>
                    </a:ext>
                  </a:extLst>
                </a:gridCol>
              </a:tblGrid>
              <a:tr h="370840">
                <a:tc>
                  <a:txBody>
                    <a:bodyPr/>
                    <a:lstStyle/>
                    <a:p>
                      <a:r>
                        <a:rPr lang="en-US" sz="1800" b="1" i="0" kern="1200">
                          <a:solidFill>
                            <a:schemeClr val="lt1"/>
                          </a:solidFill>
                          <a:effectLst/>
                          <a:latin typeface="+mn-lt"/>
                          <a:ea typeface="+mn-ea"/>
                          <a:cs typeface="+mn-cs"/>
                        </a:rPr>
                        <a:t>Attribute</a:t>
                      </a:r>
                      <a:endParaRPr lang="en-US"/>
                    </a:p>
                  </a:txBody>
                  <a:tcPr/>
                </a:tc>
                <a:tc>
                  <a:txBody>
                    <a:bodyPr/>
                    <a:lstStyle/>
                    <a:p>
                      <a:r>
                        <a:rPr lang="en-US"/>
                        <a:t>Description</a:t>
                      </a:r>
                    </a:p>
                  </a:txBody>
                  <a:tcPr/>
                </a:tc>
                <a:extLst>
                  <a:ext uri="{0D108BD9-81ED-4DB2-BD59-A6C34878D82A}">
                    <a16:rowId xmlns:a16="http://schemas.microsoft.com/office/drawing/2014/main" val="10000"/>
                  </a:ext>
                </a:extLst>
              </a:tr>
              <a:tr h="370840">
                <a:tc>
                  <a:txBody>
                    <a:bodyPr/>
                    <a:lstStyle/>
                    <a:p>
                      <a:r>
                        <a:rPr lang="en-US" sz="1800" kern="1200" err="1">
                          <a:solidFill>
                            <a:schemeClr val="dk1"/>
                          </a:solidFill>
                          <a:effectLst/>
                          <a:latin typeface="+mn-lt"/>
                          <a:ea typeface="+mn-ea"/>
                          <a:cs typeface="+mn-cs"/>
                        </a:rPr>
                        <a:t>card_view:</a:t>
                      </a:r>
                      <a:r>
                        <a:rPr lang="en-US" sz="1800" b="0" i="0" kern="1200" err="1">
                          <a:solidFill>
                            <a:schemeClr val="dk1"/>
                          </a:solidFill>
                          <a:effectLst/>
                          <a:latin typeface="+mn-lt"/>
                          <a:ea typeface="+mn-ea"/>
                          <a:cs typeface="+mn-cs"/>
                        </a:rPr>
                        <a:t>cardBackgroundColor</a:t>
                      </a:r>
                      <a:endParaRPr lang="en-US"/>
                    </a:p>
                  </a:txBody>
                  <a:tcPr/>
                </a:tc>
                <a:tc>
                  <a:txBody>
                    <a:bodyPr/>
                    <a:lstStyle/>
                    <a:p>
                      <a:r>
                        <a:rPr lang="en-US"/>
                        <a:t>Can set background color.</a:t>
                      </a:r>
                    </a:p>
                  </a:txBody>
                  <a:tcPr/>
                </a:tc>
                <a:extLst>
                  <a:ext uri="{0D108BD9-81ED-4DB2-BD59-A6C34878D82A}">
                    <a16:rowId xmlns:a16="http://schemas.microsoft.com/office/drawing/2014/main" val="10001"/>
                  </a:ext>
                </a:extLst>
              </a:tr>
              <a:tr h="370840">
                <a:tc>
                  <a:txBody>
                    <a:bodyPr/>
                    <a:lstStyle/>
                    <a:p>
                      <a:r>
                        <a:rPr lang="en-US" sz="1800" kern="1200" err="1">
                          <a:solidFill>
                            <a:schemeClr val="dk1"/>
                          </a:solidFill>
                          <a:effectLst/>
                          <a:latin typeface="+mn-lt"/>
                          <a:ea typeface="+mn-ea"/>
                          <a:cs typeface="+mn-cs"/>
                        </a:rPr>
                        <a:t>card_view:cardCornerRadius</a:t>
                      </a:r>
                      <a:endParaRPr lang="en-US"/>
                    </a:p>
                  </a:txBody>
                  <a:tcPr/>
                </a:tc>
                <a:tc>
                  <a:txBody>
                    <a:bodyPr/>
                    <a:lstStyle/>
                    <a:p>
                      <a:r>
                        <a:rPr lang="en-US"/>
                        <a:t>To</a:t>
                      </a:r>
                      <a:r>
                        <a:rPr lang="en-US" baseline="0"/>
                        <a:t> set Radius or card corner</a:t>
                      </a:r>
                      <a:endParaRPr lang="en-US"/>
                    </a:p>
                  </a:txBody>
                  <a:tcPr/>
                </a:tc>
                <a:extLst>
                  <a:ext uri="{0D108BD9-81ED-4DB2-BD59-A6C34878D82A}">
                    <a16:rowId xmlns:a16="http://schemas.microsoft.com/office/drawing/2014/main" val="10002"/>
                  </a:ext>
                </a:extLst>
              </a:tr>
              <a:tr h="370840">
                <a:tc>
                  <a:txBody>
                    <a:bodyPr/>
                    <a:lstStyle/>
                    <a:p>
                      <a:r>
                        <a:rPr lang="en-US" sz="1800" kern="1200" err="1">
                          <a:solidFill>
                            <a:schemeClr val="dk1"/>
                          </a:solidFill>
                          <a:effectLst/>
                          <a:latin typeface="+mn-lt"/>
                          <a:ea typeface="+mn-ea"/>
                          <a:cs typeface="+mn-cs"/>
                        </a:rPr>
                        <a:t>card_view:cardElevation</a:t>
                      </a:r>
                      <a:endParaRPr lang="en-US"/>
                    </a:p>
                  </a:txBody>
                  <a:tcPr/>
                </a:tc>
                <a:tc>
                  <a:txBody>
                    <a:bodyPr/>
                    <a:lstStyle/>
                    <a:p>
                      <a:r>
                        <a:rPr lang="en-US"/>
                        <a:t>To set elevation</a:t>
                      </a:r>
                      <a:r>
                        <a:rPr lang="en-US" baseline="0"/>
                        <a:t> to tha card</a:t>
                      </a:r>
                      <a:endParaRPr lang="en-US"/>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z="1800" kern="1200" err="1">
                          <a:solidFill>
                            <a:schemeClr val="dk1"/>
                          </a:solidFill>
                          <a:effectLst/>
                          <a:latin typeface="+mn-lt"/>
                          <a:ea typeface="+mn-ea"/>
                          <a:cs typeface="+mn-cs"/>
                        </a:rPr>
                        <a:t>card_view:</a:t>
                      </a:r>
                      <a:r>
                        <a:rPr lang="en-US" sz="1800" b="0" i="0" kern="1200" err="1">
                          <a:solidFill>
                            <a:schemeClr val="dk1"/>
                          </a:solidFill>
                          <a:effectLst/>
                          <a:latin typeface="+mn-lt"/>
                          <a:ea typeface="+mn-ea"/>
                          <a:cs typeface="+mn-cs"/>
                        </a:rPr>
                        <a:t>cardUseCompatPadding</a:t>
                      </a:r>
                      <a:endParaRPr lang="en-US"/>
                    </a:p>
                  </a:txBody>
                  <a:tcPr/>
                </a:tc>
                <a:tc>
                  <a:txBody>
                    <a:bodyPr/>
                    <a:lstStyle/>
                    <a:p>
                      <a:r>
                        <a:rPr lang="en-US"/>
                        <a:t>Set</a:t>
                      </a:r>
                      <a:r>
                        <a:rPr lang="en-US" baseline="0"/>
                        <a:t> </a:t>
                      </a:r>
                      <a:r>
                        <a:rPr lang="en-US"/>
                        <a:t>compatible</a:t>
                      </a:r>
                      <a:r>
                        <a:rPr lang="en-US" baseline="0"/>
                        <a:t> padding to cardview based on radius and elevation</a:t>
                      </a:r>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97903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ListView</a:t>
            </a:r>
            <a:endParaRPr lang="en-US"/>
          </a:p>
        </p:txBody>
      </p:sp>
      <p:sp>
        <p:nvSpPr>
          <p:cNvPr id="3" name="Content Placeholder 2"/>
          <p:cNvSpPr>
            <a:spLocks noGrp="1"/>
          </p:cNvSpPr>
          <p:nvPr>
            <p:ph idx="1"/>
          </p:nvPr>
        </p:nvSpPr>
        <p:spPr/>
        <p:txBody>
          <a:bodyPr/>
          <a:lstStyle/>
          <a:p>
            <a:r>
              <a:rPr lang="en-US"/>
              <a:t>ListView is a view which groups several items and display them in vertical scrollable list.</a:t>
            </a:r>
          </a:p>
          <a:p>
            <a:r>
              <a:rPr lang="en-US"/>
              <a:t>The list items are automatically inserted to the list using an </a:t>
            </a:r>
            <a:r>
              <a:rPr lang="en-US" b="1"/>
              <a:t>Adapter</a:t>
            </a:r>
            <a:r>
              <a:rPr lang="en-US"/>
              <a:t> that pulls content from a source such as an array or database.</a:t>
            </a:r>
          </a:p>
          <a:p>
            <a:r>
              <a:rPr lang="en-US"/>
              <a:t>An adapter actually acts as a bridge between UI components and the data source that fill data into UI Component.</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94752358"/>
              </p:ext>
            </p:extLst>
          </p:nvPr>
        </p:nvGraphicFramePr>
        <p:xfrm>
          <a:off x="257791" y="2932211"/>
          <a:ext cx="11697648" cy="1483360"/>
        </p:xfrm>
        <a:graphic>
          <a:graphicData uri="http://schemas.openxmlformats.org/drawingml/2006/table">
            <a:tbl>
              <a:tblPr firstRow="1" bandRow="1">
                <a:tableStyleId>{5C22544A-7EE6-4342-B048-85BDC9FD1C3A}</a:tableStyleId>
              </a:tblPr>
              <a:tblGrid>
                <a:gridCol w="2239749">
                  <a:extLst>
                    <a:ext uri="{9D8B030D-6E8A-4147-A177-3AD203B41FA5}">
                      <a16:colId xmlns:a16="http://schemas.microsoft.com/office/drawing/2014/main" val="20000"/>
                    </a:ext>
                  </a:extLst>
                </a:gridCol>
                <a:gridCol w="9457899">
                  <a:extLst>
                    <a:ext uri="{9D8B030D-6E8A-4147-A177-3AD203B41FA5}">
                      <a16:colId xmlns:a16="http://schemas.microsoft.com/office/drawing/2014/main" val="20001"/>
                    </a:ext>
                  </a:extLst>
                </a:gridCol>
              </a:tblGrid>
              <a:tr h="370840">
                <a:tc>
                  <a:txBody>
                    <a:bodyPr/>
                    <a:lstStyle/>
                    <a:p>
                      <a:r>
                        <a:rPr lang="en-US" sz="1800" b="1" i="0" kern="1200">
                          <a:solidFill>
                            <a:schemeClr val="lt1"/>
                          </a:solidFill>
                          <a:effectLst/>
                          <a:latin typeface="+mn-lt"/>
                          <a:ea typeface="+mn-ea"/>
                          <a:cs typeface="+mn-cs"/>
                        </a:rPr>
                        <a:t>Attribute </a:t>
                      </a:r>
                      <a:endParaRPr lang="en-US"/>
                    </a:p>
                  </a:txBody>
                  <a:tcPr/>
                </a:tc>
                <a:tc>
                  <a:txBody>
                    <a:bodyPr/>
                    <a:lstStyle/>
                    <a:p>
                      <a:r>
                        <a:rPr lang="en-US" sz="1800" b="1" i="0" kern="1200">
                          <a:solidFill>
                            <a:schemeClr val="lt1"/>
                          </a:solidFill>
                          <a:effectLst/>
                          <a:latin typeface="+mn-lt"/>
                          <a:ea typeface="+mn-ea"/>
                          <a:cs typeface="+mn-cs"/>
                        </a:rPr>
                        <a:t>Description</a:t>
                      </a:r>
                      <a:endParaRPr lang="en-US"/>
                    </a:p>
                  </a:txBody>
                  <a:tcPr/>
                </a:tc>
                <a:extLst>
                  <a:ext uri="{0D108BD9-81ED-4DB2-BD59-A6C34878D82A}">
                    <a16:rowId xmlns:a16="http://schemas.microsoft.com/office/drawing/2014/main" val="10000"/>
                  </a:ext>
                </a:extLst>
              </a:tr>
              <a:tr h="370840">
                <a:tc>
                  <a:txBody>
                    <a:bodyPr/>
                    <a:lstStyle/>
                    <a:p>
                      <a:r>
                        <a:rPr lang="en-US" sz="1800" b="1" i="0" kern="1200">
                          <a:solidFill>
                            <a:schemeClr val="dk1"/>
                          </a:solidFill>
                          <a:effectLst/>
                          <a:latin typeface="+mn-lt"/>
                          <a:ea typeface="+mn-ea"/>
                          <a:cs typeface="+mn-cs"/>
                        </a:rPr>
                        <a:t>android:divider</a:t>
                      </a:r>
                      <a:endParaRPr lang="en-US"/>
                    </a:p>
                  </a:txBody>
                  <a:tcPr/>
                </a:tc>
                <a:tc>
                  <a:txBody>
                    <a:bodyPr/>
                    <a:lstStyle/>
                    <a:p>
                      <a:r>
                        <a:rPr lang="en-US" sz="1800" b="0" i="0" kern="1200">
                          <a:solidFill>
                            <a:schemeClr val="dk1"/>
                          </a:solidFill>
                          <a:effectLst/>
                          <a:latin typeface="+mn-lt"/>
                          <a:ea typeface="+mn-ea"/>
                          <a:cs typeface="+mn-cs"/>
                        </a:rPr>
                        <a:t>This is drawable or color to draw between list items.</a:t>
                      </a:r>
                      <a:endParaRPr lang="en-US"/>
                    </a:p>
                  </a:txBody>
                  <a:tcPr/>
                </a:tc>
                <a:extLst>
                  <a:ext uri="{0D108BD9-81ED-4DB2-BD59-A6C34878D82A}">
                    <a16:rowId xmlns:a16="http://schemas.microsoft.com/office/drawing/2014/main" val="10001"/>
                  </a:ext>
                </a:extLst>
              </a:tr>
              <a:tr h="370840">
                <a:tc>
                  <a:txBody>
                    <a:bodyPr/>
                    <a:lstStyle/>
                    <a:p>
                      <a:r>
                        <a:rPr lang="en-US" sz="1800" b="1" i="0" kern="1200">
                          <a:solidFill>
                            <a:schemeClr val="dk1"/>
                          </a:solidFill>
                          <a:effectLst/>
                          <a:latin typeface="+mn-lt"/>
                          <a:ea typeface="+mn-ea"/>
                          <a:cs typeface="+mn-cs"/>
                        </a:rPr>
                        <a:t>android:dividerHeight</a:t>
                      </a:r>
                      <a:endParaRPr lang="en-US"/>
                    </a:p>
                  </a:txBody>
                  <a:tcPr/>
                </a:tc>
                <a:tc>
                  <a:txBody>
                    <a:bodyPr/>
                    <a:lstStyle/>
                    <a:p>
                      <a:r>
                        <a:rPr lang="en-US" sz="1800" b="0" i="0" kern="1200">
                          <a:solidFill>
                            <a:schemeClr val="dk1"/>
                          </a:solidFill>
                          <a:effectLst/>
                          <a:latin typeface="+mn-lt"/>
                          <a:ea typeface="+mn-ea"/>
                          <a:cs typeface="+mn-cs"/>
                        </a:rPr>
                        <a:t>This specifies height of the divider. This could be in px, dp, sp, in, or mm.</a:t>
                      </a:r>
                      <a:endParaRPr lang="en-US"/>
                    </a:p>
                  </a:txBody>
                  <a:tcPr/>
                </a:tc>
                <a:extLst>
                  <a:ext uri="{0D108BD9-81ED-4DB2-BD59-A6C34878D82A}">
                    <a16:rowId xmlns:a16="http://schemas.microsoft.com/office/drawing/2014/main" val="10002"/>
                  </a:ext>
                </a:extLst>
              </a:tr>
              <a:tr h="370840">
                <a:tc>
                  <a:txBody>
                    <a:bodyPr/>
                    <a:lstStyle/>
                    <a:p>
                      <a:r>
                        <a:rPr lang="en-US" sz="1800" b="1" i="0" kern="1200">
                          <a:solidFill>
                            <a:schemeClr val="dk1"/>
                          </a:solidFill>
                          <a:effectLst/>
                          <a:latin typeface="+mn-lt"/>
                          <a:ea typeface="+mn-ea"/>
                          <a:cs typeface="+mn-cs"/>
                        </a:rPr>
                        <a:t>android:entries</a:t>
                      </a:r>
                      <a:endParaRPr lang="en-US"/>
                    </a:p>
                  </a:txBody>
                  <a:tcPr/>
                </a:tc>
                <a:tc>
                  <a:txBody>
                    <a:bodyPr/>
                    <a:lstStyle/>
                    <a:p>
                      <a:r>
                        <a:rPr lang="en-US" sz="1800" b="0" i="0" kern="1200">
                          <a:solidFill>
                            <a:schemeClr val="dk1"/>
                          </a:solidFill>
                          <a:effectLst/>
                          <a:latin typeface="+mn-lt"/>
                          <a:ea typeface="+mn-ea"/>
                          <a:cs typeface="+mn-cs"/>
                        </a:rPr>
                        <a:t>Specifies the reference to an array resource that will populate the ListView.</a:t>
                      </a:r>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526256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Adapter</a:t>
            </a:r>
          </a:p>
        </p:txBody>
      </p:sp>
      <p:sp>
        <p:nvSpPr>
          <p:cNvPr id="3" name="Content Placeholder 2"/>
          <p:cNvSpPr>
            <a:spLocks noGrp="1"/>
          </p:cNvSpPr>
          <p:nvPr>
            <p:ph idx="1"/>
          </p:nvPr>
        </p:nvSpPr>
        <p:spPr/>
        <p:txBody>
          <a:bodyPr/>
          <a:lstStyle/>
          <a:p>
            <a:r>
              <a:rPr lang="en-US"/>
              <a:t>An Adapter object acts as a bridge between an </a:t>
            </a:r>
            <a:r>
              <a:rPr lang="en-US">
                <a:solidFill>
                  <a:srgbClr val="C00000"/>
                </a:solidFill>
              </a:rPr>
              <a:t>AdapterView </a:t>
            </a:r>
            <a:r>
              <a:rPr lang="en-US"/>
              <a:t>and the underlying data for that view.</a:t>
            </a:r>
          </a:p>
          <a:p>
            <a:r>
              <a:rPr lang="en-US"/>
              <a:t>In Android development, any time we want to show a vertical list of scrollable items we will use a </a:t>
            </a:r>
            <a:r>
              <a:rPr lang="en-US" err="1"/>
              <a:t>ListView </a:t>
            </a:r>
            <a:r>
              <a:rPr lang="en-US"/>
              <a:t>which has data populated using an Adapter.</a:t>
            </a:r>
          </a:p>
          <a:p>
            <a:r>
              <a:rPr lang="en-US"/>
              <a:t>The simplest adapter to use is called an ArrayAdapter because the adapter converts an ArrayList of objects into View items loaded into the ListView container.</a:t>
            </a:r>
          </a:p>
          <a:p>
            <a:r>
              <a:rPr lang="en-US"/>
              <a:t>The ArrayAdapter fits in between an ArrayList (data source) and the ListView (visual representation)</a:t>
            </a:r>
          </a:p>
          <a:p>
            <a:r>
              <a:rPr lang="en-US"/>
              <a:t>When your ListView is connected to an adapter, the adapter will instantiate rows until the ListView has been fully populated with enough items to fill the full height of the screen. At that point, no additional row items are created in memory.</a:t>
            </a:r>
          </a:p>
          <a:p>
            <a:endParaRPr lang="en-US"/>
          </a:p>
        </p:txBody>
      </p:sp>
      <p:sp>
        <p:nvSpPr>
          <p:cNvPr id="7" name="Rectangle 6"/>
          <p:cNvSpPr/>
          <p:nvPr/>
        </p:nvSpPr>
        <p:spPr>
          <a:xfrm>
            <a:off x="507241" y="5241866"/>
            <a:ext cx="11177517"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ArrayAdapter&lt;String&gt; itemsAdapter = new ArrayAdapter&lt;String&gt;(this, android.R.layout.simple_list_item_1, items);</a:t>
            </a:r>
          </a:p>
        </p:txBody>
      </p:sp>
    </p:spTree>
    <p:extLst>
      <p:ext uri="{BB962C8B-B14F-4D97-AF65-F5344CB8AC3E}">
        <p14:creationId xmlns:p14="http://schemas.microsoft.com/office/powerpoint/2010/main" val="35332217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Recycler View</a:t>
            </a:r>
          </a:p>
        </p:txBody>
      </p:sp>
      <p:sp>
        <p:nvSpPr>
          <p:cNvPr id="3" name="Content Placeholder 2"/>
          <p:cNvSpPr>
            <a:spLocks noGrp="1"/>
          </p:cNvSpPr>
          <p:nvPr>
            <p:ph idx="1"/>
          </p:nvPr>
        </p:nvSpPr>
        <p:spPr>
          <a:xfrm>
            <a:off x="131180" y="863445"/>
            <a:ext cx="11929641" cy="1211016"/>
          </a:xfrm>
        </p:spPr>
        <p:txBody>
          <a:bodyPr/>
          <a:lstStyle/>
          <a:p>
            <a:r>
              <a:rPr lang="en-US"/>
              <a:t>RecyclerView is a ViewGroup added as a successor of the GridView and ListView.</a:t>
            </a:r>
          </a:p>
          <a:p>
            <a:r>
              <a:rPr lang="en-US"/>
              <a:t>RecyclerView is mostly used to design the user interface with the fine-grain control over the lists and grids of android application.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236" y="1764385"/>
            <a:ext cx="2388714" cy="4090506"/>
          </a:xfrm>
          <a:prstGeom prst="rect">
            <a:avLst/>
          </a:prstGeom>
        </p:spPr>
      </p:pic>
      <p:sp>
        <p:nvSpPr>
          <p:cNvPr id="6" name="Content Placeholder 2"/>
          <p:cNvSpPr txBox="1"/>
          <p:nvPr/>
        </p:nvSpPr>
        <p:spPr>
          <a:xfrm>
            <a:off x="131181" y="2074461"/>
            <a:ext cx="9067056" cy="44901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7" name="Content Placeholder 2"/>
          <p:cNvSpPr txBox="1"/>
          <p:nvPr/>
        </p:nvSpPr>
        <p:spPr>
          <a:xfrm>
            <a:off x="131180" y="2074461"/>
            <a:ext cx="8958229" cy="449011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 implement a basic RecyclerView three sub-parts are needed.</a:t>
            </a:r>
          </a:p>
          <a:p>
            <a:pPr lvl="1"/>
            <a:r>
              <a:rPr lang="en-US">
                <a:solidFill>
                  <a:srgbClr val="C00000"/>
                </a:solidFill>
              </a:rPr>
              <a:t>1) The Card Layout :</a:t>
            </a:r>
            <a:r>
              <a:rPr lang="en-US"/>
              <a:t> it is an XML layout which will be treated as an item for the list created by the RecyclerView.</a:t>
            </a:r>
          </a:p>
          <a:p>
            <a:pPr lvl="1"/>
            <a:r>
              <a:rPr lang="en-US">
                <a:solidFill>
                  <a:srgbClr val="C00000"/>
                </a:solidFill>
              </a:rPr>
              <a:t>2) The ViewHolder:</a:t>
            </a:r>
            <a:r>
              <a:rPr lang="en-US"/>
              <a:t> it is a java class that stores the reference to the card layout views that modified during the execution of list.</a:t>
            </a:r>
          </a:p>
          <a:p>
            <a:pPr lvl="1"/>
            <a:r>
              <a:rPr lang="en-US">
                <a:solidFill>
                  <a:srgbClr val="C00000"/>
                </a:solidFill>
              </a:rPr>
              <a:t>3) The Data Class:</a:t>
            </a:r>
            <a:r>
              <a:rPr lang="en-US" b="1">
                <a:solidFill>
                  <a:srgbClr val="C00000"/>
                </a:solidFill>
              </a:rPr>
              <a:t> </a:t>
            </a:r>
            <a:r>
              <a:rPr lang="en-US"/>
              <a:t>it</a:t>
            </a:r>
            <a:r>
              <a:rPr lang="en-US" b="1"/>
              <a:t> </a:t>
            </a:r>
            <a:r>
              <a:rPr lang="en-US"/>
              <a:t>is a custom java class (getter - setter) that acts as a structure for holding the information for every item of the RecyclerView.</a:t>
            </a:r>
          </a:p>
          <a:p>
            <a:r>
              <a:rPr lang="en-US"/>
              <a:t>The adapter is main part for RecyclerView for displaying the list.</a:t>
            </a:r>
          </a:p>
          <a:p>
            <a:pPr lvl="1"/>
            <a:r>
              <a:rPr lang="en-US">
                <a:solidFill>
                  <a:srgbClr val="C00000"/>
                </a:solidFill>
              </a:rPr>
              <a:t>onCreateViewHolder:</a:t>
            </a:r>
            <a:r>
              <a:rPr lang="en-US"/>
              <a:t> which deals with the inflation of the card layout as an item.</a:t>
            </a:r>
          </a:p>
          <a:p>
            <a:pPr lvl="1"/>
            <a:r>
              <a:rPr lang="en-US">
                <a:solidFill>
                  <a:srgbClr val="C00000"/>
                </a:solidFill>
              </a:rPr>
              <a:t>onBindViewHolder: </a:t>
            </a:r>
            <a:r>
              <a:rPr lang="en-US"/>
              <a:t>which deals with the setting of different data and methods related to clicks on particular items.</a:t>
            </a:r>
          </a:p>
          <a:p>
            <a:pPr lvl="1"/>
            <a:r>
              <a:rPr lang="en-US">
                <a:solidFill>
                  <a:srgbClr val="C00000"/>
                </a:solidFill>
              </a:rPr>
              <a:t>getItemCount:</a:t>
            </a:r>
            <a:r>
              <a:rPr lang="en-US"/>
              <a:t> which Returns the length of the RecyclerView.</a:t>
            </a:r>
          </a:p>
        </p:txBody>
      </p:sp>
    </p:spTree>
    <p:extLst>
      <p:ext uri="{BB962C8B-B14F-4D97-AF65-F5344CB8AC3E}">
        <p14:creationId xmlns:p14="http://schemas.microsoft.com/office/powerpoint/2010/main" val="26210131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500"/>
                                        <p:tgtEl>
                                          <p:spTgt spid="7">
                                            <p:txEl>
                                              <p:pRg st="4" end="4"/>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fade">
                                      <p:cBhvr>
                                        <p:cTn id="52" dur="500"/>
                                        <p:tgtEl>
                                          <p:spTgt spid="7">
                                            <p:txEl>
                                              <p:pRg st="6" end="6"/>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fade">
                                      <p:cBhvr>
                                        <p:cTn id="5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 Design Toolbar</a:t>
            </a:r>
          </a:p>
        </p:txBody>
      </p:sp>
      <p:sp>
        <p:nvSpPr>
          <p:cNvPr id="3" name="Content Placeholder 2"/>
          <p:cNvSpPr>
            <a:spLocks noGrp="1"/>
          </p:cNvSpPr>
          <p:nvPr>
            <p:ph idx="1"/>
          </p:nvPr>
        </p:nvSpPr>
        <p:spPr/>
        <p:txBody>
          <a:bodyPr/>
          <a:lstStyle/>
          <a:p>
            <a:r>
              <a:rPr lang="en-US"/>
              <a:t>The toolbar gave us so much space for customization and creation for </a:t>
            </a:r>
            <a:r>
              <a:rPr lang="en-US">
                <a:solidFill>
                  <a:srgbClr val="C00000"/>
                </a:solidFill>
              </a:rPr>
              <a:t>ActionBar</a:t>
            </a:r>
            <a:r>
              <a:rPr lang="en-US"/>
              <a:t>.</a:t>
            </a:r>
          </a:p>
          <a:p>
            <a:r>
              <a:rPr lang="en-US"/>
              <a:t>MaterialToolbar is a Toolbar that implements certain Material features, such as elevation overlays for Dark Themes and centered titles.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382" y="1768759"/>
            <a:ext cx="4690439" cy="2557582"/>
          </a:xfrm>
          <a:prstGeom prst="rect">
            <a:avLst/>
          </a:prstGeom>
        </p:spPr>
      </p:pic>
      <p:sp>
        <p:nvSpPr>
          <p:cNvPr id="6" name="Content Placeholder 2"/>
          <p:cNvSpPr txBox="1"/>
          <p:nvPr/>
        </p:nvSpPr>
        <p:spPr>
          <a:xfrm>
            <a:off x="131180" y="2094018"/>
            <a:ext cx="7129429" cy="435999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Toolbars appear a step above the sheet of material affected by their actions. </a:t>
            </a:r>
          </a:p>
          <a:p>
            <a:r>
              <a:rPr lang="en-US"/>
              <a:t>Unlike ActionBar, its position is not hardcoded it can be place anywhere according to the need just like any other View in android.</a:t>
            </a:r>
          </a:p>
          <a:p>
            <a:r>
              <a:rPr lang="en-US" b="1">
                <a:solidFill>
                  <a:srgbClr val="C00000"/>
                </a:solidFill>
              </a:rPr>
              <a:t>Use as an ActionBar: </a:t>
            </a:r>
            <a:r>
              <a:rPr lang="en-US"/>
              <a:t>In an app, the toolbar can be used as an ActionBar in order to provide more customization and a better appearance. All the features of ActionBar such as menu inflation, ActionBarDrawerToogle, etc. are also supported in Toolbar.</a:t>
            </a:r>
          </a:p>
          <a:p>
            <a:endParaRPr lang="en-US"/>
          </a:p>
          <a:p>
            <a:endParaRPr lang="en-US"/>
          </a:p>
        </p:txBody>
      </p:sp>
    </p:spTree>
    <p:extLst>
      <p:ext uri="{BB962C8B-B14F-4D97-AF65-F5344CB8AC3E}">
        <p14:creationId xmlns:p14="http://schemas.microsoft.com/office/powerpoint/2010/main" val="32270024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 Layout</a:t>
            </a:r>
          </a:p>
        </p:txBody>
      </p:sp>
      <p:sp>
        <p:nvSpPr>
          <p:cNvPr id="3" name="Content Placeholder 2"/>
          <p:cNvSpPr>
            <a:spLocks noGrp="1"/>
          </p:cNvSpPr>
          <p:nvPr>
            <p:ph idx="1"/>
          </p:nvPr>
        </p:nvSpPr>
        <p:spPr>
          <a:xfrm>
            <a:off x="131181" y="863445"/>
            <a:ext cx="6798084" cy="1224662"/>
          </a:xfrm>
        </p:spPr>
        <p:txBody>
          <a:bodyPr/>
          <a:lstStyle/>
          <a:p>
            <a:r>
              <a:rPr lang="en-US" b="1"/>
              <a:t>TabLayout</a:t>
            </a:r>
            <a:r>
              <a:rPr lang="en-US"/>
              <a:t> is used to implement horizontal tabs.</a:t>
            </a:r>
          </a:p>
          <a:p>
            <a:r>
              <a:rPr lang="en-US"/>
              <a:t>Population of the tabs to display is done through TabLayout.Tab instances.</a:t>
            </a:r>
          </a:p>
        </p:txBody>
      </p:sp>
      <p:sp>
        <p:nvSpPr>
          <p:cNvPr id="5" name="Rectangle 4"/>
          <p:cNvSpPr/>
          <p:nvPr/>
        </p:nvSpPr>
        <p:spPr>
          <a:xfrm>
            <a:off x="6997503" y="863444"/>
            <a:ext cx="5063318" cy="108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387" y="893664"/>
            <a:ext cx="4913195" cy="1027745"/>
          </a:xfrm>
          <a:prstGeom prst="rect">
            <a:avLst/>
          </a:prstGeom>
        </p:spPr>
      </p:pic>
      <p:sp>
        <p:nvSpPr>
          <p:cNvPr id="9" name="Content Placeholder 2"/>
          <p:cNvSpPr txBox="1"/>
          <p:nvPr/>
        </p:nvSpPr>
        <p:spPr>
          <a:xfrm>
            <a:off x="131181" y="2088106"/>
            <a:ext cx="11929640" cy="44355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Create tabs via newTab() From there we can change the tab's label or icon via TabLayout.Tab.setText(int).</a:t>
            </a:r>
          </a:p>
          <a:p>
            <a:r>
              <a:rPr lang="en-US"/>
              <a:t>A TabLayout can be setup with a ViewPager </a:t>
            </a:r>
          </a:p>
          <a:p>
            <a:pPr lvl="1"/>
            <a:r>
              <a:rPr lang="en-US"/>
              <a:t>Dynamically create TabItems based on the number of pages, their titles, etc.</a:t>
            </a:r>
          </a:p>
          <a:p>
            <a:pPr lvl="1"/>
            <a:r>
              <a:rPr lang="en-US"/>
              <a:t>Synchronize the selected tab and tab indicator position with page swipes.</a:t>
            </a:r>
          </a:p>
          <a:p>
            <a:r>
              <a:rPr lang="en-US"/>
              <a:t>There are two types of tabs: </a:t>
            </a:r>
            <a:r>
              <a:rPr lang="en-US">
                <a:solidFill>
                  <a:srgbClr val="C00000"/>
                </a:solidFill>
              </a:rPr>
              <a:t>Fixed tabs</a:t>
            </a:r>
            <a:r>
              <a:rPr lang="en-US"/>
              <a:t>, </a:t>
            </a:r>
            <a:r>
              <a:rPr lang="en-US">
                <a:solidFill>
                  <a:srgbClr val="C00000"/>
                </a:solidFill>
              </a:rPr>
              <a:t>Scrollable tabs.</a:t>
            </a:r>
          </a:p>
          <a:p>
            <a:r>
              <a:rPr lang="en-US"/>
              <a:t>1) Fixed tabs display all tabs on one screen, with each tab at a fixed width. </a:t>
            </a:r>
          </a:p>
          <a:p>
            <a:r>
              <a:rPr lang="en-US"/>
              <a:t>2)</a:t>
            </a:r>
            <a:r>
              <a:rPr lang="en-US">
                <a:solidFill>
                  <a:srgbClr val="C00000"/>
                </a:solidFill>
              </a:rPr>
              <a:t> </a:t>
            </a:r>
            <a:r>
              <a:rPr lang="en-US"/>
              <a:t>Scrollable tabs are displayed without fixed widths. They are scrollable, such that some tabs will remain off-screen until scrolled.</a:t>
            </a:r>
            <a:endParaRPr lang="en-US">
              <a:solidFill>
                <a:srgbClr val="C00000"/>
              </a:solidFill>
            </a:endParaRPr>
          </a:p>
          <a:p>
            <a:pPr lvl="1"/>
            <a:endParaRPr lang="en-US"/>
          </a:p>
        </p:txBody>
      </p:sp>
    </p:spTree>
    <p:extLst>
      <p:ext uri="{BB962C8B-B14F-4D97-AF65-F5344CB8AC3E}">
        <p14:creationId xmlns:p14="http://schemas.microsoft.com/office/powerpoint/2010/main" val="1922303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500"/>
                                        <p:tgtEl>
                                          <p:spTgt spid="9">
                                            <p:txEl>
                                              <p:pRg st="0" end="0"/>
                                            </p:txEl>
                                          </p:spTgt>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500"/>
                                        <p:tgtEl>
                                          <p:spTgt spid="9">
                                            <p:txEl>
                                              <p:pRg st="1" end="1"/>
                                            </p:txEl>
                                          </p:spTgt>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500"/>
                                        <p:tgtEl>
                                          <p:spTgt spid="9">
                                            <p:txEl>
                                              <p:pRg st="2" end="2"/>
                                            </p:txEl>
                                          </p:spTgt>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500"/>
                                        <p:tgtEl>
                                          <p:spTgt spid="9">
                                            <p:txEl>
                                              <p:pRg st="3" end="3"/>
                                            </p:txEl>
                                          </p:spTgt>
                                        </p:tgtEl>
                                      </p:cBhvr>
                                    </p:animEffect>
                                  </p:childTnLst>
                                </p:cTn>
                              </p:par>
                            </p:childTnLst>
                          </p:cTn>
                        </p:par>
                      </p:childTnLst>
                    </p:cTn>
                  </p:par>
                  <p:par>
                    <p:cTn id="41" fill="hold" nodeType="clickPar">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Effect transition="in" filter="fade">
                                      <p:cBhvr>
                                        <p:cTn id="45" dur="500"/>
                                        <p:tgtEl>
                                          <p:spTgt spid="9">
                                            <p:txEl>
                                              <p:pRg st="4" end="4"/>
                                            </p:txEl>
                                          </p:spTgt>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6" end="6"/>
                                            </p:txEl>
                                          </p:spTgt>
                                        </p:tgtEl>
                                        <p:attrNameLst>
                                          <p:attrName>style.visibility</p:attrName>
                                        </p:attrNameLst>
                                      </p:cBhvr>
                                      <p:to>
                                        <p:strVal val="visible"/>
                                      </p:to>
                                    </p:set>
                                    <p:animEffect transition="in" filter="fade">
                                      <p:cBhvr>
                                        <p:cTn id="5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Menus</a:t>
            </a:r>
          </a:p>
        </p:txBody>
      </p:sp>
      <p:sp>
        <p:nvSpPr>
          <p:cNvPr id="3" name="Content Placeholder 2"/>
          <p:cNvSpPr>
            <a:spLocks noGrp="1"/>
          </p:cNvSpPr>
          <p:nvPr>
            <p:ph idx="1"/>
          </p:nvPr>
        </p:nvSpPr>
        <p:spPr/>
        <p:txBody>
          <a:bodyPr/>
          <a:lstStyle/>
          <a:p>
            <a:r>
              <a:rPr lang="en-US"/>
              <a:t>To provide a familiar and consistent user experience </a:t>
            </a:r>
            <a:r>
              <a:rPr lang="en-US" b="1">
                <a:solidFill>
                  <a:srgbClr val="C00000"/>
                </a:solidFill>
              </a:rPr>
              <a:t>menus</a:t>
            </a:r>
            <a:r>
              <a:rPr lang="en-US"/>
              <a:t> are the best.</a:t>
            </a:r>
          </a:p>
          <a:p>
            <a:r>
              <a:rPr lang="en-US"/>
              <a:t>It define in separate XML file and use that file in our application based on our requirements.</a:t>
            </a:r>
          </a:p>
          <a:p>
            <a:r>
              <a:rPr lang="en-US"/>
              <a:t>We can use menu APIs to represent user actions and other options in our android application activities.</a:t>
            </a:r>
          </a:p>
          <a:p>
            <a:r>
              <a:rPr lang="en-US"/>
              <a:t>The Menus in android applications are : </a:t>
            </a:r>
          </a:p>
          <a:p>
            <a:pPr lvl="1"/>
            <a:r>
              <a:rPr lang="en-US"/>
              <a:t>1) Options Menu</a:t>
            </a:r>
          </a:p>
          <a:p>
            <a:pPr lvl="1"/>
            <a:r>
              <a:rPr lang="en-US"/>
              <a:t>2) Context Menu</a:t>
            </a:r>
          </a:p>
          <a:p>
            <a:pPr lvl="1"/>
            <a:r>
              <a:rPr lang="en-US"/>
              <a:t>3) Popup Menu</a:t>
            </a:r>
          </a:p>
        </p:txBody>
      </p:sp>
    </p:spTree>
    <p:extLst>
      <p:ext uri="{BB962C8B-B14F-4D97-AF65-F5344CB8AC3E}">
        <p14:creationId xmlns:p14="http://schemas.microsoft.com/office/powerpoint/2010/main" val="1772740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Layouts</a:t>
            </a:r>
          </a:p>
        </p:txBody>
      </p:sp>
      <p:sp>
        <p:nvSpPr>
          <p:cNvPr id="3" name="Content Placeholder 2"/>
          <p:cNvSpPr>
            <a:spLocks noGrp="1"/>
          </p:cNvSpPr>
          <p:nvPr>
            <p:ph idx="1"/>
          </p:nvPr>
        </p:nvSpPr>
        <p:spPr/>
        <p:txBody>
          <a:bodyPr/>
          <a:lstStyle/>
          <a:p>
            <a:r>
              <a:rPr lang="en-US"/>
              <a:t>A layout defines the structure for a user interface in your activity.</a:t>
            </a:r>
          </a:p>
          <a:p>
            <a:r>
              <a:rPr lang="en-US"/>
              <a:t>All elements in the layout are built using a hierarchy of View and ViewGroup objects. </a:t>
            </a:r>
          </a:p>
          <a:p>
            <a:r>
              <a:rPr lang="en-US"/>
              <a:t>A View usually draws something the user can see and interact with.</a:t>
            </a:r>
          </a:p>
          <a:p>
            <a:r>
              <a:rPr lang="en-US" b="1"/>
              <a:t>Layout</a:t>
            </a:r>
            <a:r>
              <a:rPr lang="en-US"/>
              <a:t>(View Group) is an invisible container that defines the layout structure for View and other </a:t>
            </a:r>
            <a:r>
              <a:rPr lang="en-US" b="1"/>
              <a:t>Layout</a:t>
            </a:r>
            <a:r>
              <a:rPr lang="en-US"/>
              <a:t>(View Group) objects.</a:t>
            </a:r>
          </a:p>
          <a:p>
            <a:r>
              <a:rPr lang="en-US"/>
              <a:t>It provide a different layout structure, such as LinearLayout or ConstraintLayout.</a:t>
            </a:r>
          </a:p>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470" y="3434212"/>
            <a:ext cx="5776700" cy="2697712"/>
          </a:xfrm>
          <a:prstGeom prst="rect">
            <a:avLst/>
          </a:prstGeom>
        </p:spPr>
      </p:pic>
    </p:spTree>
    <p:extLst>
      <p:ext uri="{BB962C8B-B14F-4D97-AF65-F5344CB8AC3E}">
        <p14:creationId xmlns:p14="http://schemas.microsoft.com/office/powerpoint/2010/main" val="2693189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Menu</a:t>
            </a:r>
          </a:p>
        </p:txBody>
      </p:sp>
      <p:sp>
        <p:nvSpPr>
          <p:cNvPr id="3" name="Content Placeholder 2"/>
          <p:cNvSpPr>
            <a:spLocks noGrp="1"/>
          </p:cNvSpPr>
          <p:nvPr>
            <p:ph idx="1"/>
          </p:nvPr>
        </p:nvSpPr>
        <p:spPr>
          <a:xfrm>
            <a:off x="131180" y="863445"/>
            <a:ext cx="11906145" cy="495645"/>
          </a:xfrm>
        </p:spPr>
        <p:txBody>
          <a:bodyPr/>
          <a:lstStyle/>
          <a:p>
            <a:r>
              <a:rPr lang="en-US"/>
              <a:t>The options menu is the primary collection of menu items for an activity.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486" y="1359090"/>
            <a:ext cx="3810000" cy="1219200"/>
          </a:xfrm>
          <a:prstGeom prst="rect">
            <a:avLst/>
          </a:prstGeom>
        </p:spPr>
      </p:pic>
      <p:sp>
        <p:nvSpPr>
          <p:cNvPr id="5" name="Content Placeholder 2"/>
          <p:cNvSpPr txBox="1"/>
          <p:nvPr/>
        </p:nvSpPr>
        <p:spPr>
          <a:xfrm>
            <a:off x="131180" y="1359089"/>
            <a:ext cx="7688987" cy="1219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Options Menu Generally placed on action bar.</a:t>
            </a:r>
          </a:p>
          <a:p>
            <a:r>
              <a:rPr lang="en-US"/>
              <a:t>We can declare items for the options menu from either  Activity or a Fragment.</a:t>
            </a:r>
          </a:p>
        </p:txBody>
      </p:sp>
      <p:sp>
        <p:nvSpPr>
          <p:cNvPr id="7" name="Content Placeholder 2"/>
          <p:cNvSpPr txBox="1"/>
          <p:nvPr/>
        </p:nvSpPr>
        <p:spPr>
          <a:xfrm>
            <a:off x="131179" y="2578290"/>
            <a:ext cx="11906146" cy="390439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Re-order the menu items with the </a:t>
            </a:r>
            <a:r>
              <a:rPr lang="en-US">
                <a:solidFill>
                  <a:srgbClr val="C00000"/>
                </a:solidFill>
              </a:rPr>
              <a:t>android:orderInCategory</a:t>
            </a:r>
            <a:r>
              <a:rPr lang="en-US"/>
              <a:t> attribute from xml file menu item.</a:t>
            </a:r>
          </a:p>
          <a:p>
            <a:r>
              <a:rPr lang="en-US"/>
              <a:t>To specify the options menu for an activity, override </a:t>
            </a:r>
            <a:r>
              <a:rPr lang="en-US">
                <a:solidFill>
                  <a:srgbClr val="C00000"/>
                </a:solidFill>
              </a:rPr>
              <a:t>onCreateOptionsMenu()</a:t>
            </a:r>
            <a:r>
              <a:rPr lang="en-US"/>
              <a:t>.</a:t>
            </a:r>
          </a:p>
          <a:p>
            <a:r>
              <a:rPr lang="en-US"/>
              <a:t>In this method, you can inflate your menu resource (defined in XML) into the Menu.</a:t>
            </a:r>
          </a:p>
          <a:p>
            <a:r>
              <a:rPr lang="en-US"/>
              <a:t>You can also add menu items using </a:t>
            </a:r>
            <a:r>
              <a:rPr lang="en-US">
                <a:solidFill>
                  <a:srgbClr val="C00000"/>
                </a:solidFill>
              </a:rPr>
              <a:t>add() </a:t>
            </a:r>
            <a:r>
              <a:rPr lang="en-US"/>
              <a:t>and retrieve items with </a:t>
            </a:r>
            <a:r>
              <a:rPr lang="en-US">
                <a:solidFill>
                  <a:srgbClr val="C00000"/>
                </a:solidFill>
              </a:rPr>
              <a:t>findItem().</a:t>
            </a:r>
          </a:p>
          <a:p>
            <a:r>
              <a:rPr lang="en-US"/>
              <a:t>When the user clicks a menu item from the options menu </a:t>
            </a:r>
            <a:r>
              <a:rPr lang="en-US">
                <a:solidFill>
                  <a:srgbClr val="C00000"/>
                </a:solidFill>
              </a:rPr>
              <a:t>onOptionsItemSelected() </a:t>
            </a:r>
            <a:r>
              <a:rPr lang="en-US"/>
              <a:t>method is used to get callback.</a:t>
            </a:r>
            <a:endParaRPr lang="en-US">
              <a:solidFill>
                <a:srgbClr val="C00000"/>
              </a:solidFill>
            </a:endParaRPr>
          </a:p>
          <a:p>
            <a:endParaRPr lang="en-US"/>
          </a:p>
        </p:txBody>
      </p:sp>
    </p:spTree>
    <p:extLst>
      <p:ext uri="{BB962C8B-B14F-4D97-AF65-F5344CB8AC3E}">
        <p14:creationId xmlns:p14="http://schemas.microsoft.com/office/powerpoint/2010/main" val="34667597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Contextual Menus</a:t>
            </a:r>
          </a:p>
        </p:txBody>
      </p:sp>
      <p:sp>
        <p:nvSpPr>
          <p:cNvPr id="3" name="Content Placeholder 2"/>
          <p:cNvSpPr>
            <a:spLocks noGrp="1"/>
          </p:cNvSpPr>
          <p:nvPr>
            <p:ph idx="1"/>
          </p:nvPr>
        </p:nvSpPr>
        <p:spPr>
          <a:xfrm>
            <a:off x="131181" y="863444"/>
            <a:ext cx="9258480" cy="5590565"/>
          </a:xfrm>
        </p:spPr>
        <p:txBody>
          <a:bodyPr/>
          <a:lstStyle/>
          <a:p>
            <a:r>
              <a:rPr lang="en-US"/>
              <a:t>You can provide a context menu for any view. but they are most often used for items in a RecycerView, ListView, GridView items.</a:t>
            </a:r>
          </a:p>
          <a:p>
            <a:r>
              <a:rPr lang="en-US"/>
              <a:t>There are two ways to provide contextual actions.</a:t>
            </a:r>
          </a:p>
          <a:p>
            <a:pPr lvl="1"/>
            <a:r>
              <a:rPr lang="en-US"/>
              <a:t>1) In a floating context menu appears as a floating list of menu items when the user performs a long-click on a view that declares support for a context menu.</a:t>
            </a:r>
          </a:p>
          <a:p>
            <a:pPr lvl="1"/>
            <a:r>
              <a:rPr lang="en-US"/>
              <a:t>2) In the contextual action mode is a system implementation of ActionMode that displays a contextual action bar at the top of the screen with action items ex. Select All Items, Delete Items, etc...</a:t>
            </a:r>
          </a:p>
          <a:p>
            <a:r>
              <a:rPr lang="en-US"/>
              <a:t>It can be associate with view using </a:t>
            </a:r>
            <a:r>
              <a:rPr lang="en-US">
                <a:solidFill>
                  <a:srgbClr val="C00000"/>
                </a:solidFill>
              </a:rPr>
              <a:t>registerForContextMenu() </a:t>
            </a:r>
            <a:r>
              <a:rPr lang="en-US"/>
              <a:t>method</a:t>
            </a:r>
            <a:r>
              <a:rPr lang="en-US">
                <a:solidFill>
                  <a:srgbClr val="C00000"/>
                </a:solidFill>
              </a:rPr>
              <a:t> </a:t>
            </a:r>
            <a:r>
              <a:rPr lang="en-US"/>
              <a:t>and pass it the View.</a:t>
            </a:r>
          </a:p>
          <a:p>
            <a:r>
              <a:rPr lang="en-US"/>
              <a:t>Menu item inflated to context menu using </a:t>
            </a:r>
            <a:r>
              <a:rPr lang="en-US">
                <a:solidFill>
                  <a:srgbClr val="C00000"/>
                </a:solidFill>
              </a:rPr>
              <a:t>onCreateContextMenu() </a:t>
            </a:r>
            <a:r>
              <a:rPr lang="en-US"/>
              <a:t>method in your Activity or Fragment.</a:t>
            </a:r>
          </a:p>
          <a:p>
            <a:r>
              <a:rPr lang="en-US"/>
              <a:t>Menu items click event is handled by </a:t>
            </a:r>
            <a:r>
              <a:rPr lang="en-US">
                <a:solidFill>
                  <a:srgbClr val="C00000"/>
                </a:solidFill>
              </a:rPr>
              <a:t>onContextItemSelected()</a:t>
            </a:r>
            <a:r>
              <a:rPr lang="en-US"/>
              <a:t> in Activity or Fragment.</a:t>
            </a:r>
          </a:p>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51" y="863444"/>
            <a:ext cx="2319663" cy="3755646"/>
          </a:xfrm>
          <a:prstGeom prst="rect">
            <a:avLst/>
          </a:prstGeom>
        </p:spPr>
      </p:pic>
    </p:spTree>
    <p:extLst>
      <p:ext uri="{BB962C8B-B14F-4D97-AF65-F5344CB8AC3E}">
        <p14:creationId xmlns:p14="http://schemas.microsoft.com/office/powerpoint/2010/main" val="706815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Popup Menu</a:t>
            </a:r>
          </a:p>
        </p:txBody>
      </p:sp>
      <p:sp>
        <p:nvSpPr>
          <p:cNvPr id="3" name="Content Placeholder 2"/>
          <p:cNvSpPr>
            <a:spLocks noGrp="1"/>
          </p:cNvSpPr>
          <p:nvPr>
            <p:ph idx="1"/>
          </p:nvPr>
        </p:nvSpPr>
        <p:spPr>
          <a:xfrm>
            <a:off x="131181" y="863444"/>
            <a:ext cx="9135650" cy="5590565"/>
          </a:xfrm>
        </p:spPr>
        <p:txBody>
          <a:bodyPr/>
          <a:lstStyle/>
          <a:p>
            <a:r>
              <a:rPr lang="en-US"/>
              <a:t>A Popup Menu displays a Menu in a popup window anchored to a View.</a:t>
            </a:r>
          </a:p>
          <a:p>
            <a:r>
              <a:rPr lang="en-US"/>
              <a:t>The popup will be shown below the anchored View if there is room(space) otherwise above the View.</a:t>
            </a:r>
          </a:p>
          <a:p>
            <a:r>
              <a:rPr lang="en-US"/>
              <a:t>If any Keyboard is visible the popup will not overlap it until the View is touched.</a:t>
            </a:r>
          </a:p>
          <a:p>
            <a:r>
              <a:rPr lang="en-US"/>
              <a:t>Touching outside the popup window will dismiss it.</a:t>
            </a:r>
          </a:p>
          <a:p>
            <a:endParaRPr lang="en-US"/>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477" y="1047465"/>
            <a:ext cx="2571750" cy="4572000"/>
          </a:xfrm>
          <a:prstGeom prst="rect">
            <a:avLst/>
          </a:prstGeom>
        </p:spPr>
      </p:pic>
    </p:spTree>
    <p:extLst>
      <p:ext uri="{BB962C8B-B14F-4D97-AF65-F5344CB8AC3E}">
        <p14:creationId xmlns:p14="http://schemas.microsoft.com/office/powerpoint/2010/main" val="1495064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Group</a:t>
            </a:r>
          </a:p>
        </p:txBody>
      </p:sp>
      <p:sp>
        <p:nvSpPr>
          <p:cNvPr id="3" name="Content Placeholder 2"/>
          <p:cNvSpPr>
            <a:spLocks noGrp="1"/>
          </p:cNvSpPr>
          <p:nvPr>
            <p:ph idx="1"/>
          </p:nvPr>
        </p:nvSpPr>
        <p:spPr/>
        <p:txBody>
          <a:bodyPr/>
          <a:lstStyle/>
          <a:p>
            <a:r>
              <a:rPr lang="en-US"/>
              <a:t>A ViewGroup is a special view that can contain other views (called children.)</a:t>
            </a:r>
          </a:p>
          <a:p>
            <a:r>
              <a:rPr lang="en-US"/>
              <a:t>The view group is the base class for layouts and views containers. </a:t>
            </a:r>
          </a:p>
          <a:p>
            <a:r>
              <a:rPr lang="en-US"/>
              <a:t>It’s child can be </a:t>
            </a:r>
            <a:r>
              <a:rPr lang="en-US" b="1"/>
              <a:t>Views</a:t>
            </a:r>
            <a:r>
              <a:rPr lang="en-US"/>
              <a:t> or </a:t>
            </a:r>
            <a:r>
              <a:rPr lang="en-US" b="1"/>
              <a:t>View Group</a:t>
            </a:r>
            <a:r>
              <a:rPr lang="en-US"/>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71" y="2496859"/>
            <a:ext cx="5759082" cy="3497697"/>
          </a:xfrm>
          <a:prstGeom prst="rect">
            <a:avLst/>
          </a:prstGeom>
        </p:spPr>
      </p:pic>
      <p:sp>
        <p:nvSpPr>
          <p:cNvPr id="6" name="TextBox 5">
            <a:extLst>
              <a:ext uri="{FF2B5EF4-FFF2-40B4-BE49-F238E27FC236}">
                <a16:creationId xmlns:a16="http://schemas.microsoft.com/office/drawing/2014/main" id="{C298E95B-186F-656C-19B4-D90E51FDE979}"/>
              </a:ext>
            </a:extLst>
          </p:cNvPr>
          <p:cNvSpPr txBox="1"/>
          <p:nvPr/>
        </p:nvSpPr>
        <p:spPr>
          <a:xfrm>
            <a:off x="6281057" y="2024238"/>
            <a:ext cx="5531572" cy="3723419"/>
          </a:xfrm>
          <a:prstGeom prst="rect">
            <a:avLst/>
          </a:prstGeom>
          <a:noFill/>
        </p:spPr>
        <p:txBody>
          <a:bodyPr wrap="square">
            <a:spAutoFit/>
          </a:bodyPr>
          <a:lstStyle/>
          <a:p>
            <a:r>
              <a:rPr lang="en-IN" b="0" i="0" dirty="0">
                <a:solidFill>
                  <a:srgbClr val="2E95D3"/>
                </a:solidFill>
                <a:effectLst/>
                <a:latin typeface="Söhne Mono"/>
              </a:rPr>
              <a:t>public class </a:t>
            </a:r>
            <a:r>
              <a:rPr lang="en-IN" b="0" i="0" dirty="0" err="1">
                <a:solidFill>
                  <a:srgbClr val="2E95D3"/>
                </a:solidFill>
                <a:effectLst/>
                <a:latin typeface="Söhne Mono"/>
              </a:rPr>
              <a:t>MainActivity</a:t>
            </a:r>
            <a:r>
              <a:rPr lang="en-IN" b="0" i="0" dirty="0">
                <a:solidFill>
                  <a:srgbClr val="2E95D3"/>
                </a:solidFill>
                <a:effectLst/>
                <a:latin typeface="Söhne Mono"/>
              </a:rPr>
              <a:t> extends </a:t>
            </a:r>
            <a:r>
              <a:rPr lang="en-IN" b="0" i="0" dirty="0" err="1">
                <a:solidFill>
                  <a:srgbClr val="2E95D3"/>
                </a:solidFill>
                <a:effectLst/>
                <a:latin typeface="Söhne Mono"/>
              </a:rPr>
              <a:t>AppCompatActivity</a:t>
            </a:r>
            <a:r>
              <a:rPr lang="en-IN" b="0" i="0" dirty="0">
                <a:solidFill>
                  <a:srgbClr val="2E95D3"/>
                </a:solidFill>
                <a:effectLst/>
                <a:latin typeface="Söhne Mono"/>
              </a:rPr>
              <a:t> {</a:t>
            </a:r>
          </a:p>
          <a:p>
            <a:endParaRPr lang="en-IN" b="0" i="0" dirty="0">
              <a:solidFill>
                <a:srgbClr val="2E95D3"/>
              </a:solidFill>
              <a:effectLst/>
              <a:latin typeface="Söhne Mono"/>
            </a:endParaRPr>
          </a:p>
          <a:p>
            <a:r>
              <a:rPr lang="en-IN" b="0" i="0" dirty="0">
                <a:solidFill>
                  <a:srgbClr val="2E95D3"/>
                </a:solidFill>
                <a:effectLst/>
                <a:latin typeface="Söhne Mono"/>
              </a:rPr>
              <a:t>    @Override</a:t>
            </a:r>
          </a:p>
          <a:p>
            <a:r>
              <a:rPr lang="en-IN" b="0" i="0" dirty="0">
                <a:solidFill>
                  <a:srgbClr val="2E95D3"/>
                </a:solidFill>
                <a:effectLst/>
                <a:latin typeface="Söhne Mono"/>
              </a:rPr>
              <a:t>    protected void </a:t>
            </a:r>
            <a:r>
              <a:rPr lang="en-IN" b="0" i="0" dirty="0" err="1">
                <a:solidFill>
                  <a:srgbClr val="2E95D3"/>
                </a:solidFill>
                <a:effectLst/>
                <a:latin typeface="Söhne Mono"/>
              </a:rPr>
              <a:t>onCreate</a:t>
            </a:r>
            <a:r>
              <a:rPr lang="en-IN" b="0" i="0" dirty="0">
                <a:solidFill>
                  <a:srgbClr val="2E95D3"/>
                </a:solidFill>
                <a:effectLst/>
                <a:latin typeface="Söhne Mono"/>
              </a:rPr>
              <a:t>(Bundle </a:t>
            </a:r>
            <a:r>
              <a:rPr lang="en-IN" b="0" i="0" dirty="0" err="1">
                <a:solidFill>
                  <a:srgbClr val="2E95D3"/>
                </a:solidFill>
                <a:effectLst/>
                <a:latin typeface="Söhne Mono"/>
              </a:rPr>
              <a:t>savedInstanceState</a:t>
            </a:r>
            <a:r>
              <a:rPr lang="en-IN" b="0" i="0" dirty="0">
                <a:solidFill>
                  <a:srgbClr val="2E95D3"/>
                </a:solidFill>
                <a:effectLst/>
                <a:latin typeface="Söhne Mono"/>
              </a:rPr>
              <a:t>) {</a:t>
            </a:r>
          </a:p>
          <a:p>
            <a:r>
              <a:rPr lang="en-IN" b="0" i="0" dirty="0">
                <a:solidFill>
                  <a:srgbClr val="2E95D3"/>
                </a:solidFill>
                <a:effectLst/>
                <a:latin typeface="Söhne Mono"/>
              </a:rPr>
              <a:t>        </a:t>
            </a:r>
            <a:r>
              <a:rPr lang="en-IN" b="0" i="0" dirty="0" err="1">
                <a:solidFill>
                  <a:srgbClr val="2E95D3"/>
                </a:solidFill>
                <a:effectLst/>
                <a:latin typeface="Söhne Mono"/>
              </a:rPr>
              <a:t>super.onCreate</a:t>
            </a:r>
            <a:r>
              <a:rPr lang="en-IN" b="0" i="0" dirty="0">
                <a:solidFill>
                  <a:srgbClr val="2E95D3"/>
                </a:solidFill>
                <a:effectLst/>
                <a:latin typeface="Söhne Mono"/>
              </a:rPr>
              <a:t>(</a:t>
            </a:r>
            <a:r>
              <a:rPr lang="en-IN" b="0" i="0" dirty="0" err="1">
                <a:solidFill>
                  <a:srgbClr val="2E95D3"/>
                </a:solidFill>
                <a:effectLst/>
                <a:latin typeface="Söhne Mono"/>
              </a:rPr>
              <a:t>savedInstanceState</a:t>
            </a:r>
            <a:r>
              <a:rPr lang="en-IN" b="0" i="0" dirty="0">
                <a:solidFill>
                  <a:srgbClr val="2E95D3"/>
                </a:solidFill>
                <a:effectLst/>
                <a:latin typeface="Söhne Mono"/>
              </a:rPr>
              <a:t>);</a:t>
            </a:r>
          </a:p>
          <a:p>
            <a:r>
              <a:rPr lang="en-IN" b="0" i="0" dirty="0">
                <a:solidFill>
                  <a:srgbClr val="2E95D3"/>
                </a:solidFill>
                <a:effectLst/>
                <a:latin typeface="Söhne Mono"/>
              </a:rPr>
              <a:t>        </a:t>
            </a:r>
            <a:r>
              <a:rPr lang="en-IN" b="0" i="0" dirty="0" err="1">
                <a:solidFill>
                  <a:srgbClr val="2E95D3"/>
                </a:solidFill>
                <a:effectLst/>
                <a:latin typeface="Söhne Mono"/>
              </a:rPr>
              <a:t>setContentView</a:t>
            </a:r>
            <a:r>
              <a:rPr lang="en-IN" b="0" i="0" dirty="0">
                <a:solidFill>
                  <a:srgbClr val="2E95D3"/>
                </a:solidFill>
                <a:effectLst/>
                <a:latin typeface="Söhne Mono"/>
              </a:rPr>
              <a:t>(</a:t>
            </a:r>
            <a:r>
              <a:rPr lang="en-IN" b="0" i="0" dirty="0" err="1">
                <a:solidFill>
                  <a:srgbClr val="2E95D3"/>
                </a:solidFill>
                <a:effectLst/>
                <a:latin typeface="Söhne Mono"/>
              </a:rPr>
              <a:t>R.layout.activity_main</a:t>
            </a:r>
            <a:r>
              <a:rPr lang="en-IN" b="0" i="0" dirty="0">
                <a:solidFill>
                  <a:srgbClr val="2E95D3"/>
                </a:solidFill>
                <a:effectLst/>
                <a:latin typeface="Söhne Mono"/>
              </a:rPr>
              <a:t>);</a:t>
            </a:r>
          </a:p>
          <a:p>
            <a:endParaRPr lang="en-IN" b="0" i="0" dirty="0">
              <a:solidFill>
                <a:srgbClr val="2E95D3"/>
              </a:solidFill>
              <a:effectLst/>
              <a:latin typeface="Söhne Mono"/>
            </a:endParaRPr>
          </a:p>
          <a:p>
            <a:r>
              <a:rPr lang="en-IN" b="0" i="0" dirty="0" err="1">
                <a:solidFill>
                  <a:srgbClr val="2E95D3"/>
                </a:solidFill>
                <a:effectLst/>
                <a:latin typeface="Söhne Mono"/>
              </a:rPr>
              <a:t>LinearLayout</a:t>
            </a:r>
            <a:r>
              <a:rPr lang="en-IN" b="0" i="0" dirty="0">
                <a:solidFill>
                  <a:srgbClr val="2E95D3"/>
                </a:solidFill>
                <a:effectLst/>
                <a:latin typeface="Söhne Mono"/>
              </a:rPr>
              <a:t>    </a:t>
            </a:r>
            <a:r>
              <a:rPr lang="en-IN" b="0" i="0" dirty="0" err="1">
                <a:solidFill>
                  <a:srgbClr val="2E95D3"/>
                </a:solidFill>
                <a:effectLst/>
                <a:latin typeface="Söhne Mono"/>
              </a:rPr>
              <a:t>linearLayout</a:t>
            </a:r>
            <a:r>
              <a:rPr lang="en-IN" b="0" i="0" dirty="0">
                <a:solidFill>
                  <a:srgbClr val="2E95D3"/>
                </a:solidFill>
                <a:effectLst/>
                <a:latin typeface="Söhne Mono"/>
              </a:rPr>
              <a:t> = </a:t>
            </a:r>
            <a:r>
              <a:rPr lang="en-IN" b="0" i="0" dirty="0" err="1">
                <a:solidFill>
                  <a:srgbClr val="2E95D3"/>
                </a:solidFill>
                <a:effectLst/>
                <a:latin typeface="Söhne Mono"/>
              </a:rPr>
              <a:t>findViewById</a:t>
            </a:r>
            <a:r>
              <a:rPr lang="en-IN" b="0" i="0" dirty="0">
                <a:solidFill>
                  <a:srgbClr val="2E95D3"/>
                </a:solidFill>
                <a:effectLst/>
                <a:latin typeface="Söhne Mono"/>
              </a:rPr>
              <a:t>(</a:t>
            </a:r>
            <a:r>
              <a:rPr lang="en-IN" b="0" i="0" dirty="0" err="1">
                <a:solidFill>
                  <a:srgbClr val="2E95D3"/>
                </a:solidFill>
                <a:effectLst/>
                <a:latin typeface="Söhne Mono"/>
              </a:rPr>
              <a:t>R.id.linearLayout</a:t>
            </a:r>
            <a:r>
              <a:rPr lang="en-IN" b="0" i="0" dirty="0">
                <a:solidFill>
                  <a:srgbClr val="2E95D3"/>
                </a:solidFill>
                <a:effectLst/>
                <a:latin typeface="Söhne Mono"/>
              </a:rPr>
              <a:t>);</a:t>
            </a:r>
          </a:p>
          <a:p>
            <a:endParaRPr lang="en-IN" b="0" i="0" dirty="0">
              <a:solidFill>
                <a:srgbClr val="2E95D3"/>
              </a:solidFill>
              <a:effectLst/>
              <a:latin typeface="Söhne Mono"/>
            </a:endParaRPr>
          </a:p>
          <a:p>
            <a:r>
              <a:rPr lang="en-IN" b="0" i="0" dirty="0">
                <a:solidFill>
                  <a:srgbClr val="2E95D3"/>
                </a:solidFill>
                <a:effectLst/>
                <a:latin typeface="Söhne Mono"/>
              </a:rPr>
              <a:t>        // Create a Button</a:t>
            </a:r>
          </a:p>
          <a:p>
            <a:r>
              <a:rPr lang="en-IN" b="0" i="0" dirty="0">
                <a:solidFill>
                  <a:srgbClr val="2E95D3"/>
                </a:solidFill>
                <a:effectLst/>
                <a:latin typeface="Söhne Mono"/>
              </a:rPr>
              <a:t>        Button </a:t>
            </a:r>
            <a:r>
              <a:rPr lang="en-IN" b="0" i="0" dirty="0" err="1">
                <a:solidFill>
                  <a:srgbClr val="2E95D3"/>
                </a:solidFill>
                <a:effectLst/>
                <a:latin typeface="Söhne Mono"/>
              </a:rPr>
              <a:t>button</a:t>
            </a:r>
            <a:r>
              <a:rPr lang="en-IN" b="0" i="0" dirty="0">
                <a:solidFill>
                  <a:srgbClr val="2E95D3"/>
                </a:solidFill>
                <a:effectLst/>
                <a:latin typeface="Söhne Mono"/>
              </a:rPr>
              <a:t> = new Button(this);</a:t>
            </a:r>
          </a:p>
          <a:p>
            <a:r>
              <a:rPr lang="en-IN" b="0" i="0" dirty="0">
                <a:solidFill>
                  <a:srgbClr val="2E95D3"/>
                </a:solidFill>
                <a:effectLst/>
                <a:latin typeface="Söhne Mono"/>
              </a:rPr>
              <a:t>        </a:t>
            </a:r>
            <a:r>
              <a:rPr lang="en-IN" b="0" i="0" dirty="0" err="1">
                <a:solidFill>
                  <a:srgbClr val="2E95D3"/>
                </a:solidFill>
                <a:effectLst/>
                <a:latin typeface="Söhne Mono"/>
              </a:rPr>
              <a:t>button.setText</a:t>
            </a:r>
            <a:r>
              <a:rPr lang="en-IN" b="0" i="0" dirty="0">
                <a:solidFill>
                  <a:srgbClr val="2E95D3"/>
                </a:solidFill>
                <a:effectLst/>
                <a:latin typeface="Söhne Mono"/>
              </a:rPr>
              <a:t>(“Ready for Mid sem. Exam");</a:t>
            </a:r>
            <a:endParaRPr lang="en-IN" dirty="0"/>
          </a:p>
        </p:txBody>
      </p:sp>
    </p:spTree>
    <p:extLst>
      <p:ext uri="{BB962C8B-B14F-4D97-AF65-F5344CB8AC3E}">
        <p14:creationId xmlns:p14="http://schemas.microsoft.com/office/powerpoint/2010/main" val="3105153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p>
        </p:txBody>
      </p:sp>
      <p:sp>
        <p:nvSpPr>
          <p:cNvPr id="3" name="Content Placeholder 2"/>
          <p:cNvSpPr>
            <a:spLocks noGrp="1"/>
          </p:cNvSpPr>
          <p:nvPr>
            <p:ph idx="1"/>
          </p:nvPr>
        </p:nvSpPr>
        <p:spPr/>
        <p:txBody>
          <a:bodyPr/>
          <a:lstStyle/>
          <a:p>
            <a:r>
              <a:rPr lang="en-US" dirty="0"/>
              <a:t>View class represents the basic building block for user interface components.</a:t>
            </a:r>
          </a:p>
          <a:p>
            <a:r>
              <a:rPr lang="en-US" dirty="0"/>
              <a:t>A View occupies a rectangular area on the screen and is responsible for drawing and event handling.</a:t>
            </a:r>
          </a:p>
          <a:p>
            <a:r>
              <a:rPr lang="en-US" dirty="0"/>
              <a:t>All of the views in a window are arranged in a single tree.</a:t>
            </a:r>
          </a:p>
          <a:p>
            <a:r>
              <a:rPr lang="en-US" dirty="0"/>
              <a:t>View is the base class for </a:t>
            </a:r>
            <a:r>
              <a:rPr lang="en-US" i="1" dirty="0"/>
              <a:t>widgets</a:t>
            </a:r>
            <a:r>
              <a:rPr lang="en-US" dirty="0"/>
              <a:t>, which are used to create interactive UI components (buttons, text fields, etc.)</a:t>
            </a:r>
          </a:p>
          <a:p>
            <a:endParaRPr lang="en-US" dirty="0"/>
          </a:p>
        </p:txBody>
      </p:sp>
      <p:sp>
        <p:nvSpPr>
          <p:cNvPr id="7" name="TextBox 6">
            <a:extLst>
              <a:ext uri="{FF2B5EF4-FFF2-40B4-BE49-F238E27FC236}">
                <a16:creationId xmlns:a16="http://schemas.microsoft.com/office/drawing/2014/main" id="{15F55C9A-9FC8-246C-0D33-B2FC1AE74E06}"/>
              </a:ext>
            </a:extLst>
          </p:cNvPr>
          <p:cNvSpPr txBox="1"/>
          <p:nvPr/>
        </p:nvSpPr>
        <p:spPr>
          <a:xfrm>
            <a:off x="492577" y="3591686"/>
            <a:ext cx="8020051" cy="2862322"/>
          </a:xfrm>
          <a:prstGeom prst="rect">
            <a:avLst/>
          </a:prstGeom>
          <a:noFill/>
        </p:spPr>
        <p:txBody>
          <a:bodyPr wrap="square">
            <a:spAutoFit/>
          </a:bodyPr>
          <a:lstStyle/>
          <a:p>
            <a:r>
              <a:rPr lang="en-IN" dirty="0"/>
              <a:t>import </a:t>
            </a:r>
            <a:r>
              <a:rPr lang="en-IN" dirty="0" err="1"/>
              <a:t>android.content.Context</a:t>
            </a:r>
            <a:r>
              <a:rPr lang="en-IN" dirty="0"/>
              <a:t>;</a:t>
            </a:r>
          </a:p>
          <a:p>
            <a:r>
              <a:rPr lang="en-IN" dirty="0"/>
              <a:t>import </a:t>
            </a:r>
            <a:r>
              <a:rPr lang="en-IN" dirty="0" err="1"/>
              <a:t>android.widget.TextView</a:t>
            </a:r>
            <a:r>
              <a:rPr lang="en-IN" dirty="0"/>
              <a:t>; // Or the relevant View subclass</a:t>
            </a:r>
          </a:p>
          <a:p>
            <a:endParaRPr lang="en-IN" dirty="0"/>
          </a:p>
          <a:p>
            <a:r>
              <a:rPr lang="en-IN" dirty="0"/>
              <a:t>public class </a:t>
            </a:r>
            <a:r>
              <a:rPr lang="en-IN" dirty="0" err="1"/>
              <a:t>MySimpleView</a:t>
            </a:r>
            <a:r>
              <a:rPr lang="en-IN" dirty="0"/>
              <a:t> extends </a:t>
            </a:r>
            <a:r>
              <a:rPr lang="en-IN" dirty="0" err="1"/>
              <a:t>TextView</a:t>
            </a:r>
            <a:r>
              <a:rPr lang="en-IN" dirty="0"/>
              <a:t> {</a:t>
            </a:r>
          </a:p>
          <a:p>
            <a:endParaRPr lang="en-IN" dirty="0"/>
          </a:p>
          <a:p>
            <a:r>
              <a:rPr lang="en-IN" dirty="0"/>
              <a:t>    public </a:t>
            </a:r>
            <a:r>
              <a:rPr lang="en-IN" dirty="0" err="1"/>
              <a:t>MySimpleView</a:t>
            </a:r>
            <a:r>
              <a:rPr lang="en-IN" dirty="0"/>
              <a:t>(Context context) {</a:t>
            </a:r>
          </a:p>
          <a:p>
            <a:r>
              <a:rPr lang="en-IN" dirty="0"/>
              <a:t>        super(context);</a:t>
            </a:r>
          </a:p>
          <a:p>
            <a:r>
              <a:rPr lang="en-IN" dirty="0"/>
              <a:t>        // Optional: Customize view appearance here</a:t>
            </a:r>
          </a:p>
          <a:p>
            <a:r>
              <a:rPr lang="en-IN" dirty="0"/>
              <a:t>    } </a:t>
            </a:r>
          </a:p>
          <a:p>
            <a:r>
              <a:rPr lang="en-IN" dirty="0"/>
              <a:t>} </a:t>
            </a:r>
          </a:p>
        </p:txBody>
      </p:sp>
      <p:sp>
        <p:nvSpPr>
          <p:cNvPr id="11" name="TextBox 10">
            <a:extLst>
              <a:ext uri="{FF2B5EF4-FFF2-40B4-BE49-F238E27FC236}">
                <a16:creationId xmlns:a16="http://schemas.microsoft.com/office/drawing/2014/main" id="{64E8FE79-62BE-8DB7-5F75-73A0397F249F}"/>
              </a:ext>
            </a:extLst>
          </p:cNvPr>
          <p:cNvSpPr txBox="1"/>
          <p:nvPr/>
        </p:nvSpPr>
        <p:spPr>
          <a:xfrm>
            <a:off x="6566807" y="5029200"/>
            <a:ext cx="5026479" cy="923330"/>
          </a:xfrm>
          <a:prstGeom prst="rect">
            <a:avLst/>
          </a:prstGeom>
          <a:noFill/>
        </p:spPr>
        <p:txBody>
          <a:bodyPr wrap="square">
            <a:spAutoFit/>
          </a:bodyPr>
          <a:lstStyle/>
          <a:p>
            <a:r>
              <a:rPr lang="en-US" dirty="0"/>
              <a:t> </a:t>
            </a:r>
            <a:r>
              <a:rPr lang="en-US" dirty="0" err="1"/>
              <a:t>setText</a:t>
            </a:r>
            <a:r>
              <a:rPr lang="en-US" dirty="0"/>
              <a:t>("This is large text");</a:t>
            </a:r>
          </a:p>
          <a:p>
            <a:r>
              <a:rPr lang="en-US" dirty="0"/>
              <a:t>        </a:t>
            </a:r>
            <a:r>
              <a:rPr lang="en-US" dirty="0" err="1"/>
              <a:t>setTextSize</a:t>
            </a:r>
            <a:r>
              <a:rPr lang="en-US" dirty="0"/>
              <a:t>(24); // Set larger text size</a:t>
            </a:r>
          </a:p>
          <a:p>
            <a:r>
              <a:rPr lang="en-US" dirty="0"/>
              <a:t>        </a:t>
            </a:r>
            <a:r>
              <a:rPr lang="en-US" dirty="0" err="1"/>
              <a:t>setTextColor</a:t>
            </a:r>
            <a:r>
              <a:rPr lang="en-US" dirty="0"/>
              <a:t>(</a:t>
            </a:r>
            <a:r>
              <a:rPr lang="en-US" dirty="0" err="1"/>
              <a:t>Color.BLUE</a:t>
            </a:r>
            <a:r>
              <a:rPr lang="en-US" dirty="0"/>
              <a:t>);</a:t>
            </a:r>
            <a:endParaRPr lang="en-IN" dirty="0"/>
          </a:p>
        </p:txBody>
      </p:sp>
    </p:spTree>
    <p:extLst>
      <p:ext uri="{BB962C8B-B14F-4D97-AF65-F5344CB8AC3E}">
        <p14:creationId xmlns:p14="http://schemas.microsoft.com/office/powerpoint/2010/main" val="38931118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Layout</a:t>
            </a:r>
          </a:p>
        </p:txBody>
      </p:sp>
      <p:sp>
        <p:nvSpPr>
          <p:cNvPr id="3" name="Content Placeholder 2"/>
          <p:cNvSpPr>
            <a:spLocks noGrp="1"/>
          </p:cNvSpPr>
          <p:nvPr>
            <p:ph idx="1"/>
          </p:nvPr>
        </p:nvSpPr>
        <p:spPr>
          <a:xfrm>
            <a:off x="131180" y="863445"/>
            <a:ext cx="11929641" cy="1261570"/>
          </a:xfrm>
        </p:spPr>
        <p:txBody>
          <a:bodyPr/>
          <a:lstStyle/>
          <a:p>
            <a:r>
              <a:rPr lang="en-US"/>
              <a:t>LinearLayout is a view group that aligns all children in a single direction, vertically or horizontally.</a:t>
            </a:r>
          </a:p>
          <a:p>
            <a:r>
              <a:rPr lang="en-US"/>
              <a:t>You can specify the layout direction with the </a:t>
            </a:r>
            <a:r>
              <a:rPr lang="en-US" b="1">
                <a:solidFill>
                  <a:srgbClr val="C00000"/>
                </a:solidFill>
              </a:rPr>
              <a:t>android:orientation</a:t>
            </a:r>
            <a:r>
              <a:rPr lang="en-US"/>
              <a:t> attribute.</a:t>
            </a:r>
          </a:p>
        </p:txBody>
      </p:sp>
      <p:sp>
        <p:nvSpPr>
          <p:cNvPr id="4" name="Content Placeholder 2"/>
          <p:cNvSpPr txBox="1"/>
          <p:nvPr/>
        </p:nvSpPr>
        <p:spPr>
          <a:xfrm>
            <a:off x="6078828" y="863444"/>
            <a:ext cx="6134393" cy="57429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976" y="2125015"/>
            <a:ext cx="3790950" cy="3667125"/>
          </a:xfrm>
          <a:prstGeom prst="rect">
            <a:avLst/>
          </a:prstGeom>
        </p:spPr>
      </p:pic>
      <p:sp>
        <p:nvSpPr>
          <p:cNvPr id="7" name="Content Placeholder 2"/>
          <p:cNvSpPr txBox="1"/>
          <p:nvPr/>
        </p:nvSpPr>
        <p:spPr>
          <a:xfrm>
            <a:off x="114007" y="2125015"/>
            <a:ext cx="7537933" cy="356744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Linear Layout can be created in two direction: </a:t>
            </a:r>
            <a:r>
              <a:rPr lang="en-US" b="1">
                <a:solidFill>
                  <a:srgbClr val="C00000"/>
                </a:solidFill>
              </a:rPr>
              <a:t>Horizontal</a:t>
            </a:r>
            <a:r>
              <a:rPr lang="en-US">
                <a:solidFill>
                  <a:srgbClr val="C00000"/>
                </a:solidFill>
              </a:rPr>
              <a:t> </a:t>
            </a:r>
            <a:r>
              <a:rPr lang="en-US"/>
              <a:t>&amp; </a:t>
            </a:r>
            <a:r>
              <a:rPr lang="en-US" b="1">
                <a:solidFill>
                  <a:srgbClr val="C00000"/>
                </a:solidFill>
              </a:rPr>
              <a:t>Vertical</a:t>
            </a:r>
            <a:r>
              <a:rPr lang="en-US"/>
              <a:t>.</a:t>
            </a:r>
          </a:p>
          <a:p>
            <a:r>
              <a:rPr lang="en-US"/>
              <a:t>LinearLayout also supports assigning a </a:t>
            </a:r>
            <a:r>
              <a:rPr lang="en-US" b="1">
                <a:solidFill>
                  <a:srgbClr val="C00000"/>
                </a:solidFill>
              </a:rPr>
              <a:t>weight</a:t>
            </a:r>
            <a:r>
              <a:rPr lang="en-US">
                <a:solidFill>
                  <a:srgbClr val="C00000"/>
                </a:solidFill>
              </a:rPr>
              <a:t> </a:t>
            </a:r>
            <a:r>
              <a:rPr lang="en-US"/>
              <a:t>to individual children with the </a:t>
            </a:r>
            <a:r>
              <a:rPr lang="en-US" b="1">
                <a:solidFill>
                  <a:srgbClr val="C00000"/>
                </a:solidFill>
              </a:rPr>
              <a:t>android:layout_weight</a:t>
            </a:r>
            <a:r>
              <a:rPr lang="en-US"/>
              <a:t> attribute.</a:t>
            </a:r>
          </a:p>
          <a:p>
            <a:r>
              <a:rPr lang="en-US"/>
              <a:t>This attribute assigns an important value to a view in terms of how much space it should occupy on the screen.</a:t>
            </a:r>
          </a:p>
          <a:p>
            <a:r>
              <a:rPr lang="en-US"/>
              <a:t>A larger weight value allows it to expand to fill any remaining space in the parent view. </a:t>
            </a:r>
          </a:p>
        </p:txBody>
      </p:sp>
    </p:spTree>
    <p:extLst>
      <p:ext uri="{BB962C8B-B14F-4D97-AF65-F5344CB8AC3E}">
        <p14:creationId xmlns:p14="http://schemas.microsoft.com/office/powerpoint/2010/main" val="2779894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fade">
                                      <p:cBhvr>
                                        <p:cTn id="32" dur="500"/>
                                        <p:tgtEl>
                                          <p:spTgt spid="7">
                                            <p:txEl>
                                              <p:pRg st="1" end="1"/>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fade">
                                      <p:cBhvr>
                                        <p:cTn id="37" dur="500"/>
                                        <p:tgtEl>
                                          <p:spTgt spid="7">
                                            <p:txEl>
                                              <p:pRg st="2" end="2"/>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Layout</a:t>
            </a:r>
          </a:p>
        </p:txBody>
      </p:sp>
      <p:sp>
        <p:nvSpPr>
          <p:cNvPr id="3" name="Content Placeholder 2"/>
          <p:cNvSpPr>
            <a:spLocks noGrp="1"/>
          </p:cNvSpPr>
          <p:nvPr>
            <p:ph idx="1"/>
          </p:nvPr>
        </p:nvSpPr>
        <p:spPr>
          <a:xfrm>
            <a:off x="131180" y="863444"/>
            <a:ext cx="8119641" cy="2671326"/>
          </a:xfrm>
        </p:spPr>
        <p:txBody>
          <a:bodyPr/>
          <a:lstStyle/>
          <a:p>
            <a:r>
              <a:rPr lang="en-US"/>
              <a:t>RelativeLayout is a view group that displays child views in relative positions.</a:t>
            </a:r>
          </a:p>
          <a:p>
            <a:r>
              <a:rPr lang="en-US"/>
              <a:t>The position of each view can be specified as relative to sibling elements or in positions relative to the parent </a:t>
            </a:r>
            <a:r>
              <a:rPr lang="en-US" err="1"/>
              <a:t>RelativeLayout area</a:t>
            </a:r>
            <a:r>
              <a:rPr lang="en-US"/>
              <a:t>.</a:t>
            </a:r>
          </a:p>
          <a:p>
            <a:r>
              <a:rPr lang="en-US"/>
              <a:t>As it allows us to position the component anywhere, it is considered as most flexible layout.</a:t>
            </a:r>
          </a:p>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499" y="863445"/>
            <a:ext cx="3517322" cy="2357427"/>
          </a:xfrm>
          <a:prstGeom prst="rect">
            <a:avLst/>
          </a:prstGeom>
        </p:spPr>
      </p:pic>
      <p:sp>
        <p:nvSpPr>
          <p:cNvPr id="5" name="Content Placeholder 2"/>
          <p:cNvSpPr txBox="1"/>
          <p:nvPr/>
        </p:nvSpPr>
        <p:spPr>
          <a:xfrm>
            <a:off x="131180" y="3534770"/>
            <a:ext cx="11929641" cy="268497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Relative layout is the most used layout after the Linear Layout in Android.</a:t>
            </a:r>
          </a:p>
          <a:p>
            <a:r>
              <a:rPr lang="en-US"/>
              <a:t>In Relative Layout, you can use “above, below, left and right” to arrange the component’s position in relation to other component.</a:t>
            </a:r>
          </a:p>
          <a:p>
            <a:r>
              <a:rPr lang="en-US"/>
              <a:t>In this view group child views can be layered on top of each other.</a:t>
            </a:r>
          </a:p>
          <a:p>
            <a:endParaRPr lang="en-US"/>
          </a:p>
          <a:p>
            <a:endParaRPr lang="en-US"/>
          </a:p>
        </p:txBody>
      </p:sp>
    </p:spTree>
    <p:extLst>
      <p:ext uri="{BB962C8B-B14F-4D97-AF65-F5344CB8AC3E}">
        <p14:creationId xmlns:p14="http://schemas.microsoft.com/office/powerpoint/2010/main" val="1783809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oogle Shape;458;p53">
            <a:extLst>
              <a:ext uri="{FF2B5EF4-FFF2-40B4-BE49-F238E27FC236}">
                <a16:creationId xmlns:a16="http://schemas.microsoft.com/office/drawing/2014/main" id="{FE1D47D1-C21C-575E-F624-E667B74F685E}"/>
              </a:ext>
            </a:extLst>
          </p:cNvPr>
          <p:cNvPicPr preferRelativeResize="0"/>
          <p:nvPr/>
        </p:nvPicPr>
        <p:blipFill>
          <a:blip r:embed="rId2">
            <a:alphaModFix/>
          </a:blip>
          <a:stretch>
            <a:fillRect/>
          </a:stretch>
        </p:blipFill>
        <p:spPr>
          <a:xfrm>
            <a:off x="131178" y="863444"/>
            <a:ext cx="4985107" cy="3719442"/>
          </a:xfrm>
          <a:prstGeom prst="rect">
            <a:avLst/>
          </a:prstGeom>
          <a:noFill/>
          <a:ln>
            <a:noFill/>
          </a:ln>
        </p:spPr>
      </p:pic>
      <p:pic>
        <p:nvPicPr>
          <p:cNvPr id="5" name="Google Shape;459;p53">
            <a:extLst>
              <a:ext uri="{FF2B5EF4-FFF2-40B4-BE49-F238E27FC236}">
                <a16:creationId xmlns:a16="http://schemas.microsoft.com/office/drawing/2014/main" id="{41DF9742-D266-CE0C-0E40-5768BC5839B9}"/>
              </a:ext>
            </a:extLst>
          </p:cNvPr>
          <p:cNvPicPr preferRelativeResize="0">
            <a:picLocks noGrp="1"/>
          </p:cNvPicPr>
          <p:nvPr>
            <p:ph idx="1"/>
          </p:nvPr>
        </p:nvPicPr>
        <p:blipFill>
          <a:blip r:embed="rId3">
            <a:alphaModFix/>
          </a:blip>
          <a:stretch>
            <a:fillRect/>
          </a:stretch>
        </p:blipFill>
        <p:spPr>
          <a:xfrm>
            <a:off x="5360993" y="711201"/>
            <a:ext cx="6166977" cy="3511672"/>
          </a:xfrm>
          <a:prstGeom prst="rect">
            <a:avLst/>
          </a:prstGeom>
          <a:noFill/>
          <a:ln>
            <a:noFill/>
          </a:ln>
        </p:spPr>
      </p:pic>
      <p:sp>
        <p:nvSpPr>
          <p:cNvPr id="6" name="Google Shape;460;p53">
            <a:extLst>
              <a:ext uri="{FF2B5EF4-FFF2-40B4-BE49-F238E27FC236}">
                <a16:creationId xmlns:a16="http://schemas.microsoft.com/office/drawing/2014/main" id="{568A802D-EA29-3258-4961-7747488AB498}"/>
              </a:ext>
            </a:extLst>
          </p:cNvPr>
          <p:cNvSpPr txBox="1"/>
          <p:nvPr/>
        </p:nvSpPr>
        <p:spPr>
          <a:xfrm>
            <a:off x="6837878" y="4340646"/>
            <a:ext cx="3710379" cy="593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sv-SE"/>
              <a:t>Built from data using an Adapter</a:t>
            </a:r>
            <a:endParaRPr/>
          </a:p>
        </p:txBody>
      </p:sp>
    </p:spTree>
    <p:extLst>
      <p:ext uri="{BB962C8B-B14F-4D97-AF65-F5344CB8AC3E}">
        <p14:creationId xmlns:p14="http://schemas.microsoft.com/office/powerpoint/2010/main" val="30796548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09599"/>
          </a:xfrm>
        </p:spPr>
        <p:txBody>
          <a:bodyPr>
            <a:normAutofit fontScale="90000"/>
          </a:bodyPr>
          <a:lstStyle/>
          <a:p>
            <a:r>
              <a:rPr lang="en-US" dirty="0"/>
              <a:t>Frame Layout</a:t>
            </a:r>
          </a:p>
        </p:txBody>
      </p:sp>
      <p:sp>
        <p:nvSpPr>
          <p:cNvPr id="3" name="Content Placeholder 2"/>
          <p:cNvSpPr>
            <a:spLocks noGrp="1"/>
          </p:cNvSpPr>
          <p:nvPr>
            <p:ph idx="1"/>
          </p:nvPr>
        </p:nvSpPr>
        <p:spPr>
          <a:xfrm>
            <a:off x="131180" y="863445"/>
            <a:ext cx="11929641" cy="469799"/>
          </a:xfrm>
        </p:spPr>
        <p:txBody>
          <a:bodyPr/>
          <a:lstStyle/>
          <a:p>
            <a:r>
              <a:rPr lang="en-US"/>
              <a:t>Frame Layout is designed to block out an area on the screen to display a single item.</a:t>
            </a:r>
          </a:p>
        </p:txBody>
      </p:sp>
      <p:sp>
        <p:nvSpPr>
          <p:cNvPr id="5" name="Content Placeholder 2"/>
          <p:cNvSpPr txBox="1"/>
          <p:nvPr/>
        </p:nvSpPr>
        <p:spPr>
          <a:xfrm>
            <a:off x="131180" y="1338431"/>
            <a:ext cx="8917286" cy="5040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used to specify the position of Views.</a:t>
            </a:r>
          </a:p>
          <a:p>
            <a:r>
              <a:rPr lang="en-US" dirty="0"/>
              <a:t>It contains Views on the top of each other to display only single View inside the </a:t>
            </a:r>
            <a:r>
              <a:rPr lang="en-US" dirty="0" err="1"/>
              <a:t>FrameLayout</a:t>
            </a:r>
            <a:r>
              <a:rPr lang="en-US" dirty="0"/>
              <a:t>.</a:t>
            </a:r>
          </a:p>
          <a:p>
            <a:r>
              <a:rPr lang="en-US" dirty="0"/>
              <a:t>You can, add multiple children to a </a:t>
            </a:r>
            <a:r>
              <a:rPr lang="en-US" dirty="0" err="1"/>
              <a:t>FrameLayout</a:t>
            </a:r>
            <a:r>
              <a:rPr lang="en-US" dirty="0"/>
              <a:t> and control their position by using </a:t>
            </a:r>
            <a:r>
              <a:rPr lang="en-US" dirty="0">
                <a:solidFill>
                  <a:srgbClr val="C00000"/>
                </a:solidFill>
              </a:rPr>
              <a:t>gravity</a:t>
            </a:r>
            <a:r>
              <a:rPr lang="en-US" dirty="0"/>
              <a:t> attribute.</a:t>
            </a:r>
          </a:p>
          <a:p>
            <a:r>
              <a:rPr lang="en-US" dirty="0"/>
              <a:t>In this the child views are added in a stack and the most recently added child will show on the top.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9492" y="1333244"/>
            <a:ext cx="2438400" cy="4371975"/>
          </a:xfrm>
          <a:prstGeom prst="rect">
            <a:avLst/>
          </a:prstGeom>
        </p:spPr>
      </p:pic>
    </p:spTree>
    <p:extLst>
      <p:ext uri="{BB962C8B-B14F-4D97-AF65-F5344CB8AC3E}">
        <p14:creationId xmlns:p14="http://schemas.microsoft.com/office/powerpoint/2010/main" val="2440436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FA21B-63E9-E804-E2F7-90A92780A72F}"/>
              </a:ext>
            </a:extLst>
          </p:cNvPr>
          <p:cNvSpPr>
            <a:spLocks noGrp="1"/>
          </p:cNvSpPr>
          <p:nvPr>
            <p:ph idx="1"/>
          </p:nvPr>
        </p:nvSpPr>
        <p:spPr>
          <a:xfrm>
            <a:off x="131179" y="127465"/>
            <a:ext cx="11929641" cy="6730535"/>
          </a:xfrm>
        </p:spPr>
        <p:txBody>
          <a:bodyPr/>
          <a:lstStyle/>
          <a:p>
            <a:pPr marL="0" indent="0">
              <a:buNone/>
            </a:pPr>
            <a:r>
              <a:rPr lang="en-IN" dirty="0"/>
              <a:t>example</a:t>
            </a:r>
          </a:p>
        </p:txBody>
      </p:sp>
      <p:sp>
        <p:nvSpPr>
          <p:cNvPr id="7" name="TextBox 6">
            <a:extLst>
              <a:ext uri="{FF2B5EF4-FFF2-40B4-BE49-F238E27FC236}">
                <a16:creationId xmlns:a16="http://schemas.microsoft.com/office/drawing/2014/main" id="{53255D47-AE7B-EB36-A5EC-D43191E49F08}"/>
              </a:ext>
            </a:extLst>
          </p:cNvPr>
          <p:cNvSpPr txBox="1"/>
          <p:nvPr/>
        </p:nvSpPr>
        <p:spPr>
          <a:xfrm>
            <a:off x="131179" y="576943"/>
            <a:ext cx="12060821" cy="6740307"/>
          </a:xfrm>
          <a:prstGeom prst="rect">
            <a:avLst/>
          </a:prstGeom>
          <a:noFill/>
        </p:spPr>
        <p:txBody>
          <a:bodyPr wrap="square">
            <a:spAutoFit/>
          </a:bodyPr>
          <a:lstStyle/>
          <a:p>
            <a:r>
              <a:rPr lang="en-IN" sz="2400" dirty="0"/>
              <a:t>public class </a:t>
            </a:r>
            <a:r>
              <a:rPr lang="en-IN" sz="2400" dirty="0" err="1"/>
              <a:t>MainActivity</a:t>
            </a:r>
            <a:r>
              <a:rPr lang="en-IN" sz="2400" dirty="0"/>
              <a:t> extends </a:t>
            </a:r>
            <a:r>
              <a:rPr lang="en-IN" sz="2400" dirty="0" err="1"/>
              <a:t>AppCompatActivity</a:t>
            </a:r>
            <a:r>
              <a:rPr lang="en-IN" sz="2400" dirty="0"/>
              <a:t> {</a:t>
            </a:r>
          </a:p>
          <a:p>
            <a:r>
              <a:rPr lang="en-IN" sz="2400" dirty="0"/>
              <a:t>    private </a:t>
            </a:r>
            <a:r>
              <a:rPr lang="en-IN" sz="2400" dirty="0" err="1"/>
              <a:t>TextView</a:t>
            </a:r>
            <a:r>
              <a:rPr lang="en-IN" sz="2400" dirty="0"/>
              <a:t> </a:t>
            </a:r>
            <a:r>
              <a:rPr lang="en-IN" sz="2400" dirty="0" err="1"/>
              <a:t>textView</a:t>
            </a:r>
            <a:r>
              <a:rPr lang="en-IN" sz="2400" dirty="0"/>
              <a:t>;</a:t>
            </a:r>
          </a:p>
          <a:p>
            <a:r>
              <a:rPr lang="en-IN" sz="2400" dirty="0"/>
              <a:t>    private int </a:t>
            </a:r>
            <a:r>
              <a:rPr lang="en-IN" sz="2400" dirty="0" err="1"/>
              <a:t>clickCount</a:t>
            </a:r>
            <a:r>
              <a:rPr lang="en-IN" sz="2400" dirty="0"/>
              <a:t> = 0;</a:t>
            </a:r>
          </a:p>
          <a:p>
            <a:r>
              <a:rPr lang="en-IN" sz="2400" dirty="0"/>
              <a:t>    @Override</a:t>
            </a:r>
          </a:p>
          <a:p>
            <a:r>
              <a:rPr lang="en-IN" sz="2400" dirty="0"/>
              <a:t>    protected void </a:t>
            </a:r>
            <a:r>
              <a:rPr lang="en-IN" sz="2400" dirty="0" err="1"/>
              <a:t>onCreate</a:t>
            </a:r>
            <a:r>
              <a:rPr lang="en-IN" sz="2400" dirty="0"/>
              <a:t>(Bundle </a:t>
            </a:r>
            <a:r>
              <a:rPr lang="en-IN" sz="2400" dirty="0" err="1"/>
              <a:t>savedInstanceState</a:t>
            </a:r>
            <a:r>
              <a:rPr lang="en-IN" sz="2400" dirty="0"/>
              <a:t>) {</a:t>
            </a:r>
          </a:p>
          <a:p>
            <a:r>
              <a:rPr lang="en-IN" sz="2400" dirty="0"/>
              <a:t>        </a:t>
            </a:r>
            <a:r>
              <a:rPr lang="en-IN" sz="2400" dirty="0" err="1"/>
              <a:t>super.onCreate</a:t>
            </a:r>
            <a:r>
              <a:rPr lang="en-IN" sz="2400" dirty="0"/>
              <a:t>(</a:t>
            </a:r>
            <a:r>
              <a:rPr lang="en-IN" sz="2400" dirty="0" err="1"/>
              <a:t>savedInstanceState</a:t>
            </a:r>
            <a:r>
              <a:rPr lang="en-IN" sz="2400" dirty="0"/>
              <a:t>);</a:t>
            </a:r>
          </a:p>
          <a:p>
            <a:r>
              <a:rPr lang="en-IN" sz="2400" dirty="0"/>
              <a:t>        </a:t>
            </a:r>
            <a:r>
              <a:rPr lang="en-IN" sz="2400" dirty="0" err="1"/>
              <a:t>setContentView</a:t>
            </a:r>
            <a:r>
              <a:rPr lang="en-IN" sz="2400" dirty="0"/>
              <a:t>(</a:t>
            </a:r>
            <a:r>
              <a:rPr lang="en-IN" sz="2400" dirty="0" err="1"/>
              <a:t>R.layout.activity_main</a:t>
            </a:r>
            <a:r>
              <a:rPr lang="en-IN" sz="2400" dirty="0"/>
              <a:t>);</a:t>
            </a:r>
          </a:p>
          <a:p>
            <a:r>
              <a:rPr lang="en-IN" sz="2400" dirty="0"/>
              <a:t>        // Initialize views</a:t>
            </a:r>
          </a:p>
          <a:p>
            <a:r>
              <a:rPr lang="en-IN" sz="2400" dirty="0"/>
              <a:t>        Button </a:t>
            </a:r>
            <a:r>
              <a:rPr lang="en-IN" sz="2400" dirty="0" err="1"/>
              <a:t>button</a:t>
            </a:r>
            <a:r>
              <a:rPr lang="en-IN" sz="2400" dirty="0"/>
              <a:t> = </a:t>
            </a:r>
            <a:r>
              <a:rPr lang="en-IN" sz="2400" dirty="0" err="1"/>
              <a:t>findViewById</a:t>
            </a:r>
            <a:r>
              <a:rPr lang="en-IN" sz="2400" dirty="0"/>
              <a:t>(</a:t>
            </a:r>
            <a:r>
              <a:rPr lang="en-IN" sz="2400" dirty="0" err="1"/>
              <a:t>R.id.button</a:t>
            </a:r>
            <a:r>
              <a:rPr lang="en-IN" sz="2400" dirty="0"/>
              <a:t>);</a:t>
            </a:r>
          </a:p>
          <a:p>
            <a:r>
              <a:rPr lang="en-IN" sz="2400" dirty="0"/>
              <a:t>        </a:t>
            </a:r>
            <a:r>
              <a:rPr lang="en-IN" sz="2400" dirty="0" err="1"/>
              <a:t>textView</a:t>
            </a:r>
            <a:r>
              <a:rPr lang="en-IN" sz="2400" dirty="0"/>
              <a:t> = </a:t>
            </a:r>
            <a:r>
              <a:rPr lang="en-IN" sz="2400" dirty="0" err="1"/>
              <a:t>findViewById</a:t>
            </a:r>
            <a:r>
              <a:rPr lang="en-IN" sz="2400" dirty="0"/>
              <a:t>(</a:t>
            </a:r>
            <a:r>
              <a:rPr lang="en-IN" sz="2400" dirty="0" err="1"/>
              <a:t>R.id.textView</a:t>
            </a:r>
            <a:r>
              <a:rPr lang="en-IN" sz="2400" dirty="0"/>
              <a:t>);</a:t>
            </a:r>
          </a:p>
          <a:p>
            <a:r>
              <a:rPr lang="en-IN" sz="2400" dirty="0"/>
              <a:t>        // Set click listener for the button</a:t>
            </a:r>
          </a:p>
          <a:p>
            <a:r>
              <a:rPr lang="en-IN" sz="2400" dirty="0"/>
              <a:t>        </a:t>
            </a:r>
            <a:r>
              <a:rPr lang="en-IN" sz="2400" dirty="0" err="1"/>
              <a:t>button.setOnClickListener</a:t>
            </a:r>
            <a:r>
              <a:rPr lang="en-IN" sz="2400" dirty="0"/>
              <a:t>(new </a:t>
            </a:r>
            <a:r>
              <a:rPr lang="en-IN" sz="2400" dirty="0" err="1"/>
              <a:t>View.OnClickListener</a:t>
            </a:r>
            <a:r>
              <a:rPr lang="en-IN" sz="2400" dirty="0"/>
              <a:t>() {</a:t>
            </a:r>
          </a:p>
          <a:p>
            <a:r>
              <a:rPr lang="en-IN" sz="2400" dirty="0"/>
              <a:t>            @Override</a:t>
            </a:r>
          </a:p>
          <a:p>
            <a:r>
              <a:rPr lang="en-IN" sz="2400" dirty="0"/>
              <a:t>            public void </a:t>
            </a:r>
            <a:r>
              <a:rPr lang="en-IN" sz="2400" dirty="0" err="1"/>
              <a:t>onClick</a:t>
            </a:r>
            <a:r>
              <a:rPr lang="en-IN" sz="2400" dirty="0"/>
              <a:t>(View view) {</a:t>
            </a:r>
          </a:p>
          <a:p>
            <a:r>
              <a:rPr lang="en-IN" sz="2400" dirty="0"/>
              <a:t>                // Increment click count and update text</a:t>
            </a:r>
          </a:p>
          <a:p>
            <a:r>
              <a:rPr lang="en-IN" sz="2400" dirty="0"/>
              <a:t>                </a:t>
            </a:r>
            <a:r>
              <a:rPr lang="en-IN" sz="2400" dirty="0" err="1"/>
              <a:t>clickCount</a:t>
            </a:r>
            <a:r>
              <a:rPr lang="en-IN" sz="2400" dirty="0"/>
              <a:t>++;</a:t>
            </a:r>
          </a:p>
          <a:p>
            <a:r>
              <a:rPr lang="en-IN" sz="2400" dirty="0"/>
              <a:t>                </a:t>
            </a:r>
            <a:r>
              <a:rPr lang="en-IN" sz="2400" dirty="0" err="1"/>
              <a:t>textView.setText</a:t>
            </a:r>
            <a:r>
              <a:rPr lang="en-IN" sz="2400" dirty="0"/>
              <a:t>("Button clicked " + </a:t>
            </a:r>
            <a:r>
              <a:rPr lang="en-IN" sz="2400" dirty="0" err="1"/>
              <a:t>clickCount</a:t>
            </a:r>
            <a:r>
              <a:rPr lang="en-IN" sz="2400" dirty="0"/>
              <a:t> + " times");</a:t>
            </a:r>
          </a:p>
          <a:p>
            <a:r>
              <a:rPr lang="en-IN" sz="2400" dirty="0"/>
              <a:t>            }         });     } }</a:t>
            </a:r>
          </a:p>
        </p:txBody>
      </p:sp>
    </p:spTree>
    <p:extLst>
      <p:ext uri="{BB962C8B-B14F-4D97-AF65-F5344CB8AC3E}">
        <p14:creationId xmlns:p14="http://schemas.microsoft.com/office/powerpoint/2010/main" val="31941255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Roboto Condensed"/>
        <a:cs typeface="Arial"/>
      </a:majorFont>
      <a:minorFont>
        <a:latin typeface="Roboto Condensed"/>
        <a:ea typeface="Roboto Condense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2610</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Roboto Condensed</vt:lpstr>
      <vt:lpstr>Roboto Condensed Light</vt:lpstr>
      <vt:lpstr>Söhne Mono</vt:lpstr>
      <vt:lpstr>Wingdings</vt:lpstr>
      <vt:lpstr>Wingdings 3</vt:lpstr>
      <vt:lpstr>Office Theme</vt:lpstr>
      <vt:lpstr>  Android UI   </vt:lpstr>
      <vt:lpstr>Layouts</vt:lpstr>
      <vt:lpstr>View Group</vt:lpstr>
      <vt:lpstr>Views</vt:lpstr>
      <vt:lpstr>Linear Layout</vt:lpstr>
      <vt:lpstr>Relative Layout</vt:lpstr>
      <vt:lpstr>PowerPoint Presentation</vt:lpstr>
      <vt:lpstr>Frame Layout</vt:lpstr>
      <vt:lpstr>PowerPoint Presentation</vt:lpstr>
      <vt:lpstr>TextView</vt:lpstr>
      <vt:lpstr>EditText</vt:lpstr>
      <vt:lpstr>Button</vt:lpstr>
      <vt:lpstr>Card View</vt:lpstr>
      <vt:lpstr>ListView</vt:lpstr>
      <vt:lpstr>Adapter</vt:lpstr>
      <vt:lpstr>Recycler View</vt:lpstr>
      <vt:lpstr>Material Design Toolbar</vt:lpstr>
      <vt:lpstr>Tab Layout</vt:lpstr>
      <vt:lpstr>Menus</vt:lpstr>
      <vt:lpstr>Options Menu</vt:lpstr>
      <vt:lpstr>Contextual Menus</vt:lpstr>
      <vt:lpstr>Popup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Mukesh Singh</cp:lastModifiedBy>
  <cp:revision>413</cp:revision>
  <dcterms:created xsi:type="dcterms:W3CDTF">2020-05-01T05:09:15Z</dcterms:created>
  <dcterms:modified xsi:type="dcterms:W3CDTF">2024-03-07T09:18:40Z</dcterms:modified>
</cp:coreProperties>
</file>