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11" r:id="rId2"/>
    <p:sldId id="288" r:id="rId3"/>
    <p:sldId id="309" r:id="rId4"/>
    <p:sldId id="334" r:id="rId5"/>
    <p:sldId id="314" r:id="rId6"/>
    <p:sldId id="315" r:id="rId7"/>
    <p:sldId id="316" r:id="rId8"/>
    <p:sldId id="317" r:id="rId9"/>
    <p:sldId id="318" r:id="rId10"/>
    <p:sldId id="330" r:id="rId11"/>
    <p:sldId id="320" r:id="rId12"/>
    <p:sldId id="335" r:id="rId13"/>
    <p:sldId id="321" r:id="rId14"/>
    <p:sldId id="322" r:id="rId15"/>
    <p:sldId id="323" r:id="rId16"/>
    <p:sldId id="324" r:id="rId17"/>
    <p:sldId id="325" r:id="rId18"/>
    <p:sldId id="326" r:id="rId19"/>
    <p:sldId id="327" r:id="rId20"/>
    <p:sldId id="328" r:id="rId21"/>
    <p:sldId id="336" r:id="rId22"/>
    <p:sldId id="337" r:id="rId23"/>
    <p:sldId id="338" r:id="rId24"/>
    <p:sldId id="339" r:id="rId25"/>
    <p:sldId id="331" r:id="rId26"/>
    <p:sldId id="312" r:id="rId27"/>
    <p:sldId id="313" r:id="rId28"/>
    <p:sldId id="340" r:id="rId29"/>
    <p:sldId id="341" r:id="rId30"/>
    <p:sldId id="332"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1" r:id="rId51"/>
    <p:sldId id="333" r:id="rId52"/>
    <p:sldId id="362" r:id="rId53"/>
    <p:sldId id="363" r:id="rId54"/>
    <p:sldId id="364" r:id="rId55"/>
    <p:sldId id="365" r:id="rId56"/>
    <p:sldId id="366" r:id="rId57"/>
    <p:sldId id="367" r:id="rId58"/>
    <p:sldId id="368" r:id="rId59"/>
    <p:sldId id="369" r:id="rId60"/>
    <p:sldId id="370" r:id="rId61"/>
  </p:sldIdLst>
  <p:sldSz cx="12192000" cy="6858000"/>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73" autoAdjust="0"/>
    <p:restoredTop sz="93572" autoAdjust="0"/>
  </p:normalViewPr>
  <p:slideViewPr>
    <p:cSldViewPr snapToGrid="0">
      <p:cViewPr varScale="1">
        <p:scale>
          <a:sx n="59" d="100"/>
          <a:sy n="59" d="100"/>
        </p:scale>
        <p:origin x="660" y="5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0">
                      <a:srgbClr val="1D3064"/>
                    </a:gs>
                    <a:gs pos="100000">
                      <a:schemeClr val="tx2"/>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a:blip r:embed="rId10">
            <a:extLst>
              <a:ext uri="{28A0092B-C50C-407E-A947-70E740481C1C}">
                <a14:useLocalDpi xmlns:a14="http://schemas.microsoft.com/office/drawing/2010/main" val="0"/>
              </a:ext>
            </a:extLst>
          </a:blip>
          <a:srcRect l="144383" t="-16142" r="-144383" b="22103"/>
          <a:stretch>
            <a:fillRect/>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4">
                        <a:lumMod val="50000"/>
                      </a:schemeClr>
                    </a:gs>
                    <a:gs pos="100000">
                      <a:srgbClr val="009788"/>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2">
                        <a:lumMod val="50000"/>
                      </a:schemeClr>
                    </a:gs>
                    <a:gs pos="100000">
                      <a:schemeClr val="accent2"/>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3">
                        <a:lumMod val="50000"/>
                      </a:schemeClr>
                    </a:gs>
                    <a:gs pos="100000">
                      <a:schemeClr val="accent3"/>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5">
                        <a:lumMod val="75000"/>
                      </a:schemeClr>
                    </a:gs>
                    <a:gs pos="100000">
                      <a:schemeClr val="accent5"/>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chemeClr val="accent6">
                        <a:lumMod val="50000"/>
                      </a:schemeClr>
                    </a:gs>
                    <a:gs pos="100000">
                      <a:schemeClr val="accent6"/>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273238"/>
                    </a:gs>
                    <a:gs pos="100000">
                      <a:srgbClr val="607D8B"/>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3E2622"/>
                    </a:gs>
                    <a:gs pos="100000">
                      <a:srgbClr val="795547"/>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301B92"/>
                    </a:gs>
                    <a:gs pos="100000">
                      <a:srgbClr val="673BB7"/>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0E47A1"/>
                    </a:gs>
                    <a:gs pos="100000">
                      <a:srgbClr val="03A9F5"/>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22" name="Footer Placeholder 2">
            <a:extLst>
              <a:ext uri="{FF2B5EF4-FFF2-40B4-BE49-F238E27FC236}">
                <a16:creationId xmlns:a16="http://schemas.microsoft.com/office/drawing/2014/main" id="{BF2BE79E-EA17-4AB9-8CB5-714A52A6B2F5}"/>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B71B1C"/>
                    </a:gs>
                    <a:gs pos="100000">
                      <a:srgbClr val="ED524F"/>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a:gradFill flip="none" rotWithShape="1">
                  <a:gsLst>
                    <a:gs pos="10000">
                      <a:srgbClr val="890E4F"/>
                    </a:gs>
                    <a:gs pos="100000">
                      <a:srgbClr val="D81A60"/>
                    </a:gs>
                  </a:gsLst>
                  <a:lin ang="0" scaled="1"/>
                </a:gradFill>
                <a:effectLst/>
                <a:latin typeface="+mn-lt"/>
                <a:ea typeface="+mn-ea"/>
                <a:cs typeface="+mn-cs"/>
              </a:defRPr>
            </a:lvl1pPr>
          </a:lstStyle>
          <a:p>
            <a:pPr lvl="0"/>
            <a:r>
              <a:rPr lang="en-US"/>
              <a:t>Write here your Author Name (i.e. Prof. Jay R Dhamsaniya)</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p>
        </p:txBody>
      </p:sp>
      <p:sp>
        <p:nvSpPr>
          <p:cNvPr id="22" name="Footer Placeholder 2">
            <a:extLst>
              <a:ext uri="{FF2B5EF4-FFF2-40B4-BE49-F238E27FC236}">
                <a16:creationId xmlns:a16="http://schemas.microsoft.com/office/drawing/2014/main" id="{BF2BE79E-EA17-4AB9-8CB5-714A52A6B2F5}"/>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#3170726(MAD)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7– Advanced Android Development</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22" name="Footer Placeholder 2">
            <a:extLst>
              <a:ext uri="{FF2B5EF4-FFF2-40B4-BE49-F238E27FC236}">
                <a16:creationId xmlns:a16="http://schemas.microsoft.com/office/drawing/2014/main" id="{BF2BE79E-EA17-4AB9-8CB5-714A52A6B2F5}"/>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id="{FE084249-8DB7-4B0A-AA7A-A1A407FC0773}"/>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a:blip r:embed="rId3">
            <a:alphaModFix/>
          </a:blip>
          <a:srcRect t="86739" r="1768" b="3535"/>
          <a:stretch>
            <a:fill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a:fillRect/>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a:fillRect/>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a:gradFill flip="none" rotWithShape="1">
                  <a:gsLst>
                    <a:gs pos="0">
                      <a:srgbClr val="1D3064"/>
                    </a:gs>
                    <a:gs pos="100000">
                      <a:schemeClr val="tx2"/>
                    </a:gs>
                  </a:gsLst>
                  <a:lin ang="0" scaled="1"/>
                </a:gradFill>
                <a:effectLst/>
                <a:latin typeface="+mn-lt"/>
                <a:ea typeface="+mn-ea"/>
                <a:cs typeface="+mn-cs"/>
              </a:defRPr>
            </a:lvl1pPr>
          </a:lstStyle>
          <a:p>
            <a:r>
              <a:rPr lang="en-US"/>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Write here Section Subtitle</a:t>
            </a:r>
          </a:p>
        </p:txBody>
      </p:sp>
      <p:sp>
        <p:nvSpPr>
          <p:cNvPr id="8" name="Freeform 17">
            <a:extLst>
              <a:ext uri="{FF2B5EF4-FFF2-40B4-BE49-F238E27FC236}">
                <a16:creationId xmlns:a16="http://schemas.microsoft.com/office/drawing/2014/main" id="{910DC0DC-3FC7-402D-8C9F-62D3ACC8DC86}"/>
              </a:ext>
            </a:extLst>
          </p:cNvPr>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Dhamsaniya</a:t>
            </a:r>
          </a:p>
        </p:txBody>
      </p:sp>
      <p:sp>
        <p:nvSpPr>
          <p:cNvPr id="17" name="Footer Placeholder 2">
            <a:extLst>
              <a:ext uri="{FF2B5EF4-FFF2-40B4-BE49-F238E27FC236}">
                <a16:creationId xmlns:a16="http://schemas.microsoft.com/office/drawing/2014/main" id="{59055D82-7978-44A5-82D1-0A4E00B382BF}"/>
              </a:ext>
            </a:extLst>
          </p:cNvPr>
          <p:cNvSpPr txBox="1"/>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3/11/2024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Map</a:t>
            </a:r>
          </a:p>
        </p:txBody>
      </p:sp>
      <p:sp>
        <p:nvSpPr>
          <p:cNvPr id="3" name="Content Placeholder 2"/>
          <p:cNvSpPr>
            <a:spLocks noGrp="1"/>
          </p:cNvSpPr>
          <p:nvPr>
            <p:ph idx="1"/>
          </p:nvPr>
        </p:nvSpPr>
        <p:spPr/>
        <p:txBody>
          <a:bodyPr/>
          <a:lstStyle/>
          <a:p>
            <a:pPr fontAlgn="base"/>
            <a:r>
              <a:rPr lang="en-IN"/>
              <a:t>Google Map</a:t>
            </a:r>
          </a:p>
          <a:p>
            <a:pPr lvl="1" fontAlgn="base"/>
            <a:r>
              <a:rPr lang="en-IN"/>
              <a:t>Location Service and GPS</a:t>
            </a:r>
          </a:p>
          <a:p>
            <a:pPr lvl="1" fontAlgn="base"/>
            <a:r>
              <a:rPr lang="en-IN"/>
              <a:t>Creating Google Map, Working with Location</a:t>
            </a:r>
          </a:p>
          <a:p>
            <a:pPr lvl="1" fontAlgn="base"/>
            <a:r>
              <a:rPr lang="en-IN"/>
              <a:t>Location Service with Location Manager</a:t>
            </a:r>
          </a:p>
          <a:p>
            <a:pPr lvl="1" fontAlgn="base"/>
            <a:r>
              <a:rPr lang="en-IN"/>
              <a:t>Find Current Location and GEO Coding</a:t>
            </a:r>
          </a:p>
          <a:p>
            <a:pPr fontAlgn="base"/>
            <a:r>
              <a:rPr lang="en-IN"/>
              <a:t>Graphics and Animation</a:t>
            </a:r>
          </a:p>
          <a:p>
            <a:pPr lvl="1" fontAlgn="base"/>
            <a:r>
              <a:rPr lang="en-IN"/>
              <a:t>Work with 2D Graphics</a:t>
            </a:r>
          </a:p>
          <a:p>
            <a:pPr lvl="1" fontAlgn="base"/>
            <a:r>
              <a:rPr lang="en-IN"/>
              <a:t>Animation</a:t>
            </a:r>
          </a:p>
          <a:p>
            <a:pPr lvl="1" fontAlgn="base"/>
            <a:r>
              <a:rPr lang="en-IN"/>
              <a:t>Frame Animation, Tween Animation, View Animation</a:t>
            </a:r>
          </a:p>
          <a:p>
            <a:pPr fontAlgn="base"/>
            <a:r>
              <a:rPr lang="en-IN"/>
              <a:t>Multimedia in Android</a:t>
            </a:r>
          </a:p>
          <a:p>
            <a:pPr lvl="1" fontAlgn="base"/>
            <a:r>
              <a:rPr lang="en-IN"/>
              <a:t>Play Audio Files, and Video Files</a:t>
            </a:r>
          </a:p>
          <a:p>
            <a:pPr fontAlgn="base"/>
            <a:r>
              <a:rPr lang="en-IN"/>
              <a:t>Work in Background</a:t>
            </a:r>
          </a:p>
          <a:p>
            <a:pPr lvl="1" fontAlgn="base"/>
            <a:r>
              <a:rPr lang="en-IN"/>
              <a:t>Services, Notification Services, and Broadcast Receiver</a:t>
            </a:r>
          </a:p>
          <a:p>
            <a:pPr fontAlgn="base"/>
            <a:r>
              <a:rPr lang="en-IN"/>
              <a:t>Introduction to Firebase with CRUD Operation</a:t>
            </a:r>
          </a:p>
          <a:p>
            <a:pPr lvl="0"/>
            <a:endParaRPr lang="en-US"/>
          </a:p>
          <a:p>
            <a:endParaRPr lang="en-US"/>
          </a:p>
        </p:txBody>
      </p:sp>
    </p:spTree>
    <p:extLst>
      <p:ext uri="{BB962C8B-B14F-4D97-AF65-F5344CB8AC3E}">
        <p14:creationId xmlns:p14="http://schemas.microsoft.com/office/powerpoint/2010/main" val="15184884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a:t>Graphics and Animation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a:t>Section - 2</a:t>
            </a:r>
          </a:p>
        </p:txBody>
      </p:sp>
    </p:spTree>
    <p:extLst>
      <p:ext uri="{BB962C8B-B14F-4D97-AF65-F5344CB8AC3E}">
        <p14:creationId xmlns:p14="http://schemas.microsoft.com/office/powerpoint/2010/main" val="4149648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Working with 2D Graphics</a:t>
            </a:r>
            <a:endParaRPr lang="en-US"/>
          </a:p>
        </p:txBody>
      </p:sp>
      <p:sp>
        <p:nvSpPr>
          <p:cNvPr id="3" name="Content Placeholder 2"/>
          <p:cNvSpPr>
            <a:spLocks noGrp="1"/>
          </p:cNvSpPr>
          <p:nvPr>
            <p:ph idx="1"/>
          </p:nvPr>
        </p:nvSpPr>
        <p:spPr/>
        <p:txBody>
          <a:bodyPr/>
          <a:lstStyle/>
          <a:p>
            <a:pPr lvl="0"/>
            <a:r>
              <a:rPr lang="en-US">
                <a:solidFill>
                  <a:schemeClr val="dk1"/>
                </a:solidFill>
              </a:rPr>
              <a:t>Use the </a:t>
            </a:r>
            <a:r>
              <a:rPr lang="en-US" b="1">
                <a:solidFill>
                  <a:srgbClr val="C00000"/>
                </a:solidFill>
              </a:rPr>
              <a:t>Drawable</a:t>
            </a:r>
            <a:r>
              <a:rPr lang="en-US">
                <a:solidFill>
                  <a:srgbClr val="C00000"/>
                </a:solidFill>
              </a:rPr>
              <a:t> </a:t>
            </a:r>
            <a:r>
              <a:rPr lang="en-US">
                <a:solidFill>
                  <a:schemeClr val="dk1"/>
                </a:solidFill>
              </a:rPr>
              <a:t>class and its subclasses to draw shapes and images. </a:t>
            </a:r>
          </a:p>
          <a:p>
            <a:r>
              <a:rPr lang="en">
                <a:solidFill>
                  <a:schemeClr val="dk1"/>
                </a:solidFill>
              </a:rPr>
              <a:t>There are </a:t>
            </a:r>
            <a:r>
              <a:rPr lang="en" b="1">
                <a:solidFill>
                  <a:schemeClr val="dk1"/>
                </a:solidFill>
              </a:rPr>
              <a:t>two</a:t>
            </a:r>
            <a:r>
              <a:rPr lang="en">
                <a:solidFill>
                  <a:schemeClr val="dk1"/>
                </a:solidFill>
              </a:rPr>
              <a:t> ways to define and instantiate a </a:t>
            </a:r>
            <a:r>
              <a:rPr lang="en" b="1">
                <a:solidFill>
                  <a:schemeClr val="dk1"/>
                </a:solidFill>
              </a:rPr>
              <a:t>Drawable</a:t>
            </a:r>
            <a:r>
              <a:rPr lang="en">
                <a:solidFill>
                  <a:schemeClr val="dk1"/>
                </a:solidFill>
              </a:rPr>
              <a:t> besides using the </a:t>
            </a:r>
            <a:r>
              <a:rPr lang="en-US">
                <a:solidFill>
                  <a:schemeClr val="dk1"/>
                </a:solidFill>
              </a:rPr>
              <a:t>class constructors:</a:t>
            </a:r>
          </a:p>
          <a:p>
            <a:pPr lvl="1"/>
            <a:r>
              <a:rPr lang="en-US">
                <a:solidFill>
                  <a:schemeClr val="dk1"/>
                </a:solidFill>
              </a:rPr>
              <a:t>Inflate an image resource (a bitmap file) saved in your project.</a:t>
            </a:r>
          </a:p>
          <a:p>
            <a:pPr lvl="1"/>
            <a:r>
              <a:rPr lang="en-US">
                <a:solidFill>
                  <a:schemeClr val="dk1"/>
                </a:solidFill>
              </a:rPr>
              <a:t>Inflate an XML resource that defines the drawable properties.</a:t>
            </a:r>
          </a:p>
          <a:p>
            <a:pPr lvl="0"/>
            <a:r>
              <a:rPr lang="en-US">
                <a:solidFill>
                  <a:schemeClr val="dk1"/>
                </a:solidFill>
              </a:rPr>
              <a:t>You can add graphics to your app by referencing an image file from your project resources. </a:t>
            </a:r>
          </a:p>
          <a:p>
            <a:pPr lvl="0"/>
            <a:r>
              <a:rPr lang="en-US">
                <a:solidFill>
                  <a:schemeClr val="dk1"/>
                </a:solidFill>
              </a:rPr>
              <a:t>Supported file types are </a:t>
            </a:r>
            <a:r>
              <a:rPr lang="en-US" b="1">
                <a:solidFill>
                  <a:schemeClr val="dk1"/>
                </a:solidFill>
              </a:rPr>
              <a:t>PNG</a:t>
            </a:r>
            <a:r>
              <a:rPr lang="en-US">
                <a:solidFill>
                  <a:schemeClr val="dk1"/>
                </a:solidFill>
              </a:rPr>
              <a:t> (</a:t>
            </a:r>
            <a:r>
              <a:rPr lang="en-US" i="1">
                <a:solidFill>
                  <a:schemeClr val="dk1"/>
                </a:solidFill>
              </a:rPr>
              <a:t>preferred</a:t>
            </a:r>
            <a:r>
              <a:rPr lang="en-US">
                <a:solidFill>
                  <a:schemeClr val="dk1"/>
                </a:solidFill>
              </a:rPr>
              <a:t>), </a:t>
            </a:r>
            <a:r>
              <a:rPr lang="en-US" b="1">
                <a:solidFill>
                  <a:schemeClr val="dk1"/>
                </a:solidFill>
              </a:rPr>
              <a:t>JPG</a:t>
            </a:r>
            <a:r>
              <a:rPr lang="en-US">
                <a:solidFill>
                  <a:schemeClr val="dk1"/>
                </a:solidFill>
              </a:rPr>
              <a:t> (</a:t>
            </a:r>
            <a:r>
              <a:rPr lang="en-US" i="1">
                <a:solidFill>
                  <a:schemeClr val="dk1"/>
                </a:solidFill>
              </a:rPr>
              <a:t>acceptable</a:t>
            </a:r>
            <a:r>
              <a:rPr lang="en-US">
                <a:solidFill>
                  <a:schemeClr val="dk1"/>
                </a:solidFill>
              </a:rPr>
              <a:t>), and </a:t>
            </a:r>
            <a:r>
              <a:rPr lang="en-US" b="1">
                <a:solidFill>
                  <a:schemeClr val="dk1"/>
                </a:solidFill>
              </a:rPr>
              <a:t>GIF</a:t>
            </a:r>
            <a:r>
              <a:rPr lang="en-US">
                <a:solidFill>
                  <a:schemeClr val="dk1"/>
                </a:solidFill>
              </a:rPr>
              <a:t> (</a:t>
            </a:r>
            <a:r>
              <a:rPr lang="en-US" i="1">
                <a:solidFill>
                  <a:schemeClr val="dk1"/>
                </a:solidFill>
              </a:rPr>
              <a:t>discouraged</a:t>
            </a:r>
            <a:r>
              <a:rPr lang="en-US">
                <a:solidFill>
                  <a:schemeClr val="dk1"/>
                </a:solidFill>
              </a:rPr>
              <a:t>). </a:t>
            </a:r>
            <a:endParaRPr lang="en-US"/>
          </a:p>
        </p:txBody>
      </p:sp>
    </p:spTree>
    <p:extLst>
      <p:ext uri="{BB962C8B-B14F-4D97-AF65-F5344CB8AC3E}">
        <p14:creationId xmlns:p14="http://schemas.microsoft.com/office/powerpoint/2010/main" val="1840686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code to use an image created from drawable resource </a:t>
            </a:r>
          </a:p>
        </p:txBody>
      </p:sp>
      <p:sp>
        <p:nvSpPr>
          <p:cNvPr id="4" name="Round Same Side Corner Rectangle 3"/>
          <p:cNvSpPr/>
          <p:nvPr/>
        </p:nvSpPr>
        <p:spPr>
          <a:xfrm>
            <a:off x="240361" y="874578"/>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799922" y="1215771"/>
            <a:ext cx="8357726" cy="50224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300" b="1" err="1">
                <a:solidFill>
                  <a:schemeClr val="tx1"/>
                </a:solidFill>
                <a:latin typeface="Courier New" panose="02070309020205020404" pitchFamily="49" charset="0"/>
                <a:cs typeface="Courier New" panose="02070309020205020404" pitchFamily="49" charset="0"/>
              </a:rPr>
              <a:t>ConstraintLayout</a:t>
            </a:r>
            <a:r>
              <a:rPr lang="en-IN" sz="1300">
                <a:solidFill>
                  <a:schemeClr val="tx1"/>
                </a:solidFill>
                <a:latin typeface="Courier New" panose="02070309020205020404" pitchFamily="49" charset="0"/>
                <a:cs typeface="Courier New" panose="02070309020205020404" pitchFamily="49" charset="0"/>
              </a:rPr>
              <a:t> constraintLayout;</a:t>
            </a:r>
          </a:p>
          <a:p>
            <a:r>
              <a:rPr lang="en-IN" sz="1300">
                <a:solidFill>
                  <a:schemeClr val="tx1"/>
                </a:solidFill>
                <a:latin typeface="Courier New" panose="02070309020205020404" pitchFamily="49" charset="0"/>
                <a:cs typeface="Courier New" panose="02070309020205020404" pitchFamily="49" charset="0"/>
              </a:rPr>
              <a:t>protected void onCreate(Bundle savedInstanceState) {</a:t>
            </a:r>
          </a:p>
          <a:p>
            <a:r>
              <a:rPr lang="en-IN" sz="1300">
                <a:solidFill>
                  <a:schemeClr val="tx1"/>
                </a:solidFill>
                <a:latin typeface="Courier New" panose="02070309020205020404" pitchFamily="49" charset="0"/>
                <a:cs typeface="Courier New" panose="02070309020205020404" pitchFamily="49" charset="0"/>
              </a:rPr>
              <a:t>     super.onCreate(savedInstanceState);</a:t>
            </a:r>
          </a:p>
          <a:p>
            <a:r>
              <a:rPr lang="en-IN" sz="1300">
                <a:solidFill>
                  <a:schemeClr val="tx1"/>
                </a:solidFill>
                <a:latin typeface="Courier New" panose="02070309020205020404" pitchFamily="49" charset="0"/>
                <a:cs typeface="Courier New" panose="02070309020205020404" pitchFamily="49" charset="0"/>
              </a:rPr>
              <a:t>     </a:t>
            </a:r>
          </a:p>
          <a:p>
            <a:r>
              <a:rPr lang="en-IN" sz="1300">
                <a:solidFill>
                  <a:schemeClr val="tx1"/>
                </a:solidFill>
                <a:latin typeface="Courier New" panose="02070309020205020404" pitchFamily="49" charset="0"/>
                <a:cs typeface="Courier New" panose="02070309020205020404" pitchFamily="49" charset="0"/>
              </a:rPr>
              <a:t>     // Create a ConstraintLayout in which to add the ImageView</a:t>
            </a:r>
          </a:p>
          <a:p>
            <a:r>
              <a:rPr lang="en-IN" sz="1300">
                <a:solidFill>
                  <a:schemeClr val="tx1"/>
                </a:solidFill>
                <a:latin typeface="Courier New" panose="02070309020205020404" pitchFamily="49" charset="0"/>
                <a:cs typeface="Courier New" panose="02070309020205020404" pitchFamily="49" charset="0"/>
              </a:rPr>
              <a:t>     constraintLayout = new </a:t>
            </a:r>
            <a:r>
              <a:rPr lang="en-IN" sz="1300" b="1" err="1">
                <a:solidFill>
                  <a:schemeClr val="tx1"/>
                </a:solidFill>
                <a:latin typeface="Courier New" panose="02070309020205020404" pitchFamily="49" charset="0"/>
                <a:cs typeface="Courier New" panose="02070309020205020404" pitchFamily="49" charset="0"/>
              </a:rPr>
              <a:t>ConstraintLayout</a:t>
            </a:r>
            <a:r>
              <a:rPr lang="en-IN" sz="1300">
                <a:solidFill>
                  <a:schemeClr val="tx1"/>
                </a:solidFill>
                <a:latin typeface="Courier New" panose="02070309020205020404" pitchFamily="49" charset="0"/>
                <a:cs typeface="Courier New" panose="02070309020205020404" pitchFamily="49" charset="0"/>
              </a:rPr>
              <a:t>(this);</a:t>
            </a:r>
          </a:p>
          <a:p>
            <a:r>
              <a:rPr lang="en-IN" sz="1300">
                <a:solidFill>
                  <a:schemeClr val="tx1"/>
                </a:solidFill>
                <a:latin typeface="Courier New" panose="02070309020205020404" pitchFamily="49" charset="0"/>
                <a:cs typeface="Courier New" panose="02070309020205020404" pitchFamily="49" charset="0"/>
              </a:rPr>
              <a:t>     </a:t>
            </a:r>
          </a:p>
          <a:p>
            <a:r>
              <a:rPr lang="en-IN" sz="1300">
                <a:solidFill>
                  <a:schemeClr val="tx1"/>
                </a:solidFill>
                <a:latin typeface="Courier New" panose="02070309020205020404" pitchFamily="49" charset="0"/>
                <a:cs typeface="Courier New" panose="02070309020205020404" pitchFamily="49" charset="0"/>
              </a:rPr>
              <a:t>     // Instantiate an ImageView and define its properties</a:t>
            </a:r>
          </a:p>
          <a:p>
            <a:r>
              <a:rPr lang="en-IN" sz="1300">
                <a:solidFill>
                  <a:schemeClr val="tx1"/>
                </a:solidFill>
                <a:latin typeface="Courier New" panose="02070309020205020404" pitchFamily="49" charset="0"/>
                <a:cs typeface="Courier New" panose="02070309020205020404" pitchFamily="49" charset="0"/>
              </a:rPr>
              <a:t>      </a:t>
            </a:r>
            <a:r>
              <a:rPr lang="en-IN" sz="1300" b="1" err="1">
                <a:solidFill>
                  <a:schemeClr val="tx1"/>
                </a:solidFill>
                <a:latin typeface="Courier New" panose="02070309020205020404" pitchFamily="49" charset="0"/>
                <a:cs typeface="Courier New" panose="02070309020205020404" pitchFamily="49" charset="0"/>
              </a:rPr>
              <a:t>ImageView</a:t>
            </a:r>
            <a:r>
              <a:rPr lang="en-IN" sz="1300">
                <a:solidFill>
                  <a:schemeClr val="tx1"/>
                </a:solidFill>
                <a:latin typeface="Courier New" panose="02070309020205020404" pitchFamily="49" charset="0"/>
                <a:cs typeface="Courier New" panose="02070309020205020404" pitchFamily="49" charset="0"/>
              </a:rPr>
              <a:t> i = new </a:t>
            </a:r>
            <a:r>
              <a:rPr lang="en-IN" sz="1300" b="1" err="1">
                <a:solidFill>
                  <a:schemeClr val="tx1"/>
                </a:solidFill>
                <a:latin typeface="Courier New" panose="02070309020205020404" pitchFamily="49" charset="0"/>
                <a:cs typeface="Courier New" panose="02070309020205020404" pitchFamily="49" charset="0"/>
              </a:rPr>
              <a:t>ImageView</a:t>
            </a:r>
            <a:r>
              <a:rPr lang="en-IN" sz="1300">
                <a:solidFill>
                  <a:schemeClr val="tx1"/>
                </a:solidFill>
                <a:latin typeface="Courier New" panose="02070309020205020404" pitchFamily="49" charset="0"/>
                <a:cs typeface="Courier New" panose="02070309020205020404" pitchFamily="49" charset="0"/>
              </a:rPr>
              <a:t>(this);</a:t>
            </a:r>
          </a:p>
          <a:p>
            <a:r>
              <a:rPr lang="en-IN" sz="1300">
                <a:solidFill>
                  <a:schemeClr val="tx1"/>
                </a:solidFill>
                <a:latin typeface="Courier New" panose="02070309020205020404" pitchFamily="49" charset="0"/>
                <a:cs typeface="Courier New" panose="02070309020205020404" pitchFamily="49" charset="0"/>
              </a:rPr>
              <a:t>      i.setImageResource(R.drawable.my_image);</a:t>
            </a:r>
          </a:p>
          <a:p>
            <a:r>
              <a:rPr lang="en-IN" sz="1300">
                <a:solidFill>
                  <a:schemeClr val="tx1"/>
                </a:solidFill>
                <a:latin typeface="Courier New" panose="02070309020205020404" pitchFamily="49" charset="0"/>
                <a:cs typeface="Courier New" panose="02070309020205020404" pitchFamily="49" charset="0"/>
              </a:rPr>
              <a:t>      i.setContentDescription(getResources().getString(R.string.my_image_desc));</a:t>
            </a:r>
          </a:p>
          <a:p>
            <a:br>
              <a:rPr lang="en-IN" sz="1300">
                <a:solidFill>
                  <a:schemeClr val="tx1"/>
                </a:solidFill>
                <a:latin typeface="Courier New" panose="02070309020205020404" pitchFamily="49" charset="0"/>
                <a:cs typeface="Courier New" panose="02070309020205020404" pitchFamily="49" charset="0"/>
              </a:rPr>
            </a:br>
            <a:endParaRPr lang="en-IN" sz="1300">
              <a:solidFill>
                <a:schemeClr val="tx1"/>
              </a:solidFill>
              <a:latin typeface="Courier New" panose="02070309020205020404" pitchFamily="49" charset="0"/>
              <a:cs typeface="Courier New" panose="02070309020205020404" pitchFamily="49" charset="0"/>
            </a:endParaRPr>
          </a:p>
          <a:p>
            <a:r>
              <a:rPr lang="en-IN" sz="1300">
                <a:solidFill>
                  <a:schemeClr val="tx1"/>
                </a:solidFill>
                <a:latin typeface="Courier New" panose="02070309020205020404" pitchFamily="49" charset="0"/>
                <a:cs typeface="Courier New" panose="02070309020205020404" pitchFamily="49" charset="0"/>
              </a:rPr>
              <a:t>      // set the ImageView bounds to match the Drawable's dimensions</a:t>
            </a:r>
          </a:p>
          <a:p>
            <a:r>
              <a:rPr lang="en-IN" sz="1300">
                <a:solidFill>
                  <a:schemeClr val="tx1"/>
                </a:solidFill>
                <a:latin typeface="Courier New" panose="02070309020205020404" pitchFamily="49" charset="0"/>
                <a:cs typeface="Courier New" panose="02070309020205020404" pitchFamily="49" charset="0"/>
              </a:rPr>
              <a:t>      i.setAdjustViewBounds(true);</a:t>
            </a:r>
          </a:p>
          <a:p>
            <a:r>
              <a:rPr lang="en-IN" sz="1300">
                <a:solidFill>
                  <a:schemeClr val="tx1"/>
                </a:solidFill>
                <a:latin typeface="Courier New" panose="02070309020205020404" pitchFamily="49" charset="0"/>
                <a:cs typeface="Courier New" panose="02070309020205020404" pitchFamily="49" charset="0"/>
              </a:rPr>
              <a:t>      i.setLayoutParams(new </a:t>
            </a:r>
            <a:r>
              <a:rPr lang="en-IN" sz="1300" b="1" err="1">
                <a:solidFill>
                  <a:schemeClr val="tx1"/>
                </a:solidFill>
                <a:latin typeface="Courier New" panose="02070309020205020404" pitchFamily="49" charset="0"/>
                <a:cs typeface="Courier New" panose="02070309020205020404" pitchFamily="49" charset="0"/>
              </a:rPr>
              <a:t>ViewGroup</a:t>
            </a:r>
            <a:r>
              <a:rPr lang="en-IN" sz="1300" err="1">
                <a:solidFill>
                  <a:schemeClr val="tx1"/>
                </a:solidFill>
                <a:latin typeface="Courier New" panose="02070309020205020404" pitchFamily="49" charset="0"/>
                <a:cs typeface="Courier New" panose="02070309020205020404" pitchFamily="49" charset="0"/>
              </a:rPr>
              <a:t>.</a:t>
            </a:r>
            <a:r>
              <a:rPr lang="en-IN" sz="1300" b="1" err="1">
                <a:solidFill>
                  <a:schemeClr val="tx1"/>
                </a:solidFill>
                <a:latin typeface="Courier New" panose="02070309020205020404" pitchFamily="49" charset="0"/>
                <a:cs typeface="Courier New" panose="02070309020205020404" pitchFamily="49" charset="0"/>
              </a:rPr>
              <a:t>LayoutParams</a:t>
            </a:r>
            <a:r>
              <a:rPr lang="en-IN" sz="1300">
                <a:solidFill>
                  <a:schemeClr val="tx1"/>
                </a:solidFill>
                <a:latin typeface="Courier New" panose="02070309020205020404" pitchFamily="49" charset="0"/>
                <a:cs typeface="Courier New" panose="02070309020205020404" pitchFamily="49" charset="0"/>
              </a:rPr>
              <a:t>(</a:t>
            </a:r>
            <a:r>
              <a:rPr lang="en-IN" sz="1300" b="1" err="1">
                <a:solidFill>
                  <a:schemeClr val="tx1"/>
                </a:solidFill>
                <a:latin typeface="Courier New" panose="02070309020205020404" pitchFamily="49" charset="0"/>
                <a:cs typeface="Courier New" panose="02070309020205020404" pitchFamily="49" charset="0"/>
              </a:rPr>
              <a:t>ViewGroup</a:t>
            </a:r>
            <a:r>
              <a:rPr lang="en-IN" sz="1300" err="1">
                <a:solidFill>
                  <a:schemeClr val="tx1"/>
                </a:solidFill>
                <a:latin typeface="Courier New" panose="02070309020205020404" pitchFamily="49" charset="0"/>
                <a:cs typeface="Courier New" panose="02070309020205020404" pitchFamily="49" charset="0"/>
              </a:rPr>
              <a:t>.</a:t>
            </a:r>
            <a:r>
              <a:rPr lang="en-IN" sz="1300" b="1" err="1">
                <a:solidFill>
                  <a:schemeClr val="tx1"/>
                </a:solidFill>
                <a:latin typeface="Courier New" panose="02070309020205020404" pitchFamily="49" charset="0"/>
                <a:cs typeface="Courier New" panose="02070309020205020404" pitchFamily="49" charset="0"/>
              </a:rPr>
              <a:t>LayoutParams</a:t>
            </a:r>
            <a:r>
              <a:rPr lang="en-IN" sz="1300" err="1">
                <a:solidFill>
                  <a:schemeClr val="tx1"/>
                </a:solidFill>
                <a:latin typeface="Courier New" panose="02070309020205020404" pitchFamily="49" charset="0"/>
                <a:cs typeface="Courier New" panose="02070309020205020404" pitchFamily="49" charset="0"/>
              </a:rPr>
              <a:t>.WRAP_CONTENT, </a:t>
            </a:r>
            <a:r>
              <a:rPr lang="en-IN" sz="1300" b="1" err="1">
                <a:solidFill>
                  <a:schemeClr val="tx1"/>
                </a:solidFill>
                <a:latin typeface="Courier New" panose="02070309020205020404" pitchFamily="49" charset="0"/>
                <a:cs typeface="Courier New" panose="02070309020205020404" pitchFamily="49" charset="0"/>
              </a:rPr>
              <a:t>ViewGroup</a:t>
            </a:r>
            <a:r>
              <a:rPr lang="en-IN" sz="1300" err="1">
                <a:solidFill>
                  <a:schemeClr val="tx1"/>
                </a:solidFill>
                <a:latin typeface="Courier New" panose="02070309020205020404" pitchFamily="49" charset="0"/>
                <a:cs typeface="Courier New" panose="02070309020205020404" pitchFamily="49" charset="0"/>
              </a:rPr>
              <a:t>.</a:t>
            </a:r>
            <a:r>
              <a:rPr lang="en-IN" sz="1300" b="1" err="1">
                <a:solidFill>
                  <a:schemeClr val="tx1"/>
                </a:solidFill>
                <a:latin typeface="Courier New" panose="02070309020205020404" pitchFamily="49" charset="0"/>
                <a:cs typeface="Courier New" panose="02070309020205020404" pitchFamily="49" charset="0"/>
              </a:rPr>
              <a:t>LayoutParams</a:t>
            </a:r>
            <a:r>
              <a:rPr lang="en-IN" sz="1300" err="1">
                <a:solidFill>
                  <a:schemeClr val="tx1"/>
                </a:solidFill>
                <a:latin typeface="Courier New" panose="02070309020205020404" pitchFamily="49" charset="0"/>
                <a:cs typeface="Courier New" panose="02070309020205020404" pitchFamily="49" charset="0"/>
              </a:rPr>
              <a:t>.WRAP_CONTENT));</a:t>
            </a:r>
          </a:p>
          <a:p>
            <a:br>
              <a:rPr lang="en-IN" sz="1300">
                <a:solidFill>
                  <a:schemeClr val="tx1"/>
                </a:solidFill>
                <a:latin typeface="Courier New" panose="02070309020205020404" pitchFamily="49" charset="0"/>
                <a:cs typeface="Courier New" panose="02070309020205020404" pitchFamily="49" charset="0"/>
              </a:rPr>
            </a:br>
            <a:endParaRPr lang="en-IN" sz="1300">
              <a:solidFill>
                <a:schemeClr val="tx1"/>
              </a:solidFill>
              <a:latin typeface="Courier New" panose="02070309020205020404" pitchFamily="49" charset="0"/>
              <a:cs typeface="Courier New" panose="02070309020205020404" pitchFamily="49" charset="0"/>
            </a:endParaRPr>
          </a:p>
          <a:p>
            <a:r>
              <a:rPr lang="en-IN" sz="1300">
                <a:solidFill>
                  <a:schemeClr val="tx1"/>
                </a:solidFill>
                <a:latin typeface="Courier New" panose="02070309020205020404" pitchFamily="49" charset="0"/>
                <a:cs typeface="Courier New" panose="02070309020205020404" pitchFamily="49" charset="0"/>
              </a:rPr>
              <a:t>      // Add the ImageView to the layout and set the layout as the content view.</a:t>
            </a:r>
          </a:p>
          <a:p>
            <a:r>
              <a:rPr lang="en-IN" sz="1300">
                <a:solidFill>
                  <a:schemeClr val="tx1"/>
                </a:solidFill>
                <a:latin typeface="Courier New" panose="02070309020205020404" pitchFamily="49" charset="0"/>
                <a:cs typeface="Courier New" panose="02070309020205020404" pitchFamily="49" charset="0"/>
              </a:rPr>
              <a:t>      constraintLayout.addView(i);</a:t>
            </a:r>
          </a:p>
          <a:p>
            <a:r>
              <a:rPr lang="en-IN" sz="1300">
                <a:solidFill>
                  <a:schemeClr val="tx1"/>
                </a:solidFill>
                <a:latin typeface="Courier New" panose="02070309020205020404" pitchFamily="49" charset="0"/>
                <a:cs typeface="Courier New" panose="02070309020205020404" pitchFamily="49" charset="0"/>
              </a:rPr>
              <a:t>      setContentView(constraintLayout);</a:t>
            </a:r>
          </a:p>
          <a:p>
            <a:r>
              <a:rPr lang="en-IN" sz="1300">
                <a:solidFill>
                  <a:schemeClr val="tx1"/>
                </a:solidFill>
                <a:latin typeface="Courier New" panose="02070309020205020404" pitchFamily="49" charset="0"/>
                <a:cs typeface="Courier New" panose="02070309020205020404" pitchFamily="49" charset="0"/>
              </a:rPr>
              <a:t>}</a:t>
            </a:r>
          </a:p>
        </p:txBody>
      </p:sp>
      <p:sp>
        <p:nvSpPr>
          <p:cNvPr id="6" name="Rectangle 5"/>
          <p:cNvSpPr/>
          <p:nvPr/>
        </p:nvSpPr>
        <p:spPr>
          <a:xfrm>
            <a:off x="240363" y="1215772"/>
            <a:ext cx="559560" cy="50224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300" b="1">
                <a:solidFill>
                  <a:schemeClr val="tx1"/>
                </a:solidFill>
                <a:latin typeface="+mj-lt"/>
                <a:cs typeface="Consolas" panose="020B0609020204030204" pitchFamily="49" charset="0"/>
              </a:rPr>
              <a:t>1</a:t>
            </a:r>
          </a:p>
          <a:p>
            <a:pPr algn="r"/>
            <a:r>
              <a:rPr lang="en-US" sz="1300" b="1">
                <a:solidFill>
                  <a:schemeClr val="tx1"/>
                </a:solidFill>
                <a:latin typeface="+mj-lt"/>
                <a:cs typeface="Consolas" panose="020B0609020204030204" pitchFamily="49" charset="0"/>
              </a:rPr>
              <a:t>2</a:t>
            </a:r>
          </a:p>
          <a:p>
            <a:pPr algn="r"/>
            <a:r>
              <a:rPr lang="en-US" sz="1300" b="1">
                <a:solidFill>
                  <a:schemeClr val="tx1"/>
                </a:solidFill>
                <a:latin typeface="+mj-lt"/>
                <a:cs typeface="Consolas" panose="020B0609020204030204" pitchFamily="49" charset="0"/>
              </a:rPr>
              <a:t>3</a:t>
            </a:r>
          </a:p>
          <a:p>
            <a:pPr algn="r"/>
            <a:r>
              <a:rPr lang="en-US" sz="1300" b="1">
                <a:solidFill>
                  <a:schemeClr val="tx1"/>
                </a:solidFill>
                <a:latin typeface="+mj-lt"/>
                <a:cs typeface="Consolas" panose="020B0609020204030204" pitchFamily="49" charset="0"/>
              </a:rPr>
              <a:t>4</a:t>
            </a:r>
          </a:p>
          <a:p>
            <a:pPr algn="r"/>
            <a:r>
              <a:rPr lang="en-US" sz="1300" b="1">
                <a:solidFill>
                  <a:schemeClr val="tx1"/>
                </a:solidFill>
                <a:latin typeface="+mj-lt"/>
                <a:cs typeface="Consolas" panose="020B0609020204030204" pitchFamily="49" charset="0"/>
              </a:rPr>
              <a:t>5</a:t>
            </a:r>
          </a:p>
          <a:p>
            <a:pPr algn="r"/>
            <a:r>
              <a:rPr lang="en-US" sz="1300" b="1">
                <a:solidFill>
                  <a:schemeClr val="tx1"/>
                </a:solidFill>
                <a:latin typeface="+mj-lt"/>
                <a:cs typeface="Consolas" panose="020B0609020204030204" pitchFamily="49" charset="0"/>
              </a:rPr>
              <a:t>6</a:t>
            </a:r>
          </a:p>
          <a:p>
            <a:pPr algn="r"/>
            <a:r>
              <a:rPr lang="en-US" sz="1300" b="1">
                <a:solidFill>
                  <a:schemeClr val="tx1"/>
                </a:solidFill>
                <a:latin typeface="+mj-lt"/>
                <a:cs typeface="Consolas" panose="020B0609020204030204" pitchFamily="49" charset="0"/>
              </a:rPr>
              <a:t>7</a:t>
            </a:r>
          </a:p>
          <a:p>
            <a:pPr algn="r"/>
            <a:r>
              <a:rPr lang="en-US" sz="1300" b="1">
                <a:solidFill>
                  <a:schemeClr val="tx1"/>
                </a:solidFill>
                <a:latin typeface="+mj-lt"/>
                <a:cs typeface="Consolas" panose="020B0609020204030204" pitchFamily="49" charset="0"/>
              </a:rPr>
              <a:t>8</a:t>
            </a:r>
          </a:p>
          <a:p>
            <a:pPr algn="r"/>
            <a:r>
              <a:rPr lang="en-US" sz="1300" b="1">
                <a:solidFill>
                  <a:schemeClr val="tx1"/>
                </a:solidFill>
                <a:latin typeface="+mj-lt"/>
                <a:cs typeface="Consolas" panose="020B0609020204030204" pitchFamily="49" charset="0"/>
              </a:rPr>
              <a:t>9</a:t>
            </a:r>
          </a:p>
          <a:p>
            <a:pPr algn="r"/>
            <a:r>
              <a:rPr lang="en-US" sz="1300" b="1">
                <a:solidFill>
                  <a:schemeClr val="tx1"/>
                </a:solidFill>
                <a:latin typeface="+mj-lt"/>
                <a:cs typeface="Consolas" panose="020B0609020204030204" pitchFamily="49" charset="0"/>
              </a:rPr>
              <a:t>10</a:t>
            </a:r>
          </a:p>
          <a:p>
            <a:pPr algn="r"/>
            <a:r>
              <a:rPr lang="en-US" sz="1300" b="1">
                <a:solidFill>
                  <a:schemeClr val="tx1"/>
                </a:solidFill>
                <a:latin typeface="+mj-lt"/>
                <a:cs typeface="Consolas" panose="020B0609020204030204" pitchFamily="49" charset="0"/>
              </a:rPr>
              <a:t>11</a:t>
            </a:r>
          </a:p>
          <a:p>
            <a:pPr algn="r"/>
            <a:r>
              <a:rPr lang="en-US" sz="1300" b="1">
                <a:solidFill>
                  <a:schemeClr val="tx1"/>
                </a:solidFill>
                <a:latin typeface="+mj-lt"/>
                <a:cs typeface="Consolas" panose="020B0609020204030204" pitchFamily="49" charset="0"/>
              </a:rPr>
              <a:t>12</a:t>
            </a:r>
          </a:p>
          <a:p>
            <a:pPr algn="r"/>
            <a:r>
              <a:rPr lang="en-US" sz="1300" b="1">
                <a:solidFill>
                  <a:schemeClr val="tx1"/>
                </a:solidFill>
                <a:latin typeface="+mj-lt"/>
                <a:cs typeface="Consolas" panose="020B0609020204030204" pitchFamily="49" charset="0"/>
              </a:rPr>
              <a:t>13</a:t>
            </a:r>
          </a:p>
          <a:p>
            <a:pPr algn="r"/>
            <a:r>
              <a:rPr lang="en-US" sz="1300" b="1">
                <a:solidFill>
                  <a:schemeClr val="tx1"/>
                </a:solidFill>
                <a:latin typeface="+mj-lt"/>
                <a:cs typeface="Consolas" panose="020B0609020204030204" pitchFamily="49" charset="0"/>
              </a:rPr>
              <a:t>14</a:t>
            </a:r>
          </a:p>
          <a:p>
            <a:pPr algn="r"/>
            <a:r>
              <a:rPr lang="en-US" sz="1300" b="1">
                <a:solidFill>
                  <a:schemeClr val="tx1"/>
                </a:solidFill>
                <a:latin typeface="+mj-lt"/>
                <a:cs typeface="Consolas" panose="020B0609020204030204" pitchFamily="49" charset="0"/>
              </a:rPr>
              <a:t>15</a:t>
            </a:r>
          </a:p>
          <a:p>
            <a:pPr algn="r"/>
            <a:r>
              <a:rPr lang="en-US" sz="1300" b="1">
                <a:solidFill>
                  <a:schemeClr val="tx1"/>
                </a:solidFill>
                <a:latin typeface="+mj-lt"/>
                <a:cs typeface="Consolas" panose="020B0609020204030204" pitchFamily="49" charset="0"/>
              </a:rPr>
              <a:t>16</a:t>
            </a:r>
          </a:p>
          <a:p>
            <a:pPr algn="r"/>
            <a:r>
              <a:rPr lang="en-US" sz="1300" b="1">
                <a:solidFill>
                  <a:schemeClr val="tx1"/>
                </a:solidFill>
                <a:latin typeface="+mj-lt"/>
                <a:cs typeface="Consolas" panose="020B0609020204030204" pitchFamily="49" charset="0"/>
              </a:rPr>
              <a:t>17</a:t>
            </a:r>
          </a:p>
          <a:p>
            <a:pPr algn="r"/>
            <a:r>
              <a:rPr lang="en-US" sz="1300" b="1">
                <a:solidFill>
                  <a:schemeClr val="tx1"/>
                </a:solidFill>
                <a:latin typeface="+mj-lt"/>
                <a:cs typeface="Consolas" panose="020B0609020204030204" pitchFamily="49" charset="0"/>
              </a:rPr>
              <a:t>18</a:t>
            </a:r>
          </a:p>
          <a:p>
            <a:pPr algn="r"/>
            <a:r>
              <a:rPr lang="en-US" sz="1300" b="1">
                <a:solidFill>
                  <a:schemeClr val="tx1"/>
                </a:solidFill>
                <a:latin typeface="+mj-lt"/>
                <a:cs typeface="Consolas" panose="020B0609020204030204" pitchFamily="49" charset="0"/>
              </a:rPr>
              <a:t>19</a:t>
            </a:r>
          </a:p>
          <a:p>
            <a:pPr algn="r"/>
            <a:r>
              <a:rPr lang="en-US" sz="1300" b="1">
                <a:solidFill>
                  <a:schemeClr val="tx1"/>
                </a:solidFill>
                <a:latin typeface="+mj-lt"/>
                <a:cs typeface="Consolas" panose="020B0609020204030204" pitchFamily="49" charset="0"/>
              </a:rPr>
              <a:t>20</a:t>
            </a:r>
          </a:p>
          <a:p>
            <a:pPr algn="r"/>
            <a:r>
              <a:rPr lang="en-US" sz="1300" b="1">
                <a:solidFill>
                  <a:schemeClr val="tx1"/>
                </a:solidFill>
                <a:latin typeface="+mj-lt"/>
                <a:cs typeface="Consolas" panose="020B0609020204030204" pitchFamily="49" charset="0"/>
              </a:rPr>
              <a:t>21</a:t>
            </a:r>
          </a:p>
          <a:p>
            <a:pPr algn="r"/>
            <a:r>
              <a:rPr lang="en-US" sz="1300" b="1">
                <a:solidFill>
                  <a:schemeClr val="tx1"/>
                </a:solidFill>
                <a:latin typeface="+mj-lt"/>
                <a:cs typeface="Consolas" panose="020B0609020204030204" pitchFamily="49" charset="0"/>
              </a:rPr>
              <a:t>22</a:t>
            </a:r>
          </a:p>
          <a:p>
            <a:pPr algn="r"/>
            <a:r>
              <a:rPr lang="en-US" sz="1300" b="1">
                <a:solidFill>
                  <a:schemeClr val="tx1"/>
                </a:solidFill>
                <a:latin typeface="+mj-lt"/>
                <a:cs typeface="Consolas" panose="020B0609020204030204" pitchFamily="49" charset="0"/>
              </a:rPr>
              <a:t>23</a:t>
            </a:r>
          </a:p>
          <a:p>
            <a:pPr algn="r"/>
            <a:r>
              <a:rPr lang="en-US" sz="1300" b="1">
                <a:solidFill>
                  <a:schemeClr val="tx1"/>
                </a:solidFill>
                <a:latin typeface="+mj-lt"/>
                <a:cs typeface="Consolas" panose="020B0609020204030204" pitchFamily="49" charset="0"/>
              </a:rPr>
              <a:t>24</a:t>
            </a:r>
          </a:p>
          <a:p>
            <a:pPr algn="r"/>
            <a:endParaRPr lang="en-US" sz="1300" b="1">
              <a:solidFill>
                <a:schemeClr val="tx1"/>
              </a:solidFill>
              <a:latin typeface="+mj-lt"/>
              <a:cs typeface="Consolas" panose="020B0609020204030204" pitchFamily="49" charset="0"/>
            </a:endParaRPr>
          </a:p>
        </p:txBody>
      </p:sp>
    </p:spTree>
    <p:extLst>
      <p:ext uri="{BB962C8B-B14F-4D97-AF65-F5344CB8AC3E}">
        <p14:creationId xmlns:p14="http://schemas.microsoft.com/office/powerpoint/2010/main" val="2464764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Animation with Image View</a:t>
            </a:r>
          </a:p>
        </p:txBody>
      </p:sp>
      <p:sp>
        <p:nvSpPr>
          <p:cNvPr id="3" name="Content Placeholder 2"/>
          <p:cNvSpPr>
            <a:spLocks noGrp="1"/>
          </p:cNvSpPr>
          <p:nvPr>
            <p:ph idx="1"/>
          </p:nvPr>
        </p:nvSpPr>
        <p:spPr/>
        <p:txBody>
          <a:bodyPr/>
          <a:lstStyle/>
          <a:p>
            <a:pPr lvl="0"/>
            <a:r>
              <a:rPr lang="en-US">
                <a:solidFill>
                  <a:schemeClr val="dk1"/>
                </a:solidFill>
              </a:rPr>
              <a:t>You can handle your image resource as a Drawable object as;</a:t>
            </a:r>
          </a:p>
          <a:p>
            <a:pPr lvl="0"/>
            <a:endParaRPr lang="en-US">
              <a:solidFill>
                <a:schemeClr val="dk1"/>
              </a:solidFill>
            </a:endParaRPr>
          </a:p>
          <a:p>
            <a:pPr lvl="0"/>
            <a:endParaRPr lang="en-US">
              <a:solidFill>
                <a:schemeClr val="dk1"/>
              </a:solidFill>
            </a:endParaRPr>
          </a:p>
          <a:p>
            <a:pPr marL="0" lvl="0" indent="0">
              <a:buNone/>
            </a:pPr>
            <a:endParaRPr lang="en-US">
              <a:solidFill>
                <a:schemeClr val="dk1"/>
              </a:solidFill>
            </a:endParaRPr>
          </a:p>
          <a:p>
            <a:pPr lvl="0"/>
            <a:r>
              <a:rPr lang="en-US">
                <a:solidFill>
                  <a:schemeClr val="dk1"/>
                </a:solidFill>
              </a:rPr>
              <a:t>The XML code below shows how to add a drawable resource to an ImageView in the XML layout:</a:t>
            </a:r>
          </a:p>
          <a:p>
            <a:endParaRPr lang="en-US"/>
          </a:p>
        </p:txBody>
      </p:sp>
      <p:sp>
        <p:nvSpPr>
          <p:cNvPr id="5" name="Round Same Side Corner Rectangle 4"/>
          <p:cNvSpPr/>
          <p:nvPr/>
        </p:nvSpPr>
        <p:spPr>
          <a:xfrm>
            <a:off x="254009" y="1352250"/>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6" name="Rectangle 5"/>
          <p:cNvSpPr/>
          <p:nvPr/>
        </p:nvSpPr>
        <p:spPr>
          <a:xfrm>
            <a:off x="636146" y="1674922"/>
            <a:ext cx="10989797" cy="7257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115000"/>
              </a:lnSpc>
            </a:pPr>
            <a:r>
              <a:rPr lang="en-US" sz="1600">
                <a:solidFill>
                  <a:schemeClr val="tx1"/>
                </a:solidFill>
                <a:latin typeface="Courier New" panose="02070309020205020404" pitchFamily="49" charset="0"/>
                <a:cs typeface="Courier New" panose="02070309020205020404" pitchFamily="49" charset="0"/>
              </a:rPr>
              <a:t>Resources res = context.getResources(); </a:t>
            </a:r>
          </a:p>
          <a:p>
            <a:pPr lvl="0">
              <a:lnSpc>
                <a:spcPct val="115000"/>
              </a:lnSpc>
            </a:pPr>
            <a:r>
              <a:rPr lang="en-US" sz="1600">
                <a:solidFill>
                  <a:schemeClr val="tx1"/>
                </a:solidFill>
                <a:latin typeface="Courier New" panose="02070309020205020404" pitchFamily="49" charset="0"/>
                <a:cs typeface="Courier New" panose="02070309020205020404" pitchFamily="49" charset="0"/>
              </a:rPr>
              <a:t>Drawable myImage = ResourcesCompat.getDrawable(res, R.drawable.my_image, null);</a:t>
            </a:r>
          </a:p>
        </p:txBody>
      </p:sp>
      <p:sp>
        <p:nvSpPr>
          <p:cNvPr id="11" name="Round Same Side Corner Rectangle 10"/>
          <p:cNvSpPr/>
          <p:nvPr/>
        </p:nvSpPr>
        <p:spPr>
          <a:xfrm>
            <a:off x="406409" y="3577645"/>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12" name="Rectangle 11"/>
          <p:cNvSpPr/>
          <p:nvPr/>
        </p:nvSpPr>
        <p:spPr>
          <a:xfrm>
            <a:off x="788546" y="3916646"/>
            <a:ext cx="7980316" cy="1528811"/>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pPr>
              <a:lnSpc>
                <a:spcPct val="115000"/>
              </a:lnSpc>
            </a:pPr>
            <a:r>
              <a:rPr lang="en-US" sz="1600">
                <a:solidFill>
                  <a:schemeClr val="tx1"/>
                </a:solidFill>
                <a:latin typeface="Courier New" panose="02070309020205020404" pitchFamily="49" charset="0"/>
                <a:cs typeface="Courier New" panose="02070309020205020404" pitchFamily="49" charset="0"/>
                <a:sym typeface="Courier New"/>
              </a:rPr>
              <a:t>&lt;</a:t>
            </a:r>
            <a:r>
              <a:rPr lang="en-US" sz="1600" b="1" err="1">
                <a:solidFill>
                  <a:schemeClr val="tx1"/>
                </a:solidFill>
                <a:latin typeface="Courier New" panose="02070309020205020404" pitchFamily="49" charset="0"/>
                <a:cs typeface="Courier New" panose="02070309020205020404" pitchFamily="49" charset="0"/>
                <a:sym typeface="Courier New"/>
              </a:rPr>
              <a:t>ImageView</a:t>
            </a:r>
            <a:r>
              <a:rPr lang="en-US" sz="1600">
                <a:solidFill>
                  <a:schemeClr val="tx1"/>
                </a:solidFill>
                <a:latin typeface="Courier New" panose="02070309020205020404" pitchFamily="49" charset="0"/>
                <a:cs typeface="Courier New" panose="02070309020205020404" pitchFamily="49" charset="0"/>
                <a:sym typeface="Courier New"/>
              </a:rPr>
              <a:t> </a:t>
            </a:r>
          </a:p>
          <a:p>
            <a:pPr>
              <a:lnSpc>
                <a:spcPct val="115000"/>
              </a:lnSpc>
            </a:pPr>
            <a:r>
              <a:rPr lang="en-US" sz="1600">
                <a:solidFill>
                  <a:schemeClr val="tx1"/>
                </a:solidFill>
                <a:latin typeface="Courier New" panose="02070309020205020404" pitchFamily="49" charset="0"/>
                <a:cs typeface="Courier New" panose="02070309020205020404" pitchFamily="49" charset="0"/>
                <a:sym typeface="Courier New"/>
              </a:rPr>
              <a:t>	android:layout_width="wrap_content" </a:t>
            </a:r>
          </a:p>
          <a:p>
            <a:pPr>
              <a:lnSpc>
                <a:spcPct val="115000"/>
              </a:lnSpc>
            </a:pPr>
            <a:r>
              <a:rPr lang="en-US" sz="1600">
                <a:solidFill>
                  <a:schemeClr val="tx1"/>
                </a:solidFill>
                <a:latin typeface="Courier New" panose="02070309020205020404" pitchFamily="49" charset="0"/>
                <a:cs typeface="Courier New" panose="02070309020205020404" pitchFamily="49" charset="0"/>
                <a:sym typeface="Courier New"/>
              </a:rPr>
              <a:t>	android:layout_height="wrap_content" </a:t>
            </a:r>
          </a:p>
          <a:p>
            <a:pPr>
              <a:lnSpc>
                <a:spcPct val="115000"/>
              </a:lnSpc>
            </a:pPr>
            <a:r>
              <a:rPr lang="en-US" sz="1600">
                <a:solidFill>
                  <a:schemeClr val="tx1"/>
                </a:solidFill>
                <a:latin typeface="Courier New" panose="02070309020205020404" pitchFamily="49" charset="0"/>
                <a:cs typeface="Courier New" panose="02070309020205020404" pitchFamily="49" charset="0"/>
                <a:sym typeface="Courier New"/>
              </a:rPr>
              <a:t>	android:src="@drawable/my_image" </a:t>
            </a:r>
          </a:p>
          <a:p>
            <a:pPr>
              <a:lnSpc>
                <a:spcPct val="115000"/>
              </a:lnSpc>
            </a:pPr>
            <a:r>
              <a:rPr lang="en-US" sz="1600">
                <a:solidFill>
                  <a:schemeClr val="tx1"/>
                </a:solidFill>
                <a:latin typeface="Courier New" panose="02070309020205020404" pitchFamily="49" charset="0"/>
                <a:cs typeface="Courier New" panose="02070309020205020404" pitchFamily="49" charset="0"/>
                <a:sym typeface="Courier New"/>
              </a:rPr>
              <a:t>	android:contentDescription="@string/my_image_desc" /&gt;</a:t>
            </a:r>
          </a:p>
        </p:txBody>
      </p:sp>
      <p:sp>
        <p:nvSpPr>
          <p:cNvPr id="13" name="Rectangle 12"/>
          <p:cNvSpPr/>
          <p:nvPr/>
        </p:nvSpPr>
        <p:spPr>
          <a:xfrm>
            <a:off x="406408" y="3916647"/>
            <a:ext cx="382137" cy="15288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mj-lt"/>
                <a:cs typeface="Consolas" panose="020B0609020204030204" pitchFamily="49" charset="0"/>
              </a:rPr>
              <a:t>1</a:t>
            </a:r>
          </a:p>
          <a:p>
            <a:pPr algn="r"/>
            <a:r>
              <a:rPr lang="en-US" b="1">
                <a:solidFill>
                  <a:schemeClr val="tx1"/>
                </a:solidFill>
                <a:latin typeface="+mj-lt"/>
                <a:cs typeface="Consolas" panose="020B0609020204030204" pitchFamily="49" charset="0"/>
              </a:rPr>
              <a:t>2</a:t>
            </a:r>
          </a:p>
          <a:p>
            <a:pPr algn="r"/>
            <a:r>
              <a:rPr lang="en-US" b="1">
                <a:solidFill>
                  <a:schemeClr val="tx1"/>
                </a:solidFill>
                <a:latin typeface="+mj-lt"/>
                <a:cs typeface="Consolas" panose="020B0609020204030204" pitchFamily="49" charset="0"/>
              </a:rPr>
              <a:t>3</a:t>
            </a:r>
          </a:p>
          <a:p>
            <a:pPr algn="r"/>
            <a:r>
              <a:rPr lang="en-US" b="1">
                <a:solidFill>
                  <a:schemeClr val="tx1"/>
                </a:solidFill>
                <a:latin typeface="+mj-lt"/>
                <a:cs typeface="Consolas" panose="020B0609020204030204" pitchFamily="49" charset="0"/>
              </a:rPr>
              <a:t>4</a:t>
            </a:r>
          </a:p>
          <a:p>
            <a:pPr algn="r"/>
            <a:r>
              <a:rPr lang="en-US" b="1">
                <a:solidFill>
                  <a:schemeClr val="tx1"/>
                </a:solidFill>
                <a:latin typeface="+mj-lt"/>
                <a:cs typeface="Consolas" panose="020B0609020204030204" pitchFamily="49" charset="0"/>
              </a:rPr>
              <a:t>5</a:t>
            </a:r>
          </a:p>
        </p:txBody>
      </p:sp>
      <p:sp>
        <p:nvSpPr>
          <p:cNvPr id="9" name="Rectangle 8">
            <a:extLst>
              <a:ext uri="{FF2B5EF4-FFF2-40B4-BE49-F238E27FC236}">
                <a16:creationId xmlns:a16="http://schemas.microsoft.com/office/drawing/2014/main" id="{CB3BD091-0B78-1643-8832-0F087E504D8D}"/>
              </a:ext>
            </a:extLst>
          </p:cNvPr>
          <p:cNvSpPr/>
          <p:nvPr/>
        </p:nvSpPr>
        <p:spPr>
          <a:xfrm>
            <a:off x="254009" y="1682374"/>
            <a:ext cx="382137" cy="7183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600" b="1">
                <a:solidFill>
                  <a:schemeClr val="tx1"/>
                </a:solidFill>
                <a:latin typeface="+mj-lt"/>
                <a:cs typeface="Consolas" panose="020B0609020204030204" pitchFamily="49" charset="0"/>
              </a:rPr>
              <a:t>1</a:t>
            </a:r>
          </a:p>
          <a:p>
            <a:pPr algn="r"/>
            <a:r>
              <a:rPr lang="en-US" sz="1600" b="1">
                <a:solidFill>
                  <a:schemeClr val="tx1"/>
                </a:solidFill>
                <a:latin typeface="+mj-lt"/>
                <a:cs typeface="Consolas" panose="020B0609020204030204" pitchFamily="49" charset="0"/>
              </a:rPr>
              <a:t>2</a:t>
            </a:r>
          </a:p>
        </p:txBody>
      </p:sp>
    </p:spTree>
    <p:extLst>
      <p:ext uri="{BB962C8B-B14F-4D97-AF65-F5344CB8AC3E}">
        <p14:creationId xmlns:p14="http://schemas.microsoft.com/office/powerpoint/2010/main" val="21694866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P spid="13"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drawables with XML resourses</a:t>
            </a:r>
          </a:p>
        </p:txBody>
      </p:sp>
      <p:sp>
        <p:nvSpPr>
          <p:cNvPr id="3" name="Content Placeholder 2"/>
          <p:cNvSpPr>
            <a:spLocks noGrp="1"/>
          </p:cNvSpPr>
          <p:nvPr>
            <p:ph idx="1"/>
          </p:nvPr>
        </p:nvSpPr>
        <p:spPr/>
        <p:txBody>
          <a:bodyPr/>
          <a:lstStyle/>
          <a:p>
            <a:pPr lvl="0"/>
            <a:r>
              <a:rPr lang="en-US">
                <a:solidFill>
                  <a:schemeClr val="dk1"/>
                </a:solidFill>
              </a:rPr>
              <a:t>If there is a </a:t>
            </a:r>
            <a:r>
              <a:rPr lang="en-US" b="1">
                <a:solidFill>
                  <a:schemeClr val="dk1"/>
                </a:solidFill>
              </a:rPr>
              <a:t>Drawable</a:t>
            </a:r>
            <a:r>
              <a:rPr lang="en-US">
                <a:solidFill>
                  <a:schemeClr val="dk1"/>
                </a:solidFill>
              </a:rPr>
              <a:t> object that you'd like to create, which isn't initially dependent on variables defined by your code or user interaction, then defining the Drawable in XML is a good option. </a:t>
            </a:r>
          </a:p>
          <a:p>
            <a:pPr lvl="0"/>
            <a:r>
              <a:rPr lang="en-US">
                <a:solidFill>
                  <a:schemeClr val="dk1"/>
                </a:solidFill>
              </a:rPr>
              <a:t>Even if you expect your </a:t>
            </a:r>
            <a:r>
              <a:rPr lang="en-US" b="1">
                <a:solidFill>
                  <a:schemeClr val="dk1"/>
                </a:solidFill>
              </a:rPr>
              <a:t>Drawable</a:t>
            </a:r>
            <a:r>
              <a:rPr lang="en-US">
                <a:solidFill>
                  <a:schemeClr val="dk1"/>
                </a:solidFill>
              </a:rPr>
              <a:t> to change its properties during the user's interaction with your app, you should consider defining the object in XML, as you can modify properties after it's instantiated.</a:t>
            </a:r>
          </a:p>
          <a:p>
            <a:pPr lvl="0"/>
            <a:r>
              <a:rPr lang="en-US">
                <a:solidFill>
                  <a:schemeClr val="dk1"/>
                </a:solidFill>
              </a:rPr>
              <a:t>After you've defined your </a:t>
            </a:r>
            <a:r>
              <a:rPr lang="en-US" b="1">
                <a:solidFill>
                  <a:schemeClr val="dk1"/>
                </a:solidFill>
              </a:rPr>
              <a:t>Drawable</a:t>
            </a:r>
            <a:r>
              <a:rPr lang="en-US">
                <a:solidFill>
                  <a:schemeClr val="dk1"/>
                </a:solidFill>
              </a:rPr>
              <a:t> in XML, save the file in the </a:t>
            </a:r>
            <a:r>
              <a:rPr lang="en-US" i="1">
                <a:solidFill>
                  <a:schemeClr val="dk1"/>
                </a:solidFill>
              </a:rPr>
              <a:t>res/drawable/</a:t>
            </a:r>
            <a:r>
              <a:rPr lang="en-US">
                <a:solidFill>
                  <a:schemeClr val="dk1"/>
                </a:solidFill>
              </a:rPr>
              <a:t> directory of your project. </a:t>
            </a:r>
          </a:p>
          <a:p>
            <a:pPr lvl="0"/>
            <a:r>
              <a:rPr lang="en-US">
                <a:solidFill>
                  <a:schemeClr val="dk1"/>
                </a:solidFill>
              </a:rPr>
              <a:t>The following example shows the XML that defines a </a:t>
            </a:r>
            <a:r>
              <a:rPr lang="en-US" b="1" err="1">
                <a:solidFill>
                  <a:schemeClr val="dk1"/>
                </a:solidFill>
              </a:rPr>
              <a:t>TransitionDrawable</a:t>
            </a:r>
            <a:r>
              <a:rPr lang="en-US">
                <a:solidFill>
                  <a:schemeClr val="dk1"/>
                </a:solidFill>
              </a:rPr>
              <a:t> resource, which inherits from </a:t>
            </a:r>
            <a:r>
              <a:rPr lang="en-US" b="1">
                <a:solidFill>
                  <a:schemeClr val="dk1"/>
                </a:solidFill>
              </a:rPr>
              <a:t>Drawable</a:t>
            </a:r>
            <a:r>
              <a:rPr lang="en-US">
                <a:solidFill>
                  <a:schemeClr val="dk1"/>
                </a:solidFill>
              </a:rPr>
              <a:t>:</a:t>
            </a:r>
            <a:endParaRPr lang="en-US"/>
          </a:p>
          <a:p>
            <a:endParaRPr lang="en-US"/>
          </a:p>
        </p:txBody>
      </p:sp>
      <p:sp>
        <p:nvSpPr>
          <p:cNvPr id="5" name="Round Same Side Corner Rectangle 4"/>
          <p:cNvSpPr/>
          <p:nvPr/>
        </p:nvSpPr>
        <p:spPr>
          <a:xfrm>
            <a:off x="420057" y="4369215"/>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6" name="Rectangle 5"/>
          <p:cNvSpPr/>
          <p:nvPr/>
        </p:nvSpPr>
        <p:spPr>
          <a:xfrm>
            <a:off x="802192" y="4708216"/>
            <a:ext cx="7929431" cy="1745793"/>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pPr lvl="0">
              <a:lnSpc>
                <a:spcPct val="115000"/>
              </a:lnSpc>
              <a:buClr>
                <a:schemeClr val="dk1"/>
              </a:buClr>
              <a:buSzPts val="1100"/>
            </a:pPr>
            <a:r>
              <a:rPr lang="en-US" sz="1600">
                <a:solidFill>
                  <a:schemeClr val="tx1"/>
                </a:solidFill>
                <a:latin typeface="Courier New" panose="02070309020205020404" pitchFamily="49" charset="0"/>
                <a:cs typeface="Courier New" panose="02070309020205020404" pitchFamily="49" charset="0"/>
                <a:sym typeface="Courier New"/>
              </a:rPr>
              <a:t>&lt;!-- res/drawable/expand_collapse.xml --&gt;</a:t>
            </a:r>
          </a:p>
          <a:p>
            <a:pPr lvl="0">
              <a:lnSpc>
                <a:spcPct val="115000"/>
              </a:lnSpc>
              <a:buClr>
                <a:schemeClr val="dk1"/>
              </a:buClr>
              <a:buSzPts val="1100"/>
            </a:pPr>
            <a:r>
              <a:rPr lang="en-US" sz="1600">
                <a:solidFill>
                  <a:schemeClr val="tx1"/>
                </a:solidFill>
                <a:latin typeface="Courier New" panose="02070309020205020404" pitchFamily="49" charset="0"/>
                <a:cs typeface="Courier New" panose="02070309020205020404" pitchFamily="49" charset="0"/>
                <a:sym typeface="Courier New"/>
              </a:rPr>
              <a:t>&lt;transition xmlns:android="http://schemas.android.com/apk/res/android"&gt;</a:t>
            </a:r>
          </a:p>
          <a:p>
            <a:pPr lvl="0">
              <a:lnSpc>
                <a:spcPct val="115000"/>
              </a:lnSpc>
              <a:buClr>
                <a:schemeClr val="dk1"/>
              </a:buClr>
              <a:buSzPts val="1100"/>
            </a:pPr>
            <a:r>
              <a:rPr lang="en-US" sz="1600">
                <a:solidFill>
                  <a:schemeClr val="tx1"/>
                </a:solidFill>
                <a:latin typeface="Courier New" panose="02070309020205020404" pitchFamily="49" charset="0"/>
                <a:cs typeface="Courier New" panose="02070309020205020404" pitchFamily="49" charset="0"/>
                <a:sym typeface="Courier New"/>
              </a:rPr>
              <a:t>	&lt;item android:drawable="@drawable/image_expand"/&gt;</a:t>
            </a:r>
          </a:p>
          <a:p>
            <a:pPr lvl="0">
              <a:lnSpc>
                <a:spcPct val="115000"/>
              </a:lnSpc>
              <a:buClr>
                <a:schemeClr val="dk1"/>
              </a:buClr>
              <a:buSzPts val="1100"/>
            </a:pPr>
            <a:r>
              <a:rPr lang="en-US" sz="1600">
                <a:solidFill>
                  <a:schemeClr val="tx1"/>
                </a:solidFill>
                <a:latin typeface="Courier New" panose="02070309020205020404" pitchFamily="49" charset="0"/>
                <a:cs typeface="Courier New" panose="02070309020205020404" pitchFamily="49" charset="0"/>
                <a:sym typeface="Courier New"/>
              </a:rPr>
              <a:t>	&lt;item android:drawable="@drawable/image_collapse"/&gt;</a:t>
            </a:r>
          </a:p>
          <a:p>
            <a:pPr lvl="0">
              <a:lnSpc>
                <a:spcPct val="115000"/>
              </a:lnSpc>
            </a:pPr>
            <a:r>
              <a:rPr lang="en-US" sz="1600">
                <a:solidFill>
                  <a:schemeClr val="tx1"/>
                </a:solidFill>
                <a:latin typeface="Courier New" panose="02070309020205020404" pitchFamily="49" charset="0"/>
                <a:cs typeface="Courier New" panose="02070309020205020404" pitchFamily="49" charset="0"/>
                <a:sym typeface="Courier New"/>
              </a:rPr>
              <a:t>&lt;/transition&gt;</a:t>
            </a:r>
          </a:p>
        </p:txBody>
      </p:sp>
      <p:sp>
        <p:nvSpPr>
          <p:cNvPr id="7" name="Rectangle 6"/>
          <p:cNvSpPr/>
          <p:nvPr/>
        </p:nvSpPr>
        <p:spPr>
          <a:xfrm>
            <a:off x="420057" y="4708217"/>
            <a:ext cx="382136" cy="17457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mj-lt"/>
                <a:cs typeface="Consolas" panose="020B0609020204030204" pitchFamily="49" charset="0"/>
              </a:rPr>
              <a:t>1</a:t>
            </a:r>
          </a:p>
          <a:p>
            <a:pPr algn="r"/>
            <a:r>
              <a:rPr lang="en-US" b="1">
                <a:solidFill>
                  <a:schemeClr val="tx1"/>
                </a:solidFill>
                <a:latin typeface="+mj-lt"/>
                <a:cs typeface="Consolas" panose="020B0609020204030204" pitchFamily="49" charset="0"/>
              </a:rPr>
              <a:t>2</a:t>
            </a:r>
          </a:p>
          <a:p>
            <a:pPr algn="r"/>
            <a:r>
              <a:rPr lang="en-US" b="1">
                <a:solidFill>
                  <a:schemeClr val="tx1"/>
                </a:solidFill>
                <a:latin typeface="+mj-lt"/>
                <a:cs typeface="Consolas" panose="020B0609020204030204" pitchFamily="49" charset="0"/>
              </a:rPr>
              <a:t>3</a:t>
            </a:r>
          </a:p>
          <a:p>
            <a:pPr algn="r"/>
            <a:r>
              <a:rPr lang="en-US" b="1">
                <a:solidFill>
                  <a:schemeClr val="tx1"/>
                </a:solidFill>
                <a:latin typeface="+mj-lt"/>
                <a:cs typeface="Consolas" panose="020B0609020204030204" pitchFamily="49" charset="0"/>
              </a:rPr>
              <a:t>4</a:t>
            </a:r>
          </a:p>
          <a:p>
            <a:pPr algn="r"/>
            <a:r>
              <a:rPr lang="en-US" b="1">
                <a:solidFill>
                  <a:schemeClr val="tx1"/>
                </a:solidFill>
                <a:latin typeface="+mj-lt"/>
                <a:cs typeface="Consolas" panose="020B0609020204030204" pitchFamily="49" charset="0"/>
              </a:rPr>
              <a:t>5</a:t>
            </a:r>
          </a:p>
          <a:p>
            <a:pPr algn="r"/>
            <a:r>
              <a:rPr lang="en-US" b="1">
                <a:solidFill>
                  <a:schemeClr val="tx1"/>
                </a:solidFill>
                <a:latin typeface="+mj-lt"/>
                <a:cs typeface="Consolas" panose="020B0609020204030204" pitchFamily="49" charset="0"/>
              </a:rPr>
              <a:t>6</a:t>
            </a:r>
          </a:p>
        </p:txBody>
      </p:sp>
    </p:spTree>
    <p:extLst>
      <p:ext uri="{BB962C8B-B14F-4D97-AF65-F5344CB8AC3E}">
        <p14:creationId xmlns:p14="http://schemas.microsoft.com/office/powerpoint/2010/main" val="35218742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Animation with Image View</a:t>
            </a:r>
          </a:p>
        </p:txBody>
      </p:sp>
      <p:sp>
        <p:nvSpPr>
          <p:cNvPr id="3" name="Content Placeholder 2"/>
          <p:cNvSpPr>
            <a:spLocks noGrp="1"/>
          </p:cNvSpPr>
          <p:nvPr>
            <p:ph idx="1"/>
          </p:nvPr>
        </p:nvSpPr>
        <p:spPr/>
        <p:txBody>
          <a:bodyPr/>
          <a:lstStyle/>
          <a:p>
            <a:pPr lvl="0"/>
            <a:r>
              <a:rPr lang="en-US">
                <a:solidFill>
                  <a:schemeClr val="dk1"/>
                </a:solidFill>
              </a:rPr>
              <a:t>The following code instantiates the </a:t>
            </a:r>
            <a:r>
              <a:rPr lang="en-US" b="1" err="1">
                <a:solidFill>
                  <a:schemeClr val="dk1"/>
                </a:solidFill>
              </a:rPr>
              <a:t>TransitionDrawable</a:t>
            </a:r>
            <a:r>
              <a:rPr lang="en-US">
                <a:solidFill>
                  <a:schemeClr val="dk1"/>
                </a:solidFill>
              </a:rPr>
              <a:t> and sets it as the content of an </a:t>
            </a:r>
            <a:r>
              <a:rPr lang="en-US" b="1" err="1">
                <a:solidFill>
                  <a:schemeClr val="dk1"/>
                </a:solidFill>
              </a:rPr>
              <a:t>ImageView</a:t>
            </a:r>
            <a:r>
              <a:rPr lang="en-US">
                <a:solidFill>
                  <a:schemeClr val="dk1"/>
                </a:solidFill>
              </a:rPr>
              <a:t> object:</a:t>
            </a:r>
            <a:endParaRPr lang="en-US"/>
          </a:p>
          <a:p>
            <a:endParaRPr lang="en-US"/>
          </a:p>
        </p:txBody>
      </p:sp>
      <p:sp>
        <p:nvSpPr>
          <p:cNvPr id="4" name="Round Same Side Corner Rectangle 3"/>
          <p:cNvSpPr/>
          <p:nvPr/>
        </p:nvSpPr>
        <p:spPr>
          <a:xfrm>
            <a:off x="406409" y="1612496"/>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965969" y="1951497"/>
            <a:ext cx="8369103" cy="4516030"/>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pPr>
              <a:lnSpc>
                <a:spcPct val="115000"/>
              </a:lnSpc>
            </a:pPr>
            <a:r>
              <a:rPr lang="en-US" sz="1400">
                <a:solidFill>
                  <a:schemeClr val="tx1"/>
                </a:solidFill>
                <a:latin typeface="Courier New" panose="02070309020205020404" pitchFamily="49" charset="0"/>
                <a:cs typeface="Courier New" panose="02070309020205020404" pitchFamily="49" charset="0"/>
                <a:sym typeface="Courier New"/>
              </a:rPr>
              <a:t>Resources res = context.getResources();</a:t>
            </a:r>
          </a:p>
          <a:p>
            <a:pPr>
              <a:lnSpc>
                <a:spcPct val="115000"/>
              </a:lnSpc>
            </a:pPr>
            <a:r>
              <a:rPr lang="en-US" sz="1400" err="1">
                <a:solidFill>
                  <a:schemeClr val="tx1"/>
                </a:solidFill>
                <a:latin typeface="Courier New" panose="02070309020205020404" pitchFamily="49" charset="0"/>
                <a:cs typeface="Courier New" panose="02070309020205020404" pitchFamily="49" charset="0"/>
                <a:sym typeface="Courier New"/>
              </a:rPr>
              <a:t>TransitionDrawable transition =</a:t>
            </a:r>
          </a:p>
          <a:p>
            <a:pPr>
              <a:lnSpc>
                <a:spcPct val="115000"/>
              </a:lnSpc>
            </a:pPr>
            <a:r>
              <a:rPr lang="en-US" sz="1400">
                <a:solidFill>
                  <a:schemeClr val="tx1"/>
                </a:solidFill>
                <a:latin typeface="Courier New" panose="02070309020205020404" pitchFamily="49" charset="0"/>
                <a:cs typeface="Courier New" panose="02070309020205020404" pitchFamily="49" charset="0"/>
                <a:sym typeface="Courier New"/>
              </a:rPr>
              <a:t>    (TransitionDrawable) ResourcesCompat.getDrawable(res, R.drawable.expand_collapse, null);</a:t>
            </a:r>
          </a:p>
          <a:p>
            <a:pPr>
              <a:lnSpc>
                <a:spcPct val="115000"/>
              </a:lnSpc>
            </a:pPr>
            <a:endParaRPr lang="en-US" sz="1400">
              <a:solidFill>
                <a:schemeClr val="tx1"/>
              </a:solidFill>
              <a:latin typeface="Courier New" panose="02070309020205020404" pitchFamily="49" charset="0"/>
              <a:cs typeface="Courier New" panose="02070309020205020404" pitchFamily="49" charset="0"/>
              <a:sym typeface="Courier New"/>
            </a:endParaRPr>
          </a:p>
          <a:p>
            <a:pPr>
              <a:lnSpc>
                <a:spcPct val="115000"/>
              </a:lnSpc>
            </a:pPr>
            <a:r>
              <a:rPr lang="en-US" sz="1400" err="1">
                <a:solidFill>
                  <a:schemeClr val="tx1"/>
                </a:solidFill>
                <a:latin typeface="Courier New" panose="02070309020205020404" pitchFamily="49" charset="0"/>
                <a:cs typeface="Courier New" panose="02070309020205020404" pitchFamily="49" charset="0"/>
                <a:sym typeface="Courier New"/>
              </a:rPr>
              <a:t>ImageView image = (ImageView) findViewById(R.id.toggle_image);</a:t>
            </a:r>
          </a:p>
          <a:p>
            <a:pPr>
              <a:lnSpc>
                <a:spcPct val="115000"/>
              </a:lnSpc>
            </a:pPr>
            <a:r>
              <a:rPr lang="en-US" sz="1400" err="1">
                <a:solidFill>
                  <a:schemeClr val="tx1"/>
                </a:solidFill>
                <a:latin typeface="Courier New" panose="02070309020205020404" pitchFamily="49" charset="0"/>
                <a:cs typeface="Courier New" panose="02070309020205020404" pitchFamily="49" charset="0"/>
                <a:sym typeface="Courier New"/>
              </a:rPr>
              <a:t>image.setImageDrawable(transition);</a:t>
            </a:r>
          </a:p>
          <a:p>
            <a:pPr>
              <a:lnSpc>
                <a:spcPct val="115000"/>
              </a:lnSpc>
            </a:pPr>
            <a:endParaRPr lang="en-US" sz="1400">
              <a:solidFill>
                <a:schemeClr val="tx1"/>
              </a:solidFill>
              <a:latin typeface="Courier New" panose="02070309020205020404" pitchFamily="49" charset="0"/>
              <a:cs typeface="Courier New" panose="02070309020205020404" pitchFamily="49" charset="0"/>
              <a:sym typeface="Courier New"/>
            </a:endParaRPr>
          </a:p>
          <a:p>
            <a:pPr>
              <a:lnSpc>
                <a:spcPct val="115000"/>
              </a:lnSpc>
            </a:pPr>
            <a:r>
              <a:rPr lang="en-US" sz="1400">
                <a:solidFill>
                  <a:schemeClr val="tx1"/>
                </a:solidFill>
                <a:latin typeface="Courier New" panose="02070309020205020404" pitchFamily="49" charset="0"/>
                <a:cs typeface="Courier New" panose="02070309020205020404" pitchFamily="49" charset="0"/>
                <a:sym typeface="Courier New"/>
              </a:rPr>
              <a:t>// Description of the initial state that the drawable represents.</a:t>
            </a:r>
          </a:p>
          <a:p>
            <a:pPr>
              <a:lnSpc>
                <a:spcPct val="115000"/>
              </a:lnSpc>
            </a:pPr>
            <a:r>
              <a:rPr lang="en-US" sz="1400" err="1">
                <a:solidFill>
                  <a:schemeClr val="tx1"/>
                </a:solidFill>
                <a:latin typeface="Courier New" panose="02070309020205020404" pitchFamily="49" charset="0"/>
                <a:cs typeface="Courier New" panose="02070309020205020404" pitchFamily="49" charset="0"/>
                <a:sym typeface="Courier New"/>
              </a:rPr>
              <a:t>image.setContentDescription(getResources().getString(R.string.collapsed));</a:t>
            </a:r>
          </a:p>
          <a:p>
            <a:pPr>
              <a:lnSpc>
                <a:spcPct val="115000"/>
              </a:lnSpc>
            </a:pPr>
            <a:endParaRPr lang="en-US" sz="1400">
              <a:solidFill>
                <a:schemeClr val="tx1"/>
              </a:solidFill>
              <a:latin typeface="Courier New" panose="02070309020205020404" pitchFamily="49" charset="0"/>
              <a:cs typeface="Courier New" panose="02070309020205020404" pitchFamily="49" charset="0"/>
              <a:sym typeface="Courier New"/>
            </a:endParaRPr>
          </a:p>
          <a:p>
            <a:pPr>
              <a:lnSpc>
                <a:spcPct val="115000"/>
              </a:lnSpc>
            </a:pPr>
            <a:r>
              <a:rPr lang="en-US" sz="1400">
                <a:solidFill>
                  <a:schemeClr val="tx1"/>
                </a:solidFill>
                <a:latin typeface="Courier New" panose="02070309020205020404" pitchFamily="49" charset="0"/>
                <a:cs typeface="Courier New" panose="02070309020205020404" pitchFamily="49" charset="0"/>
                <a:sym typeface="Courier New"/>
              </a:rPr>
              <a:t>// Then you can call the TransitionDrawable object's methods.</a:t>
            </a:r>
          </a:p>
          <a:p>
            <a:pPr>
              <a:lnSpc>
                <a:spcPct val="115000"/>
              </a:lnSpc>
            </a:pPr>
            <a:r>
              <a:rPr lang="en-US" sz="1400" err="1">
                <a:solidFill>
                  <a:schemeClr val="tx1"/>
                </a:solidFill>
                <a:latin typeface="Courier New" panose="02070309020205020404" pitchFamily="49" charset="0"/>
                <a:cs typeface="Courier New" panose="02070309020205020404" pitchFamily="49" charset="0"/>
                <a:sym typeface="Courier New"/>
              </a:rPr>
              <a:t>transition.startTransition(1000);</a:t>
            </a:r>
          </a:p>
          <a:p>
            <a:pPr>
              <a:lnSpc>
                <a:spcPct val="115000"/>
              </a:lnSpc>
            </a:pPr>
            <a:endParaRPr lang="en-US" sz="1400">
              <a:solidFill>
                <a:schemeClr val="tx1"/>
              </a:solidFill>
              <a:latin typeface="Courier New" panose="02070309020205020404" pitchFamily="49" charset="0"/>
              <a:cs typeface="Courier New" panose="02070309020205020404" pitchFamily="49" charset="0"/>
              <a:sym typeface="Courier New"/>
            </a:endParaRPr>
          </a:p>
          <a:p>
            <a:pPr>
              <a:lnSpc>
                <a:spcPct val="115000"/>
              </a:lnSpc>
            </a:pPr>
            <a:r>
              <a:rPr lang="en-US" sz="1400">
                <a:solidFill>
                  <a:schemeClr val="tx1"/>
                </a:solidFill>
                <a:latin typeface="Courier New" panose="02070309020205020404" pitchFamily="49" charset="0"/>
                <a:cs typeface="Courier New" panose="02070309020205020404" pitchFamily="49" charset="0"/>
                <a:sym typeface="Courier New"/>
              </a:rPr>
              <a:t>// After the transition is complete, change the image's content description</a:t>
            </a:r>
          </a:p>
          <a:p>
            <a:pPr>
              <a:lnSpc>
                <a:spcPct val="115000"/>
              </a:lnSpc>
            </a:pPr>
            <a:r>
              <a:rPr lang="en-US" sz="1400">
                <a:solidFill>
                  <a:schemeClr val="tx1"/>
                </a:solidFill>
                <a:latin typeface="Courier New" panose="02070309020205020404" pitchFamily="49" charset="0"/>
                <a:cs typeface="Courier New" panose="02070309020205020404" pitchFamily="49" charset="0"/>
                <a:sym typeface="Courier New"/>
              </a:rPr>
              <a:t>// to reflect the new state.</a:t>
            </a:r>
          </a:p>
        </p:txBody>
      </p:sp>
      <p:sp>
        <p:nvSpPr>
          <p:cNvPr id="6" name="Rectangle 5"/>
          <p:cNvSpPr/>
          <p:nvPr/>
        </p:nvSpPr>
        <p:spPr>
          <a:xfrm>
            <a:off x="406408" y="1951497"/>
            <a:ext cx="559561" cy="45025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600" b="1">
                <a:solidFill>
                  <a:schemeClr val="tx1"/>
                </a:solidFill>
                <a:latin typeface="+mj-lt"/>
                <a:cs typeface="Consolas" panose="020B0609020204030204" pitchFamily="49" charset="0"/>
              </a:rPr>
              <a:t>1</a:t>
            </a:r>
          </a:p>
          <a:p>
            <a:pPr algn="r"/>
            <a:r>
              <a:rPr lang="en-US" sz="1600" b="1">
                <a:solidFill>
                  <a:schemeClr val="tx1"/>
                </a:solidFill>
                <a:latin typeface="+mj-lt"/>
                <a:cs typeface="Consolas" panose="020B0609020204030204" pitchFamily="49" charset="0"/>
              </a:rPr>
              <a:t>2</a:t>
            </a:r>
          </a:p>
          <a:p>
            <a:pPr algn="r"/>
            <a:r>
              <a:rPr lang="en-US" sz="1600" b="1">
                <a:solidFill>
                  <a:schemeClr val="tx1"/>
                </a:solidFill>
                <a:latin typeface="+mj-lt"/>
                <a:cs typeface="Consolas" panose="020B0609020204030204" pitchFamily="49" charset="0"/>
              </a:rPr>
              <a:t>3</a:t>
            </a:r>
          </a:p>
          <a:p>
            <a:pPr algn="r"/>
            <a:r>
              <a:rPr lang="en-US" sz="1600" b="1">
                <a:solidFill>
                  <a:schemeClr val="tx1"/>
                </a:solidFill>
                <a:latin typeface="+mj-lt"/>
                <a:cs typeface="Consolas" panose="020B0609020204030204" pitchFamily="49" charset="0"/>
              </a:rPr>
              <a:t>4</a:t>
            </a:r>
          </a:p>
          <a:p>
            <a:pPr algn="r"/>
            <a:endParaRPr lang="en-US" sz="1600" b="1">
              <a:solidFill>
                <a:schemeClr val="tx1"/>
              </a:solidFill>
              <a:latin typeface="+mj-lt"/>
              <a:cs typeface="Consolas" panose="020B0609020204030204" pitchFamily="49" charset="0"/>
            </a:endParaRPr>
          </a:p>
          <a:p>
            <a:pPr algn="r"/>
            <a:r>
              <a:rPr lang="en-US" sz="1600" b="1">
                <a:solidFill>
                  <a:schemeClr val="tx1"/>
                </a:solidFill>
                <a:latin typeface="+mj-lt"/>
                <a:cs typeface="Consolas" panose="020B0609020204030204" pitchFamily="49" charset="0"/>
              </a:rPr>
              <a:t>5</a:t>
            </a:r>
          </a:p>
          <a:p>
            <a:pPr algn="r"/>
            <a:r>
              <a:rPr lang="en-US" sz="1600" b="1">
                <a:solidFill>
                  <a:schemeClr val="tx1"/>
                </a:solidFill>
                <a:latin typeface="+mj-lt"/>
                <a:cs typeface="Consolas" panose="020B0609020204030204" pitchFamily="49" charset="0"/>
              </a:rPr>
              <a:t>6</a:t>
            </a:r>
          </a:p>
          <a:p>
            <a:pPr algn="r"/>
            <a:endParaRPr lang="en-US" sz="1600" b="1">
              <a:solidFill>
                <a:schemeClr val="tx1"/>
              </a:solidFill>
              <a:latin typeface="+mj-lt"/>
              <a:cs typeface="Consolas" panose="020B0609020204030204" pitchFamily="49" charset="0"/>
            </a:endParaRPr>
          </a:p>
          <a:p>
            <a:pPr algn="r"/>
            <a:r>
              <a:rPr lang="en-US" sz="1600" b="1">
                <a:solidFill>
                  <a:schemeClr val="tx1"/>
                </a:solidFill>
                <a:latin typeface="+mj-lt"/>
                <a:cs typeface="Consolas" panose="020B0609020204030204" pitchFamily="49" charset="0"/>
              </a:rPr>
              <a:t>7</a:t>
            </a:r>
          </a:p>
          <a:p>
            <a:pPr algn="r"/>
            <a:r>
              <a:rPr lang="en-US" sz="1600" b="1">
                <a:solidFill>
                  <a:schemeClr val="tx1"/>
                </a:solidFill>
                <a:latin typeface="+mj-lt"/>
                <a:cs typeface="Consolas" panose="020B0609020204030204" pitchFamily="49" charset="0"/>
              </a:rPr>
              <a:t>8</a:t>
            </a:r>
          </a:p>
          <a:p>
            <a:pPr algn="r"/>
            <a:endParaRPr lang="en-US" sz="1600" b="1">
              <a:solidFill>
                <a:schemeClr val="tx1"/>
              </a:solidFill>
              <a:latin typeface="+mj-lt"/>
              <a:cs typeface="Consolas" panose="020B0609020204030204" pitchFamily="49" charset="0"/>
            </a:endParaRPr>
          </a:p>
          <a:p>
            <a:pPr algn="r"/>
            <a:r>
              <a:rPr lang="en-US" sz="1600" b="1">
                <a:solidFill>
                  <a:schemeClr val="tx1"/>
                </a:solidFill>
                <a:latin typeface="+mj-lt"/>
                <a:cs typeface="Consolas" panose="020B0609020204030204" pitchFamily="49" charset="0"/>
              </a:rPr>
              <a:t>9</a:t>
            </a:r>
          </a:p>
          <a:p>
            <a:pPr algn="r"/>
            <a:r>
              <a:rPr lang="en-US" sz="1600" b="1">
                <a:solidFill>
                  <a:schemeClr val="tx1"/>
                </a:solidFill>
                <a:latin typeface="+mj-lt"/>
                <a:cs typeface="Consolas" panose="020B0609020204030204" pitchFamily="49" charset="0"/>
              </a:rPr>
              <a:t>10</a:t>
            </a:r>
          </a:p>
          <a:p>
            <a:pPr algn="r"/>
            <a:endParaRPr lang="en-US" sz="1600" b="1">
              <a:solidFill>
                <a:schemeClr val="tx1"/>
              </a:solidFill>
              <a:latin typeface="+mj-lt"/>
              <a:cs typeface="Consolas" panose="020B0609020204030204" pitchFamily="49" charset="0"/>
            </a:endParaRPr>
          </a:p>
          <a:p>
            <a:pPr algn="r"/>
            <a:r>
              <a:rPr lang="en-US" sz="1600" b="1">
                <a:solidFill>
                  <a:schemeClr val="tx1"/>
                </a:solidFill>
                <a:latin typeface="+mj-lt"/>
                <a:cs typeface="Consolas" panose="020B0609020204030204" pitchFamily="49" charset="0"/>
              </a:rPr>
              <a:t>11</a:t>
            </a:r>
          </a:p>
          <a:p>
            <a:pPr algn="r"/>
            <a:r>
              <a:rPr lang="en-US" sz="1600" b="1">
                <a:solidFill>
                  <a:schemeClr val="tx1"/>
                </a:solidFill>
                <a:latin typeface="+mj-lt"/>
                <a:cs typeface="Consolas" panose="020B0609020204030204" pitchFamily="49" charset="0"/>
              </a:rPr>
              <a:t>12</a:t>
            </a:r>
          </a:p>
        </p:txBody>
      </p:sp>
    </p:spTree>
    <p:extLst>
      <p:ext uri="{BB962C8B-B14F-4D97-AF65-F5344CB8AC3E}">
        <p14:creationId xmlns:p14="http://schemas.microsoft.com/office/powerpoint/2010/main" val="38454235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Animation</a:t>
            </a:r>
            <a:endParaRPr lang="en-US"/>
          </a:p>
        </p:txBody>
      </p:sp>
      <p:sp>
        <p:nvSpPr>
          <p:cNvPr id="3" name="Content Placeholder 2"/>
          <p:cNvSpPr>
            <a:spLocks noGrp="1"/>
          </p:cNvSpPr>
          <p:nvPr>
            <p:ph idx="1"/>
          </p:nvPr>
        </p:nvSpPr>
        <p:spPr/>
        <p:txBody>
          <a:bodyPr/>
          <a:lstStyle/>
          <a:p>
            <a:pPr lvl="0"/>
            <a:r>
              <a:rPr lang="en-US"/>
              <a:t>Animations can add visual cues that notify users about what's going on in your app. </a:t>
            </a:r>
          </a:p>
          <a:p>
            <a:pPr lvl="0"/>
            <a:r>
              <a:rPr lang="en-US"/>
              <a:t>They are especially useful when the UI changes state, such as when new content loads or new actions become available. </a:t>
            </a:r>
          </a:p>
          <a:p>
            <a:pPr lvl="0"/>
            <a:r>
              <a:rPr lang="en-US"/>
              <a:t>Animations also add a polished look to your app, which gives it a higher quality look and feel.</a:t>
            </a:r>
          </a:p>
        </p:txBody>
      </p:sp>
    </p:spTree>
    <p:extLst>
      <p:ext uri="{BB962C8B-B14F-4D97-AF65-F5344CB8AC3E}">
        <p14:creationId xmlns:p14="http://schemas.microsoft.com/office/powerpoint/2010/main" val="37517661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Animation Resources</a:t>
            </a:r>
            <a:endParaRPr lang="en-US"/>
          </a:p>
        </p:txBody>
      </p:sp>
      <p:sp>
        <p:nvSpPr>
          <p:cNvPr id="3" name="Content Placeholder 2"/>
          <p:cNvSpPr>
            <a:spLocks noGrp="1"/>
          </p:cNvSpPr>
          <p:nvPr>
            <p:ph idx="1"/>
          </p:nvPr>
        </p:nvSpPr>
        <p:spPr/>
        <p:txBody>
          <a:bodyPr/>
          <a:lstStyle/>
          <a:p>
            <a:pPr lvl="0"/>
            <a:r>
              <a:rPr lang="en-US"/>
              <a:t>An animation resource can define one of </a:t>
            </a:r>
            <a:r>
              <a:rPr lang="en-US" b="1"/>
              <a:t>two</a:t>
            </a:r>
            <a:r>
              <a:rPr lang="en-US"/>
              <a:t> types of animations:</a:t>
            </a:r>
          </a:p>
          <a:p>
            <a:pPr marL="598488" lvl="2" indent="-265113">
              <a:spcBef>
                <a:spcPts val="1000"/>
              </a:spcBef>
              <a:buFont typeface="Wingdings 3" panose="05040102010807070707" pitchFamily="18" charset="2"/>
              <a:buChar char=""/>
            </a:pPr>
            <a:r>
              <a:rPr lang="en-US" b="1">
                <a:solidFill>
                  <a:srgbClr val="C00000"/>
                </a:solidFill>
              </a:rPr>
              <a:t>Property Animation</a:t>
            </a:r>
            <a:r>
              <a:rPr lang="en-US"/>
              <a:t>: Creates an animation by modifying an object's property values over a set period of time with an Animator.</a:t>
            </a:r>
          </a:p>
          <a:p>
            <a:pPr marL="598488" lvl="2" indent="-265113">
              <a:spcBef>
                <a:spcPts val="1000"/>
              </a:spcBef>
              <a:buFont typeface="Wingdings 3" panose="05040102010807070707" pitchFamily="18" charset="2"/>
              <a:buChar char=""/>
            </a:pPr>
            <a:r>
              <a:rPr lang="en-US" b="1">
                <a:solidFill>
                  <a:srgbClr val="C00000"/>
                </a:solidFill>
              </a:rPr>
              <a:t>View Animation</a:t>
            </a:r>
            <a:r>
              <a:rPr lang="en-US" b="1"/>
              <a:t>: </a:t>
            </a:r>
            <a:r>
              <a:rPr lang="en-US"/>
              <a:t>There are two types of animations that you can do with the view animation framework</a:t>
            </a:r>
          </a:p>
          <a:p>
            <a:pPr marL="1055688" lvl="3" indent="-265113">
              <a:spcBef>
                <a:spcPts val="1000"/>
              </a:spcBef>
              <a:buFont typeface="Wingdings 3" panose="05040102010807070707" pitchFamily="18" charset="2"/>
              <a:buChar char=""/>
            </a:pPr>
            <a:r>
              <a:rPr lang="en-US" b="1" i="1">
                <a:solidFill>
                  <a:srgbClr val="C00000"/>
                </a:solidFill>
              </a:rPr>
              <a:t>Tween animation</a:t>
            </a:r>
            <a:r>
              <a:rPr lang="en-US"/>
              <a:t>: Creates an animation by performing a series of transformations on a single image with an Animation</a:t>
            </a:r>
          </a:p>
          <a:p>
            <a:pPr marL="1055688" lvl="3" indent="-265113">
              <a:spcBef>
                <a:spcPts val="1000"/>
              </a:spcBef>
              <a:buFont typeface="Wingdings 3" panose="05040102010807070707" pitchFamily="18" charset="2"/>
              <a:buChar char=""/>
            </a:pPr>
            <a:r>
              <a:rPr lang="en-US" b="1" i="1">
                <a:solidFill>
                  <a:srgbClr val="C00000"/>
                </a:solidFill>
              </a:rPr>
              <a:t>Frame animation</a:t>
            </a:r>
            <a:r>
              <a:rPr lang="en-US"/>
              <a:t>: or creates an animation by showing a sequence of images in order with an AnimationDrawable.</a:t>
            </a:r>
          </a:p>
          <a:p>
            <a:pPr marL="1055688" lvl="3" indent="-265113">
              <a:spcBef>
                <a:spcPts val="1000"/>
              </a:spcBef>
              <a:buFont typeface="Wingdings 3" panose="05040102010807070707" pitchFamily="18" charset="2"/>
              <a:buChar char=""/>
            </a:pPr>
            <a:endParaRPr lang="en-US"/>
          </a:p>
          <a:p>
            <a:pPr marL="598488" lvl="2" indent="-265113">
              <a:spcBef>
                <a:spcPts val="1000"/>
              </a:spcBef>
              <a:buFont typeface="Wingdings 3" panose="05040102010807070707" pitchFamily="18" charset="2"/>
              <a:buChar char=""/>
            </a:pPr>
            <a:endParaRPr lang="en-US"/>
          </a:p>
          <a:p>
            <a:endParaRPr lang="en-US"/>
          </a:p>
        </p:txBody>
      </p:sp>
    </p:spTree>
    <p:extLst>
      <p:ext uri="{BB962C8B-B14F-4D97-AF65-F5344CB8AC3E}">
        <p14:creationId xmlns:p14="http://schemas.microsoft.com/office/powerpoint/2010/main" val="19972230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Tween Animation</a:t>
            </a:r>
            <a:endParaRPr lang="en-US"/>
          </a:p>
        </p:txBody>
      </p:sp>
      <p:sp>
        <p:nvSpPr>
          <p:cNvPr id="3" name="Content Placeholder 2"/>
          <p:cNvSpPr>
            <a:spLocks noGrp="1"/>
          </p:cNvSpPr>
          <p:nvPr>
            <p:ph idx="1"/>
          </p:nvPr>
        </p:nvSpPr>
        <p:spPr/>
        <p:txBody>
          <a:bodyPr/>
          <a:lstStyle/>
          <a:p>
            <a:pPr lvl="0"/>
            <a:r>
              <a:rPr lang="en-US"/>
              <a:t>An animation defined in XML that performs transitions such as rotating, fading, moving, and stretching on a graphic.</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6367585"/>
              </p:ext>
            </p:extLst>
          </p:nvPr>
        </p:nvGraphicFramePr>
        <p:xfrm>
          <a:off x="571690" y="1907022"/>
          <a:ext cx="8128000" cy="219447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marL="0" lvl="0" indent="0" algn="l" rtl="0">
                        <a:spcBef>
                          <a:spcPct val="0"/>
                        </a:spcBef>
                        <a:spcAft>
                          <a:spcPct val="0"/>
                        </a:spcAft>
                        <a:buNone/>
                      </a:pPr>
                      <a:r>
                        <a:rPr lang="en" b="1">
                          <a:solidFill>
                            <a:schemeClr val="tx1"/>
                          </a:solidFill>
                          <a:latin typeface="+mj-lt"/>
                        </a:rPr>
                        <a:t>File location</a:t>
                      </a:r>
                      <a:endParaRPr b="1">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rtl="0">
                        <a:spcBef>
                          <a:spcPct val="0"/>
                        </a:spcBef>
                        <a:spcAft>
                          <a:spcPct val="0"/>
                        </a:spcAft>
                        <a:buNone/>
                      </a:pPr>
                      <a:r>
                        <a:rPr lang="en" i="1">
                          <a:solidFill>
                            <a:schemeClr val="tx1"/>
                          </a:solidFill>
                          <a:latin typeface="+mj-lt"/>
                        </a:rPr>
                        <a:t>res/anim/filename.xml</a:t>
                      </a:r>
                      <a:endParaRPr i="1">
                        <a:solidFill>
                          <a:schemeClr val="tx1"/>
                        </a:solidFill>
                        <a:latin typeface="+mj-lt"/>
                      </a:endParaRPr>
                    </a:p>
                    <a:p>
                      <a:pPr marL="0" lvl="0" indent="0" algn="l" rtl="0">
                        <a:spcBef>
                          <a:spcPct val="0"/>
                        </a:spcBef>
                        <a:spcAft>
                          <a:spcPct val="0"/>
                        </a:spcAft>
                        <a:buNone/>
                      </a:pPr>
                      <a:r>
                        <a:rPr lang="en">
                          <a:solidFill>
                            <a:schemeClr val="tx1"/>
                          </a:solidFill>
                          <a:latin typeface="+mj-lt"/>
                        </a:rPr>
                        <a:t>The filename will be used as the resource ID.</a:t>
                      </a:r>
                      <a:endParaRPr>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lvl="0" indent="0" algn="l" rtl="0">
                        <a:spcBef>
                          <a:spcPct val="0"/>
                        </a:spcBef>
                        <a:spcAft>
                          <a:spcPct val="0"/>
                        </a:spcAft>
                        <a:buNone/>
                      </a:pPr>
                      <a:r>
                        <a:rPr lang="en" b="1">
                          <a:solidFill>
                            <a:schemeClr val="tx1"/>
                          </a:solidFill>
                          <a:latin typeface="+mj-lt"/>
                        </a:rPr>
                        <a:t>Compiled resource datatype</a:t>
                      </a:r>
                      <a:endParaRPr b="1">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rtl="0">
                        <a:spcBef>
                          <a:spcPct val="0"/>
                        </a:spcBef>
                        <a:spcAft>
                          <a:spcPct val="0"/>
                        </a:spcAft>
                        <a:buNone/>
                      </a:pPr>
                      <a:r>
                        <a:rPr lang="en">
                          <a:solidFill>
                            <a:schemeClr val="tx1"/>
                          </a:solidFill>
                          <a:latin typeface="+mj-lt"/>
                        </a:rPr>
                        <a:t>Resource pointer to an Animation.</a:t>
                      </a:r>
                      <a:endParaRPr>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lvl="0" indent="0" algn="l" rtl="0">
                        <a:spcBef>
                          <a:spcPct val="0"/>
                        </a:spcBef>
                        <a:spcAft>
                          <a:spcPct val="0"/>
                        </a:spcAft>
                        <a:buNone/>
                      </a:pPr>
                      <a:r>
                        <a:rPr lang="en" b="1">
                          <a:solidFill>
                            <a:schemeClr val="tx1"/>
                          </a:solidFill>
                          <a:latin typeface="+mj-lt"/>
                        </a:rPr>
                        <a:t>Resource reference</a:t>
                      </a:r>
                      <a:endParaRPr b="1">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rtl="0">
                        <a:spcBef>
                          <a:spcPct val="0"/>
                        </a:spcBef>
                        <a:spcAft>
                          <a:spcPct val="0"/>
                        </a:spcAft>
                        <a:buClr>
                          <a:schemeClr val="dk1"/>
                        </a:buClr>
                        <a:buSzPts val="1100"/>
                        <a:buFont typeface="Arial"/>
                        <a:buNone/>
                      </a:pPr>
                      <a:r>
                        <a:rPr lang="en">
                          <a:solidFill>
                            <a:schemeClr val="tx1"/>
                          </a:solidFill>
                          <a:latin typeface="+mj-lt"/>
                        </a:rPr>
                        <a:t>In Java: </a:t>
                      </a:r>
                      <a:r>
                        <a:rPr lang="en">
                          <a:solidFill>
                            <a:schemeClr val="tx1"/>
                          </a:solidFill>
                          <a:latin typeface="+mj-lt"/>
                          <a:ea typeface="Courier New"/>
                          <a:cs typeface="Courier New"/>
                          <a:sym typeface="Courier New"/>
                        </a:rPr>
                        <a:t>R.anim.filename</a:t>
                      </a:r>
                      <a:endParaRPr>
                        <a:solidFill>
                          <a:schemeClr val="tx1"/>
                        </a:solidFill>
                        <a:latin typeface="+mj-lt"/>
                        <a:ea typeface="Courier New"/>
                        <a:cs typeface="Courier New"/>
                        <a:sym typeface="Courier New"/>
                      </a:endParaRPr>
                    </a:p>
                    <a:p>
                      <a:pPr marL="0" lvl="0" indent="0" algn="l" rtl="0">
                        <a:spcBef>
                          <a:spcPct val="0"/>
                        </a:spcBef>
                        <a:spcAft>
                          <a:spcPct val="0"/>
                        </a:spcAft>
                        <a:buNone/>
                      </a:pPr>
                      <a:r>
                        <a:rPr lang="en">
                          <a:solidFill>
                            <a:schemeClr val="tx1"/>
                          </a:solidFill>
                          <a:latin typeface="+mj-lt"/>
                        </a:rPr>
                        <a:t>In XML: </a:t>
                      </a:r>
                      <a:r>
                        <a:rPr lang="en">
                          <a:solidFill>
                            <a:schemeClr val="tx1"/>
                          </a:solidFill>
                          <a:latin typeface="+mj-lt"/>
                          <a:ea typeface="Courier New"/>
                          <a:cs typeface="Courier New"/>
                          <a:sym typeface="Courier New"/>
                        </a:rPr>
                        <a:t>@[package:]anim/filename</a:t>
                      </a:r>
                      <a:endParaRPr>
                        <a:solidFill>
                          <a:schemeClr val="tx1"/>
                        </a:solidFill>
                        <a:latin typeface="+mj-lt"/>
                        <a:ea typeface="Courier New"/>
                        <a:cs typeface="Courier New"/>
                        <a:sym typeface="Courier New"/>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253785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8369103" cy="5227226"/>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pPr lvl="0"/>
            <a:r>
              <a:rPr lang="en-US" sz="1200">
                <a:solidFill>
                  <a:schemeClr val="dk1"/>
                </a:solidFill>
                <a:latin typeface="Courier New"/>
                <a:ea typeface="Courier New"/>
                <a:cs typeface="Courier New"/>
                <a:sym typeface="Courier New"/>
              </a:rPr>
              <a:t>&lt;?xml version="1.0" encoding="utf-8"?&gt;</a:t>
            </a:r>
          </a:p>
          <a:p>
            <a:pPr lvl="0"/>
            <a:r>
              <a:rPr lang="en-US" sz="1200">
                <a:solidFill>
                  <a:schemeClr val="dk1"/>
                </a:solidFill>
                <a:latin typeface="Courier New"/>
                <a:ea typeface="Courier New"/>
                <a:cs typeface="Courier New"/>
                <a:sym typeface="Courier New"/>
              </a:rPr>
              <a:t>&lt;set xmlns:android="http://schemas.android.com/apk/res/android"</a:t>
            </a:r>
          </a:p>
          <a:p>
            <a:pPr lvl="0"/>
            <a:r>
              <a:rPr lang="en-US" sz="1200">
                <a:solidFill>
                  <a:schemeClr val="dk1"/>
                </a:solidFill>
                <a:latin typeface="Courier New"/>
                <a:ea typeface="Courier New"/>
                <a:cs typeface="Courier New"/>
                <a:sym typeface="Courier New"/>
              </a:rPr>
              <a:t>    android:interpolator="@[package:]anim/</a:t>
            </a:r>
            <a:r>
              <a:rPr lang="en-US" sz="1200" i="1" err="1">
                <a:solidFill>
                  <a:schemeClr val="dk1"/>
                </a:solidFill>
                <a:latin typeface="Courier New"/>
                <a:ea typeface="Courier New"/>
                <a:cs typeface="Courier New"/>
                <a:sym typeface="Courier New"/>
              </a:rPr>
              <a:t>interpolator_resource</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android:shareInterpolator=["true" | "false"] &gt;</a:t>
            </a:r>
          </a:p>
          <a:p>
            <a:pPr lvl="0"/>
            <a:r>
              <a:rPr lang="en-US" sz="1200">
                <a:solidFill>
                  <a:schemeClr val="dk1"/>
                </a:solidFill>
                <a:latin typeface="Courier New"/>
                <a:ea typeface="Courier New"/>
                <a:cs typeface="Courier New"/>
                <a:sym typeface="Courier New"/>
              </a:rPr>
              <a:t>    &lt;alpha</a:t>
            </a:r>
            <a:endParaRPr lang="en-US" sz="1200" u="sng">
              <a:solidFill>
                <a:schemeClr val="hlink"/>
              </a:solidFill>
              <a:latin typeface="Courier New"/>
              <a:ea typeface="Courier New"/>
              <a:cs typeface="Courier New"/>
              <a:sym typeface="Courier New"/>
            </a:endParaRPr>
          </a:p>
          <a:p>
            <a:pPr lvl="0"/>
            <a:r>
              <a:rPr lang="en-US" sz="1200">
                <a:solidFill>
                  <a:schemeClr val="dk1"/>
                </a:solidFill>
                <a:latin typeface="Courier New"/>
                <a:ea typeface="Courier New"/>
                <a:cs typeface="Courier New"/>
                <a:sym typeface="Courier New"/>
              </a:rPr>
              <a:t>        android:fromAlpha="</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android:toAlpha="</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 /&gt;</a:t>
            </a:r>
          </a:p>
          <a:p>
            <a:pPr lvl="0"/>
            <a:r>
              <a:rPr lang="en-US" sz="1200">
                <a:solidFill>
                  <a:schemeClr val="dk1"/>
                </a:solidFill>
                <a:latin typeface="Courier New"/>
                <a:ea typeface="Courier New"/>
                <a:cs typeface="Courier New"/>
                <a:sym typeface="Courier New"/>
              </a:rPr>
              <a:t>    &lt;scale</a:t>
            </a:r>
            <a:endParaRPr lang="en-US" sz="1200" u="sng">
              <a:solidFill>
                <a:schemeClr val="hlink"/>
              </a:solidFill>
              <a:latin typeface="Courier New"/>
              <a:ea typeface="Courier New"/>
              <a:cs typeface="Courier New"/>
              <a:sym typeface="Courier New"/>
            </a:endParaRPr>
          </a:p>
          <a:p>
            <a:pPr lvl="0"/>
            <a:r>
              <a:rPr lang="en-US" sz="1200">
                <a:solidFill>
                  <a:schemeClr val="dk1"/>
                </a:solidFill>
                <a:latin typeface="Courier New"/>
                <a:ea typeface="Courier New"/>
                <a:cs typeface="Courier New"/>
                <a:sym typeface="Courier New"/>
              </a:rPr>
              <a:t>        android:fromXScale="</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android:toXScale="</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android:fromYScale="</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android:toYScale="</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android:pivotX="</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android:pivotY="</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 /&gt;</a:t>
            </a:r>
          </a:p>
          <a:p>
            <a:pPr lvl="0"/>
            <a:r>
              <a:rPr lang="en-US" sz="1200">
                <a:solidFill>
                  <a:schemeClr val="dk1"/>
                </a:solidFill>
                <a:latin typeface="Courier New"/>
                <a:ea typeface="Courier New"/>
                <a:cs typeface="Courier New"/>
                <a:sym typeface="Courier New"/>
              </a:rPr>
              <a:t>    &lt;translate</a:t>
            </a:r>
            <a:endParaRPr lang="en-US" sz="1200" u="sng">
              <a:solidFill>
                <a:schemeClr val="hlink"/>
              </a:solidFill>
              <a:latin typeface="Courier New"/>
              <a:ea typeface="Courier New"/>
              <a:cs typeface="Courier New"/>
              <a:sym typeface="Courier New"/>
            </a:endParaRPr>
          </a:p>
          <a:p>
            <a:pPr lvl="0"/>
            <a:r>
              <a:rPr lang="en-US" sz="1200">
                <a:solidFill>
                  <a:schemeClr val="dk1"/>
                </a:solidFill>
                <a:latin typeface="Courier New"/>
                <a:ea typeface="Courier New"/>
                <a:cs typeface="Courier New"/>
                <a:sym typeface="Courier New"/>
              </a:rPr>
              <a:t>        android:fromXDelta="</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android:toXDelta="</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android:fromYDelta="</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android:toYDelta="</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 /&gt;</a:t>
            </a:r>
          </a:p>
          <a:p>
            <a:pPr lvl="0"/>
            <a:r>
              <a:rPr lang="en-US" sz="1200">
                <a:solidFill>
                  <a:schemeClr val="dk1"/>
                </a:solidFill>
                <a:latin typeface="Courier New"/>
                <a:ea typeface="Courier New"/>
                <a:cs typeface="Courier New"/>
                <a:sym typeface="Courier New"/>
              </a:rPr>
              <a:t>    &lt;rotate</a:t>
            </a:r>
            <a:endParaRPr lang="en-US" sz="1200" u="sng">
              <a:solidFill>
                <a:schemeClr val="hlink"/>
              </a:solidFill>
              <a:latin typeface="Courier New"/>
              <a:ea typeface="Courier New"/>
              <a:cs typeface="Courier New"/>
              <a:sym typeface="Courier New"/>
            </a:endParaRPr>
          </a:p>
          <a:p>
            <a:pPr lvl="0"/>
            <a:r>
              <a:rPr lang="en-US" sz="1200">
                <a:solidFill>
                  <a:schemeClr val="dk1"/>
                </a:solidFill>
                <a:latin typeface="Courier New"/>
                <a:ea typeface="Courier New"/>
                <a:cs typeface="Courier New"/>
                <a:sym typeface="Courier New"/>
              </a:rPr>
              <a:t>        android:fromDegrees="</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android:toDegrees="</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android:pivotX="</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a:t>
            </a:r>
          </a:p>
          <a:p>
            <a:pPr lvl="0"/>
            <a:r>
              <a:rPr lang="en-US" sz="1200">
                <a:solidFill>
                  <a:schemeClr val="dk1"/>
                </a:solidFill>
                <a:latin typeface="Courier New"/>
                <a:ea typeface="Courier New"/>
                <a:cs typeface="Courier New"/>
                <a:sym typeface="Courier New"/>
              </a:rPr>
              <a:t>        android:pivotY="</a:t>
            </a:r>
            <a:r>
              <a:rPr lang="en-US" sz="1200" i="1">
                <a:solidFill>
                  <a:schemeClr val="dk1"/>
                </a:solidFill>
                <a:latin typeface="Courier New"/>
                <a:ea typeface="Courier New"/>
                <a:cs typeface="Courier New"/>
                <a:sym typeface="Courier New"/>
              </a:rPr>
              <a:t>float</a:t>
            </a:r>
            <a:r>
              <a:rPr lang="en-US" sz="1200">
                <a:solidFill>
                  <a:schemeClr val="dk1"/>
                </a:solidFill>
                <a:latin typeface="Courier New"/>
                <a:ea typeface="Courier New"/>
                <a:cs typeface="Courier New"/>
                <a:sym typeface="Courier New"/>
              </a:rPr>
              <a:t>" /&gt;</a:t>
            </a:r>
          </a:p>
          <a:p>
            <a:pPr lvl="0"/>
            <a:r>
              <a:rPr lang="en-US" sz="1200">
                <a:solidFill>
                  <a:schemeClr val="dk1"/>
                </a:solidFill>
                <a:latin typeface="Courier New"/>
                <a:ea typeface="Courier New"/>
                <a:cs typeface="Courier New"/>
                <a:sym typeface="Courier New"/>
              </a:rPr>
              <a:t>    &lt;set&gt;</a:t>
            </a:r>
          </a:p>
          <a:p>
            <a:pPr lvl="0"/>
            <a:r>
              <a:rPr lang="en-US" sz="1200">
                <a:solidFill>
                  <a:schemeClr val="dk1"/>
                </a:solidFill>
                <a:latin typeface="Courier New"/>
                <a:ea typeface="Courier New"/>
                <a:cs typeface="Courier New"/>
                <a:sym typeface="Courier New"/>
              </a:rPr>
              <a:t>        ...</a:t>
            </a:r>
          </a:p>
          <a:p>
            <a:pPr lvl="0"/>
            <a:r>
              <a:rPr lang="en-US" sz="1200">
                <a:solidFill>
                  <a:schemeClr val="dk1"/>
                </a:solidFill>
                <a:latin typeface="Courier New"/>
                <a:ea typeface="Courier New"/>
                <a:cs typeface="Courier New"/>
                <a:sym typeface="Courier New"/>
              </a:rPr>
              <a:t>    &lt;/set&gt;</a:t>
            </a:r>
          </a:p>
          <a:p>
            <a:pPr lvl="0"/>
            <a:r>
              <a:rPr lang="en-US" sz="1200">
                <a:solidFill>
                  <a:schemeClr val="dk1"/>
                </a:solidFill>
                <a:latin typeface="Courier New"/>
                <a:ea typeface="Courier New"/>
                <a:cs typeface="Courier New"/>
                <a:sym typeface="Courier New"/>
              </a:rPr>
              <a:t>&lt;/set&gt;</a:t>
            </a:r>
          </a:p>
        </p:txBody>
      </p:sp>
      <p:sp>
        <p:nvSpPr>
          <p:cNvPr id="6" name="Rectangle 5"/>
          <p:cNvSpPr/>
          <p:nvPr/>
        </p:nvSpPr>
        <p:spPr>
          <a:xfrm>
            <a:off x="133453" y="1214517"/>
            <a:ext cx="559561" cy="52272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200" b="1">
                <a:solidFill>
                  <a:schemeClr val="tx1"/>
                </a:solidFill>
                <a:latin typeface="Courier New" panose="02070309020205020404" pitchFamily="49" charset="0"/>
                <a:cs typeface="Courier New" panose="02070309020205020404" pitchFamily="49" charset="0"/>
              </a:rPr>
              <a:t>1</a:t>
            </a:r>
          </a:p>
          <a:p>
            <a:pPr algn="r"/>
            <a:r>
              <a:rPr lang="en-US" sz="1200" b="1">
                <a:solidFill>
                  <a:schemeClr val="tx1"/>
                </a:solidFill>
                <a:latin typeface="Courier New" panose="02070309020205020404" pitchFamily="49" charset="0"/>
                <a:cs typeface="Courier New" panose="02070309020205020404" pitchFamily="49" charset="0"/>
              </a:rPr>
              <a:t>2</a:t>
            </a:r>
          </a:p>
          <a:p>
            <a:pPr algn="r"/>
            <a:r>
              <a:rPr lang="en-US" sz="1200" b="1">
                <a:solidFill>
                  <a:schemeClr val="tx1"/>
                </a:solidFill>
                <a:latin typeface="Courier New" panose="02070309020205020404" pitchFamily="49" charset="0"/>
                <a:cs typeface="Courier New" panose="02070309020205020404" pitchFamily="49" charset="0"/>
              </a:rPr>
              <a:t>3</a:t>
            </a:r>
          </a:p>
          <a:p>
            <a:pPr algn="r"/>
            <a:r>
              <a:rPr lang="en-US" sz="1200" b="1">
                <a:solidFill>
                  <a:schemeClr val="tx1"/>
                </a:solidFill>
                <a:latin typeface="Courier New" panose="02070309020205020404" pitchFamily="49" charset="0"/>
                <a:cs typeface="Courier New" panose="02070309020205020404" pitchFamily="49" charset="0"/>
              </a:rPr>
              <a:t>4</a:t>
            </a:r>
          </a:p>
          <a:p>
            <a:pPr algn="r"/>
            <a:r>
              <a:rPr lang="en-US" sz="1200" b="1">
                <a:solidFill>
                  <a:schemeClr val="tx1"/>
                </a:solidFill>
                <a:latin typeface="Courier New" panose="02070309020205020404" pitchFamily="49" charset="0"/>
                <a:cs typeface="Courier New" panose="02070309020205020404" pitchFamily="49" charset="0"/>
              </a:rPr>
              <a:t>5</a:t>
            </a:r>
          </a:p>
          <a:p>
            <a:pPr algn="r"/>
            <a:r>
              <a:rPr lang="en-US" sz="1200" b="1">
                <a:solidFill>
                  <a:schemeClr val="tx1"/>
                </a:solidFill>
                <a:latin typeface="Courier New" panose="02070309020205020404" pitchFamily="49" charset="0"/>
                <a:cs typeface="Courier New" panose="02070309020205020404" pitchFamily="49" charset="0"/>
              </a:rPr>
              <a:t>6</a:t>
            </a:r>
          </a:p>
          <a:p>
            <a:pPr algn="r"/>
            <a:r>
              <a:rPr lang="en-US" sz="1200" b="1">
                <a:solidFill>
                  <a:schemeClr val="tx1"/>
                </a:solidFill>
                <a:latin typeface="Courier New" panose="02070309020205020404" pitchFamily="49" charset="0"/>
                <a:cs typeface="Courier New" panose="02070309020205020404" pitchFamily="49" charset="0"/>
              </a:rPr>
              <a:t>7</a:t>
            </a:r>
          </a:p>
          <a:p>
            <a:pPr algn="r"/>
            <a:r>
              <a:rPr lang="en-US" sz="1200" b="1">
                <a:solidFill>
                  <a:schemeClr val="tx1"/>
                </a:solidFill>
                <a:latin typeface="Courier New" panose="02070309020205020404" pitchFamily="49" charset="0"/>
                <a:cs typeface="Courier New" panose="02070309020205020404" pitchFamily="49" charset="0"/>
              </a:rPr>
              <a:t>8</a:t>
            </a:r>
          </a:p>
          <a:p>
            <a:pPr algn="r"/>
            <a:r>
              <a:rPr lang="en-US" sz="1200" b="1">
                <a:solidFill>
                  <a:schemeClr val="tx1"/>
                </a:solidFill>
                <a:latin typeface="Courier New" panose="02070309020205020404" pitchFamily="49" charset="0"/>
                <a:cs typeface="Courier New" panose="02070309020205020404" pitchFamily="49" charset="0"/>
              </a:rPr>
              <a:t>9</a:t>
            </a:r>
          </a:p>
          <a:p>
            <a:pPr algn="r"/>
            <a:r>
              <a:rPr lang="en-US" sz="1200" b="1">
                <a:solidFill>
                  <a:schemeClr val="tx1"/>
                </a:solidFill>
                <a:latin typeface="Courier New" panose="02070309020205020404" pitchFamily="49" charset="0"/>
                <a:cs typeface="Courier New" panose="02070309020205020404" pitchFamily="49" charset="0"/>
              </a:rPr>
              <a:t>10</a:t>
            </a:r>
          </a:p>
          <a:p>
            <a:pPr algn="r"/>
            <a:r>
              <a:rPr lang="en-US" sz="1200" b="1">
                <a:solidFill>
                  <a:schemeClr val="tx1"/>
                </a:solidFill>
                <a:latin typeface="Courier New" panose="02070309020205020404" pitchFamily="49" charset="0"/>
                <a:cs typeface="Courier New" panose="02070309020205020404" pitchFamily="49" charset="0"/>
              </a:rPr>
              <a:t>11</a:t>
            </a:r>
          </a:p>
          <a:p>
            <a:pPr algn="r"/>
            <a:r>
              <a:rPr lang="en-US" sz="1200" b="1">
                <a:solidFill>
                  <a:schemeClr val="tx1"/>
                </a:solidFill>
                <a:latin typeface="Courier New" panose="02070309020205020404" pitchFamily="49" charset="0"/>
                <a:cs typeface="Courier New" panose="02070309020205020404" pitchFamily="49" charset="0"/>
              </a:rPr>
              <a:t>12</a:t>
            </a:r>
          </a:p>
          <a:p>
            <a:pPr algn="r"/>
            <a:r>
              <a:rPr lang="en-US" sz="1200" b="1">
                <a:solidFill>
                  <a:schemeClr val="tx1"/>
                </a:solidFill>
                <a:latin typeface="Courier New" panose="02070309020205020404" pitchFamily="49" charset="0"/>
                <a:cs typeface="Courier New" panose="02070309020205020404" pitchFamily="49" charset="0"/>
              </a:rPr>
              <a:t>13</a:t>
            </a:r>
          </a:p>
          <a:p>
            <a:pPr algn="r"/>
            <a:r>
              <a:rPr lang="en-US" sz="1200" b="1">
                <a:solidFill>
                  <a:schemeClr val="tx1"/>
                </a:solidFill>
                <a:latin typeface="Courier New" panose="02070309020205020404" pitchFamily="49" charset="0"/>
                <a:cs typeface="Courier New" panose="02070309020205020404" pitchFamily="49" charset="0"/>
              </a:rPr>
              <a:t>14</a:t>
            </a:r>
          </a:p>
          <a:p>
            <a:pPr algn="r"/>
            <a:r>
              <a:rPr lang="en-US" sz="1200" b="1">
                <a:solidFill>
                  <a:schemeClr val="tx1"/>
                </a:solidFill>
                <a:latin typeface="Courier New" panose="02070309020205020404" pitchFamily="49" charset="0"/>
                <a:cs typeface="Courier New" panose="02070309020205020404" pitchFamily="49" charset="0"/>
              </a:rPr>
              <a:t>15</a:t>
            </a:r>
          </a:p>
          <a:p>
            <a:pPr algn="r"/>
            <a:r>
              <a:rPr lang="en-US" sz="1200" b="1">
                <a:solidFill>
                  <a:schemeClr val="tx1"/>
                </a:solidFill>
                <a:latin typeface="Courier New" panose="02070309020205020404" pitchFamily="49" charset="0"/>
                <a:cs typeface="Courier New" panose="02070309020205020404" pitchFamily="49" charset="0"/>
              </a:rPr>
              <a:t>16</a:t>
            </a:r>
          </a:p>
          <a:p>
            <a:pPr algn="r"/>
            <a:r>
              <a:rPr lang="en-US" sz="1200" b="1">
                <a:solidFill>
                  <a:schemeClr val="tx1"/>
                </a:solidFill>
                <a:latin typeface="Courier New" panose="02070309020205020404" pitchFamily="49" charset="0"/>
                <a:cs typeface="Courier New" panose="02070309020205020404" pitchFamily="49" charset="0"/>
              </a:rPr>
              <a:t>17</a:t>
            </a:r>
          </a:p>
          <a:p>
            <a:pPr algn="r"/>
            <a:r>
              <a:rPr lang="en-US" sz="1200" b="1">
                <a:solidFill>
                  <a:schemeClr val="tx1"/>
                </a:solidFill>
                <a:latin typeface="Courier New" panose="02070309020205020404" pitchFamily="49" charset="0"/>
                <a:cs typeface="Courier New" panose="02070309020205020404" pitchFamily="49" charset="0"/>
              </a:rPr>
              <a:t>18</a:t>
            </a:r>
          </a:p>
          <a:p>
            <a:pPr algn="r"/>
            <a:r>
              <a:rPr lang="en-US" sz="1200" b="1">
                <a:solidFill>
                  <a:schemeClr val="tx1"/>
                </a:solidFill>
                <a:latin typeface="Courier New" panose="02070309020205020404" pitchFamily="49" charset="0"/>
                <a:cs typeface="Courier New" panose="02070309020205020404" pitchFamily="49" charset="0"/>
              </a:rPr>
              <a:t>19</a:t>
            </a:r>
          </a:p>
          <a:p>
            <a:pPr algn="r"/>
            <a:r>
              <a:rPr lang="en-US" sz="1200" b="1">
                <a:solidFill>
                  <a:schemeClr val="tx1"/>
                </a:solidFill>
                <a:latin typeface="Courier New" panose="02070309020205020404" pitchFamily="49" charset="0"/>
                <a:cs typeface="Courier New" panose="02070309020205020404" pitchFamily="49" charset="0"/>
              </a:rPr>
              <a:t>20</a:t>
            </a:r>
          </a:p>
          <a:p>
            <a:pPr algn="r"/>
            <a:r>
              <a:rPr lang="en-US" sz="1200" b="1">
                <a:solidFill>
                  <a:schemeClr val="tx1"/>
                </a:solidFill>
                <a:latin typeface="Courier New" panose="02070309020205020404" pitchFamily="49" charset="0"/>
                <a:cs typeface="Courier New" panose="02070309020205020404" pitchFamily="49" charset="0"/>
              </a:rPr>
              <a:t>21</a:t>
            </a:r>
          </a:p>
          <a:p>
            <a:pPr algn="r"/>
            <a:r>
              <a:rPr lang="en-US" sz="1200" b="1">
                <a:solidFill>
                  <a:schemeClr val="tx1"/>
                </a:solidFill>
                <a:latin typeface="Courier New" panose="02070309020205020404" pitchFamily="49" charset="0"/>
                <a:cs typeface="Courier New" panose="02070309020205020404" pitchFamily="49" charset="0"/>
              </a:rPr>
              <a:t>22</a:t>
            </a:r>
          </a:p>
          <a:p>
            <a:pPr algn="r"/>
            <a:r>
              <a:rPr lang="en-US" sz="1200" b="1">
                <a:solidFill>
                  <a:schemeClr val="tx1"/>
                </a:solidFill>
                <a:latin typeface="Courier New" panose="02070309020205020404" pitchFamily="49" charset="0"/>
                <a:cs typeface="Courier New" panose="02070309020205020404" pitchFamily="49" charset="0"/>
              </a:rPr>
              <a:t>23</a:t>
            </a:r>
          </a:p>
          <a:p>
            <a:pPr algn="r"/>
            <a:r>
              <a:rPr lang="en-US" sz="1200" b="1">
                <a:solidFill>
                  <a:schemeClr val="tx1"/>
                </a:solidFill>
                <a:latin typeface="Courier New" panose="02070309020205020404" pitchFamily="49" charset="0"/>
                <a:cs typeface="Courier New" panose="02070309020205020404" pitchFamily="49" charset="0"/>
              </a:rPr>
              <a:t>24</a:t>
            </a:r>
          </a:p>
          <a:p>
            <a:pPr algn="r"/>
            <a:r>
              <a:rPr lang="en-US" sz="1200" b="1">
                <a:solidFill>
                  <a:schemeClr val="tx1"/>
                </a:solidFill>
                <a:latin typeface="Courier New" panose="02070309020205020404" pitchFamily="49" charset="0"/>
                <a:cs typeface="Courier New" panose="02070309020205020404" pitchFamily="49" charset="0"/>
              </a:rPr>
              <a:t>25</a:t>
            </a:r>
          </a:p>
          <a:p>
            <a:pPr algn="r"/>
            <a:r>
              <a:rPr lang="en-US" sz="1200" b="1">
                <a:solidFill>
                  <a:schemeClr val="tx1"/>
                </a:solidFill>
                <a:latin typeface="Courier New" panose="02070309020205020404" pitchFamily="49" charset="0"/>
                <a:cs typeface="Courier New" panose="02070309020205020404" pitchFamily="49" charset="0"/>
              </a:rPr>
              <a:t>26</a:t>
            </a:r>
          </a:p>
          <a:p>
            <a:pPr algn="r"/>
            <a:r>
              <a:rPr lang="en-US" sz="1200" b="1">
                <a:solidFill>
                  <a:schemeClr val="tx1"/>
                </a:solidFill>
                <a:latin typeface="Courier New" panose="02070309020205020404" pitchFamily="49" charset="0"/>
                <a:cs typeface="Courier New" panose="02070309020205020404" pitchFamily="49" charset="0"/>
              </a:rPr>
              <a:t>27</a:t>
            </a:r>
          </a:p>
          <a:p>
            <a:pPr algn="r"/>
            <a:r>
              <a:rPr lang="en-US" sz="1200" b="1">
                <a:solidFill>
                  <a:schemeClr val="tx1"/>
                </a:solidFill>
                <a:latin typeface="Courier New" panose="02070309020205020404" pitchFamily="49" charset="0"/>
                <a:cs typeface="Courier New" panose="02070309020205020404" pitchFamily="49" charset="0"/>
              </a:rPr>
              <a:t>28</a:t>
            </a:r>
          </a:p>
        </p:txBody>
      </p:sp>
    </p:spTree>
    <p:extLst>
      <p:ext uri="{BB962C8B-B14F-4D97-AF65-F5344CB8AC3E}">
        <p14:creationId xmlns:p14="http://schemas.microsoft.com/office/powerpoint/2010/main" val="17324458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a:t>Google Map</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a:t>Section - 1</a:t>
            </a:r>
          </a:p>
        </p:txBody>
      </p:sp>
    </p:spTree>
    <p:extLst>
      <p:ext uri="{BB962C8B-B14F-4D97-AF65-F5344CB8AC3E}">
        <p14:creationId xmlns:p14="http://schemas.microsoft.com/office/powerpoint/2010/main" val="272453310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7017971" cy="4585782"/>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pPr lvl="0"/>
            <a:r>
              <a:rPr lang="en-US" sz="1200">
                <a:solidFill>
                  <a:schemeClr val="tx1"/>
                </a:solidFill>
                <a:latin typeface="Courier New"/>
                <a:ea typeface="Courier New"/>
                <a:cs typeface="Courier New"/>
                <a:sym typeface="Courier New"/>
              </a:rPr>
              <a:t>&lt;set xmlns:android="http://schemas.android.com/apk/res/android"</a:t>
            </a:r>
          </a:p>
          <a:p>
            <a:pPr lvl="0"/>
            <a:r>
              <a:rPr lang="en-US" sz="1200">
                <a:solidFill>
                  <a:schemeClr val="tx1"/>
                </a:solidFill>
                <a:latin typeface="Courier New"/>
                <a:ea typeface="Courier New"/>
                <a:cs typeface="Courier New"/>
                <a:sym typeface="Courier New"/>
              </a:rPr>
              <a:t>    android:shareInterpolator="false"&gt;</a:t>
            </a:r>
          </a:p>
          <a:p>
            <a:pPr lvl="0"/>
            <a:r>
              <a:rPr lang="en-US" sz="1200">
                <a:solidFill>
                  <a:schemeClr val="tx1"/>
                </a:solidFill>
                <a:latin typeface="Courier New"/>
                <a:ea typeface="Courier New"/>
                <a:cs typeface="Courier New"/>
                <a:sym typeface="Courier New"/>
              </a:rPr>
              <a:t>    &lt;scale</a:t>
            </a:r>
          </a:p>
          <a:p>
            <a:pPr lvl="0"/>
            <a:r>
              <a:rPr lang="en-US" sz="1200">
                <a:solidFill>
                  <a:schemeClr val="tx1"/>
                </a:solidFill>
                <a:latin typeface="Courier New"/>
                <a:ea typeface="Courier New"/>
                <a:cs typeface="Courier New"/>
                <a:sym typeface="Courier New"/>
              </a:rPr>
              <a:t>        android:interpolator="@android:anim/accelerate_decelerate_interpolator"</a:t>
            </a:r>
          </a:p>
          <a:p>
            <a:pPr lvl="0"/>
            <a:r>
              <a:rPr lang="en-US" sz="1200">
                <a:solidFill>
                  <a:schemeClr val="tx1"/>
                </a:solidFill>
                <a:latin typeface="Courier New"/>
                <a:ea typeface="Courier New"/>
                <a:cs typeface="Courier New"/>
                <a:sym typeface="Courier New"/>
              </a:rPr>
              <a:t>        android:fromXScale="1.0"</a:t>
            </a:r>
          </a:p>
          <a:p>
            <a:pPr lvl="0"/>
            <a:r>
              <a:rPr lang="en-US" sz="1200">
                <a:solidFill>
                  <a:schemeClr val="tx1"/>
                </a:solidFill>
                <a:latin typeface="Courier New"/>
                <a:ea typeface="Courier New"/>
                <a:cs typeface="Courier New"/>
                <a:sym typeface="Courier New"/>
              </a:rPr>
              <a:t>        android:toXScale="1.4"</a:t>
            </a:r>
          </a:p>
          <a:p>
            <a:pPr lvl="0"/>
            <a:r>
              <a:rPr lang="en-US" sz="1200">
                <a:solidFill>
                  <a:schemeClr val="tx1"/>
                </a:solidFill>
                <a:latin typeface="Courier New"/>
                <a:ea typeface="Courier New"/>
                <a:cs typeface="Courier New"/>
                <a:sym typeface="Courier New"/>
              </a:rPr>
              <a:t>        android:fromYScale="1.0"</a:t>
            </a:r>
          </a:p>
          <a:p>
            <a:pPr lvl="0"/>
            <a:r>
              <a:rPr lang="en-US" sz="1200">
                <a:solidFill>
                  <a:schemeClr val="tx1"/>
                </a:solidFill>
                <a:latin typeface="Courier New"/>
                <a:ea typeface="Courier New"/>
                <a:cs typeface="Courier New"/>
                <a:sym typeface="Courier New"/>
              </a:rPr>
              <a:t>        android:toYScale="0.6"</a:t>
            </a:r>
          </a:p>
          <a:p>
            <a:pPr lvl="0"/>
            <a:r>
              <a:rPr lang="en-US" sz="1200">
                <a:solidFill>
                  <a:schemeClr val="tx1"/>
                </a:solidFill>
                <a:latin typeface="Courier New"/>
                <a:ea typeface="Courier New"/>
                <a:cs typeface="Courier New"/>
                <a:sym typeface="Courier New"/>
              </a:rPr>
              <a:t>        android:pivotX="50%"</a:t>
            </a:r>
          </a:p>
          <a:p>
            <a:pPr lvl="0"/>
            <a:r>
              <a:rPr lang="en-US" sz="1200">
                <a:solidFill>
                  <a:schemeClr val="tx1"/>
                </a:solidFill>
                <a:latin typeface="Courier New"/>
                <a:ea typeface="Courier New"/>
                <a:cs typeface="Courier New"/>
                <a:sym typeface="Courier New"/>
              </a:rPr>
              <a:t>        android:pivotY="50%"</a:t>
            </a:r>
          </a:p>
          <a:p>
            <a:pPr lvl="0"/>
            <a:r>
              <a:rPr lang="en-US" sz="1200">
                <a:solidFill>
                  <a:schemeClr val="tx1"/>
                </a:solidFill>
                <a:latin typeface="Courier New"/>
                <a:ea typeface="Courier New"/>
                <a:cs typeface="Courier New"/>
                <a:sym typeface="Courier New"/>
              </a:rPr>
              <a:t>        android:fillAfter="false"</a:t>
            </a:r>
          </a:p>
          <a:p>
            <a:pPr lvl="0"/>
            <a:r>
              <a:rPr lang="en-US" sz="1200">
                <a:solidFill>
                  <a:schemeClr val="tx1"/>
                </a:solidFill>
                <a:latin typeface="Courier New"/>
                <a:ea typeface="Courier New"/>
                <a:cs typeface="Courier New"/>
                <a:sym typeface="Courier New"/>
              </a:rPr>
              <a:t>        android:duration="700" /&gt;</a:t>
            </a:r>
          </a:p>
          <a:p>
            <a:pPr lvl="0"/>
            <a:r>
              <a:rPr lang="en-US" sz="1200">
                <a:solidFill>
                  <a:schemeClr val="tx1"/>
                </a:solidFill>
                <a:latin typeface="Courier New"/>
                <a:ea typeface="Courier New"/>
                <a:cs typeface="Courier New"/>
                <a:sym typeface="Courier New"/>
              </a:rPr>
              <a:t>    &lt;set</a:t>
            </a:r>
          </a:p>
          <a:p>
            <a:pPr lvl="0"/>
            <a:r>
              <a:rPr lang="en-US" sz="1200">
                <a:solidFill>
                  <a:schemeClr val="tx1"/>
                </a:solidFill>
                <a:latin typeface="Courier New"/>
                <a:ea typeface="Courier New"/>
                <a:cs typeface="Courier New"/>
                <a:sym typeface="Courier New"/>
              </a:rPr>
              <a:t>        android:interpolator="@android:anim/accelerate_interpolator"</a:t>
            </a:r>
          </a:p>
          <a:p>
            <a:pPr lvl="0"/>
            <a:r>
              <a:rPr lang="en-US" sz="1200">
                <a:solidFill>
                  <a:schemeClr val="tx1"/>
                </a:solidFill>
                <a:latin typeface="Courier New"/>
                <a:ea typeface="Courier New"/>
                <a:cs typeface="Courier New"/>
                <a:sym typeface="Courier New"/>
              </a:rPr>
              <a:t>        android:startOffset="700"&gt;</a:t>
            </a:r>
          </a:p>
          <a:p>
            <a:pPr lvl="0"/>
            <a:r>
              <a:rPr lang="en-US" sz="1200">
                <a:solidFill>
                  <a:schemeClr val="tx1"/>
                </a:solidFill>
                <a:latin typeface="Courier New"/>
                <a:ea typeface="Courier New"/>
                <a:cs typeface="Courier New"/>
                <a:sym typeface="Courier New"/>
              </a:rPr>
              <a:t>        &lt;scale</a:t>
            </a:r>
          </a:p>
          <a:p>
            <a:pPr lvl="0"/>
            <a:r>
              <a:rPr lang="en-US" sz="1200">
                <a:solidFill>
                  <a:schemeClr val="tx1"/>
                </a:solidFill>
                <a:latin typeface="Courier New"/>
                <a:ea typeface="Courier New"/>
                <a:cs typeface="Courier New"/>
                <a:sym typeface="Courier New"/>
              </a:rPr>
              <a:t>            android:fromXScale="1.4"</a:t>
            </a:r>
          </a:p>
          <a:p>
            <a:pPr lvl="0"/>
            <a:r>
              <a:rPr lang="en-US" sz="1200">
                <a:solidFill>
                  <a:schemeClr val="tx1"/>
                </a:solidFill>
                <a:latin typeface="Courier New"/>
                <a:ea typeface="Courier New"/>
                <a:cs typeface="Courier New"/>
                <a:sym typeface="Courier New"/>
              </a:rPr>
              <a:t>            android:toXScale="0.0"</a:t>
            </a:r>
          </a:p>
          <a:p>
            <a:pPr lvl="0"/>
            <a:r>
              <a:rPr lang="en-US" sz="1200">
                <a:solidFill>
                  <a:schemeClr val="tx1"/>
                </a:solidFill>
                <a:latin typeface="Courier New"/>
                <a:ea typeface="Courier New"/>
                <a:cs typeface="Courier New"/>
                <a:sym typeface="Courier New"/>
              </a:rPr>
              <a:t>            android:fromYScale="0.6"</a:t>
            </a:r>
          </a:p>
          <a:p>
            <a:pPr lvl="0"/>
            <a:r>
              <a:rPr lang="en-US" sz="1200">
                <a:solidFill>
                  <a:schemeClr val="tx1"/>
                </a:solidFill>
                <a:latin typeface="Courier New"/>
                <a:ea typeface="Courier New"/>
                <a:cs typeface="Courier New"/>
                <a:sym typeface="Courier New"/>
              </a:rPr>
              <a:t>            android:toYScale="0.0"</a:t>
            </a:r>
          </a:p>
          <a:p>
            <a:pPr lvl="0"/>
            <a:r>
              <a:rPr lang="en-US" sz="1200">
                <a:solidFill>
                  <a:schemeClr val="tx1"/>
                </a:solidFill>
                <a:latin typeface="Courier New"/>
                <a:ea typeface="Courier New"/>
                <a:cs typeface="Courier New"/>
                <a:sym typeface="Courier New"/>
              </a:rPr>
              <a:t>            android:pivotX="50%"</a:t>
            </a:r>
          </a:p>
          <a:p>
            <a:pPr lvl="0"/>
            <a:r>
              <a:rPr lang="en-US" sz="1200">
                <a:solidFill>
                  <a:schemeClr val="tx1"/>
                </a:solidFill>
                <a:latin typeface="Courier New"/>
                <a:ea typeface="Courier New"/>
                <a:cs typeface="Courier New"/>
                <a:sym typeface="Courier New"/>
              </a:rPr>
              <a:t>            android:pivotY="50%"</a:t>
            </a:r>
          </a:p>
          <a:p>
            <a:pPr lvl="0"/>
            <a:r>
              <a:rPr lang="en-US" sz="1200">
                <a:solidFill>
                  <a:schemeClr val="tx1"/>
                </a:solidFill>
                <a:latin typeface="Courier New"/>
                <a:ea typeface="Courier New"/>
                <a:cs typeface="Courier New"/>
                <a:sym typeface="Courier New"/>
              </a:rPr>
              <a:t>            android:duration="400" /&gt;</a:t>
            </a:r>
          </a:p>
        </p:txBody>
      </p:sp>
      <p:sp>
        <p:nvSpPr>
          <p:cNvPr id="6" name="Rectangle 5"/>
          <p:cNvSpPr/>
          <p:nvPr/>
        </p:nvSpPr>
        <p:spPr>
          <a:xfrm>
            <a:off x="133453" y="1214518"/>
            <a:ext cx="559561" cy="45857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200" b="1">
                <a:solidFill>
                  <a:schemeClr val="tx1"/>
                </a:solidFill>
                <a:latin typeface="Courier New" panose="02070309020205020404" pitchFamily="49" charset="0"/>
                <a:cs typeface="Courier New" panose="02070309020205020404" pitchFamily="49" charset="0"/>
              </a:rPr>
              <a:t>1</a:t>
            </a:r>
          </a:p>
          <a:p>
            <a:pPr algn="r"/>
            <a:r>
              <a:rPr lang="en-US" sz="1200" b="1">
                <a:solidFill>
                  <a:schemeClr val="tx1"/>
                </a:solidFill>
                <a:latin typeface="Courier New" panose="02070309020205020404" pitchFamily="49" charset="0"/>
                <a:cs typeface="Courier New" panose="02070309020205020404" pitchFamily="49" charset="0"/>
              </a:rPr>
              <a:t>2</a:t>
            </a:r>
          </a:p>
          <a:p>
            <a:pPr algn="r"/>
            <a:r>
              <a:rPr lang="en-US" sz="1200" b="1">
                <a:solidFill>
                  <a:schemeClr val="tx1"/>
                </a:solidFill>
                <a:latin typeface="Courier New" panose="02070309020205020404" pitchFamily="49" charset="0"/>
                <a:cs typeface="Courier New" panose="02070309020205020404" pitchFamily="49" charset="0"/>
              </a:rPr>
              <a:t>3</a:t>
            </a:r>
          </a:p>
          <a:p>
            <a:pPr algn="r"/>
            <a:r>
              <a:rPr lang="en-US" sz="1200" b="1">
                <a:solidFill>
                  <a:schemeClr val="tx1"/>
                </a:solidFill>
                <a:latin typeface="Courier New" panose="02070309020205020404" pitchFamily="49" charset="0"/>
                <a:cs typeface="Courier New" panose="02070309020205020404" pitchFamily="49" charset="0"/>
              </a:rPr>
              <a:t>4</a:t>
            </a:r>
          </a:p>
          <a:p>
            <a:pPr algn="r"/>
            <a:r>
              <a:rPr lang="en-US" sz="1200" b="1">
                <a:solidFill>
                  <a:schemeClr val="tx1"/>
                </a:solidFill>
                <a:latin typeface="Courier New" panose="02070309020205020404" pitchFamily="49" charset="0"/>
                <a:cs typeface="Courier New" panose="02070309020205020404" pitchFamily="49" charset="0"/>
              </a:rPr>
              <a:t>5</a:t>
            </a:r>
          </a:p>
          <a:p>
            <a:pPr algn="r"/>
            <a:r>
              <a:rPr lang="en-US" sz="1200" b="1">
                <a:solidFill>
                  <a:schemeClr val="tx1"/>
                </a:solidFill>
                <a:latin typeface="Courier New" panose="02070309020205020404" pitchFamily="49" charset="0"/>
                <a:cs typeface="Courier New" panose="02070309020205020404" pitchFamily="49" charset="0"/>
              </a:rPr>
              <a:t>6</a:t>
            </a:r>
          </a:p>
          <a:p>
            <a:pPr algn="r"/>
            <a:r>
              <a:rPr lang="en-US" sz="1200" b="1">
                <a:solidFill>
                  <a:schemeClr val="tx1"/>
                </a:solidFill>
                <a:latin typeface="Courier New" panose="02070309020205020404" pitchFamily="49" charset="0"/>
                <a:cs typeface="Courier New" panose="02070309020205020404" pitchFamily="49" charset="0"/>
              </a:rPr>
              <a:t>7</a:t>
            </a:r>
          </a:p>
          <a:p>
            <a:pPr algn="r"/>
            <a:r>
              <a:rPr lang="en-US" sz="1200" b="1">
                <a:solidFill>
                  <a:schemeClr val="tx1"/>
                </a:solidFill>
                <a:latin typeface="Courier New" panose="02070309020205020404" pitchFamily="49" charset="0"/>
                <a:cs typeface="Courier New" panose="02070309020205020404" pitchFamily="49" charset="0"/>
              </a:rPr>
              <a:t>8</a:t>
            </a:r>
          </a:p>
          <a:p>
            <a:pPr algn="r"/>
            <a:r>
              <a:rPr lang="en-US" sz="1200" b="1">
                <a:solidFill>
                  <a:schemeClr val="tx1"/>
                </a:solidFill>
                <a:latin typeface="Courier New" panose="02070309020205020404" pitchFamily="49" charset="0"/>
                <a:cs typeface="Courier New" panose="02070309020205020404" pitchFamily="49" charset="0"/>
              </a:rPr>
              <a:t>9</a:t>
            </a:r>
          </a:p>
          <a:p>
            <a:pPr algn="r"/>
            <a:r>
              <a:rPr lang="en-US" sz="1200" b="1">
                <a:solidFill>
                  <a:schemeClr val="tx1"/>
                </a:solidFill>
                <a:latin typeface="Courier New" panose="02070309020205020404" pitchFamily="49" charset="0"/>
                <a:cs typeface="Courier New" panose="02070309020205020404" pitchFamily="49" charset="0"/>
              </a:rPr>
              <a:t>10</a:t>
            </a:r>
          </a:p>
          <a:p>
            <a:pPr algn="r"/>
            <a:r>
              <a:rPr lang="en-US" sz="1200" b="1">
                <a:solidFill>
                  <a:schemeClr val="tx1"/>
                </a:solidFill>
                <a:latin typeface="Courier New" panose="02070309020205020404" pitchFamily="49" charset="0"/>
                <a:cs typeface="Courier New" panose="02070309020205020404" pitchFamily="49" charset="0"/>
              </a:rPr>
              <a:t>11</a:t>
            </a:r>
          </a:p>
          <a:p>
            <a:pPr algn="r"/>
            <a:r>
              <a:rPr lang="en-US" sz="1200" b="1">
                <a:solidFill>
                  <a:schemeClr val="tx1"/>
                </a:solidFill>
                <a:latin typeface="Courier New" panose="02070309020205020404" pitchFamily="49" charset="0"/>
                <a:cs typeface="Courier New" panose="02070309020205020404" pitchFamily="49" charset="0"/>
              </a:rPr>
              <a:t>12</a:t>
            </a:r>
          </a:p>
          <a:p>
            <a:pPr algn="r"/>
            <a:r>
              <a:rPr lang="en-US" sz="1200" b="1">
                <a:solidFill>
                  <a:schemeClr val="tx1"/>
                </a:solidFill>
                <a:latin typeface="Courier New" panose="02070309020205020404" pitchFamily="49" charset="0"/>
                <a:cs typeface="Courier New" panose="02070309020205020404" pitchFamily="49" charset="0"/>
              </a:rPr>
              <a:t>13</a:t>
            </a:r>
          </a:p>
          <a:p>
            <a:pPr algn="r"/>
            <a:r>
              <a:rPr lang="en-US" sz="1200" b="1">
                <a:solidFill>
                  <a:schemeClr val="tx1"/>
                </a:solidFill>
                <a:latin typeface="Courier New" panose="02070309020205020404" pitchFamily="49" charset="0"/>
                <a:cs typeface="Courier New" panose="02070309020205020404" pitchFamily="49" charset="0"/>
              </a:rPr>
              <a:t>14</a:t>
            </a:r>
          </a:p>
          <a:p>
            <a:pPr algn="r"/>
            <a:r>
              <a:rPr lang="en-US" sz="1200" b="1">
                <a:solidFill>
                  <a:schemeClr val="tx1"/>
                </a:solidFill>
                <a:latin typeface="Courier New" panose="02070309020205020404" pitchFamily="49" charset="0"/>
                <a:cs typeface="Courier New" panose="02070309020205020404" pitchFamily="49" charset="0"/>
              </a:rPr>
              <a:t>15</a:t>
            </a:r>
          </a:p>
          <a:p>
            <a:pPr algn="r"/>
            <a:r>
              <a:rPr lang="en-US" sz="1200" b="1">
                <a:solidFill>
                  <a:schemeClr val="tx1"/>
                </a:solidFill>
                <a:latin typeface="Courier New" panose="02070309020205020404" pitchFamily="49" charset="0"/>
                <a:cs typeface="Courier New" panose="02070309020205020404" pitchFamily="49" charset="0"/>
              </a:rPr>
              <a:t>16</a:t>
            </a:r>
          </a:p>
          <a:p>
            <a:pPr algn="r"/>
            <a:r>
              <a:rPr lang="en-US" sz="1200" b="1">
                <a:solidFill>
                  <a:schemeClr val="tx1"/>
                </a:solidFill>
                <a:latin typeface="Courier New" panose="02070309020205020404" pitchFamily="49" charset="0"/>
                <a:cs typeface="Courier New" panose="02070309020205020404" pitchFamily="49" charset="0"/>
              </a:rPr>
              <a:t>17</a:t>
            </a:r>
          </a:p>
          <a:p>
            <a:pPr algn="r"/>
            <a:r>
              <a:rPr lang="en-US" sz="1200" b="1">
                <a:solidFill>
                  <a:schemeClr val="tx1"/>
                </a:solidFill>
                <a:latin typeface="Courier New" panose="02070309020205020404" pitchFamily="49" charset="0"/>
                <a:cs typeface="Courier New" panose="02070309020205020404" pitchFamily="49" charset="0"/>
              </a:rPr>
              <a:t>18</a:t>
            </a:r>
          </a:p>
          <a:p>
            <a:pPr algn="r"/>
            <a:r>
              <a:rPr lang="en-US" sz="1200" b="1">
                <a:solidFill>
                  <a:schemeClr val="tx1"/>
                </a:solidFill>
                <a:latin typeface="Courier New" panose="02070309020205020404" pitchFamily="49" charset="0"/>
                <a:cs typeface="Courier New" panose="02070309020205020404" pitchFamily="49" charset="0"/>
              </a:rPr>
              <a:t>19</a:t>
            </a:r>
          </a:p>
          <a:p>
            <a:pPr algn="r"/>
            <a:r>
              <a:rPr lang="en-US" sz="1200" b="1">
                <a:solidFill>
                  <a:schemeClr val="tx1"/>
                </a:solidFill>
                <a:latin typeface="Courier New" panose="02070309020205020404" pitchFamily="49" charset="0"/>
                <a:cs typeface="Courier New" panose="02070309020205020404" pitchFamily="49" charset="0"/>
              </a:rPr>
              <a:t>20</a:t>
            </a:r>
          </a:p>
          <a:p>
            <a:pPr algn="r"/>
            <a:r>
              <a:rPr lang="en-US" sz="1200" b="1">
                <a:solidFill>
                  <a:schemeClr val="tx1"/>
                </a:solidFill>
                <a:latin typeface="Courier New" panose="02070309020205020404" pitchFamily="49" charset="0"/>
                <a:cs typeface="Courier New" panose="02070309020205020404" pitchFamily="49" charset="0"/>
              </a:rPr>
              <a:t>21</a:t>
            </a:r>
          </a:p>
          <a:p>
            <a:pPr algn="r"/>
            <a:r>
              <a:rPr lang="en-US" sz="1200" b="1">
                <a:solidFill>
                  <a:schemeClr val="tx1"/>
                </a:solidFill>
                <a:latin typeface="Courier New" panose="02070309020205020404" pitchFamily="49" charset="0"/>
                <a:cs typeface="Courier New" panose="02070309020205020404" pitchFamily="49" charset="0"/>
              </a:rPr>
              <a:t>22</a:t>
            </a:r>
          </a:p>
          <a:p>
            <a:pPr algn="r"/>
            <a:r>
              <a:rPr lang="en-US" sz="1200" b="1">
                <a:solidFill>
                  <a:schemeClr val="tx1"/>
                </a:solidFill>
                <a:latin typeface="Courier New" panose="02070309020205020404" pitchFamily="49" charset="0"/>
                <a:cs typeface="Courier New" panose="02070309020205020404" pitchFamily="49" charset="0"/>
              </a:rPr>
              <a:t>23</a:t>
            </a:r>
          </a:p>
          <a:p>
            <a:pPr algn="r"/>
            <a:r>
              <a:rPr lang="en-US" sz="1200" b="1">
                <a:solidFill>
                  <a:schemeClr val="tx1"/>
                </a:solidFill>
                <a:latin typeface="Courier New" panose="02070309020205020404" pitchFamily="49" charset="0"/>
                <a:cs typeface="Courier New" panose="02070309020205020404" pitchFamily="49" charset="0"/>
              </a:rPr>
              <a:t>24</a:t>
            </a:r>
          </a:p>
          <a:p>
            <a:pPr algn="r"/>
            <a:endParaRPr lang="en-US" sz="1200" b="1">
              <a:solidFill>
                <a:schemeClr val="tx1"/>
              </a:solidFill>
              <a:latin typeface="Courier New" panose="02070309020205020404" pitchFamily="49" charset="0"/>
              <a:cs typeface="Courier New" panose="02070309020205020404" pitchFamily="49" charset="0"/>
            </a:endParaRPr>
          </a:p>
        </p:txBody>
      </p:sp>
      <p:sp>
        <p:nvSpPr>
          <p:cNvPr id="8" name="Round Same Side Corner Rectangle 7"/>
          <p:cNvSpPr/>
          <p:nvPr/>
        </p:nvSpPr>
        <p:spPr>
          <a:xfrm>
            <a:off x="7857965" y="1201001"/>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9" name="Rectangle 8"/>
          <p:cNvSpPr/>
          <p:nvPr/>
        </p:nvSpPr>
        <p:spPr>
          <a:xfrm>
            <a:off x="8417526" y="1540001"/>
            <a:ext cx="3626838" cy="1931862"/>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pPr lvl="0"/>
            <a:r>
              <a:rPr lang="en-US" sz="1200">
                <a:solidFill>
                  <a:schemeClr val="tx1"/>
                </a:solidFill>
                <a:latin typeface="Courier New"/>
                <a:ea typeface="Courier New"/>
                <a:cs typeface="Courier New"/>
                <a:sym typeface="Courier New"/>
              </a:rPr>
              <a:t> &lt;rotate</a:t>
            </a:r>
          </a:p>
          <a:p>
            <a:pPr lvl="0"/>
            <a:r>
              <a:rPr lang="en-US" sz="1200">
                <a:solidFill>
                  <a:schemeClr val="tx1"/>
                </a:solidFill>
                <a:latin typeface="Courier New"/>
                <a:ea typeface="Courier New"/>
                <a:cs typeface="Courier New"/>
                <a:sym typeface="Courier New"/>
              </a:rPr>
              <a:t>            android:fromDegrees="0"</a:t>
            </a:r>
          </a:p>
          <a:p>
            <a:pPr lvl="0"/>
            <a:r>
              <a:rPr lang="en-US" sz="1200">
                <a:solidFill>
                  <a:schemeClr val="tx1"/>
                </a:solidFill>
                <a:latin typeface="Courier New"/>
                <a:ea typeface="Courier New"/>
                <a:cs typeface="Courier New"/>
                <a:sym typeface="Courier New"/>
              </a:rPr>
              <a:t>            android:toDegrees="-45"</a:t>
            </a:r>
          </a:p>
          <a:p>
            <a:pPr lvl="0"/>
            <a:r>
              <a:rPr lang="en-US" sz="1200">
                <a:solidFill>
                  <a:schemeClr val="tx1"/>
                </a:solidFill>
                <a:latin typeface="Courier New"/>
                <a:ea typeface="Courier New"/>
                <a:cs typeface="Courier New"/>
                <a:sym typeface="Courier New"/>
              </a:rPr>
              <a:t>            android:toYScale="0.0"</a:t>
            </a:r>
          </a:p>
          <a:p>
            <a:pPr lvl="0"/>
            <a:r>
              <a:rPr lang="en-US" sz="1200">
                <a:solidFill>
                  <a:schemeClr val="tx1"/>
                </a:solidFill>
                <a:latin typeface="Courier New"/>
                <a:ea typeface="Courier New"/>
                <a:cs typeface="Courier New"/>
                <a:sym typeface="Courier New"/>
              </a:rPr>
              <a:t>            android:pivotX="50%"</a:t>
            </a:r>
          </a:p>
          <a:p>
            <a:pPr lvl="0"/>
            <a:r>
              <a:rPr lang="en-US" sz="1200">
                <a:solidFill>
                  <a:schemeClr val="tx1"/>
                </a:solidFill>
                <a:latin typeface="Courier New"/>
                <a:ea typeface="Courier New"/>
                <a:cs typeface="Courier New"/>
                <a:sym typeface="Courier New"/>
              </a:rPr>
              <a:t>            android:pivotY="50%"</a:t>
            </a:r>
          </a:p>
          <a:p>
            <a:pPr lvl="0"/>
            <a:r>
              <a:rPr lang="en-US" sz="1200">
                <a:solidFill>
                  <a:schemeClr val="tx1"/>
                </a:solidFill>
                <a:latin typeface="Courier New"/>
                <a:ea typeface="Courier New"/>
                <a:cs typeface="Courier New"/>
                <a:sym typeface="Courier New"/>
              </a:rPr>
              <a:t>            android:duration="400" /&gt;</a:t>
            </a:r>
          </a:p>
          <a:p>
            <a:pPr lvl="0"/>
            <a:r>
              <a:rPr lang="en-US" sz="1200">
                <a:solidFill>
                  <a:schemeClr val="tx1"/>
                </a:solidFill>
                <a:latin typeface="Courier New"/>
                <a:ea typeface="Courier New"/>
                <a:cs typeface="Courier New"/>
                <a:sym typeface="Courier New"/>
              </a:rPr>
              <a:t>    &lt;/set&gt;</a:t>
            </a:r>
          </a:p>
          <a:p>
            <a:pPr lvl="0"/>
            <a:r>
              <a:rPr lang="en-US" sz="1200">
                <a:solidFill>
                  <a:schemeClr val="tx1"/>
                </a:solidFill>
                <a:latin typeface="Courier New"/>
                <a:ea typeface="Courier New"/>
                <a:cs typeface="Courier New"/>
                <a:sym typeface="Courier New"/>
              </a:rPr>
              <a:t>&lt;/set&gt;</a:t>
            </a:r>
            <a:endParaRPr lang="en-US" sz="1200">
              <a:solidFill>
                <a:schemeClr val="tx1"/>
              </a:solidFill>
            </a:endParaRPr>
          </a:p>
        </p:txBody>
      </p:sp>
      <p:sp>
        <p:nvSpPr>
          <p:cNvPr id="10" name="Rectangle 9"/>
          <p:cNvSpPr/>
          <p:nvPr/>
        </p:nvSpPr>
        <p:spPr>
          <a:xfrm>
            <a:off x="7857964" y="1540002"/>
            <a:ext cx="559561" cy="194537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200" b="1">
                <a:solidFill>
                  <a:schemeClr val="tx1"/>
                </a:solidFill>
                <a:latin typeface="Courier New" panose="02070309020205020404" pitchFamily="49" charset="0"/>
                <a:cs typeface="Courier New" panose="02070309020205020404" pitchFamily="49" charset="0"/>
              </a:rPr>
              <a:t>25</a:t>
            </a:r>
          </a:p>
          <a:p>
            <a:pPr algn="r"/>
            <a:r>
              <a:rPr lang="en-US" sz="1200" b="1">
                <a:solidFill>
                  <a:schemeClr val="tx1"/>
                </a:solidFill>
                <a:latin typeface="Courier New" panose="02070309020205020404" pitchFamily="49" charset="0"/>
                <a:cs typeface="Courier New" panose="02070309020205020404" pitchFamily="49" charset="0"/>
              </a:rPr>
              <a:t>26</a:t>
            </a:r>
          </a:p>
          <a:p>
            <a:pPr algn="r"/>
            <a:r>
              <a:rPr lang="en-US" sz="1200" b="1">
                <a:solidFill>
                  <a:schemeClr val="tx1"/>
                </a:solidFill>
                <a:latin typeface="Courier New" panose="02070309020205020404" pitchFamily="49" charset="0"/>
                <a:cs typeface="Courier New" panose="02070309020205020404" pitchFamily="49" charset="0"/>
              </a:rPr>
              <a:t>27</a:t>
            </a:r>
          </a:p>
          <a:p>
            <a:pPr algn="r"/>
            <a:r>
              <a:rPr lang="en-US" sz="1200" b="1">
                <a:solidFill>
                  <a:schemeClr val="tx1"/>
                </a:solidFill>
                <a:latin typeface="Courier New" panose="02070309020205020404" pitchFamily="49" charset="0"/>
                <a:cs typeface="Courier New" panose="02070309020205020404" pitchFamily="49" charset="0"/>
              </a:rPr>
              <a:t>28</a:t>
            </a:r>
          </a:p>
          <a:p>
            <a:pPr algn="r"/>
            <a:r>
              <a:rPr lang="en-US" sz="1200" b="1">
                <a:solidFill>
                  <a:schemeClr val="tx1"/>
                </a:solidFill>
                <a:latin typeface="Courier New" panose="02070309020205020404" pitchFamily="49" charset="0"/>
                <a:cs typeface="Courier New" panose="02070309020205020404" pitchFamily="49" charset="0"/>
              </a:rPr>
              <a:t>29</a:t>
            </a:r>
          </a:p>
          <a:p>
            <a:pPr algn="r"/>
            <a:r>
              <a:rPr lang="en-US" sz="1200" b="1">
                <a:solidFill>
                  <a:schemeClr val="tx1"/>
                </a:solidFill>
                <a:latin typeface="Courier New" panose="02070309020205020404" pitchFamily="49" charset="0"/>
                <a:cs typeface="Courier New" panose="02070309020205020404" pitchFamily="49" charset="0"/>
              </a:rPr>
              <a:t>30</a:t>
            </a:r>
          </a:p>
          <a:p>
            <a:pPr algn="r"/>
            <a:r>
              <a:rPr lang="en-US" sz="1200" b="1">
                <a:solidFill>
                  <a:schemeClr val="tx1"/>
                </a:solidFill>
                <a:latin typeface="Courier New" panose="02070309020205020404" pitchFamily="49" charset="0"/>
                <a:cs typeface="Courier New" panose="02070309020205020404" pitchFamily="49" charset="0"/>
              </a:rPr>
              <a:t>31</a:t>
            </a:r>
          </a:p>
          <a:p>
            <a:pPr algn="r"/>
            <a:r>
              <a:rPr lang="en-US" sz="1200" b="1">
                <a:solidFill>
                  <a:schemeClr val="tx1"/>
                </a:solidFill>
                <a:latin typeface="Courier New" panose="02070309020205020404" pitchFamily="49" charset="0"/>
                <a:cs typeface="Courier New" panose="02070309020205020404" pitchFamily="49" charset="0"/>
              </a:rPr>
              <a:t>32</a:t>
            </a:r>
          </a:p>
          <a:p>
            <a:pPr algn="r"/>
            <a:r>
              <a:rPr lang="en-US" sz="1200" b="1">
                <a:solidFill>
                  <a:schemeClr val="tx1"/>
                </a:solidFill>
                <a:latin typeface="Courier New" panose="02070309020205020404" pitchFamily="49" charset="0"/>
                <a:cs typeface="Courier New" panose="02070309020205020404" pitchFamily="49" charset="0"/>
              </a:rPr>
              <a:t>33</a:t>
            </a:r>
          </a:p>
        </p:txBody>
      </p:sp>
    </p:spTree>
    <p:extLst>
      <p:ext uri="{BB962C8B-B14F-4D97-AF65-F5344CB8AC3E}">
        <p14:creationId xmlns:p14="http://schemas.microsoft.com/office/powerpoint/2010/main" val="20827010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Animation with Image View</a:t>
            </a:r>
          </a:p>
        </p:txBody>
      </p:sp>
      <p:sp>
        <p:nvSpPr>
          <p:cNvPr id="3" name="Content Placeholder 2"/>
          <p:cNvSpPr>
            <a:spLocks noGrp="1"/>
          </p:cNvSpPr>
          <p:nvPr>
            <p:ph idx="1"/>
          </p:nvPr>
        </p:nvSpPr>
        <p:spPr/>
        <p:txBody>
          <a:bodyPr/>
          <a:lstStyle/>
          <a:p>
            <a:pPr lvl="0"/>
            <a:r>
              <a:rPr lang="en-US">
                <a:solidFill>
                  <a:schemeClr val="dk1"/>
                </a:solidFill>
              </a:rPr>
              <a:t>Apply the animation to an ImageView and start the animation:</a:t>
            </a:r>
          </a:p>
          <a:p>
            <a:pPr marL="0" indent="0">
              <a:buNone/>
            </a:pPr>
            <a:endParaRPr lang="en-US"/>
          </a:p>
        </p:txBody>
      </p:sp>
      <p:sp>
        <p:nvSpPr>
          <p:cNvPr id="4" name="Round Same Side Corner Rectangle 3"/>
          <p:cNvSpPr/>
          <p:nvPr/>
        </p:nvSpPr>
        <p:spPr>
          <a:xfrm>
            <a:off x="406409" y="1612496"/>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965969" y="1951497"/>
            <a:ext cx="8369103" cy="2045316"/>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2000" b="1" err="1">
                <a:solidFill>
                  <a:schemeClr val="tx1"/>
                </a:solidFill>
                <a:latin typeface="Courier New" panose="02070309020205020404" pitchFamily="49" charset="0"/>
                <a:cs typeface="Courier New" panose="02070309020205020404" pitchFamily="49" charset="0"/>
              </a:rPr>
              <a:t>ImageView</a:t>
            </a:r>
            <a:r>
              <a:rPr lang="en-IN" sz="2000">
                <a:solidFill>
                  <a:schemeClr val="tx1"/>
                </a:solidFill>
                <a:latin typeface="Courier New" panose="02070309020205020404" pitchFamily="49" charset="0"/>
                <a:cs typeface="Courier New" panose="02070309020205020404" pitchFamily="49" charset="0"/>
              </a:rPr>
              <a:t> image = (</a:t>
            </a:r>
            <a:r>
              <a:rPr lang="en-IN" sz="2000" b="1" err="1">
                <a:solidFill>
                  <a:schemeClr val="tx1"/>
                </a:solidFill>
                <a:latin typeface="Courier New" panose="02070309020205020404" pitchFamily="49" charset="0"/>
                <a:cs typeface="Courier New" panose="02070309020205020404" pitchFamily="49" charset="0"/>
              </a:rPr>
              <a:t>ImageView</a:t>
            </a:r>
            <a:r>
              <a:rPr lang="en-IN" sz="2000">
                <a:solidFill>
                  <a:schemeClr val="tx1"/>
                </a:solidFill>
                <a:latin typeface="Courier New" panose="02070309020205020404" pitchFamily="49" charset="0"/>
                <a:cs typeface="Courier New" panose="02070309020205020404" pitchFamily="49" charset="0"/>
              </a:rPr>
              <a:t>) </a:t>
            </a:r>
            <a:r>
              <a:rPr lang="en-IN" sz="2000" i="1" err="1">
                <a:solidFill>
                  <a:schemeClr val="tx1"/>
                </a:solidFill>
                <a:latin typeface="Courier New" panose="02070309020205020404" pitchFamily="49" charset="0"/>
                <a:cs typeface="Courier New" panose="02070309020205020404" pitchFamily="49" charset="0"/>
              </a:rPr>
              <a:t>findViewById</a:t>
            </a:r>
            <a:r>
              <a:rPr lang="en-IN" sz="2000">
                <a:solidFill>
                  <a:schemeClr val="tx1"/>
                </a:solidFill>
                <a:latin typeface="Courier New" panose="02070309020205020404" pitchFamily="49" charset="0"/>
                <a:cs typeface="Courier New" panose="02070309020205020404" pitchFamily="49" charset="0"/>
              </a:rPr>
              <a:t>(R.id.image);</a:t>
            </a:r>
          </a:p>
          <a:p>
            <a:r>
              <a:rPr lang="en-IN" sz="2000" b="1">
                <a:solidFill>
                  <a:schemeClr val="tx1"/>
                </a:solidFill>
                <a:latin typeface="Courier New" panose="02070309020205020404" pitchFamily="49" charset="0"/>
                <a:cs typeface="Courier New" panose="02070309020205020404" pitchFamily="49" charset="0"/>
              </a:rPr>
              <a:t>Animation</a:t>
            </a:r>
            <a:r>
              <a:rPr lang="en-IN" sz="2000">
                <a:solidFill>
                  <a:schemeClr val="tx1"/>
                </a:solidFill>
                <a:latin typeface="Courier New" panose="02070309020205020404" pitchFamily="49" charset="0"/>
                <a:cs typeface="Courier New" panose="02070309020205020404" pitchFamily="49" charset="0"/>
              </a:rPr>
              <a:t> hyperspaceJump = </a:t>
            </a:r>
            <a:r>
              <a:rPr lang="en-IN" sz="2000" b="1" err="1">
                <a:solidFill>
                  <a:schemeClr val="tx1"/>
                </a:solidFill>
                <a:latin typeface="Courier New" panose="02070309020205020404" pitchFamily="49" charset="0"/>
                <a:cs typeface="Courier New" panose="02070309020205020404" pitchFamily="49" charset="0"/>
              </a:rPr>
              <a:t>AnimationUtils</a:t>
            </a:r>
            <a:r>
              <a:rPr lang="en-IN" sz="2000" err="1">
                <a:solidFill>
                  <a:schemeClr val="tx1"/>
                </a:solidFill>
                <a:latin typeface="Courier New" panose="02070309020205020404" pitchFamily="49" charset="0"/>
                <a:cs typeface="Courier New" panose="02070309020205020404" pitchFamily="49" charset="0"/>
              </a:rPr>
              <a:t>.</a:t>
            </a:r>
            <a:r>
              <a:rPr lang="en-IN" sz="2000" i="1" err="1">
                <a:solidFill>
                  <a:schemeClr val="tx1"/>
                </a:solidFill>
                <a:latin typeface="Courier New" panose="02070309020205020404" pitchFamily="49" charset="0"/>
                <a:cs typeface="Courier New" panose="02070309020205020404" pitchFamily="49" charset="0"/>
              </a:rPr>
              <a:t>loadAnimation</a:t>
            </a:r>
            <a:r>
              <a:rPr lang="en-IN" sz="2000">
                <a:solidFill>
                  <a:schemeClr val="tx1"/>
                </a:solidFill>
                <a:latin typeface="Courier New" panose="02070309020205020404" pitchFamily="49" charset="0"/>
                <a:cs typeface="Courier New" panose="02070309020205020404" pitchFamily="49" charset="0"/>
              </a:rPr>
              <a:t>(this, R.anim.hyperspace_jump);</a:t>
            </a:r>
          </a:p>
          <a:p>
            <a:r>
              <a:rPr lang="en-IN" sz="2000" err="1">
                <a:solidFill>
                  <a:schemeClr val="tx1"/>
                </a:solidFill>
                <a:latin typeface="Courier New" panose="02070309020205020404" pitchFamily="49" charset="0"/>
                <a:cs typeface="Courier New" panose="02070309020205020404" pitchFamily="49" charset="0"/>
              </a:rPr>
              <a:t>image.</a:t>
            </a:r>
            <a:r>
              <a:rPr lang="en-IN" sz="2000" i="1" err="1">
                <a:solidFill>
                  <a:schemeClr val="tx1"/>
                </a:solidFill>
                <a:latin typeface="Courier New" panose="02070309020205020404" pitchFamily="49" charset="0"/>
                <a:cs typeface="Courier New" panose="02070309020205020404" pitchFamily="49" charset="0"/>
              </a:rPr>
              <a:t>startAnimation</a:t>
            </a:r>
            <a:r>
              <a:rPr lang="en-IN" sz="2000">
                <a:solidFill>
                  <a:schemeClr val="tx1"/>
                </a:solidFill>
                <a:latin typeface="Courier New" panose="02070309020205020404" pitchFamily="49" charset="0"/>
                <a:cs typeface="Courier New" panose="02070309020205020404" pitchFamily="49" charset="0"/>
              </a:rPr>
              <a:t>(hyperspaceJump);</a:t>
            </a:r>
          </a:p>
        </p:txBody>
      </p:sp>
      <p:sp>
        <p:nvSpPr>
          <p:cNvPr id="6" name="Rectangle 5"/>
          <p:cNvSpPr/>
          <p:nvPr/>
        </p:nvSpPr>
        <p:spPr>
          <a:xfrm>
            <a:off x="406408" y="1951497"/>
            <a:ext cx="559561" cy="2045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2000" b="1">
                <a:solidFill>
                  <a:schemeClr val="tx1"/>
                </a:solidFill>
                <a:latin typeface="+mj-lt"/>
                <a:cs typeface="Consolas" panose="020B0609020204030204" pitchFamily="49" charset="0"/>
              </a:rPr>
              <a:t>1</a:t>
            </a:r>
          </a:p>
          <a:p>
            <a:pPr algn="r"/>
            <a:r>
              <a:rPr lang="en-US" sz="2000" b="1">
                <a:solidFill>
                  <a:schemeClr val="tx1"/>
                </a:solidFill>
                <a:latin typeface="+mj-lt"/>
                <a:cs typeface="Consolas" panose="020B0609020204030204" pitchFamily="49" charset="0"/>
              </a:rPr>
              <a:t>2</a:t>
            </a:r>
          </a:p>
          <a:p>
            <a:pPr algn="r"/>
            <a:r>
              <a:rPr lang="en-US" sz="2000" b="1">
                <a:solidFill>
                  <a:schemeClr val="tx1"/>
                </a:solidFill>
                <a:latin typeface="+mj-lt"/>
                <a:cs typeface="Consolas" panose="020B0609020204030204" pitchFamily="49" charset="0"/>
              </a:rPr>
              <a:t>3</a:t>
            </a:r>
          </a:p>
          <a:p>
            <a:pPr algn="r"/>
            <a:r>
              <a:rPr lang="en-US" sz="2000" b="1">
                <a:solidFill>
                  <a:schemeClr val="tx1"/>
                </a:solidFill>
                <a:latin typeface="+mj-lt"/>
                <a:cs typeface="Consolas" panose="020B0609020204030204" pitchFamily="49" charset="0"/>
              </a:rPr>
              <a:t>4</a:t>
            </a:r>
          </a:p>
          <a:p>
            <a:pPr algn="r"/>
            <a:r>
              <a:rPr lang="en-US" sz="2000" b="1">
                <a:solidFill>
                  <a:schemeClr val="tx1"/>
                </a:solidFill>
                <a:latin typeface="+mj-lt"/>
                <a:cs typeface="Consolas" panose="020B0609020204030204" pitchFamily="49" charset="0"/>
              </a:rPr>
              <a:t>5</a:t>
            </a:r>
          </a:p>
          <a:p>
            <a:pPr algn="r"/>
            <a:r>
              <a:rPr lang="en-US" sz="2000" b="1">
                <a:solidFill>
                  <a:schemeClr val="tx1"/>
                </a:solidFill>
                <a:latin typeface="+mj-lt"/>
                <a:cs typeface="Consolas" panose="020B0609020204030204" pitchFamily="49" charset="0"/>
              </a:rPr>
              <a:t>6</a:t>
            </a:r>
          </a:p>
          <a:p>
            <a:pPr algn="r"/>
            <a:endParaRPr lang="en-US" sz="2000" b="1">
              <a:solidFill>
                <a:schemeClr val="tx1"/>
              </a:solidFill>
              <a:latin typeface="+mj-lt"/>
              <a:cs typeface="Consolas" panose="020B0609020204030204" pitchFamily="49" charset="0"/>
            </a:endParaRPr>
          </a:p>
        </p:txBody>
      </p:sp>
    </p:spTree>
    <p:extLst>
      <p:ext uri="{BB962C8B-B14F-4D97-AF65-F5344CB8AC3E}">
        <p14:creationId xmlns:p14="http://schemas.microsoft.com/office/powerpoint/2010/main" val="42235472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Frame Animation</a:t>
            </a:r>
            <a:endParaRPr lang="en-US"/>
          </a:p>
        </p:txBody>
      </p:sp>
      <p:sp>
        <p:nvSpPr>
          <p:cNvPr id="3" name="Content Placeholder 2"/>
          <p:cNvSpPr>
            <a:spLocks noGrp="1"/>
          </p:cNvSpPr>
          <p:nvPr>
            <p:ph idx="1"/>
          </p:nvPr>
        </p:nvSpPr>
        <p:spPr/>
        <p:txBody>
          <a:bodyPr/>
          <a:lstStyle/>
          <a:p>
            <a:r>
              <a:rPr lang="en-IN"/>
              <a:t>An animation defined in XML that shows a sequence of images in order (like a film).</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93765957"/>
              </p:ext>
            </p:extLst>
          </p:nvPr>
        </p:nvGraphicFramePr>
        <p:xfrm>
          <a:off x="466759" y="1464256"/>
          <a:ext cx="8128000" cy="246879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marL="0" lvl="0" indent="0" algn="l" rtl="0">
                        <a:spcBef>
                          <a:spcPct val="0"/>
                        </a:spcBef>
                        <a:spcAft>
                          <a:spcPct val="0"/>
                        </a:spcAft>
                        <a:buNone/>
                      </a:pPr>
                      <a:r>
                        <a:rPr lang="en" b="1">
                          <a:solidFill>
                            <a:schemeClr val="tx1"/>
                          </a:solidFill>
                          <a:latin typeface="+mj-lt"/>
                        </a:rPr>
                        <a:t>File location</a:t>
                      </a:r>
                      <a:endParaRPr b="1">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rtl="0">
                        <a:spcBef>
                          <a:spcPct val="0"/>
                        </a:spcBef>
                        <a:spcAft>
                          <a:spcPct val="0"/>
                        </a:spcAft>
                        <a:buNone/>
                      </a:pPr>
                      <a:r>
                        <a:rPr lang="en" i="1">
                          <a:solidFill>
                            <a:schemeClr val="tx1"/>
                          </a:solidFill>
                          <a:latin typeface="+mj-lt"/>
                        </a:rPr>
                        <a:t>res/drawable/filename.xml</a:t>
                      </a:r>
                      <a:endParaRPr i="1">
                        <a:solidFill>
                          <a:schemeClr val="tx1"/>
                        </a:solidFill>
                        <a:latin typeface="+mj-lt"/>
                      </a:endParaRPr>
                    </a:p>
                    <a:p>
                      <a:pPr marL="0" lvl="0" indent="0" algn="l" rtl="0">
                        <a:spcBef>
                          <a:spcPct val="0"/>
                        </a:spcBef>
                        <a:spcAft>
                          <a:spcPct val="0"/>
                        </a:spcAft>
                        <a:buNone/>
                      </a:pPr>
                      <a:r>
                        <a:rPr lang="en">
                          <a:solidFill>
                            <a:schemeClr val="tx1"/>
                          </a:solidFill>
                          <a:latin typeface="+mj-lt"/>
                        </a:rPr>
                        <a:t>The filename will be used as the resource ID.</a:t>
                      </a:r>
                      <a:endParaRPr>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lvl="0" indent="0" algn="l" rtl="0">
                        <a:spcBef>
                          <a:spcPct val="0"/>
                        </a:spcBef>
                        <a:spcAft>
                          <a:spcPct val="0"/>
                        </a:spcAft>
                        <a:buNone/>
                      </a:pPr>
                      <a:r>
                        <a:rPr lang="en" b="1">
                          <a:solidFill>
                            <a:schemeClr val="tx1"/>
                          </a:solidFill>
                          <a:latin typeface="+mj-lt"/>
                        </a:rPr>
                        <a:t>Compiled resource datatype</a:t>
                      </a:r>
                      <a:endParaRPr b="1">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rtl="0">
                        <a:spcBef>
                          <a:spcPct val="0"/>
                        </a:spcBef>
                        <a:spcAft>
                          <a:spcPct val="0"/>
                        </a:spcAft>
                        <a:buNone/>
                      </a:pPr>
                      <a:r>
                        <a:rPr lang="en">
                          <a:solidFill>
                            <a:schemeClr val="tx1"/>
                          </a:solidFill>
                          <a:latin typeface="+mj-lt"/>
                        </a:rPr>
                        <a:t>Resource pointer to an AnimationDrawable.</a:t>
                      </a:r>
                      <a:endParaRPr>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lvl="0" indent="0" algn="l" rtl="0">
                        <a:spcBef>
                          <a:spcPct val="0"/>
                        </a:spcBef>
                        <a:spcAft>
                          <a:spcPct val="0"/>
                        </a:spcAft>
                        <a:buNone/>
                      </a:pPr>
                      <a:r>
                        <a:rPr lang="en" b="1">
                          <a:solidFill>
                            <a:schemeClr val="tx1"/>
                          </a:solidFill>
                          <a:latin typeface="+mj-lt"/>
                        </a:rPr>
                        <a:t>Resource reference</a:t>
                      </a:r>
                      <a:endParaRPr b="1">
                        <a:solidFill>
                          <a:schemeClr val="tx1"/>
                        </a:solidFill>
                        <a:latin typeface="+mj-l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rtl="0">
                        <a:spcBef>
                          <a:spcPct val="0"/>
                        </a:spcBef>
                        <a:spcAft>
                          <a:spcPct val="0"/>
                        </a:spcAft>
                        <a:buClr>
                          <a:schemeClr val="dk1"/>
                        </a:buClr>
                        <a:buSzPts val="1100"/>
                        <a:buFont typeface="Arial"/>
                        <a:buNone/>
                      </a:pPr>
                      <a:r>
                        <a:rPr lang="en">
                          <a:solidFill>
                            <a:schemeClr val="tx1"/>
                          </a:solidFill>
                          <a:latin typeface="+mj-lt"/>
                        </a:rPr>
                        <a:t>In Java: </a:t>
                      </a:r>
                      <a:r>
                        <a:rPr lang="en" err="1">
                          <a:solidFill>
                            <a:schemeClr val="tx1"/>
                          </a:solidFill>
                          <a:latin typeface="+mj-lt"/>
                          <a:ea typeface="Courier New"/>
                          <a:cs typeface="Courier New"/>
                          <a:sym typeface="Courier New"/>
                        </a:rPr>
                        <a:t>R.drawable.filename</a:t>
                      </a:r>
                      <a:endParaRPr>
                        <a:solidFill>
                          <a:schemeClr val="tx1"/>
                        </a:solidFill>
                        <a:latin typeface="+mj-lt"/>
                        <a:ea typeface="Courier New"/>
                        <a:cs typeface="Courier New"/>
                        <a:sym typeface="Courier New"/>
                      </a:endParaRPr>
                    </a:p>
                    <a:p>
                      <a:pPr marL="0" lvl="0" indent="0" algn="l" rtl="0">
                        <a:spcBef>
                          <a:spcPct val="0"/>
                        </a:spcBef>
                        <a:spcAft>
                          <a:spcPct val="0"/>
                        </a:spcAft>
                        <a:buNone/>
                      </a:pPr>
                      <a:r>
                        <a:rPr lang="en">
                          <a:solidFill>
                            <a:schemeClr val="tx1"/>
                          </a:solidFill>
                          <a:latin typeface="+mj-lt"/>
                        </a:rPr>
                        <a:t>In XML: </a:t>
                      </a:r>
                      <a:r>
                        <a:rPr lang="en">
                          <a:solidFill>
                            <a:schemeClr val="tx1"/>
                          </a:solidFill>
                          <a:latin typeface="+mj-lt"/>
                          <a:ea typeface="Courier New"/>
                          <a:cs typeface="Courier New"/>
                          <a:sym typeface="Courier New"/>
                        </a:rPr>
                        <a:t>@[package:]drawable.filename</a:t>
                      </a:r>
                      <a:endParaRPr>
                        <a:solidFill>
                          <a:schemeClr val="tx1"/>
                        </a:solidFill>
                        <a:latin typeface="+mj-lt"/>
                        <a:ea typeface="Courier New"/>
                        <a:cs typeface="Courier New"/>
                        <a:sym typeface="Courier New"/>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6795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8495231" cy="3033018"/>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700">
                <a:solidFill>
                  <a:schemeClr val="tx1"/>
                </a:solidFill>
                <a:latin typeface="Courier New" panose="02070309020205020404" pitchFamily="49" charset="0"/>
                <a:cs typeface="Courier New" panose="02070309020205020404" pitchFamily="49" charset="0"/>
              </a:rPr>
              <a:t>&lt;?xml version="1.0" encoding="utf-8"?&gt;</a:t>
            </a:r>
          </a:p>
          <a:p>
            <a:r>
              <a:rPr lang="en-IN" sz="1700">
                <a:solidFill>
                  <a:schemeClr val="tx1"/>
                </a:solidFill>
                <a:latin typeface="Courier New" panose="02070309020205020404" pitchFamily="49" charset="0"/>
                <a:cs typeface="Courier New" panose="02070309020205020404" pitchFamily="49" charset="0"/>
              </a:rPr>
              <a:t>&lt;animation-list xmlns:android="http://schemas.android.com/apk/res/android"</a:t>
            </a:r>
          </a:p>
          <a:p>
            <a:r>
              <a:rPr lang="en-IN" sz="1700">
                <a:solidFill>
                  <a:schemeClr val="tx1"/>
                </a:solidFill>
                <a:latin typeface="Courier New" panose="02070309020205020404" pitchFamily="49" charset="0"/>
                <a:cs typeface="Courier New" panose="02070309020205020404" pitchFamily="49" charset="0"/>
              </a:rPr>
              <a:t>    android:oneshot="false"&gt;</a:t>
            </a:r>
          </a:p>
          <a:p>
            <a:r>
              <a:rPr lang="en-IN" sz="1700">
                <a:solidFill>
                  <a:schemeClr val="tx1"/>
                </a:solidFill>
                <a:latin typeface="Courier New" panose="02070309020205020404" pitchFamily="49" charset="0"/>
                <a:cs typeface="Courier New" panose="02070309020205020404" pitchFamily="49" charset="0"/>
              </a:rPr>
              <a:t>    &lt;item android:drawable="@drawable/rocket_thrust1" android:duration="200" /&gt;</a:t>
            </a:r>
          </a:p>
          <a:p>
            <a:r>
              <a:rPr lang="en-IN" sz="1700">
                <a:solidFill>
                  <a:schemeClr val="tx1"/>
                </a:solidFill>
                <a:latin typeface="Courier New" panose="02070309020205020404" pitchFamily="49" charset="0"/>
                <a:cs typeface="Courier New" panose="02070309020205020404" pitchFamily="49" charset="0"/>
              </a:rPr>
              <a:t>    &lt;item android:drawable="@drawable/rocket_thrust2" android:duration="200" /&gt;</a:t>
            </a:r>
          </a:p>
          <a:p>
            <a:r>
              <a:rPr lang="en-IN" sz="1700">
                <a:solidFill>
                  <a:schemeClr val="tx1"/>
                </a:solidFill>
                <a:latin typeface="Courier New" panose="02070309020205020404" pitchFamily="49" charset="0"/>
                <a:cs typeface="Courier New" panose="02070309020205020404" pitchFamily="49" charset="0"/>
              </a:rPr>
              <a:t>    &lt;item android:drawable="@drawable/rocket_thrust3" android:duration="200" /&gt;</a:t>
            </a:r>
          </a:p>
          <a:p>
            <a:r>
              <a:rPr lang="en-IN" sz="1700">
                <a:solidFill>
                  <a:schemeClr val="tx1"/>
                </a:solidFill>
                <a:latin typeface="Courier New" panose="02070309020205020404" pitchFamily="49" charset="0"/>
                <a:cs typeface="Courier New" panose="02070309020205020404" pitchFamily="49" charset="0"/>
              </a:rPr>
              <a:t>&lt;/animation-list&gt;</a:t>
            </a:r>
          </a:p>
          <a:p>
            <a:endParaRPr lang="en-IN" sz="1700">
              <a:solidFill>
                <a:schemeClr val="tx1"/>
              </a:solidFill>
              <a:latin typeface="Courier New" panose="02070309020205020404" pitchFamily="49" charset="0"/>
              <a:cs typeface="Courier New" panose="02070309020205020404" pitchFamily="49" charset="0"/>
            </a:endParaRPr>
          </a:p>
          <a:p>
            <a:endParaRPr lang="en-IN" sz="170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133453" y="1214517"/>
            <a:ext cx="559561" cy="303301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700" b="1">
                <a:solidFill>
                  <a:schemeClr val="tx1"/>
                </a:solidFill>
                <a:latin typeface="Courier New" panose="02070309020205020404" pitchFamily="49" charset="0"/>
                <a:cs typeface="Courier New" panose="02070309020205020404" pitchFamily="49" charset="0"/>
              </a:rPr>
              <a:t>1</a:t>
            </a:r>
          </a:p>
          <a:p>
            <a:pPr algn="r"/>
            <a:r>
              <a:rPr lang="en-US" sz="1700" b="1">
                <a:solidFill>
                  <a:schemeClr val="tx1"/>
                </a:solidFill>
                <a:latin typeface="Courier New" panose="02070309020205020404" pitchFamily="49" charset="0"/>
                <a:cs typeface="Courier New" panose="02070309020205020404" pitchFamily="49" charset="0"/>
              </a:rPr>
              <a:t>2</a:t>
            </a:r>
          </a:p>
          <a:p>
            <a:pPr algn="r"/>
            <a:r>
              <a:rPr lang="en-US" sz="1700" b="1">
                <a:solidFill>
                  <a:schemeClr val="tx1"/>
                </a:solidFill>
                <a:latin typeface="Courier New" panose="02070309020205020404" pitchFamily="49" charset="0"/>
                <a:cs typeface="Courier New" panose="02070309020205020404" pitchFamily="49" charset="0"/>
              </a:rPr>
              <a:t>3</a:t>
            </a:r>
          </a:p>
          <a:p>
            <a:pPr algn="r"/>
            <a:r>
              <a:rPr lang="en-US" sz="1700" b="1">
                <a:solidFill>
                  <a:schemeClr val="tx1"/>
                </a:solidFill>
                <a:latin typeface="Courier New" panose="02070309020205020404" pitchFamily="49" charset="0"/>
                <a:cs typeface="Courier New" panose="02070309020205020404" pitchFamily="49" charset="0"/>
              </a:rPr>
              <a:t>4</a:t>
            </a:r>
          </a:p>
          <a:p>
            <a:pPr algn="r"/>
            <a:r>
              <a:rPr lang="en-US" sz="1700" b="1">
                <a:solidFill>
                  <a:schemeClr val="tx1"/>
                </a:solidFill>
                <a:latin typeface="Courier New" panose="02070309020205020404" pitchFamily="49" charset="0"/>
                <a:cs typeface="Courier New" panose="02070309020205020404" pitchFamily="49" charset="0"/>
              </a:rPr>
              <a:t>5</a:t>
            </a:r>
          </a:p>
          <a:p>
            <a:pPr algn="r"/>
            <a:r>
              <a:rPr lang="en-US" sz="1700" b="1">
                <a:solidFill>
                  <a:schemeClr val="tx1"/>
                </a:solidFill>
                <a:latin typeface="Courier New" panose="02070309020205020404" pitchFamily="49" charset="0"/>
                <a:cs typeface="Courier New" panose="02070309020205020404" pitchFamily="49" charset="0"/>
              </a:rPr>
              <a:t>6</a:t>
            </a:r>
          </a:p>
          <a:p>
            <a:pPr algn="r"/>
            <a:r>
              <a:rPr lang="en-US" sz="1700" b="1">
                <a:solidFill>
                  <a:schemeClr val="tx1"/>
                </a:solidFill>
                <a:latin typeface="Courier New" panose="02070309020205020404" pitchFamily="49" charset="0"/>
                <a:cs typeface="Courier New" panose="02070309020205020404" pitchFamily="49" charset="0"/>
              </a:rPr>
              <a:t>7</a:t>
            </a:r>
          </a:p>
          <a:p>
            <a:pPr algn="r"/>
            <a:r>
              <a:rPr lang="en-US" sz="1700" b="1">
                <a:solidFill>
                  <a:schemeClr val="tx1"/>
                </a:solidFill>
                <a:latin typeface="Courier New" panose="02070309020205020404" pitchFamily="49" charset="0"/>
                <a:cs typeface="Courier New" panose="02070309020205020404" pitchFamily="49" charset="0"/>
              </a:rPr>
              <a:t>8</a:t>
            </a:r>
          </a:p>
          <a:p>
            <a:pPr algn="r"/>
            <a:r>
              <a:rPr lang="en-US" sz="1700" b="1">
                <a:solidFill>
                  <a:schemeClr val="tx1"/>
                </a:solidFill>
                <a:latin typeface="Courier New" panose="02070309020205020404" pitchFamily="49" charset="0"/>
                <a:cs typeface="Courier New" panose="02070309020205020404" pitchFamily="49" charset="0"/>
              </a:rPr>
              <a:t>9</a:t>
            </a:r>
          </a:p>
          <a:p>
            <a:pPr algn="r"/>
            <a:r>
              <a:rPr lang="en-US" sz="1700" b="1">
                <a:solidFill>
                  <a:schemeClr val="tx1"/>
                </a:solidFill>
                <a:latin typeface="Courier New" panose="02070309020205020404" pitchFamily="49" charset="0"/>
                <a:cs typeface="Courier New" panose="02070309020205020404" pitchFamily="49" charset="0"/>
              </a:rPr>
              <a:t>10</a:t>
            </a:r>
          </a:p>
          <a:p>
            <a:pPr algn="r"/>
            <a:r>
              <a:rPr lang="en-US" sz="1700" b="1">
                <a:solidFill>
                  <a:schemeClr val="tx1"/>
                </a:solidFill>
                <a:latin typeface="Courier New" panose="02070309020205020404" pitchFamily="49" charset="0"/>
                <a:cs typeface="Courier New" panose="02070309020205020404" pitchFamily="49" charset="0"/>
              </a:rPr>
              <a:t>11</a:t>
            </a:r>
          </a:p>
        </p:txBody>
      </p:sp>
    </p:spTree>
    <p:extLst>
      <p:ext uri="{BB962C8B-B14F-4D97-AF65-F5344CB8AC3E}">
        <p14:creationId xmlns:p14="http://schemas.microsoft.com/office/powerpoint/2010/main" val="37658478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8554225" cy="2443082"/>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b="1" err="1">
                <a:solidFill>
                  <a:schemeClr val="tx1"/>
                </a:solidFill>
                <a:latin typeface="Courier New" panose="02070309020205020404" pitchFamily="49" charset="0"/>
                <a:cs typeface="Courier New" panose="02070309020205020404" pitchFamily="49" charset="0"/>
              </a:rPr>
              <a:t>ImageView</a:t>
            </a:r>
            <a:r>
              <a:rPr lang="en-IN">
                <a:solidFill>
                  <a:schemeClr val="tx1"/>
                </a:solidFill>
                <a:latin typeface="Courier New" panose="02070309020205020404" pitchFamily="49" charset="0"/>
                <a:cs typeface="Courier New" panose="02070309020205020404" pitchFamily="49" charset="0"/>
              </a:rPr>
              <a:t> rocketImage = (</a:t>
            </a:r>
            <a:r>
              <a:rPr lang="en-IN" b="1" err="1">
                <a:solidFill>
                  <a:schemeClr val="tx1"/>
                </a:solidFill>
                <a:latin typeface="Courier New" panose="02070309020205020404" pitchFamily="49" charset="0"/>
                <a:cs typeface="Courier New" panose="02070309020205020404" pitchFamily="49" charset="0"/>
              </a:rPr>
              <a:t>ImageView</a:t>
            </a:r>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findViewById</a:t>
            </a:r>
            <a:r>
              <a:rPr lang="en-IN">
                <a:solidFill>
                  <a:schemeClr val="tx1"/>
                </a:solidFill>
                <a:latin typeface="Courier New" panose="02070309020205020404" pitchFamily="49" charset="0"/>
                <a:cs typeface="Courier New" panose="02070309020205020404" pitchFamily="49" charset="0"/>
              </a:rPr>
              <a:t>(R.id.rocket_image);</a:t>
            </a:r>
          </a:p>
          <a:p>
            <a:r>
              <a:rPr lang="en-IN" err="1">
                <a:solidFill>
                  <a:schemeClr val="tx1"/>
                </a:solidFill>
                <a:latin typeface="Courier New" panose="02070309020205020404" pitchFamily="49" charset="0"/>
                <a:cs typeface="Courier New" panose="02070309020205020404" pitchFamily="49" charset="0"/>
              </a:rPr>
              <a:t>rocketImage.</a:t>
            </a:r>
            <a:r>
              <a:rPr lang="en-IN" i="1" err="1">
                <a:solidFill>
                  <a:schemeClr val="tx1"/>
                </a:solidFill>
                <a:latin typeface="Courier New" panose="02070309020205020404" pitchFamily="49" charset="0"/>
                <a:cs typeface="Courier New" panose="02070309020205020404" pitchFamily="49" charset="0"/>
              </a:rPr>
              <a:t>setBackgroundResource</a:t>
            </a:r>
            <a:r>
              <a:rPr lang="en-IN">
                <a:solidFill>
                  <a:schemeClr val="tx1"/>
                </a:solidFill>
                <a:latin typeface="Courier New" panose="02070309020205020404" pitchFamily="49" charset="0"/>
                <a:cs typeface="Courier New" panose="02070309020205020404" pitchFamily="49" charset="0"/>
              </a:rPr>
              <a:t>(R.drawable.rocket_thrust);</a:t>
            </a:r>
            <a:br>
              <a:rPr lang="en-IN">
                <a:solidFill>
                  <a:schemeClr val="tx1"/>
                </a:solidFill>
                <a:latin typeface="Courier New" panose="02070309020205020404" pitchFamily="49" charset="0"/>
                <a:cs typeface="Courier New" panose="02070309020205020404" pitchFamily="49" charset="0"/>
              </a:rPr>
            </a:br>
            <a:endParaRPr lang="en-IN">
              <a:solidFill>
                <a:schemeClr val="tx1"/>
              </a:solidFill>
              <a:latin typeface="Courier New" panose="02070309020205020404" pitchFamily="49" charset="0"/>
              <a:cs typeface="Courier New" panose="02070309020205020404" pitchFamily="49" charset="0"/>
            </a:endParaRPr>
          </a:p>
          <a:p>
            <a:r>
              <a:rPr lang="en-IN" err="1">
                <a:solidFill>
                  <a:schemeClr val="tx1"/>
                </a:solidFill>
                <a:latin typeface="Courier New" panose="02070309020205020404" pitchFamily="49" charset="0"/>
                <a:cs typeface="Courier New" panose="02070309020205020404" pitchFamily="49" charset="0"/>
              </a:rPr>
              <a:t>rocketAnimation = rocketImage.</a:t>
            </a:r>
            <a:r>
              <a:rPr lang="en-IN" i="1" err="1">
                <a:solidFill>
                  <a:schemeClr val="tx1"/>
                </a:solidFill>
                <a:latin typeface="Courier New" panose="02070309020205020404" pitchFamily="49" charset="0"/>
                <a:cs typeface="Courier New" panose="02070309020205020404" pitchFamily="49" charset="0"/>
              </a:rPr>
              <a:t>getBackground</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if (rocketAnimation instanceof </a:t>
            </a:r>
            <a:r>
              <a:rPr lang="en-IN" b="1">
                <a:solidFill>
                  <a:schemeClr val="tx1"/>
                </a:solidFill>
                <a:latin typeface="Courier New" panose="02070309020205020404" pitchFamily="49" charset="0"/>
                <a:cs typeface="Courier New" panose="02070309020205020404" pitchFamily="49" charset="0"/>
              </a:rPr>
              <a:t>Animatable</a:t>
            </a:r>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a:t>
            </a:r>
            <a:r>
              <a:rPr lang="en-IN" b="1">
                <a:solidFill>
                  <a:schemeClr val="tx1"/>
                </a:solidFill>
                <a:latin typeface="Courier New" panose="02070309020205020404" pitchFamily="49" charset="0"/>
                <a:cs typeface="Courier New" panose="02070309020205020404" pitchFamily="49" charset="0"/>
              </a:rPr>
              <a:t>Animatable</a:t>
            </a:r>
            <a:r>
              <a:rPr lang="en-IN">
                <a:solidFill>
                  <a:schemeClr val="tx1"/>
                </a:solidFill>
                <a:latin typeface="Courier New" panose="02070309020205020404" pitchFamily="49" charset="0"/>
                <a:cs typeface="Courier New" panose="02070309020205020404" pitchFamily="49" charset="0"/>
              </a:rPr>
              <a:t>)rocketAnimation).</a:t>
            </a:r>
            <a:r>
              <a:rPr lang="en-IN" i="1">
                <a:solidFill>
                  <a:schemeClr val="tx1"/>
                </a:solidFill>
                <a:latin typeface="Courier New" panose="02070309020205020404" pitchFamily="49" charset="0"/>
                <a:cs typeface="Courier New" panose="02070309020205020404" pitchFamily="49" charset="0"/>
              </a:rPr>
              <a:t>start</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a:t>
            </a:r>
          </a:p>
        </p:txBody>
      </p:sp>
      <p:sp>
        <p:nvSpPr>
          <p:cNvPr id="6" name="Rectangle 5"/>
          <p:cNvSpPr/>
          <p:nvPr/>
        </p:nvSpPr>
        <p:spPr>
          <a:xfrm>
            <a:off x="133453" y="1214519"/>
            <a:ext cx="559561" cy="24430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Courier New" panose="02070309020205020404" pitchFamily="49" charset="0"/>
                <a:cs typeface="Courier New" panose="02070309020205020404" pitchFamily="49" charset="0"/>
              </a:rPr>
              <a:t>1</a:t>
            </a:r>
          </a:p>
          <a:p>
            <a:pPr algn="r"/>
            <a:r>
              <a:rPr lang="en-US" b="1">
                <a:solidFill>
                  <a:schemeClr val="tx1"/>
                </a:solidFill>
                <a:latin typeface="Courier New" panose="02070309020205020404" pitchFamily="49" charset="0"/>
                <a:cs typeface="Courier New" panose="02070309020205020404" pitchFamily="49" charset="0"/>
              </a:rPr>
              <a:t>2</a:t>
            </a:r>
          </a:p>
          <a:p>
            <a:pPr algn="r"/>
            <a:r>
              <a:rPr lang="en-US" b="1">
                <a:solidFill>
                  <a:schemeClr val="tx1"/>
                </a:solidFill>
                <a:latin typeface="Courier New" panose="02070309020205020404" pitchFamily="49" charset="0"/>
                <a:cs typeface="Courier New" panose="02070309020205020404" pitchFamily="49" charset="0"/>
              </a:rPr>
              <a:t>3</a:t>
            </a:r>
          </a:p>
          <a:p>
            <a:pPr algn="r"/>
            <a:r>
              <a:rPr lang="en-US" b="1">
                <a:solidFill>
                  <a:schemeClr val="tx1"/>
                </a:solidFill>
                <a:latin typeface="Courier New" panose="02070309020205020404" pitchFamily="49" charset="0"/>
                <a:cs typeface="Courier New" panose="02070309020205020404" pitchFamily="49" charset="0"/>
              </a:rPr>
              <a:t>4</a:t>
            </a:r>
          </a:p>
          <a:p>
            <a:pPr algn="r"/>
            <a:r>
              <a:rPr lang="en-US" b="1">
                <a:solidFill>
                  <a:schemeClr val="tx1"/>
                </a:solidFill>
                <a:latin typeface="Courier New" panose="02070309020205020404" pitchFamily="49" charset="0"/>
                <a:cs typeface="Courier New" panose="02070309020205020404" pitchFamily="49" charset="0"/>
              </a:rPr>
              <a:t>5</a:t>
            </a:r>
          </a:p>
          <a:p>
            <a:pPr algn="r"/>
            <a:r>
              <a:rPr lang="en-US" b="1">
                <a:solidFill>
                  <a:schemeClr val="tx1"/>
                </a:solidFill>
                <a:latin typeface="Courier New" panose="02070309020205020404" pitchFamily="49" charset="0"/>
                <a:cs typeface="Courier New" panose="02070309020205020404" pitchFamily="49" charset="0"/>
              </a:rPr>
              <a:t>6</a:t>
            </a:r>
          </a:p>
          <a:p>
            <a:pPr algn="r"/>
            <a:r>
              <a:rPr lang="en-US" b="1">
                <a:solidFill>
                  <a:schemeClr val="tx1"/>
                </a:solidFill>
                <a:latin typeface="Courier New" panose="02070309020205020404" pitchFamily="49" charset="0"/>
                <a:cs typeface="Courier New" panose="02070309020205020404" pitchFamily="49" charset="0"/>
              </a:rPr>
              <a:t>7</a:t>
            </a:r>
          </a:p>
          <a:p>
            <a:pPr algn="r"/>
            <a:r>
              <a:rPr lang="en-US" b="1">
                <a:solidFill>
                  <a:schemeClr val="tx1"/>
                </a:solidFill>
                <a:latin typeface="Courier New" panose="02070309020205020404" pitchFamily="49" charset="0"/>
                <a:cs typeface="Courier New" panose="02070309020205020404" pitchFamily="49" charset="0"/>
              </a:rPr>
              <a:t>8</a:t>
            </a:r>
          </a:p>
        </p:txBody>
      </p:sp>
    </p:spTree>
    <p:extLst>
      <p:ext uri="{BB962C8B-B14F-4D97-AF65-F5344CB8AC3E}">
        <p14:creationId xmlns:p14="http://schemas.microsoft.com/office/powerpoint/2010/main" val="1344808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a:t>Multimedia in Android</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a:t>Section - 3</a:t>
            </a:r>
          </a:p>
        </p:txBody>
      </p:sp>
    </p:spTree>
    <p:extLst>
      <p:ext uri="{BB962C8B-B14F-4D97-AF65-F5344CB8AC3E}">
        <p14:creationId xmlns:p14="http://schemas.microsoft.com/office/powerpoint/2010/main" val="167043306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Android Multimedia</a:t>
            </a:r>
          </a:p>
        </p:txBody>
      </p:sp>
      <p:sp>
        <p:nvSpPr>
          <p:cNvPr id="3" name="Content Placeholder 2"/>
          <p:cNvSpPr>
            <a:spLocks noGrp="1"/>
          </p:cNvSpPr>
          <p:nvPr>
            <p:ph idx="1"/>
          </p:nvPr>
        </p:nvSpPr>
        <p:spPr/>
        <p:txBody>
          <a:bodyPr/>
          <a:lstStyle/>
          <a:p>
            <a:r>
              <a:rPr lang="en-IN"/>
              <a:t>The Android multimedia framework includes support for playing variety of common media types, so that you can easily integrate audio, video and images into your applications. </a:t>
            </a:r>
          </a:p>
          <a:p>
            <a:r>
              <a:rPr lang="en-IN"/>
              <a:t>You can play audio or video from media files stored in your application's</a:t>
            </a:r>
          </a:p>
          <a:p>
            <a:pPr lvl="1"/>
            <a:r>
              <a:rPr lang="en-IN"/>
              <a:t>Resources (raw resources)</a:t>
            </a:r>
          </a:p>
          <a:p>
            <a:pPr lvl="1"/>
            <a:r>
              <a:rPr lang="en-IN"/>
              <a:t>From standalone files in the filesystem, or </a:t>
            </a:r>
          </a:p>
          <a:p>
            <a:pPr lvl="1"/>
            <a:r>
              <a:rPr lang="en-IN"/>
              <a:t>From a data stream arriving over a network connection, all using </a:t>
            </a:r>
            <a:r>
              <a:rPr lang="en-IN" b="1" err="1"/>
              <a:t>MediaPlayer</a:t>
            </a:r>
            <a:r>
              <a:rPr lang="en-IN"/>
              <a:t> APIs.</a:t>
            </a:r>
          </a:p>
          <a:p>
            <a:r>
              <a:rPr lang="en-IN"/>
              <a:t>The following classes are used to play sound and video in the Android framework:</a:t>
            </a:r>
          </a:p>
          <a:p>
            <a:endParaRPr lang="en-IN"/>
          </a:p>
        </p:txBody>
      </p:sp>
      <p:graphicFrame>
        <p:nvGraphicFramePr>
          <p:cNvPr id="4" name="Table 3">
            <a:extLst>
              <a:ext uri="{FF2B5EF4-FFF2-40B4-BE49-F238E27FC236}">
                <a16:creationId xmlns:a16="http://schemas.microsoft.com/office/drawing/2014/main" id="{1998031B-E2A5-A74C-ADA6-C32B4D81055B}"/>
              </a:ext>
            </a:extLst>
          </p:cNvPr>
          <p:cNvGraphicFramePr>
            <a:graphicFrameLocks noGrp="1"/>
          </p:cNvGraphicFramePr>
          <p:nvPr>
            <p:extLst>
              <p:ext uri="{D42A27DB-BD31-4B8C-83A1-F6EECF244321}">
                <p14:modId xmlns:p14="http://schemas.microsoft.com/office/powerpoint/2010/main" val="396617728"/>
              </p:ext>
            </p:extLst>
          </p:nvPr>
        </p:nvGraphicFramePr>
        <p:xfrm>
          <a:off x="2476500" y="3597275"/>
          <a:ext cx="7239000" cy="807720"/>
        </p:xfrm>
        <a:graphic>
          <a:graphicData uri="http://schemas.openxmlformats.org/drawingml/2006/table">
            <a:tbl>
              <a:tblPr>
                <a:tableStyleId>{5940675A-B579-460E-94D1-54222C63F5DA}</a:tableStyleId>
              </a:tblPr>
              <a:tblGrid>
                <a:gridCol w="1524000">
                  <a:extLst>
                    <a:ext uri="{9D8B030D-6E8A-4147-A177-3AD203B41FA5}">
                      <a16:colId xmlns:a16="http://schemas.microsoft.com/office/drawing/2014/main" val="2387321516"/>
                    </a:ext>
                  </a:extLst>
                </a:gridCol>
                <a:gridCol w="5715000">
                  <a:extLst>
                    <a:ext uri="{9D8B030D-6E8A-4147-A177-3AD203B41FA5}">
                      <a16:colId xmlns:a16="http://schemas.microsoft.com/office/drawing/2014/main" val="2982596000"/>
                    </a:ext>
                  </a:extLst>
                </a:gridCol>
              </a:tblGrid>
              <a:tr h="381000">
                <a:tc>
                  <a:txBody>
                    <a:bodyPr/>
                    <a:lstStyle/>
                    <a:p>
                      <a:pPr rtl="0" fontAlgn="t">
                        <a:spcBef>
                          <a:spcPct val="0"/>
                        </a:spcBef>
                        <a:spcAft>
                          <a:spcPct val="0"/>
                        </a:spcAft>
                      </a:pPr>
                      <a:r>
                        <a:rPr lang="en-IN" sz="1400" b="0" u="none" strike="noStrike">
                          <a:solidFill>
                            <a:srgbClr val="000000"/>
                          </a:solidFill>
                          <a:effectLst/>
                        </a:rPr>
                        <a:t>MediaPlayer</a:t>
                      </a:r>
                      <a:endParaRPr lang="en-IN">
                        <a:effectLst/>
                        <a:latin typeface="+mn-lt"/>
                      </a:endParaRPr>
                    </a:p>
                  </a:txBody>
                  <a:tcPr marL="95250" marR="95250" marT="95250" marB="95250"/>
                </a:tc>
                <a:tc>
                  <a:txBody>
                    <a:bodyPr/>
                    <a:lstStyle/>
                    <a:p>
                      <a:pPr rtl="0" fontAlgn="t">
                        <a:spcBef>
                          <a:spcPct val="0"/>
                        </a:spcBef>
                        <a:spcAft>
                          <a:spcPct val="0"/>
                        </a:spcAft>
                      </a:pPr>
                      <a:r>
                        <a:rPr lang="en-IN" sz="1400" b="0" u="none" strike="noStrike">
                          <a:solidFill>
                            <a:srgbClr val="000000"/>
                          </a:solidFill>
                          <a:effectLst/>
                        </a:rPr>
                        <a:t>This class is the primary API for playing sound and video.</a:t>
                      </a:r>
                      <a:endParaRPr lang="en-IN">
                        <a:effectLst/>
                        <a:latin typeface="+mn-lt"/>
                      </a:endParaRPr>
                    </a:p>
                  </a:txBody>
                  <a:tcPr marL="95250" marR="95250" marT="95250" marB="95250"/>
                </a:tc>
                <a:extLst>
                  <a:ext uri="{0D108BD9-81ED-4DB2-BD59-A6C34878D82A}">
                    <a16:rowId xmlns:a16="http://schemas.microsoft.com/office/drawing/2014/main" val="2950618600"/>
                  </a:ext>
                </a:extLst>
              </a:tr>
              <a:tr h="381000">
                <a:tc>
                  <a:txBody>
                    <a:bodyPr/>
                    <a:lstStyle/>
                    <a:p>
                      <a:pPr rtl="0" fontAlgn="t">
                        <a:spcBef>
                          <a:spcPct val="0"/>
                        </a:spcBef>
                        <a:spcAft>
                          <a:spcPct val="0"/>
                        </a:spcAft>
                      </a:pPr>
                      <a:r>
                        <a:rPr lang="en-IN" sz="1400" b="0" u="none" strike="noStrike">
                          <a:solidFill>
                            <a:srgbClr val="000000"/>
                          </a:solidFill>
                          <a:effectLst/>
                        </a:rPr>
                        <a:t>AudioManager</a:t>
                      </a:r>
                      <a:endParaRPr lang="en-IN">
                        <a:effectLst/>
                        <a:latin typeface="+mn-lt"/>
                      </a:endParaRPr>
                    </a:p>
                  </a:txBody>
                  <a:tcPr marL="95250" marR="95250" marT="95250" marB="95250"/>
                </a:tc>
                <a:tc>
                  <a:txBody>
                    <a:bodyPr/>
                    <a:lstStyle/>
                    <a:p>
                      <a:pPr rtl="0" fontAlgn="t">
                        <a:spcBef>
                          <a:spcPct val="0"/>
                        </a:spcBef>
                        <a:spcAft>
                          <a:spcPct val="0"/>
                        </a:spcAft>
                      </a:pPr>
                      <a:r>
                        <a:rPr lang="en-IN" sz="1400" b="0" u="none" strike="noStrike">
                          <a:solidFill>
                            <a:srgbClr val="000000"/>
                          </a:solidFill>
                          <a:effectLst/>
                        </a:rPr>
                        <a:t>This class manages audio sources and audio output on a device.</a:t>
                      </a:r>
                      <a:endParaRPr lang="en-IN">
                        <a:effectLst/>
                        <a:latin typeface="+mn-lt"/>
                      </a:endParaRPr>
                    </a:p>
                  </a:txBody>
                  <a:tcPr marL="95250" marR="95250" marT="95250" marB="95250"/>
                </a:tc>
                <a:extLst>
                  <a:ext uri="{0D108BD9-81ED-4DB2-BD59-A6C34878D82A}">
                    <a16:rowId xmlns:a16="http://schemas.microsoft.com/office/drawing/2014/main" val="1460378962"/>
                  </a:ext>
                </a:extLst>
              </a:tr>
            </a:tbl>
          </a:graphicData>
        </a:graphic>
      </p:graphicFrame>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99258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Manifest declarations</a:t>
            </a:r>
            <a:endParaRPr lang="en-US"/>
          </a:p>
        </p:txBody>
      </p:sp>
      <p:sp>
        <p:nvSpPr>
          <p:cNvPr id="3" name="Content Placeholder 2"/>
          <p:cNvSpPr>
            <a:spLocks noGrp="1"/>
          </p:cNvSpPr>
          <p:nvPr>
            <p:ph idx="1"/>
          </p:nvPr>
        </p:nvSpPr>
        <p:spPr/>
        <p:txBody>
          <a:bodyPr/>
          <a:lstStyle/>
          <a:p>
            <a:r>
              <a:rPr lang="en-IN" b="1"/>
              <a:t>Internet Permission</a:t>
            </a:r>
            <a:r>
              <a:rPr lang="en-IN"/>
              <a:t> - If you are using MediaPlayer to stream network-based content, your application must request network access.</a:t>
            </a:r>
          </a:p>
          <a:p>
            <a:pPr marL="0" indent="0">
              <a:buNone/>
            </a:pPr>
            <a:endParaRPr lang="en-IN"/>
          </a:p>
          <a:p>
            <a:r>
              <a:rPr lang="en-IN" b="1"/>
              <a:t>Wake Lock Permission</a:t>
            </a:r>
            <a:r>
              <a:rPr lang="en-IN"/>
              <a:t> - If your player application needs to keep the screen from dimming or the processor from sleeping, or uses the MediaPlayer.setScreenOnWhilePlaying() or MediaPlayer.setWakeMode() methods, you must request this permission.</a:t>
            </a:r>
            <a:endParaRPr lang="en-IN" sz="1800">
              <a:latin typeface="Courier New" panose="02070309020205020404" pitchFamily="49" charset="0"/>
              <a:cs typeface="Courier New" panose="02070309020205020404" pitchFamily="49" charset="0"/>
            </a:endParaRPr>
          </a:p>
          <a:p>
            <a:endParaRPr lang="en-IN"/>
          </a:p>
          <a:p>
            <a:r>
              <a:rPr lang="en-IN"/>
              <a:t>Example to play audio that's available as a local raw resource</a:t>
            </a:r>
          </a:p>
        </p:txBody>
      </p:sp>
      <p:sp>
        <p:nvSpPr>
          <p:cNvPr id="4" name="Rectangle 3">
            <a:extLst>
              <a:ext uri="{FF2B5EF4-FFF2-40B4-BE49-F238E27FC236}">
                <a16:creationId xmlns:a16="http://schemas.microsoft.com/office/drawing/2014/main" id="{7E598B1E-7F51-854A-8614-882081058EDD}"/>
              </a:ext>
            </a:extLst>
          </p:cNvPr>
          <p:cNvSpPr/>
          <p:nvPr/>
        </p:nvSpPr>
        <p:spPr>
          <a:xfrm>
            <a:off x="1848384" y="1627121"/>
            <a:ext cx="8495231" cy="436933"/>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600">
                <a:solidFill>
                  <a:schemeClr val="tx1"/>
                </a:solidFill>
                <a:latin typeface="Courier New" panose="02070309020205020404" pitchFamily="49" charset="0"/>
                <a:cs typeface="Courier New" panose="02070309020205020404" pitchFamily="49" charset="0"/>
              </a:rPr>
              <a:t>&lt;uses-permission android:name="android.permission.INTERNET" /&gt;</a:t>
            </a:r>
          </a:p>
        </p:txBody>
      </p:sp>
      <p:sp>
        <p:nvSpPr>
          <p:cNvPr id="5" name="Rectangle 4">
            <a:extLst>
              <a:ext uri="{FF2B5EF4-FFF2-40B4-BE49-F238E27FC236}">
                <a16:creationId xmlns:a16="http://schemas.microsoft.com/office/drawing/2014/main" id="{52497922-7360-EE4A-BB48-2008C3F0D277}"/>
              </a:ext>
            </a:extLst>
          </p:cNvPr>
          <p:cNvSpPr/>
          <p:nvPr/>
        </p:nvSpPr>
        <p:spPr>
          <a:xfrm>
            <a:off x="1848383" y="3221793"/>
            <a:ext cx="8495231" cy="436933"/>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600">
                <a:solidFill>
                  <a:schemeClr val="tx1"/>
                </a:solidFill>
                <a:latin typeface="Courier New" panose="02070309020205020404" pitchFamily="49" charset="0"/>
                <a:cs typeface="Courier New" panose="02070309020205020404" pitchFamily="49" charset="0"/>
              </a:rPr>
              <a:t>&lt;uses-permission android:name="android.permission.WAKE_LOCK" /&gt;</a:t>
            </a:r>
          </a:p>
        </p:txBody>
      </p:sp>
      <p:sp>
        <p:nvSpPr>
          <p:cNvPr id="6" name="Rectangle 5">
            <a:extLst>
              <a:ext uri="{FF2B5EF4-FFF2-40B4-BE49-F238E27FC236}">
                <a16:creationId xmlns:a16="http://schemas.microsoft.com/office/drawing/2014/main" id="{8802BEA5-1943-7B4C-9264-6A1680AD6B35}"/>
              </a:ext>
            </a:extLst>
          </p:cNvPr>
          <p:cNvSpPr/>
          <p:nvPr/>
        </p:nvSpPr>
        <p:spPr>
          <a:xfrm>
            <a:off x="1848382" y="4203936"/>
            <a:ext cx="8495231" cy="847749"/>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600" b="1" err="1">
                <a:solidFill>
                  <a:schemeClr val="tx1"/>
                </a:solidFill>
                <a:latin typeface="Courier New" panose="02070309020205020404" pitchFamily="49" charset="0"/>
                <a:cs typeface="Courier New" panose="02070309020205020404" pitchFamily="49" charset="0"/>
              </a:rPr>
              <a:t>MediaPlayer</a:t>
            </a:r>
            <a:r>
              <a:rPr lang="en-IN" sz="1600">
                <a:solidFill>
                  <a:schemeClr val="tx1"/>
                </a:solidFill>
                <a:latin typeface="Courier New" panose="02070309020205020404" pitchFamily="49" charset="0"/>
                <a:cs typeface="Courier New" panose="02070309020205020404" pitchFamily="49" charset="0"/>
              </a:rPr>
              <a:t> mediaPlayer = </a:t>
            </a:r>
            <a:r>
              <a:rPr lang="en-IN" sz="1600" b="1" err="1">
                <a:solidFill>
                  <a:schemeClr val="tx1"/>
                </a:solidFill>
                <a:latin typeface="Courier New" panose="02070309020205020404" pitchFamily="49" charset="0"/>
                <a:cs typeface="Courier New" panose="02070309020205020404" pitchFamily="49" charset="0"/>
              </a:rPr>
              <a:t>MediaPlayer</a:t>
            </a:r>
            <a:r>
              <a:rPr lang="en-IN" sz="1600" err="1">
                <a:solidFill>
                  <a:schemeClr val="tx1"/>
                </a:solidFill>
                <a:latin typeface="Courier New" panose="02070309020205020404" pitchFamily="49" charset="0"/>
                <a:cs typeface="Courier New" panose="02070309020205020404" pitchFamily="49" charset="0"/>
              </a:rPr>
              <a:t>.</a:t>
            </a:r>
            <a:r>
              <a:rPr lang="en-IN" sz="1600" i="1" err="1">
                <a:solidFill>
                  <a:schemeClr val="tx1"/>
                </a:solidFill>
                <a:latin typeface="Courier New" panose="02070309020205020404" pitchFamily="49" charset="0"/>
                <a:cs typeface="Courier New" panose="02070309020205020404" pitchFamily="49" charset="0"/>
              </a:rPr>
              <a:t>create</a:t>
            </a:r>
            <a:r>
              <a:rPr lang="en-IN" sz="1600">
                <a:solidFill>
                  <a:schemeClr val="tx1"/>
                </a:solidFill>
                <a:latin typeface="Courier New" panose="02070309020205020404" pitchFamily="49" charset="0"/>
                <a:cs typeface="Courier New" panose="02070309020205020404" pitchFamily="49" charset="0"/>
              </a:rPr>
              <a:t>(context, R.raw.sound_file_1);</a:t>
            </a:r>
          </a:p>
          <a:p>
            <a:r>
              <a:rPr lang="en-IN" sz="1600" err="1">
                <a:solidFill>
                  <a:schemeClr val="tx1"/>
                </a:solidFill>
                <a:latin typeface="Courier New" panose="02070309020205020404" pitchFamily="49" charset="0"/>
                <a:cs typeface="Courier New" panose="02070309020205020404" pitchFamily="49" charset="0"/>
              </a:rPr>
              <a:t>mediaPlayer.</a:t>
            </a:r>
            <a:r>
              <a:rPr lang="en-IN" sz="1600" i="1" err="1">
                <a:solidFill>
                  <a:schemeClr val="tx1"/>
                </a:solidFill>
                <a:latin typeface="Courier New" panose="02070309020205020404" pitchFamily="49" charset="0"/>
                <a:cs typeface="Courier New" panose="02070309020205020404" pitchFamily="49" charset="0"/>
              </a:rPr>
              <a:t>start</a:t>
            </a:r>
            <a:r>
              <a:rPr lang="en-IN" sz="160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2925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8"/>
            <a:ext cx="9605229" cy="2982728"/>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b="1">
                <a:solidFill>
                  <a:schemeClr val="tx1"/>
                </a:solidFill>
                <a:latin typeface="Courier New" panose="02070309020205020404" pitchFamily="49" charset="0"/>
                <a:cs typeface="Courier New" panose="02070309020205020404" pitchFamily="49" charset="0"/>
              </a:rPr>
              <a:t>Uri</a:t>
            </a:r>
            <a:r>
              <a:rPr lang="en-IN">
                <a:solidFill>
                  <a:schemeClr val="tx1"/>
                </a:solidFill>
                <a:latin typeface="Courier New" panose="02070309020205020404" pitchFamily="49" charset="0"/>
                <a:cs typeface="Courier New" panose="02070309020205020404" pitchFamily="49" charset="0"/>
              </a:rPr>
              <a:t> myUri = ....; // initialize Uri here</a:t>
            </a:r>
          </a:p>
          <a:p>
            <a:r>
              <a:rPr lang="en-IN" b="1" err="1">
                <a:solidFill>
                  <a:schemeClr val="tx1"/>
                </a:solidFill>
                <a:latin typeface="Courier New" panose="02070309020205020404" pitchFamily="49" charset="0"/>
                <a:cs typeface="Courier New" panose="02070309020205020404" pitchFamily="49" charset="0"/>
              </a:rPr>
              <a:t>MediaPlayer</a:t>
            </a:r>
            <a:r>
              <a:rPr lang="en-IN">
                <a:solidFill>
                  <a:schemeClr val="tx1"/>
                </a:solidFill>
                <a:latin typeface="Courier New" panose="02070309020205020404" pitchFamily="49" charset="0"/>
                <a:cs typeface="Courier New" panose="02070309020205020404" pitchFamily="49" charset="0"/>
              </a:rPr>
              <a:t> mediaPlayer = new </a:t>
            </a:r>
            <a:r>
              <a:rPr lang="en-IN" b="1" err="1">
                <a:solidFill>
                  <a:schemeClr val="tx1"/>
                </a:solidFill>
                <a:latin typeface="Courier New" panose="02070309020205020404" pitchFamily="49" charset="0"/>
                <a:cs typeface="Courier New" panose="02070309020205020404" pitchFamily="49" charset="0"/>
              </a:rPr>
              <a:t>MediaPlayer</a:t>
            </a:r>
            <a:r>
              <a:rPr lang="en-IN">
                <a:solidFill>
                  <a:schemeClr val="tx1"/>
                </a:solidFill>
                <a:latin typeface="Courier New" panose="02070309020205020404" pitchFamily="49" charset="0"/>
                <a:cs typeface="Courier New" panose="02070309020205020404" pitchFamily="49" charset="0"/>
              </a:rPr>
              <a:t>();</a:t>
            </a:r>
          </a:p>
          <a:p>
            <a:r>
              <a:rPr lang="en-IN" err="1">
                <a:solidFill>
                  <a:schemeClr val="tx1"/>
                </a:solidFill>
                <a:latin typeface="Courier New" panose="02070309020205020404" pitchFamily="49" charset="0"/>
                <a:cs typeface="Courier New" panose="02070309020205020404" pitchFamily="49" charset="0"/>
              </a:rPr>
              <a:t>mediaPlayer.</a:t>
            </a:r>
            <a:r>
              <a:rPr lang="en-IN" i="1" err="1">
                <a:solidFill>
                  <a:schemeClr val="tx1"/>
                </a:solidFill>
                <a:latin typeface="Courier New" panose="02070309020205020404" pitchFamily="49" charset="0"/>
                <a:cs typeface="Courier New" panose="02070309020205020404" pitchFamily="49" charset="0"/>
              </a:rPr>
              <a:t>setAudioAttributes</a:t>
            </a:r>
            <a:r>
              <a:rPr lang="en-IN">
                <a:solidFill>
                  <a:schemeClr val="tx1"/>
                </a:solidFill>
                <a:latin typeface="Courier New" panose="02070309020205020404" pitchFamily="49" charset="0"/>
                <a:cs typeface="Courier New" panose="02070309020205020404" pitchFamily="49" charset="0"/>
              </a:rPr>
              <a:t>(new AudioAttributes.</a:t>
            </a:r>
            <a:r>
              <a:rPr lang="en-IN" i="1" err="1">
                <a:solidFill>
                  <a:schemeClr val="tx1"/>
                </a:solidFill>
                <a:latin typeface="Courier New" panose="02070309020205020404" pitchFamily="49" charset="0"/>
                <a:cs typeface="Courier New" panose="02070309020205020404" pitchFamily="49" charset="0"/>
              </a:rPr>
              <a:t>Builder</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setContentType</a:t>
            </a:r>
            <a:r>
              <a:rPr lang="en-IN">
                <a:solidFill>
                  <a:schemeClr val="tx1"/>
                </a:solidFill>
                <a:latin typeface="Courier New" panose="02070309020205020404" pitchFamily="49" charset="0"/>
                <a:cs typeface="Courier New" panose="02070309020205020404" pitchFamily="49" charset="0"/>
              </a:rPr>
              <a:t>(AudioAttributes.CONTENT_TYPE_MUSIC)</a:t>
            </a:r>
          </a:p>
          <a:p>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setUsage</a:t>
            </a:r>
            <a:r>
              <a:rPr lang="en-IN">
                <a:solidFill>
                  <a:schemeClr val="tx1"/>
                </a:solidFill>
                <a:latin typeface="Courier New" panose="02070309020205020404" pitchFamily="49" charset="0"/>
                <a:cs typeface="Courier New" panose="02070309020205020404" pitchFamily="49" charset="0"/>
              </a:rPr>
              <a:t>(AudioAttributes.USAGE_MEDIA)</a:t>
            </a:r>
          </a:p>
          <a:p>
            <a:r>
              <a:rPr lang="en-IN">
                <a:solidFill>
                  <a:schemeClr val="tx1"/>
                </a:solidFill>
                <a:latin typeface="Courier New" panose="02070309020205020404" pitchFamily="49" charset="0"/>
                <a:cs typeface="Courier New" panose="02070309020205020404" pitchFamily="49" charset="0"/>
              </a:rPr>
              <a:t>        .</a:t>
            </a:r>
            <a:r>
              <a:rPr lang="en-IN" i="1">
                <a:solidFill>
                  <a:schemeClr val="tx1"/>
                </a:solidFill>
                <a:latin typeface="Courier New" panose="02070309020205020404" pitchFamily="49" charset="0"/>
                <a:cs typeface="Courier New" panose="02070309020205020404" pitchFamily="49" charset="0"/>
              </a:rPr>
              <a:t>build</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a:t>
            </a:r>
          </a:p>
          <a:p>
            <a:r>
              <a:rPr lang="en-IN" err="1">
                <a:solidFill>
                  <a:schemeClr val="tx1"/>
                </a:solidFill>
                <a:latin typeface="Courier New" panose="02070309020205020404" pitchFamily="49" charset="0"/>
                <a:cs typeface="Courier New" panose="02070309020205020404" pitchFamily="49" charset="0"/>
              </a:rPr>
              <a:t>mediaPlayer.</a:t>
            </a:r>
            <a:r>
              <a:rPr lang="en-IN" i="1" err="1">
                <a:solidFill>
                  <a:schemeClr val="tx1"/>
                </a:solidFill>
                <a:latin typeface="Courier New" panose="02070309020205020404" pitchFamily="49" charset="0"/>
                <a:cs typeface="Courier New" panose="02070309020205020404" pitchFamily="49" charset="0"/>
              </a:rPr>
              <a:t>setDataSource</a:t>
            </a:r>
            <a:r>
              <a:rPr lang="en-IN">
                <a:solidFill>
                  <a:schemeClr val="tx1"/>
                </a:solidFill>
                <a:latin typeface="Courier New" panose="02070309020205020404" pitchFamily="49" charset="0"/>
                <a:cs typeface="Courier New" panose="02070309020205020404" pitchFamily="49" charset="0"/>
              </a:rPr>
              <a:t>(getApplicationContext(), myUri);</a:t>
            </a:r>
          </a:p>
          <a:p>
            <a:r>
              <a:rPr lang="en-IN" err="1">
                <a:solidFill>
                  <a:schemeClr val="tx1"/>
                </a:solidFill>
                <a:latin typeface="Courier New" panose="02070309020205020404" pitchFamily="49" charset="0"/>
                <a:cs typeface="Courier New" panose="02070309020205020404" pitchFamily="49" charset="0"/>
              </a:rPr>
              <a:t>mediaPlayer.</a:t>
            </a:r>
            <a:r>
              <a:rPr lang="en-IN" i="1" err="1">
                <a:solidFill>
                  <a:schemeClr val="tx1"/>
                </a:solidFill>
                <a:latin typeface="Courier New" panose="02070309020205020404" pitchFamily="49" charset="0"/>
                <a:cs typeface="Courier New" panose="02070309020205020404" pitchFamily="49" charset="0"/>
              </a:rPr>
              <a:t>prepare</a:t>
            </a:r>
            <a:r>
              <a:rPr lang="en-IN">
                <a:solidFill>
                  <a:schemeClr val="tx1"/>
                </a:solidFill>
                <a:latin typeface="Courier New" panose="02070309020205020404" pitchFamily="49" charset="0"/>
                <a:cs typeface="Courier New" panose="02070309020205020404" pitchFamily="49" charset="0"/>
              </a:rPr>
              <a:t>();</a:t>
            </a:r>
          </a:p>
          <a:p>
            <a:r>
              <a:rPr lang="en-IN" err="1">
                <a:solidFill>
                  <a:schemeClr val="tx1"/>
                </a:solidFill>
                <a:latin typeface="Courier New" panose="02070309020205020404" pitchFamily="49" charset="0"/>
                <a:cs typeface="Courier New" panose="02070309020205020404" pitchFamily="49" charset="0"/>
              </a:rPr>
              <a:t>mediaPlayer.</a:t>
            </a:r>
            <a:r>
              <a:rPr lang="en-IN" i="1" err="1">
                <a:solidFill>
                  <a:schemeClr val="tx1"/>
                </a:solidFill>
                <a:latin typeface="Courier New" panose="02070309020205020404" pitchFamily="49" charset="0"/>
                <a:cs typeface="Courier New" panose="02070309020205020404" pitchFamily="49" charset="0"/>
              </a:rPr>
              <a:t>start</a:t>
            </a:r>
            <a:r>
              <a:rPr lang="en-IN">
                <a:solidFill>
                  <a:schemeClr val="tx1"/>
                </a:solidFill>
                <a:latin typeface="Courier New" panose="02070309020205020404" pitchFamily="49" charset="0"/>
                <a:cs typeface="Courier New" panose="02070309020205020404" pitchFamily="49" charset="0"/>
              </a:rPr>
              <a:t>();</a:t>
            </a:r>
          </a:p>
        </p:txBody>
      </p:sp>
      <p:sp>
        <p:nvSpPr>
          <p:cNvPr id="6" name="Rectangle 5"/>
          <p:cNvSpPr/>
          <p:nvPr/>
        </p:nvSpPr>
        <p:spPr>
          <a:xfrm>
            <a:off x="133453" y="1214518"/>
            <a:ext cx="559561" cy="29827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Courier New" panose="02070309020205020404" pitchFamily="49" charset="0"/>
                <a:cs typeface="Courier New" panose="02070309020205020404" pitchFamily="49" charset="0"/>
              </a:rPr>
              <a:t>1</a:t>
            </a:r>
          </a:p>
          <a:p>
            <a:pPr algn="r"/>
            <a:r>
              <a:rPr lang="en-US" b="1">
                <a:solidFill>
                  <a:schemeClr val="tx1"/>
                </a:solidFill>
                <a:latin typeface="Courier New" panose="02070309020205020404" pitchFamily="49" charset="0"/>
                <a:cs typeface="Courier New" panose="02070309020205020404" pitchFamily="49" charset="0"/>
              </a:rPr>
              <a:t>2</a:t>
            </a:r>
          </a:p>
          <a:p>
            <a:pPr algn="r"/>
            <a:r>
              <a:rPr lang="en-US" b="1">
                <a:solidFill>
                  <a:schemeClr val="tx1"/>
                </a:solidFill>
                <a:latin typeface="Courier New" panose="02070309020205020404" pitchFamily="49" charset="0"/>
                <a:cs typeface="Courier New" panose="02070309020205020404" pitchFamily="49" charset="0"/>
              </a:rPr>
              <a:t>3</a:t>
            </a:r>
          </a:p>
          <a:p>
            <a:pPr algn="r"/>
            <a:r>
              <a:rPr lang="en-US" b="1">
                <a:solidFill>
                  <a:schemeClr val="tx1"/>
                </a:solidFill>
                <a:latin typeface="Courier New" panose="02070309020205020404" pitchFamily="49" charset="0"/>
                <a:cs typeface="Courier New" panose="02070309020205020404" pitchFamily="49" charset="0"/>
              </a:rPr>
              <a:t>4</a:t>
            </a:r>
          </a:p>
          <a:p>
            <a:pPr algn="r"/>
            <a:r>
              <a:rPr lang="en-US" b="1">
                <a:solidFill>
                  <a:schemeClr val="tx1"/>
                </a:solidFill>
                <a:latin typeface="Courier New" panose="02070309020205020404" pitchFamily="49" charset="0"/>
                <a:cs typeface="Courier New" panose="02070309020205020404" pitchFamily="49" charset="0"/>
              </a:rPr>
              <a:t>5</a:t>
            </a:r>
          </a:p>
          <a:p>
            <a:pPr algn="r"/>
            <a:r>
              <a:rPr lang="en-US" b="1">
                <a:solidFill>
                  <a:schemeClr val="tx1"/>
                </a:solidFill>
                <a:latin typeface="Courier New" panose="02070309020205020404" pitchFamily="49" charset="0"/>
                <a:cs typeface="Courier New" panose="02070309020205020404" pitchFamily="49" charset="0"/>
              </a:rPr>
              <a:t>6</a:t>
            </a:r>
          </a:p>
          <a:p>
            <a:pPr algn="r"/>
            <a:r>
              <a:rPr lang="en-US" b="1">
                <a:solidFill>
                  <a:schemeClr val="tx1"/>
                </a:solidFill>
                <a:latin typeface="Courier New" panose="02070309020205020404" pitchFamily="49" charset="0"/>
                <a:cs typeface="Courier New" panose="02070309020205020404" pitchFamily="49" charset="0"/>
              </a:rPr>
              <a:t>7</a:t>
            </a:r>
          </a:p>
          <a:p>
            <a:pPr algn="r"/>
            <a:r>
              <a:rPr lang="en-US" b="1">
                <a:solidFill>
                  <a:schemeClr val="tx1"/>
                </a:solidFill>
                <a:latin typeface="Courier New" panose="02070309020205020404" pitchFamily="49" charset="0"/>
                <a:cs typeface="Courier New" panose="02070309020205020404" pitchFamily="49" charset="0"/>
              </a:rPr>
              <a:t>8</a:t>
            </a:r>
          </a:p>
          <a:p>
            <a:pPr algn="r"/>
            <a:r>
              <a:rPr lang="en-US" b="1">
                <a:solidFill>
                  <a:schemeClr val="tx1"/>
                </a:solidFill>
                <a:latin typeface="Courier New" panose="02070309020205020404" pitchFamily="49" charset="0"/>
                <a:cs typeface="Courier New" panose="02070309020205020404" pitchFamily="49" charset="0"/>
              </a:rPr>
              <a:t>9</a:t>
            </a:r>
          </a:p>
          <a:p>
            <a:pPr algn="r"/>
            <a:r>
              <a:rPr lang="en-US" b="1">
                <a:solidFill>
                  <a:schemeClr val="tx1"/>
                </a:solidFill>
                <a:latin typeface="Courier New" panose="02070309020205020404" pitchFamily="49" charset="0"/>
                <a:cs typeface="Courier New" panose="02070309020205020404" pitchFamily="49" charset="0"/>
              </a:rPr>
              <a:t>10</a:t>
            </a:r>
          </a:p>
        </p:txBody>
      </p:sp>
    </p:spTree>
    <p:extLst>
      <p:ext uri="{BB962C8B-B14F-4D97-AF65-F5344CB8AC3E}">
        <p14:creationId xmlns:p14="http://schemas.microsoft.com/office/powerpoint/2010/main" val="7265953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Animation with Image View</a:t>
            </a:r>
          </a:p>
        </p:txBody>
      </p:sp>
      <p:sp>
        <p:nvSpPr>
          <p:cNvPr id="3" name="Content Placeholder 2"/>
          <p:cNvSpPr>
            <a:spLocks noGrp="1"/>
          </p:cNvSpPr>
          <p:nvPr>
            <p:ph idx="1"/>
          </p:nvPr>
        </p:nvSpPr>
        <p:spPr/>
        <p:txBody>
          <a:bodyPr/>
          <a:lstStyle/>
          <a:p>
            <a:r>
              <a:rPr lang="en-IN"/>
              <a:t>Playing from a remote URL via HTTP streaming</a:t>
            </a:r>
            <a:endParaRPr lang="en-US">
              <a:solidFill>
                <a:schemeClr val="dk1"/>
              </a:solidFill>
            </a:endParaRPr>
          </a:p>
          <a:p>
            <a:pPr marL="0" indent="0">
              <a:buNone/>
            </a:pPr>
            <a:endParaRPr lang="en-US"/>
          </a:p>
        </p:txBody>
      </p:sp>
      <p:sp>
        <p:nvSpPr>
          <p:cNvPr id="4" name="Round Same Side Corner Rectangle 3"/>
          <p:cNvSpPr/>
          <p:nvPr/>
        </p:nvSpPr>
        <p:spPr>
          <a:xfrm>
            <a:off x="406409" y="1612496"/>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965969" y="1951497"/>
            <a:ext cx="9302293" cy="3294007"/>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b="1">
                <a:solidFill>
                  <a:schemeClr val="tx1"/>
                </a:solidFill>
                <a:latin typeface="Courier New" panose="02070309020205020404" pitchFamily="49" charset="0"/>
                <a:cs typeface="Courier New" panose="02070309020205020404" pitchFamily="49" charset="0"/>
              </a:rPr>
              <a:t>String</a:t>
            </a:r>
            <a:r>
              <a:rPr lang="en-IN">
                <a:solidFill>
                  <a:schemeClr val="tx1"/>
                </a:solidFill>
                <a:latin typeface="Courier New" panose="02070309020205020404" pitchFamily="49" charset="0"/>
                <a:cs typeface="Courier New" panose="02070309020205020404" pitchFamily="49" charset="0"/>
              </a:rPr>
              <a:t> url = "http://........"; // your URL here</a:t>
            </a:r>
          </a:p>
          <a:p>
            <a:r>
              <a:rPr lang="en-IN" b="1" err="1">
                <a:solidFill>
                  <a:schemeClr val="tx1"/>
                </a:solidFill>
                <a:latin typeface="Courier New" panose="02070309020205020404" pitchFamily="49" charset="0"/>
                <a:cs typeface="Courier New" panose="02070309020205020404" pitchFamily="49" charset="0"/>
              </a:rPr>
              <a:t>MediaPlayer</a:t>
            </a:r>
            <a:r>
              <a:rPr lang="en-IN">
                <a:solidFill>
                  <a:schemeClr val="tx1"/>
                </a:solidFill>
                <a:latin typeface="Courier New" panose="02070309020205020404" pitchFamily="49" charset="0"/>
                <a:cs typeface="Courier New" panose="02070309020205020404" pitchFamily="49" charset="0"/>
              </a:rPr>
              <a:t> mediaPlayer = new </a:t>
            </a:r>
            <a:r>
              <a:rPr lang="en-IN" b="1" err="1">
                <a:solidFill>
                  <a:schemeClr val="tx1"/>
                </a:solidFill>
                <a:latin typeface="Courier New" panose="02070309020205020404" pitchFamily="49" charset="0"/>
                <a:cs typeface="Courier New" panose="02070309020205020404" pitchFamily="49" charset="0"/>
              </a:rPr>
              <a:t>MediaPlayer</a:t>
            </a:r>
            <a:r>
              <a:rPr lang="en-IN">
                <a:solidFill>
                  <a:schemeClr val="tx1"/>
                </a:solidFill>
                <a:latin typeface="Courier New" panose="02070309020205020404" pitchFamily="49" charset="0"/>
                <a:cs typeface="Courier New" panose="02070309020205020404" pitchFamily="49" charset="0"/>
              </a:rPr>
              <a:t>();</a:t>
            </a:r>
          </a:p>
          <a:p>
            <a:r>
              <a:rPr lang="en-IN" err="1">
                <a:solidFill>
                  <a:schemeClr val="tx1"/>
                </a:solidFill>
                <a:latin typeface="Courier New" panose="02070309020205020404" pitchFamily="49" charset="0"/>
                <a:cs typeface="Courier New" panose="02070309020205020404" pitchFamily="49" charset="0"/>
              </a:rPr>
              <a:t>mediaPlayer.</a:t>
            </a:r>
            <a:r>
              <a:rPr lang="en-IN" i="1" err="1">
                <a:solidFill>
                  <a:schemeClr val="tx1"/>
                </a:solidFill>
                <a:latin typeface="Courier New" panose="02070309020205020404" pitchFamily="49" charset="0"/>
                <a:cs typeface="Courier New" panose="02070309020205020404" pitchFamily="49" charset="0"/>
              </a:rPr>
              <a:t>setAudioAttributes</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    new AudioAttributes.</a:t>
            </a:r>
            <a:r>
              <a:rPr lang="en-IN" i="1" err="1">
                <a:solidFill>
                  <a:schemeClr val="tx1"/>
                </a:solidFill>
                <a:latin typeface="Courier New" panose="02070309020205020404" pitchFamily="49" charset="0"/>
                <a:cs typeface="Courier New" panose="02070309020205020404" pitchFamily="49" charset="0"/>
              </a:rPr>
              <a:t>Builder</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setContentType</a:t>
            </a:r>
            <a:r>
              <a:rPr lang="en-IN">
                <a:solidFill>
                  <a:schemeClr val="tx1"/>
                </a:solidFill>
                <a:latin typeface="Courier New" panose="02070309020205020404" pitchFamily="49" charset="0"/>
                <a:cs typeface="Courier New" panose="02070309020205020404" pitchFamily="49" charset="0"/>
              </a:rPr>
              <a:t>(AudioAttributes.CONTENT_TYPE_MUSIC)</a:t>
            </a:r>
          </a:p>
          <a:p>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setUsage</a:t>
            </a:r>
            <a:r>
              <a:rPr lang="en-IN">
                <a:solidFill>
                  <a:schemeClr val="tx1"/>
                </a:solidFill>
                <a:latin typeface="Courier New" panose="02070309020205020404" pitchFamily="49" charset="0"/>
                <a:cs typeface="Courier New" panose="02070309020205020404" pitchFamily="49" charset="0"/>
              </a:rPr>
              <a:t>(AudioAttributes.USAGE_MEDIA)</a:t>
            </a:r>
          </a:p>
          <a:p>
            <a:r>
              <a:rPr lang="en-IN">
                <a:solidFill>
                  <a:schemeClr val="tx1"/>
                </a:solidFill>
                <a:latin typeface="Courier New" panose="02070309020205020404" pitchFamily="49" charset="0"/>
                <a:cs typeface="Courier New" panose="02070309020205020404" pitchFamily="49" charset="0"/>
              </a:rPr>
              <a:t>        .</a:t>
            </a:r>
            <a:r>
              <a:rPr lang="en-IN" i="1">
                <a:solidFill>
                  <a:schemeClr val="tx1"/>
                </a:solidFill>
                <a:latin typeface="Courier New" panose="02070309020205020404" pitchFamily="49" charset="0"/>
                <a:cs typeface="Courier New" panose="02070309020205020404" pitchFamily="49" charset="0"/>
              </a:rPr>
              <a:t>build</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a:t>
            </a:r>
          </a:p>
          <a:p>
            <a:r>
              <a:rPr lang="en-IN" err="1">
                <a:solidFill>
                  <a:schemeClr val="tx1"/>
                </a:solidFill>
                <a:latin typeface="Courier New" panose="02070309020205020404" pitchFamily="49" charset="0"/>
                <a:cs typeface="Courier New" panose="02070309020205020404" pitchFamily="49" charset="0"/>
              </a:rPr>
              <a:t>mediaPlayer.</a:t>
            </a:r>
            <a:r>
              <a:rPr lang="en-IN" i="1" err="1">
                <a:solidFill>
                  <a:schemeClr val="tx1"/>
                </a:solidFill>
                <a:latin typeface="Courier New" panose="02070309020205020404" pitchFamily="49" charset="0"/>
                <a:cs typeface="Courier New" panose="02070309020205020404" pitchFamily="49" charset="0"/>
              </a:rPr>
              <a:t>setDataSource</a:t>
            </a:r>
            <a:r>
              <a:rPr lang="en-IN">
                <a:solidFill>
                  <a:schemeClr val="tx1"/>
                </a:solidFill>
                <a:latin typeface="Courier New" panose="02070309020205020404" pitchFamily="49" charset="0"/>
                <a:cs typeface="Courier New" panose="02070309020205020404" pitchFamily="49" charset="0"/>
              </a:rPr>
              <a:t>(url);</a:t>
            </a:r>
          </a:p>
          <a:p>
            <a:r>
              <a:rPr lang="en-IN" err="1">
                <a:solidFill>
                  <a:schemeClr val="tx1"/>
                </a:solidFill>
                <a:latin typeface="Courier New" panose="02070309020205020404" pitchFamily="49" charset="0"/>
                <a:cs typeface="Courier New" panose="02070309020205020404" pitchFamily="49" charset="0"/>
              </a:rPr>
              <a:t>mediaPlayer.</a:t>
            </a:r>
            <a:r>
              <a:rPr lang="en-IN" i="1" err="1">
                <a:solidFill>
                  <a:schemeClr val="tx1"/>
                </a:solidFill>
                <a:latin typeface="Courier New" panose="02070309020205020404" pitchFamily="49" charset="0"/>
                <a:cs typeface="Courier New" panose="02070309020205020404" pitchFamily="49" charset="0"/>
              </a:rPr>
              <a:t>prepare</a:t>
            </a:r>
            <a:r>
              <a:rPr lang="en-IN">
                <a:solidFill>
                  <a:schemeClr val="tx1"/>
                </a:solidFill>
                <a:latin typeface="Courier New" panose="02070309020205020404" pitchFamily="49" charset="0"/>
                <a:cs typeface="Courier New" panose="02070309020205020404" pitchFamily="49" charset="0"/>
              </a:rPr>
              <a:t>(); // might take long! (for buffering, etc)</a:t>
            </a:r>
          </a:p>
          <a:p>
            <a:r>
              <a:rPr lang="en-IN" err="1">
                <a:solidFill>
                  <a:schemeClr val="tx1"/>
                </a:solidFill>
                <a:latin typeface="Courier New" panose="02070309020205020404" pitchFamily="49" charset="0"/>
                <a:cs typeface="Courier New" panose="02070309020205020404" pitchFamily="49" charset="0"/>
              </a:rPr>
              <a:t>mediaPlayer.</a:t>
            </a:r>
            <a:r>
              <a:rPr lang="en-IN" i="1" err="1">
                <a:solidFill>
                  <a:schemeClr val="tx1"/>
                </a:solidFill>
                <a:latin typeface="Courier New" panose="02070309020205020404" pitchFamily="49" charset="0"/>
                <a:cs typeface="Courier New" panose="02070309020205020404" pitchFamily="49" charset="0"/>
              </a:rPr>
              <a:t>start</a:t>
            </a:r>
            <a:r>
              <a:rPr lang="en-IN">
                <a:solidFill>
                  <a:schemeClr val="tx1"/>
                </a:solidFill>
                <a:latin typeface="Courier New" panose="02070309020205020404" pitchFamily="49" charset="0"/>
                <a:cs typeface="Courier New" panose="02070309020205020404" pitchFamily="49" charset="0"/>
              </a:rPr>
              <a:t>();</a:t>
            </a:r>
          </a:p>
        </p:txBody>
      </p:sp>
      <p:sp>
        <p:nvSpPr>
          <p:cNvPr id="6" name="Rectangle 5"/>
          <p:cNvSpPr/>
          <p:nvPr/>
        </p:nvSpPr>
        <p:spPr>
          <a:xfrm>
            <a:off x="406408" y="1951497"/>
            <a:ext cx="559561" cy="32940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600" b="1">
                <a:solidFill>
                  <a:schemeClr val="tx1"/>
                </a:solidFill>
                <a:latin typeface="+mj-lt"/>
                <a:cs typeface="Consolas" panose="020B0609020204030204" pitchFamily="49" charset="0"/>
              </a:rPr>
              <a:t>1</a:t>
            </a:r>
          </a:p>
          <a:p>
            <a:pPr algn="r"/>
            <a:r>
              <a:rPr lang="en-US" sz="1600" b="1">
                <a:solidFill>
                  <a:schemeClr val="tx1"/>
                </a:solidFill>
                <a:latin typeface="+mj-lt"/>
                <a:cs typeface="Consolas" panose="020B0609020204030204" pitchFamily="49" charset="0"/>
              </a:rPr>
              <a:t>2</a:t>
            </a:r>
          </a:p>
          <a:p>
            <a:pPr algn="r"/>
            <a:r>
              <a:rPr lang="en-US" sz="1600" b="1">
                <a:solidFill>
                  <a:schemeClr val="tx1"/>
                </a:solidFill>
                <a:latin typeface="+mj-lt"/>
                <a:cs typeface="Consolas" panose="020B0609020204030204" pitchFamily="49" charset="0"/>
              </a:rPr>
              <a:t>3</a:t>
            </a:r>
          </a:p>
          <a:p>
            <a:pPr algn="r"/>
            <a:r>
              <a:rPr lang="en-US" sz="1600" b="1">
                <a:solidFill>
                  <a:schemeClr val="tx1"/>
                </a:solidFill>
                <a:latin typeface="+mj-lt"/>
                <a:cs typeface="Consolas" panose="020B0609020204030204" pitchFamily="49" charset="0"/>
              </a:rPr>
              <a:t>4</a:t>
            </a:r>
          </a:p>
          <a:p>
            <a:pPr algn="r"/>
            <a:r>
              <a:rPr lang="en-US" sz="1600" b="1">
                <a:solidFill>
                  <a:schemeClr val="tx1"/>
                </a:solidFill>
                <a:latin typeface="+mj-lt"/>
                <a:cs typeface="Consolas" panose="020B0609020204030204" pitchFamily="49" charset="0"/>
              </a:rPr>
              <a:t>5</a:t>
            </a:r>
          </a:p>
          <a:p>
            <a:pPr algn="r"/>
            <a:r>
              <a:rPr lang="en-US" sz="1600" b="1">
                <a:solidFill>
                  <a:schemeClr val="tx1"/>
                </a:solidFill>
                <a:latin typeface="+mj-lt"/>
                <a:cs typeface="Consolas" panose="020B0609020204030204" pitchFamily="49" charset="0"/>
              </a:rPr>
              <a:t>6</a:t>
            </a:r>
          </a:p>
          <a:p>
            <a:pPr algn="r"/>
            <a:r>
              <a:rPr lang="en-US" sz="1600" b="1">
                <a:solidFill>
                  <a:schemeClr val="tx1"/>
                </a:solidFill>
                <a:latin typeface="+mj-lt"/>
                <a:cs typeface="Consolas" panose="020B0609020204030204" pitchFamily="49" charset="0"/>
              </a:rPr>
              <a:t>7</a:t>
            </a:r>
          </a:p>
          <a:p>
            <a:pPr algn="r"/>
            <a:r>
              <a:rPr lang="en-US" sz="1600" b="1">
                <a:solidFill>
                  <a:schemeClr val="tx1"/>
                </a:solidFill>
                <a:latin typeface="+mj-lt"/>
                <a:cs typeface="Consolas" panose="020B0609020204030204" pitchFamily="49" charset="0"/>
              </a:rPr>
              <a:t>8</a:t>
            </a:r>
          </a:p>
          <a:p>
            <a:pPr algn="r"/>
            <a:r>
              <a:rPr lang="en-US" sz="1600" b="1">
                <a:solidFill>
                  <a:schemeClr val="tx1"/>
                </a:solidFill>
                <a:latin typeface="+mj-lt"/>
                <a:cs typeface="Consolas" panose="020B0609020204030204" pitchFamily="49" charset="0"/>
              </a:rPr>
              <a:t>9</a:t>
            </a:r>
          </a:p>
          <a:p>
            <a:pPr algn="r"/>
            <a:r>
              <a:rPr lang="en-US" sz="1600" b="1">
                <a:solidFill>
                  <a:schemeClr val="tx1"/>
                </a:solidFill>
                <a:latin typeface="+mj-lt"/>
                <a:cs typeface="Consolas" panose="020B0609020204030204" pitchFamily="49" charset="0"/>
              </a:rPr>
              <a:t>10</a:t>
            </a:r>
          </a:p>
          <a:p>
            <a:pPr algn="r"/>
            <a:r>
              <a:rPr lang="en-US" sz="1600" b="1">
                <a:solidFill>
                  <a:schemeClr val="tx1"/>
                </a:solidFill>
                <a:latin typeface="+mj-lt"/>
                <a:cs typeface="Consolas" panose="020B0609020204030204" pitchFamily="49" charset="0"/>
              </a:rPr>
              <a:t>11</a:t>
            </a:r>
          </a:p>
          <a:p>
            <a:pPr algn="r"/>
            <a:r>
              <a:rPr lang="en-US" sz="1600" b="1">
                <a:solidFill>
                  <a:schemeClr val="tx1"/>
                </a:solidFill>
                <a:latin typeface="+mj-lt"/>
                <a:cs typeface="Consolas" panose="020B0609020204030204" pitchFamily="49" charset="0"/>
              </a:rPr>
              <a:t>12</a:t>
            </a:r>
          </a:p>
        </p:txBody>
      </p:sp>
    </p:spTree>
    <p:extLst>
      <p:ext uri="{BB962C8B-B14F-4D97-AF65-F5344CB8AC3E}">
        <p14:creationId xmlns:p14="http://schemas.microsoft.com/office/powerpoint/2010/main" val="4276539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Build location-aware Apps</a:t>
            </a:r>
            <a:endParaRPr lang="en-US"/>
          </a:p>
        </p:txBody>
      </p:sp>
      <p:sp>
        <p:nvSpPr>
          <p:cNvPr id="3" name="Content Placeholder 2"/>
          <p:cNvSpPr>
            <a:spLocks noGrp="1"/>
          </p:cNvSpPr>
          <p:nvPr>
            <p:ph idx="1"/>
          </p:nvPr>
        </p:nvSpPr>
        <p:spPr>
          <a:xfrm>
            <a:off x="131179" y="863444"/>
            <a:ext cx="11810611" cy="5590565"/>
          </a:xfrm>
        </p:spPr>
        <p:txBody>
          <a:bodyPr/>
          <a:lstStyle/>
          <a:p>
            <a:r>
              <a:rPr lang="en-IN"/>
              <a:t>Mobile users take their devices with them everywhere, and adding location awareness to your app offers users a more contextual experience. </a:t>
            </a:r>
          </a:p>
          <a:p>
            <a:r>
              <a:rPr lang="en-IN"/>
              <a:t>The location APIs available in Google Play services facilitate adding location awareness to your app with automated location tracking, wrong-side-of-the-street detection, geofencing, and activity recognition.</a:t>
            </a:r>
          </a:p>
          <a:p>
            <a:r>
              <a:rPr lang="en-IN" b="1"/>
              <a:t>Request location permissions</a:t>
            </a:r>
          </a:p>
          <a:p>
            <a:pPr lvl="1"/>
            <a:r>
              <a:rPr lang="en-IN"/>
              <a:t>To protect user privacy, apps that use location services must request location permissions.</a:t>
            </a:r>
          </a:p>
          <a:p>
            <a:pPr lvl="1"/>
            <a:r>
              <a:rPr lang="en-IN"/>
              <a:t>It includes multiple permissions related to location. </a:t>
            </a:r>
          </a:p>
          <a:p>
            <a:pPr lvl="1"/>
            <a:r>
              <a:rPr lang="en-IN"/>
              <a:t>Which permissions you request, and how you request them, depend on the location requirements for your app's use case.</a:t>
            </a:r>
          </a:p>
        </p:txBody>
      </p:sp>
    </p:spTree>
    <p:extLst>
      <p:ext uri="{BB962C8B-B14F-4D97-AF65-F5344CB8AC3E}">
        <p14:creationId xmlns:p14="http://schemas.microsoft.com/office/powerpoint/2010/main" val="29558163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a:t>Work in Background</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a:t>Section - 4</a:t>
            </a:r>
          </a:p>
        </p:txBody>
      </p:sp>
    </p:spTree>
    <p:extLst>
      <p:ext uri="{BB962C8B-B14F-4D97-AF65-F5344CB8AC3E}">
        <p14:creationId xmlns:p14="http://schemas.microsoft.com/office/powerpoint/2010/main" val="299117982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Services</a:t>
            </a:r>
          </a:p>
        </p:txBody>
      </p:sp>
      <p:sp>
        <p:nvSpPr>
          <p:cNvPr id="3" name="Content Placeholder 2"/>
          <p:cNvSpPr>
            <a:spLocks noGrp="1"/>
          </p:cNvSpPr>
          <p:nvPr>
            <p:ph idx="1"/>
          </p:nvPr>
        </p:nvSpPr>
        <p:spPr/>
        <p:txBody>
          <a:bodyPr/>
          <a:lstStyle/>
          <a:p>
            <a:r>
              <a:rPr lang="en-IN"/>
              <a:t>A Service is an application component that can perform long-running operations in the background. </a:t>
            </a:r>
          </a:p>
          <a:p>
            <a:r>
              <a:rPr lang="en-IN"/>
              <a:t>It does not provide a user interface. </a:t>
            </a:r>
          </a:p>
          <a:p>
            <a:r>
              <a:rPr lang="en-IN"/>
              <a:t>Once started, a service might continue running for some time, even after the user switches to another application. </a:t>
            </a:r>
          </a:p>
          <a:p>
            <a:r>
              <a:rPr lang="en-IN"/>
              <a:t>Additionally, a component can bind to a service to interact with it and even perform interprocess communication (IPC). </a:t>
            </a:r>
          </a:p>
          <a:p>
            <a:r>
              <a:rPr lang="en-IN"/>
              <a:t>E.g., a service can handle network transactions, play music, perform file I/O, or interact with a content provider, all from the background.</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2425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 of Services</a:t>
            </a:r>
          </a:p>
        </p:txBody>
      </p:sp>
      <p:graphicFrame>
        <p:nvGraphicFramePr>
          <p:cNvPr id="4" name="Content Placeholder 3">
            <a:extLst>
              <a:ext uri="{FF2B5EF4-FFF2-40B4-BE49-F238E27FC236}">
                <a16:creationId xmlns:a16="http://schemas.microsoft.com/office/drawing/2014/main" id="{29ACCC68-F935-5642-9C30-9B50BE6FE4E2}"/>
              </a:ext>
            </a:extLst>
          </p:cNvPr>
          <p:cNvGraphicFramePr>
            <a:graphicFrameLocks noGrp="1"/>
          </p:cNvGraphicFramePr>
          <p:nvPr>
            <p:ph idx="1"/>
            <p:extLst>
              <p:ext uri="{D42A27DB-BD31-4B8C-83A1-F6EECF244321}">
                <p14:modId xmlns:p14="http://schemas.microsoft.com/office/powerpoint/2010/main" val="3123548428"/>
              </p:ext>
            </p:extLst>
          </p:nvPr>
        </p:nvGraphicFramePr>
        <p:xfrm>
          <a:off x="314793" y="884420"/>
          <a:ext cx="11437496" cy="5692140"/>
        </p:xfrm>
        <a:graphic>
          <a:graphicData uri="http://schemas.openxmlformats.org/drawingml/2006/table">
            <a:tbl>
              <a:tblPr/>
              <a:tblGrid>
                <a:gridCol w="1758582">
                  <a:extLst>
                    <a:ext uri="{9D8B030D-6E8A-4147-A177-3AD203B41FA5}">
                      <a16:colId xmlns:a16="http://schemas.microsoft.com/office/drawing/2014/main" val="2790888850"/>
                    </a:ext>
                  </a:extLst>
                </a:gridCol>
                <a:gridCol w="9678914">
                  <a:extLst>
                    <a:ext uri="{9D8B030D-6E8A-4147-A177-3AD203B41FA5}">
                      <a16:colId xmlns:a16="http://schemas.microsoft.com/office/drawing/2014/main" val="3129935069"/>
                    </a:ext>
                  </a:extLst>
                </a:gridCol>
              </a:tblGrid>
              <a:tr h="989289">
                <a:tc>
                  <a:txBody>
                    <a:bodyPr/>
                    <a:lstStyle/>
                    <a:p>
                      <a:pPr rtl="0" fontAlgn="t">
                        <a:spcBef>
                          <a:spcPct val="0"/>
                        </a:spcBef>
                        <a:spcAft>
                          <a:spcPct val="0"/>
                        </a:spcAft>
                      </a:pPr>
                      <a:r>
                        <a:rPr lang="en-IN" sz="2400" b="1" i="0" u="none" strike="noStrike">
                          <a:solidFill>
                            <a:srgbClr val="000000"/>
                          </a:solidFill>
                          <a:effectLst/>
                          <a:latin typeface="+mn-lt"/>
                          <a:ea typeface="Roboto Condensed Light" panose="02000000000000000000" pitchFamily="2" charset="0"/>
                        </a:rPr>
                        <a:t>Foreground</a:t>
                      </a:r>
                      <a:endParaRPr lang="en-IN" sz="3200">
                        <a:effectLst/>
                        <a:latin typeface="+mn-lt"/>
                        <a:ea typeface="Roboto Condensed Light" panose="02000000000000000000" pitchFamily="2"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just" rtl="0" fontAlgn="t">
                        <a:spcBef>
                          <a:spcPct val="0"/>
                        </a:spcBef>
                        <a:spcAft>
                          <a:spcPct val="0"/>
                        </a:spcAft>
                      </a:pPr>
                      <a:r>
                        <a:rPr lang="en-IN" sz="2400" b="0" i="0" u="none" strike="noStrike">
                          <a:solidFill>
                            <a:srgbClr val="000000"/>
                          </a:solidFill>
                          <a:effectLst/>
                          <a:latin typeface="+mn-lt"/>
                          <a:ea typeface="Roboto Condensed Light" panose="02000000000000000000" pitchFamily="2" charset="0"/>
                        </a:rPr>
                        <a:t>A </a:t>
                      </a:r>
                      <a:r>
                        <a:rPr lang="en-IN" sz="2400" b="1" i="0" u="none" strike="noStrike">
                          <a:solidFill>
                            <a:srgbClr val="000000"/>
                          </a:solidFill>
                          <a:effectLst/>
                          <a:latin typeface="+mn-lt"/>
                          <a:ea typeface="Roboto Condensed Light" panose="02000000000000000000" pitchFamily="2" charset="0"/>
                        </a:rPr>
                        <a:t>foreground</a:t>
                      </a:r>
                      <a:r>
                        <a:rPr lang="en-IN" sz="2400" b="0" i="0" u="none" strike="noStrike">
                          <a:solidFill>
                            <a:srgbClr val="000000"/>
                          </a:solidFill>
                          <a:effectLst/>
                          <a:latin typeface="+mn-lt"/>
                          <a:ea typeface="Roboto Condensed Light" panose="02000000000000000000" pitchFamily="2" charset="0"/>
                        </a:rPr>
                        <a:t> service performs some operation that is noticeable to the user. E.g., an audio app would use a foreground service to play an audio track. Foreground services must display a Notification. Foreground services continue running even when the user isn't interacting with the app.</a:t>
                      </a:r>
                      <a:endParaRPr lang="en-IN" sz="3200">
                        <a:effectLst/>
                        <a:latin typeface="+mn-lt"/>
                        <a:ea typeface="Roboto Condensed Light" panose="02000000000000000000" pitchFamily="2"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50270315"/>
                  </a:ext>
                </a:extLst>
              </a:tr>
              <a:tr h="787098">
                <a:tc>
                  <a:txBody>
                    <a:bodyPr/>
                    <a:lstStyle/>
                    <a:p>
                      <a:pPr rtl="0" fontAlgn="t">
                        <a:spcBef>
                          <a:spcPct val="0"/>
                        </a:spcBef>
                        <a:spcAft>
                          <a:spcPct val="0"/>
                        </a:spcAft>
                      </a:pPr>
                      <a:r>
                        <a:rPr lang="en-IN" sz="2400" b="1" i="0" u="none" strike="noStrike">
                          <a:solidFill>
                            <a:srgbClr val="000000"/>
                          </a:solidFill>
                          <a:effectLst/>
                          <a:latin typeface="+mn-lt"/>
                          <a:ea typeface="Roboto Condensed Light" panose="02000000000000000000" pitchFamily="2" charset="0"/>
                        </a:rPr>
                        <a:t>Background</a:t>
                      </a:r>
                      <a:endParaRPr lang="en-IN" sz="3200">
                        <a:effectLst/>
                        <a:latin typeface="+mn-lt"/>
                        <a:ea typeface="Roboto Condensed Light" panose="02000000000000000000" pitchFamily="2"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just" rtl="0" fontAlgn="t">
                        <a:spcBef>
                          <a:spcPct val="0"/>
                        </a:spcBef>
                        <a:spcAft>
                          <a:spcPct val="0"/>
                        </a:spcAft>
                      </a:pPr>
                      <a:r>
                        <a:rPr lang="en-IN" sz="2400" b="0" i="0" u="none" strike="noStrike">
                          <a:solidFill>
                            <a:srgbClr val="000000"/>
                          </a:solidFill>
                          <a:effectLst/>
                          <a:latin typeface="+mn-lt"/>
                          <a:ea typeface="Roboto Condensed Light" panose="02000000000000000000" pitchFamily="2" charset="0"/>
                        </a:rPr>
                        <a:t>A </a:t>
                      </a:r>
                      <a:r>
                        <a:rPr lang="en-IN" sz="2400" b="1" i="0" u="none" strike="noStrike">
                          <a:solidFill>
                            <a:srgbClr val="000000"/>
                          </a:solidFill>
                          <a:effectLst/>
                          <a:latin typeface="+mn-lt"/>
                          <a:ea typeface="Roboto Condensed Light" panose="02000000000000000000" pitchFamily="2" charset="0"/>
                        </a:rPr>
                        <a:t>background</a:t>
                      </a:r>
                      <a:r>
                        <a:rPr lang="en-IN" sz="2400" b="0" i="0" u="none" strike="noStrike">
                          <a:solidFill>
                            <a:srgbClr val="000000"/>
                          </a:solidFill>
                          <a:effectLst/>
                          <a:latin typeface="+mn-lt"/>
                          <a:ea typeface="Roboto Condensed Light" panose="02000000000000000000" pitchFamily="2" charset="0"/>
                        </a:rPr>
                        <a:t> service performs an operation that isn't directly noticed by the user. E.g., if an app used a service to compact its storage, that would usually be a background service.</a:t>
                      </a:r>
                      <a:endParaRPr lang="en-IN" sz="3200">
                        <a:effectLst/>
                        <a:latin typeface="+mn-lt"/>
                        <a:ea typeface="Roboto Condensed Light" panose="02000000000000000000" pitchFamily="2"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05073179"/>
                  </a:ext>
                </a:extLst>
              </a:tr>
              <a:tr h="1393669">
                <a:tc>
                  <a:txBody>
                    <a:bodyPr/>
                    <a:lstStyle/>
                    <a:p>
                      <a:pPr rtl="0" fontAlgn="t">
                        <a:spcBef>
                          <a:spcPct val="0"/>
                        </a:spcBef>
                        <a:spcAft>
                          <a:spcPct val="0"/>
                        </a:spcAft>
                      </a:pPr>
                      <a:r>
                        <a:rPr lang="en-IN" sz="2400" b="1" i="0" u="none" strike="noStrike">
                          <a:solidFill>
                            <a:srgbClr val="000000"/>
                          </a:solidFill>
                          <a:effectLst/>
                          <a:latin typeface="+mn-lt"/>
                          <a:ea typeface="Roboto Condensed Light" panose="02000000000000000000" pitchFamily="2" charset="0"/>
                        </a:rPr>
                        <a:t>Bound</a:t>
                      </a:r>
                      <a:endParaRPr lang="en-IN" sz="3200">
                        <a:effectLst/>
                        <a:latin typeface="+mn-lt"/>
                        <a:ea typeface="Roboto Condensed Light" panose="02000000000000000000" pitchFamily="2"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just" rtl="0" fontAlgn="t">
                        <a:spcBef>
                          <a:spcPct val="0"/>
                        </a:spcBef>
                        <a:spcAft>
                          <a:spcPct val="0"/>
                        </a:spcAft>
                      </a:pPr>
                      <a:r>
                        <a:rPr lang="en-IN" sz="2400" b="0" i="0" u="none" strike="noStrike">
                          <a:solidFill>
                            <a:srgbClr val="000000"/>
                          </a:solidFill>
                          <a:effectLst/>
                          <a:latin typeface="+mn-lt"/>
                          <a:ea typeface="Roboto Condensed Light" panose="02000000000000000000" pitchFamily="2" charset="0"/>
                        </a:rPr>
                        <a:t>A </a:t>
                      </a:r>
                      <a:r>
                        <a:rPr lang="en-IN" sz="2400" b="1" i="0" u="none" strike="noStrike">
                          <a:solidFill>
                            <a:srgbClr val="000000"/>
                          </a:solidFill>
                          <a:effectLst/>
                          <a:latin typeface="+mn-lt"/>
                          <a:ea typeface="Roboto Condensed Light" panose="02000000000000000000" pitchFamily="2" charset="0"/>
                        </a:rPr>
                        <a:t>service</a:t>
                      </a:r>
                      <a:r>
                        <a:rPr lang="en-IN" sz="2400" b="0" i="0" u="none" strike="noStrike">
                          <a:solidFill>
                            <a:srgbClr val="000000"/>
                          </a:solidFill>
                          <a:effectLst/>
                          <a:latin typeface="+mn-lt"/>
                          <a:ea typeface="Roboto Condensed Light" panose="02000000000000000000" pitchFamily="2" charset="0"/>
                        </a:rPr>
                        <a:t> is bound when an application component binds to it by calling bindService(). A bound service offers a client-server interface that allows components to interact with the service, send requests, receive results, and even do so across processes with interprocess communication (IPC). A bound service runs only as long as another application component is bound to it. Multiple components can bind to the service at once, but when all of them unbind, the service is destroyed.</a:t>
                      </a:r>
                      <a:endParaRPr lang="en-IN" sz="3200">
                        <a:effectLst/>
                        <a:latin typeface="+mn-lt"/>
                        <a:ea typeface="Roboto Condensed Light" panose="02000000000000000000" pitchFamily="2" charset="0"/>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40849274"/>
                  </a:ext>
                </a:extLst>
              </a:tr>
            </a:tbl>
          </a:graphicData>
        </a:graphic>
      </p:graphicFrame>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751EEE9-48D8-C540-A740-D61368E3E98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2637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Service Basics</a:t>
            </a:r>
          </a:p>
        </p:txBody>
      </p:sp>
      <p:sp>
        <p:nvSpPr>
          <p:cNvPr id="3" name="Content Placeholder 2"/>
          <p:cNvSpPr>
            <a:spLocks noGrp="1"/>
          </p:cNvSpPr>
          <p:nvPr>
            <p:ph idx="1"/>
          </p:nvPr>
        </p:nvSpPr>
        <p:spPr/>
        <p:txBody>
          <a:bodyPr/>
          <a:lstStyle/>
          <a:p>
            <a:r>
              <a:rPr lang="en-IN"/>
              <a:t>To create a service, you must create a subclass of Service or use one of its existing subclasses. </a:t>
            </a:r>
          </a:p>
          <a:p>
            <a:r>
              <a:rPr lang="en-IN"/>
              <a:t>In your implementation, you must override some </a:t>
            </a:r>
            <a:r>
              <a:rPr lang="en-IN" b="1" err="1"/>
              <a:t>callback methods</a:t>
            </a:r>
            <a:r>
              <a:rPr lang="en-IN"/>
              <a:t> that handle key aspects of the service lifecycle and provide a mechanism that allows the components to bind to the service.</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4374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Callback Methods</a:t>
            </a:r>
          </a:p>
        </p:txBody>
      </p:sp>
      <p:graphicFrame>
        <p:nvGraphicFramePr>
          <p:cNvPr id="4" name="Content Placeholder 3">
            <a:extLst>
              <a:ext uri="{FF2B5EF4-FFF2-40B4-BE49-F238E27FC236}">
                <a16:creationId xmlns:a16="http://schemas.microsoft.com/office/drawing/2014/main" id="{29ACCC68-F935-5642-9C30-9B50BE6FE4E2}"/>
              </a:ext>
            </a:extLst>
          </p:cNvPr>
          <p:cNvGraphicFramePr>
            <a:graphicFrameLocks noGrp="1"/>
          </p:cNvGraphicFramePr>
          <p:nvPr>
            <p:ph idx="1"/>
            <p:extLst>
              <p:ext uri="{D42A27DB-BD31-4B8C-83A1-F6EECF244321}">
                <p14:modId xmlns:p14="http://schemas.microsoft.com/office/powerpoint/2010/main" val="4068717393"/>
              </p:ext>
            </p:extLst>
          </p:nvPr>
        </p:nvGraphicFramePr>
        <p:xfrm>
          <a:off x="314793" y="884420"/>
          <a:ext cx="11647358" cy="5699760"/>
        </p:xfrm>
        <a:graphic>
          <a:graphicData uri="http://schemas.openxmlformats.org/drawingml/2006/table">
            <a:tbl>
              <a:tblPr/>
              <a:tblGrid>
                <a:gridCol w="2030273">
                  <a:extLst>
                    <a:ext uri="{9D8B030D-6E8A-4147-A177-3AD203B41FA5}">
                      <a16:colId xmlns:a16="http://schemas.microsoft.com/office/drawing/2014/main" val="2790888850"/>
                    </a:ext>
                  </a:extLst>
                </a:gridCol>
                <a:gridCol w="9617085">
                  <a:extLst>
                    <a:ext uri="{9D8B030D-6E8A-4147-A177-3AD203B41FA5}">
                      <a16:colId xmlns:a16="http://schemas.microsoft.com/office/drawing/2014/main" val="3129935069"/>
                    </a:ext>
                  </a:extLst>
                </a:gridCol>
              </a:tblGrid>
              <a:tr h="989289">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IN" sz="1800" b="1" i="1" kern="1200" err="1">
                          <a:solidFill>
                            <a:schemeClr val="tx1"/>
                          </a:solidFill>
                          <a:effectLst/>
                          <a:latin typeface="+mn-lt"/>
                          <a:ea typeface="+mn-ea"/>
                          <a:cs typeface="+mn-cs"/>
                        </a:rPr>
                        <a:t>onStartCommand</a:t>
                      </a:r>
                      <a:r>
                        <a:rPr lang="en-IN" sz="1800" kern="1200">
                          <a:solidFill>
                            <a:schemeClr val="tx1"/>
                          </a:solidFill>
                          <a:effectLst/>
                          <a:latin typeface="+mn-lt"/>
                          <a:ea typeface="+mn-ea"/>
                          <a:cs typeface="+mn-cs"/>
                        </a:rPr>
                        <a:t>()</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342900" indent="-342900">
                        <a:buFont typeface="Arial" panose="020B0604020202020204" pitchFamily="34" charset="0"/>
                        <a:buChar char="•"/>
                      </a:pPr>
                      <a:r>
                        <a:rPr lang="en-IN" sz="1800" kern="1200">
                          <a:solidFill>
                            <a:schemeClr val="tx1"/>
                          </a:solidFill>
                          <a:effectLst/>
                          <a:latin typeface="+mn-lt"/>
                          <a:ea typeface="+mn-ea"/>
                          <a:cs typeface="+mn-cs"/>
                        </a:rPr>
                        <a:t>The system invokes this method by calling </a:t>
                      </a:r>
                      <a:r>
                        <a:rPr lang="en-IN" sz="1800" i="1" kern="1200" err="1">
                          <a:solidFill>
                            <a:schemeClr val="tx1"/>
                          </a:solidFill>
                          <a:effectLst/>
                          <a:latin typeface="+mn-lt"/>
                          <a:ea typeface="+mn-ea"/>
                          <a:cs typeface="+mn-cs"/>
                        </a:rPr>
                        <a:t>startService</a:t>
                      </a:r>
                      <a:r>
                        <a:rPr lang="en-IN" sz="1800" kern="1200">
                          <a:solidFill>
                            <a:schemeClr val="tx1"/>
                          </a:solidFill>
                          <a:effectLst/>
                          <a:latin typeface="+mn-lt"/>
                          <a:ea typeface="+mn-ea"/>
                          <a:cs typeface="+mn-cs"/>
                        </a:rPr>
                        <a:t>() when another component (such as an activity) requests that the service be started. </a:t>
                      </a:r>
                    </a:p>
                    <a:p>
                      <a:pPr marL="342900" indent="-342900">
                        <a:buFont typeface="Arial" panose="020B0604020202020204" pitchFamily="34" charset="0"/>
                        <a:buChar char="•"/>
                      </a:pPr>
                      <a:r>
                        <a:rPr lang="en-IN" sz="1800" kern="1200">
                          <a:solidFill>
                            <a:schemeClr val="tx1"/>
                          </a:solidFill>
                          <a:effectLst/>
                          <a:latin typeface="+mn-lt"/>
                          <a:ea typeface="+mn-ea"/>
                          <a:cs typeface="+mn-cs"/>
                        </a:rPr>
                        <a:t>When this method executes, the service is started and can run in the background indefinitely. </a:t>
                      </a:r>
                    </a:p>
                    <a:p>
                      <a:pPr marL="342900" indent="-342900">
                        <a:buFont typeface="Arial" panose="020B0604020202020204" pitchFamily="34" charset="0"/>
                        <a:buChar char="•"/>
                      </a:pPr>
                      <a:r>
                        <a:rPr lang="en-IN" sz="1800" kern="1200">
                          <a:solidFill>
                            <a:schemeClr val="tx1"/>
                          </a:solidFill>
                          <a:effectLst/>
                          <a:latin typeface="+mn-lt"/>
                          <a:ea typeface="+mn-ea"/>
                          <a:cs typeface="+mn-cs"/>
                        </a:rPr>
                        <a:t>It is your responsibility to stop the service when its work is complete by calling </a:t>
                      </a:r>
                      <a:r>
                        <a:rPr lang="en-IN" sz="1800" i="1" kern="1200" err="1">
                          <a:solidFill>
                            <a:schemeClr val="tx1"/>
                          </a:solidFill>
                          <a:effectLst/>
                          <a:latin typeface="+mn-lt"/>
                          <a:ea typeface="+mn-ea"/>
                          <a:cs typeface="+mn-cs"/>
                        </a:rPr>
                        <a:t>stopSelf</a:t>
                      </a:r>
                      <a:r>
                        <a:rPr lang="en-IN" sz="1800" kern="1200">
                          <a:solidFill>
                            <a:schemeClr val="tx1"/>
                          </a:solidFill>
                          <a:effectLst/>
                          <a:latin typeface="+mn-lt"/>
                          <a:ea typeface="+mn-ea"/>
                          <a:cs typeface="+mn-cs"/>
                        </a:rPr>
                        <a:t>() or </a:t>
                      </a:r>
                      <a:r>
                        <a:rPr lang="en-IN" sz="1800" i="1" kern="1200" err="1">
                          <a:solidFill>
                            <a:schemeClr val="tx1"/>
                          </a:solidFill>
                          <a:effectLst/>
                          <a:latin typeface="+mn-lt"/>
                          <a:ea typeface="+mn-ea"/>
                          <a:cs typeface="+mn-cs"/>
                        </a:rPr>
                        <a:t>stopService</a:t>
                      </a:r>
                      <a:r>
                        <a:rPr lang="en-IN" sz="1800" kern="1200">
                          <a:solidFill>
                            <a:schemeClr val="tx1"/>
                          </a:solidFill>
                          <a:effectLst/>
                          <a:latin typeface="+mn-lt"/>
                          <a:ea typeface="+mn-ea"/>
                          <a:cs typeface="+mn-cs"/>
                        </a:rPr>
                        <a:t>(). </a:t>
                      </a:r>
                    </a:p>
                    <a:p>
                      <a:pPr marL="342900" indent="-342900">
                        <a:buFont typeface="Arial" panose="020B0604020202020204" pitchFamily="34" charset="0"/>
                        <a:buChar char="•"/>
                      </a:pPr>
                      <a:r>
                        <a:rPr lang="en-IN" sz="1800" kern="1200">
                          <a:solidFill>
                            <a:schemeClr val="tx1"/>
                          </a:solidFill>
                          <a:effectLst/>
                          <a:latin typeface="+mn-lt"/>
                          <a:ea typeface="+mn-ea"/>
                          <a:cs typeface="+mn-cs"/>
                        </a:rPr>
                        <a:t>If you only want to provide binding, you don't need to implement this method.</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50270315"/>
                  </a:ext>
                </a:extLst>
              </a:tr>
              <a:tr h="787098">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IN" sz="1800" b="1" i="1" kern="1200" err="1">
                          <a:solidFill>
                            <a:schemeClr val="tx1"/>
                          </a:solidFill>
                          <a:effectLst/>
                          <a:latin typeface="+mn-lt"/>
                          <a:ea typeface="+mn-ea"/>
                          <a:cs typeface="+mn-cs"/>
                        </a:rPr>
                        <a:t>onBind</a:t>
                      </a:r>
                      <a:r>
                        <a:rPr lang="en-IN" sz="1800" kern="1200">
                          <a:solidFill>
                            <a:schemeClr val="tx1"/>
                          </a:solidFill>
                          <a:effectLst/>
                          <a:latin typeface="+mn-lt"/>
                          <a:ea typeface="+mn-ea"/>
                          <a:cs typeface="+mn-cs"/>
                        </a:rPr>
                        <a:t>()</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sz="1800" kern="1200">
                          <a:solidFill>
                            <a:schemeClr val="tx1"/>
                          </a:solidFill>
                          <a:effectLst/>
                          <a:latin typeface="+mn-lt"/>
                          <a:ea typeface="+mn-ea"/>
                          <a:cs typeface="+mn-cs"/>
                        </a:rPr>
                        <a:t>The system invokes this method by calling bindService() when another component wants to bind with the service (to perform RPC).</a:t>
                      </a:r>
                    </a:p>
                    <a:p>
                      <a:pPr marL="285750" indent="-285750">
                        <a:buFont typeface="Arial" panose="020B0604020202020204" pitchFamily="34" charset="0"/>
                        <a:buChar char="•"/>
                      </a:pPr>
                      <a:r>
                        <a:rPr lang="en-IN" sz="1800" kern="1200">
                          <a:solidFill>
                            <a:schemeClr val="tx1"/>
                          </a:solidFill>
                          <a:effectLst/>
                          <a:latin typeface="+mn-lt"/>
                          <a:ea typeface="+mn-ea"/>
                          <a:cs typeface="+mn-cs"/>
                        </a:rPr>
                        <a:t>In your implementation, you must provide an interface that clients use to communicate with the service by returning an IBinder.</a:t>
                      </a:r>
                    </a:p>
                    <a:p>
                      <a:pPr marL="285750" indent="-285750">
                        <a:buFont typeface="Arial" panose="020B0604020202020204" pitchFamily="34" charset="0"/>
                        <a:buChar char="•"/>
                      </a:pPr>
                      <a:r>
                        <a:rPr lang="en-IN" sz="1800" kern="1200">
                          <a:solidFill>
                            <a:schemeClr val="tx1"/>
                          </a:solidFill>
                          <a:effectLst/>
                          <a:latin typeface="+mn-lt"/>
                          <a:ea typeface="+mn-ea"/>
                          <a:cs typeface="+mn-cs"/>
                        </a:rPr>
                        <a:t>You must always implement this method; however, if you don't want to allow binding, you should return null.</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05073179"/>
                  </a:ext>
                </a:extLst>
              </a:tr>
              <a:tr h="787098">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IN" sz="1800" b="1" i="1" kern="1200" err="1">
                          <a:solidFill>
                            <a:schemeClr val="tx1"/>
                          </a:solidFill>
                          <a:effectLst/>
                          <a:latin typeface="+mn-lt"/>
                          <a:ea typeface="+mn-ea"/>
                          <a:cs typeface="+mn-cs"/>
                        </a:rPr>
                        <a:t>onCreate</a:t>
                      </a:r>
                      <a:r>
                        <a:rPr lang="en-IN" sz="1800" b="1" kern="1200">
                          <a:solidFill>
                            <a:schemeClr val="tx1"/>
                          </a:solidFill>
                          <a:effectLst/>
                          <a:latin typeface="+mn-lt"/>
                          <a:ea typeface="+mn-ea"/>
                          <a:cs typeface="+mn-cs"/>
                        </a:rPr>
                        <a:t>()</a:t>
                      </a:r>
                      <a:endParaRPr lang="en-IN" sz="1800" kern="1200">
                        <a:solidFill>
                          <a:schemeClr val="tx1"/>
                        </a:solidFill>
                        <a:effectLst/>
                        <a:latin typeface="+mn-lt"/>
                        <a:ea typeface="+mn-ea"/>
                        <a:cs typeface="+mn-cs"/>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sz="1800" kern="1200">
                          <a:solidFill>
                            <a:schemeClr val="tx1"/>
                          </a:solidFill>
                          <a:effectLst/>
                          <a:latin typeface="+mn-lt"/>
                          <a:ea typeface="+mn-ea"/>
                          <a:cs typeface="+mn-cs"/>
                        </a:rPr>
                        <a:t>The system invokes this method to perform one-time setup procedures when the service is initially created (before it calls either </a:t>
                      </a:r>
                      <a:r>
                        <a:rPr lang="en-IN" sz="1800" i="1" kern="1200" err="1">
                          <a:solidFill>
                            <a:schemeClr val="tx1"/>
                          </a:solidFill>
                          <a:effectLst/>
                          <a:latin typeface="+mn-lt"/>
                          <a:ea typeface="+mn-ea"/>
                          <a:cs typeface="+mn-cs"/>
                        </a:rPr>
                        <a:t>onStartCommand</a:t>
                      </a:r>
                      <a:r>
                        <a:rPr lang="en-IN" sz="1800" kern="1200">
                          <a:solidFill>
                            <a:schemeClr val="tx1"/>
                          </a:solidFill>
                          <a:effectLst/>
                          <a:latin typeface="+mn-lt"/>
                          <a:ea typeface="+mn-ea"/>
                          <a:cs typeface="+mn-cs"/>
                        </a:rPr>
                        <a:t>() or </a:t>
                      </a:r>
                      <a:r>
                        <a:rPr lang="en-IN" sz="1800" i="1" kern="1200" err="1">
                          <a:solidFill>
                            <a:schemeClr val="tx1"/>
                          </a:solidFill>
                          <a:effectLst/>
                          <a:latin typeface="+mn-lt"/>
                          <a:ea typeface="+mn-ea"/>
                          <a:cs typeface="+mn-cs"/>
                        </a:rPr>
                        <a:t>onBind</a:t>
                      </a:r>
                      <a:r>
                        <a:rPr lang="en-IN" sz="1800" kern="1200">
                          <a:solidFill>
                            <a:schemeClr val="tx1"/>
                          </a:solidFill>
                          <a:effectLst/>
                          <a:latin typeface="+mn-lt"/>
                          <a:ea typeface="+mn-ea"/>
                          <a:cs typeface="+mn-cs"/>
                        </a:rPr>
                        <a:t>()).</a:t>
                      </a:r>
                    </a:p>
                    <a:p>
                      <a:pPr marL="285750" indent="-285750">
                        <a:buFont typeface="Arial" panose="020B0604020202020204" pitchFamily="34" charset="0"/>
                        <a:buChar char="•"/>
                      </a:pPr>
                      <a:r>
                        <a:rPr lang="en-IN" sz="1800" kern="1200">
                          <a:solidFill>
                            <a:schemeClr val="tx1"/>
                          </a:solidFill>
                          <a:effectLst/>
                          <a:latin typeface="+mn-lt"/>
                          <a:ea typeface="+mn-ea"/>
                          <a:cs typeface="+mn-cs"/>
                        </a:rPr>
                        <a:t>If the service is already running, this method is not called.</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85051715"/>
                  </a:ext>
                </a:extLst>
              </a:tr>
              <a:tr h="787098">
                <a:tc>
                  <a:txBody>
                    <a:bodyPr/>
                    <a:lstStyle/>
                    <a:p>
                      <a:pPr marL="0" marR="0" lvl="0" indent="0" algn="l" defTabSz="914400" rtl="0" eaLnBrk="1" fontAlgn="t" latinLnBrk="0" hangingPunct="1">
                        <a:lnSpc>
                          <a:spcPct val="100000"/>
                        </a:lnSpc>
                        <a:spcBef>
                          <a:spcPct val="0"/>
                        </a:spcBef>
                        <a:spcAft>
                          <a:spcPct val="0"/>
                        </a:spcAft>
                        <a:buClrTx/>
                        <a:buSzTx/>
                        <a:buFontTx/>
                        <a:buNone/>
                        <a:defRPr/>
                      </a:pPr>
                      <a:r>
                        <a:rPr lang="en-IN" sz="1800" b="1" i="1" kern="1200" err="1">
                          <a:solidFill>
                            <a:schemeClr val="tx1"/>
                          </a:solidFill>
                          <a:effectLst/>
                          <a:latin typeface="+mn-lt"/>
                          <a:ea typeface="+mn-ea"/>
                          <a:cs typeface="+mn-cs"/>
                        </a:rPr>
                        <a:t>onDestroy</a:t>
                      </a:r>
                      <a:r>
                        <a:rPr lang="en-IN" sz="1800" b="1" kern="1200">
                          <a:solidFill>
                            <a:schemeClr val="tx1"/>
                          </a:solidFill>
                          <a:effectLst/>
                          <a:latin typeface="+mn-lt"/>
                          <a:ea typeface="+mn-ea"/>
                          <a:cs typeface="+mn-cs"/>
                        </a:rPr>
                        <a:t>()</a:t>
                      </a:r>
                      <a:endParaRPr lang="en-IN" sz="1800" kern="1200">
                        <a:solidFill>
                          <a:schemeClr val="tx1"/>
                        </a:solidFill>
                        <a:effectLst/>
                        <a:latin typeface="+mn-lt"/>
                        <a:ea typeface="+mn-ea"/>
                        <a:cs typeface="+mn-cs"/>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marL="285750" indent="-285750">
                        <a:buFont typeface="Arial" panose="020B0604020202020204" pitchFamily="34" charset="0"/>
                        <a:buChar char="•"/>
                      </a:pPr>
                      <a:r>
                        <a:rPr lang="en-IN" sz="1800" kern="1200">
                          <a:solidFill>
                            <a:schemeClr val="tx1"/>
                          </a:solidFill>
                          <a:effectLst/>
                          <a:latin typeface="+mn-lt"/>
                          <a:ea typeface="+mn-ea"/>
                          <a:cs typeface="+mn-cs"/>
                        </a:rPr>
                        <a:t>The system invokes this method when the service is no longer used and is being destroyed.</a:t>
                      </a:r>
                    </a:p>
                    <a:p>
                      <a:pPr marL="285750" indent="-285750">
                        <a:buFont typeface="Arial" panose="020B0604020202020204" pitchFamily="34" charset="0"/>
                        <a:buChar char="•"/>
                      </a:pPr>
                      <a:r>
                        <a:rPr lang="en-IN" sz="1800" kern="1200">
                          <a:solidFill>
                            <a:schemeClr val="tx1"/>
                          </a:solidFill>
                          <a:effectLst/>
                          <a:latin typeface="+mn-lt"/>
                          <a:ea typeface="+mn-ea"/>
                          <a:cs typeface="+mn-cs"/>
                        </a:rPr>
                        <a:t>Your service should implement this to clean up any resources such as threads, registered listeners, or receivers. This is the last call that the service receives.</a:t>
                      </a: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292956405"/>
                  </a:ext>
                </a:extLst>
              </a:tr>
            </a:tbl>
          </a:graphicData>
        </a:graphic>
      </p:graphicFrame>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751EEE9-48D8-C540-A740-D61368E3E98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25500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Declaring a service in the manifest</a:t>
            </a:r>
          </a:p>
        </p:txBody>
      </p:sp>
      <p:sp>
        <p:nvSpPr>
          <p:cNvPr id="3" name="Content Placeholder 2"/>
          <p:cNvSpPr>
            <a:spLocks noGrp="1"/>
          </p:cNvSpPr>
          <p:nvPr>
            <p:ph idx="1"/>
          </p:nvPr>
        </p:nvSpPr>
        <p:spPr>
          <a:xfrm>
            <a:off x="131180" y="863445"/>
            <a:ext cx="11929641" cy="1257964"/>
          </a:xfrm>
        </p:spPr>
        <p:txBody>
          <a:bodyPr/>
          <a:lstStyle/>
          <a:p>
            <a:r>
              <a:rPr lang="en-IN"/>
              <a:t>You must declare all services in your application's manifest file, just as you do for activities and other components.</a:t>
            </a:r>
          </a:p>
          <a:p>
            <a:r>
              <a:rPr lang="en-IN"/>
              <a:t>To declare your service, add a &lt;service&gt; element as a child of the &lt;application&gt; element.</a:t>
            </a:r>
          </a:p>
          <a:p>
            <a:pPr marL="0" indent="0">
              <a:buNone/>
            </a:pPr>
            <a:endParaRPr lang="en-IN"/>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ound Same Side Corner Rectangle 3">
            <a:extLst>
              <a:ext uri="{FF2B5EF4-FFF2-40B4-BE49-F238E27FC236}">
                <a16:creationId xmlns:a16="http://schemas.microsoft.com/office/drawing/2014/main" id="{942765F5-9DA3-7E4E-B048-D0782A56B282}"/>
              </a:ext>
            </a:extLst>
          </p:cNvPr>
          <p:cNvSpPr/>
          <p:nvPr/>
        </p:nvSpPr>
        <p:spPr>
          <a:xfrm>
            <a:off x="131180" y="2286619"/>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7" name="Rectangle 6">
            <a:extLst>
              <a:ext uri="{FF2B5EF4-FFF2-40B4-BE49-F238E27FC236}">
                <a16:creationId xmlns:a16="http://schemas.microsoft.com/office/drawing/2014/main" id="{A807D186-37B3-5642-856F-BE4381C0E710}"/>
              </a:ext>
            </a:extLst>
          </p:cNvPr>
          <p:cNvSpPr/>
          <p:nvPr/>
        </p:nvSpPr>
        <p:spPr>
          <a:xfrm>
            <a:off x="690740" y="2625620"/>
            <a:ext cx="9302293" cy="2096282"/>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a:solidFill>
                  <a:schemeClr val="tx1"/>
                </a:solidFill>
                <a:latin typeface="Courier New" panose="02070309020205020404" pitchFamily="49" charset="0"/>
                <a:cs typeface="Courier New" panose="02070309020205020404" pitchFamily="49" charset="0"/>
              </a:rPr>
              <a:t>&lt;manifest ... &gt;</a:t>
            </a:r>
          </a:p>
          <a:p>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&lt;application ... &gt;</a:t>
            </a:r>
          </a:p>
          <a:p>
            <a:r>
              <a:rPr lang="en-IN">
                <a:solidFill>
                  <a:schemeClr val="tx1"/>
                </a:solidFill>
                <a:latin typeface="Courier New" panose="02070309020205020404" pitchFamily="49" charset="0"/>
                <a:cs typeface="Courier New" panose="02070309020205020404" pitchFamily="49" charset="0"/>
              </a:rPr>
              <a:t>      &lt;service android:name=".ExampleService" /&gt;</a:t>
            </a:r>
          </a:p>
          <a:p>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&lt;/application&gt;</a:t>
            </a:r>
          </a:p>
          <a:p>
            <a:r>
              <a:rPr lang="en-IN">
                <a:solidFill>
                  <a:schemeClr val="tx1"/>
                </a:solidFill>
                <a:latin typeface="Courier New" panose="02070309020205020404" pitchFamily="49" charset="0"/>
                <a:cs typeface="Courier New" panose="02070309020205020404" pitchFamily="49" charset="0"/>
              </a:rPr>
              <a:t>&lt;/manifest&gt;</a:t>
            </a:r>
          </a:p>
        </p:txBody>
      </p:sp>
      <p:sp>
        <p:nvSpPr>
          <p:cNvPr id="8" name="Rectangle 7">
            <a:extLst>
              <a:ext uri="{FF2B5EF4-FFF2-40B4-BE49-F238E27FC236}">
                <a16:creationId xmlns:a16="http://schemas.microsoft.com/office/drawing/2014/main" id="{1D41482B-0130-ED44-8DB1-FFA978875285}"/>
              </a:ext>
            </a:extLst>
          </p:cNvPr>
          <p:cNvSpPr/>
          <p:nvPr/>
        </p:nvSpPr>
        <p:spPr>
          <a:xfrm>
            <a:off x="131179" y="2625620"/>
            <a:ext cx="559561" cy="209628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mj-lt"/>
                <a:cs typeface="Consolas" panose="020B0609020204030204" pitchFamily="49" charset="0"/>
              </a:rPr>
              <a:t>1</a:t>
            </a:r>
          </a:p>
          <a:p>
            <a:pPr algn="r"/>
            <a:r>
              <a:rPr lang="en-US" b="1">
                <a:solidFill>
                  <a:schemeClr val="tx1"/>
                </a:solidFill>
                <a:latin typeface="+mj-lt"/>
                <a:cs typeface="Consolas" panose="020B0609020204030204" pitchFamily="49" charset="0"/>
              </a:rPr>
              <a:t>2</a:t>
            </a:r>
          </a:p>
          <a:p>
            <a:pPr algn="r"/>
            <a:r>
              <a:rPr lang="en-US" b="1">
                <a:solidFill>
                  <a:schemeClr val="tx1"/>
                </a:solidFill>
                <a:latin typeface="+mj-lt"/>
                <a:cs typeface="Consolas" panose="020B0609020204030204" pitchFamily="49" charset="0"/>
              </a:rPr>
              <a:t>3</a:t>
            </a:r>
          </a:p>
          <a:p>
            <a:pPr algn="r"/>
            <a:r>
              <a:rPr lang="en-US" b="1">
                <a:solidFill>
                  <a:schemeClr val="tx1"/>
                </a:solidFill>
                <a:latin typeface="+mj-lt"/>
                <a:cs typeface="Consolas" panose="020B0609020204030204" pitchFamily="49" charset="0"/>
              </a:rPr>
              <a:t>4</a:t>
            </a:r>
          </a:p>
          <a:p>
            <a:pPr algn="r"/>
            <a:r>
              <a:rPr lang="en-US" b="1">
                <a:solidFill>
                  <a:schemeClr val="tx1"/>
                </a:solidFill>
                <a:latin typeface="+mj-lt"/>
                <a:cs typeface="Consolas" panose="020B0609020204030204" pitchFamily="49" charset="0"/>
              </a:rPr>
              <a:t>5</a:t>
            </a:r>
          </a:p>
          <a:p>
            <a:pPr algn="r"/>
            <a:r>
              <a:rPr lang="en-US" b="1">
                <a:solidFill>
                  <a:schemeClr val="tx1"/>
                </a:solidFill>
                <a:latin typeface="+mj-lt"/>
                <a:cs typeface="Consolas" panose="020B0609020204030204" pitchFamily="49" charset="0"/>
              </a:rPr>
              <a:t>6</a:t>
            </a:r>
          </a:p>
          <a:p>
            <a:pPr algn="r"/>
            <a:r>
              <a:rPr lang="en-US" b="1">
                <a:solidFill>
                  <a:schemeClr val="tx1"/>
                </a:solidFill>
                <a:latin typeface="+mj-lt"/>
                <a:cs typeface="Consolas" panose="020B0609020204030204" pitchFamily="49" charset="0"/>
              </a:rPr>
              <a:t>7</a:t>
            </a:r>
          </a:p>
        </p:txBody>
      </p:sp>
    </p:spTree>
    <p:extLst>
      <p:ext uri="{BB962C8B-B14F-4D97-AF65-F5344CB8AC3E}">
        <p14:creationId xmlns:p14="http://schemas.microsoft.com/office/powerpoint/2010/main" val="16329789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9605229" cy="5096341"/>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300">
                <a:solidFill>
                  <a:schemeClr val="tx1"/>
                </a:solidFill>
                <a:latin typeface="Courier New" panose="02070309020205020404" pitchFamily="49" charset="0"/>
                <a:cs typeface="Courier New" panose="02070309020205020404" pitchFamily="49" charset="0"/>
              </a:rPr>
              <a:t>public class HelloService extends Service {</a:t>
            </a:r>
          </a:p>
          <a:p>
            <a:r>
              <a:rPr lang="en-IN" sz="1300">
                <a:solidFill>
                  <a:schemeClr val="tx1"/>
                </a:solidFill>
                <a:latin typeface="Courier New" panose="02070309020205020404" pitchFamily="49" charset="0"/>
                <a:cs typeface="Courier New" panose="02070309020205020404" pitchFamily="49" charset="0"/>
              </a:rPr>
              <a:t>  private Looper serviceLooper;</a:t>
            </a:r>
          </a:p>
          <a:p>
            <a:r>
              <a:rPr lang="en-IN" sz="1300">
                <a:solidFill>
                  <a:schemeClr val="tx1"/>
                </a:solidFill>
                <a:latin typeface="Courier New" panose="02070309020205020404" pitchFamily="49" charset="0"/>
                <a:cs typeface="Courier New" panose="02070309020205020404" pitchFamily="49" charset="0"/>
              </a:rPr>
              <a:t>  private ServiceHandler serviceHandler;</a:t>
            </a:r>
          </a:p>
          <a:p>
            <a:br>
              <a:rPr lang="en-IN" sz="1300">
                <a:solidFill>
                  <a:schemeClr val="tx1"/>
                </a:solidFill>
                <a:latin typeface="Courier New" panose="02070309020205020404" pitchFamily="49" charset="0"/>
                <a:cs typeface="Courier New" panose="02070309020205020404" pitchFamily="49" charset="0"/>
              </a:rPr>
            </a:br>
            <a:endParaRPr lang="en-IN" sz="1300">
              <a:solidFill>
                <a:schemeClr val="tx1"/>
              </a:solidFill>
              <a:latin typeface="Courier New" panose="02070309020205020404" pitchFamily="49" charset="0"/>
              <a:cs typeface="Courier New" panose="02070309020205020404" pitchFamily="49" charset="0"/>
            </a:endParaRPr>
          </a:p>
          <a:p>
            <a:r>
              <a:rPr lang="en-IN" sz="1300">
                <a:solidFill>
                  <a:schemeClr val="tx1"/>
                </a:solidFill>
                <a:latin typeface="Courier New" panose="02070309020205020404" pitchFamily="49" charset="0"/>
                <a:cs typeface="Courier New" panose="02070309020205020404" pitchFamily="49" charset="0"/>
              </a:rPr>
              <a:t>  // Handler that receives messages from the thread</a:t>
            </a:r>
          </a:p>
          <a:p>
            <a:r>
              <a:rPr lang="en-IN" sz="1300">
                <a:solidFill>
                  <a:schemeClr val="tx1"/>
                </a:solidFill>
                <a:latin typeface="Courier New" panose="02070309020205020404" pitchFamily="49" charset="0"/>
                <a:cs typeface="Courier New" panose="02070309020205020404" pitchFamily="49" charset="0"/>
              </a:rPr>
              <a:t>  private final class ServiceHandler extends Handler {</a:t>
            </a:r>
          </a:p>
          <a:p>
            <a:r>
              <a:rPr lang="en-IN" sz="1300">
                <a:solidFill>
                  <a:schemeClr val="tx1"/>
                </a:solidFill>
                <a:latin typeface="Courier New" panose="02070309020205020404" pitchFamily="49" charset="0"/>
                <a:cs typeface="Courier New" panose="02070309020205020404" pitchFamily="49" charset="0"/>
              </a:rPr>
              <a:t>      public ServiceHandler(Looper looper) {</a:t>
            </a:r>
          </a:p>
          <a:p>
            <a:r>
              <a:rPr lang="en-IN" sz="1300">
                <a:solidFill>
                  <a:schemeClr val="tx1"/>
                </a:solidFill>
                <a:latin typeface="Courier New" panose="02070309020205020404" pitchFamily="49" charset="0"/>
                <a:cs typeface="Courier New" panose="02070309020205020404" pitchFamily="49" charset="0"/>
              </a:rPr>
              <a:t>          super(looper);</a:t>
            </a:r>
          </a:p>
          <a:p>
            <a:r>
              <a:rPr lang="en-IN" sz="1300">
                <a:solidFill>
                  <a:schemeClr val="tx1"/>
                </a:solidFill>
                <a:latin typeface="Courier New" panose="02070309020205020404" pitchFamily="49" charset="0"/>
                <a:cs typeface="Courier New" panose="02070309020205020404" pitchFamily="49" charset="0"/>
              </a:rPr>
              <a:t>      }</a:t>
            </a:r>
          </a:p>
          <a:p>
            <a:r>
              <a:rPr lang="en-IN" sz="1300">
                <a:solidFill>
                  <a:schemeClr val="tx1"/>
                </a:solidFill>
                <a:latin typeface="Courier New" panose="02070309020205020404" pitchFamily="49" charset="0"/>
                <a:cs typeface="Courier New" panose="02070309020205020404" pitchFamily="49" charset="0"/>
              </a:rPr>
              <a:t>      @Override</a:t>
            </a:r>
          </a:p>
          <a:p>
            <a:r>
              <a:rPr lang="en-IN" sz="1300">
                <a:solidFill>
                  <a:schemeClr val="tx1"/>
                </a:solidFill>
                <a:latin typeface="Courier New" panose="02070309020205020404" pitchFamily="49" charset="0"/>
                <a:cs typeface="Courier New" panose="02070309020205020404" pitchFamily="49" charset="0"/>
              </a:rPr>
              <a:t>      public void handleMessage(Message msg) {</a:t>
            </a:r>
          </a:p>
          <a:p>
            <a:r>
              <a:rPr lang="en-IN" sz="1300">
                <a:solidFill>
                  <a:schemeClr val="tx1"/>
                </a:solidFill>
                <a:latin typeface="Courier New" panose="02070309020205020404" pitchFamily="49" charset="0"/>
                <a:cs typeface="Courier New" panose="02070309020205020404" pitchFamily="49" charset="0"/>
              </a:rPr>
              <a:t>          // Normally we would do some work here, like download a file.</a:t>
            </a:r>
          </a:p>
          <a:p>
            <a:r>
              <a:rPr lang="en-IN" sz="1300">
                <a:solidFill>
                  <a:schemeClr val="tx1"/>
                </a:solidFill>
                <a:latin typeface="Courier New" panose="02070309020205020404" pitchFamily="49" charset="0"/>
                <a:cs typeface="Courier New" panose="02070309020205020404" pitchFamily="49" charset="0"/>
              </a:rPr>
              <a:t>          // For our sample, we just sleep for 5 seconds.</a:t>
            </a:r>
          </a:p>
          <a:p>
            <a:r>
              <a:rPr lang="en-IN" sz="1300">
                <a:solidFill>
                  <a:schemeClr val="tx1"/>
                </a:solidFill>
                <a:latin typeface="Courier New" panose="02070309020205020404" pitchFamily="49" charset="0"/>
                <a:cs typeface="Courier New" panose="02070309020205020404" pitchFamily="49" charset="0"/>
              </a:rPr>
              <a:t>          try {</a:t>
            </a:r>
          </a:p>
          <a:p>
            <a:r>
              <a:rPr lang="en-IN" sz="1300">
                <a:solidFill>
                  <a:schemeClr val="tx1"/>
                </a:solidFill>
                <a:latin typeface="Courier New" panose="02070309020205020404" pitchFamily="49" charset="0"/>
                <a:cs typeface="Courier New" panose="02070309020205020404" pitchFamily="49" charset="0"/>
              </a:rPr>
              <a:t>              Thread.sleep(5000);</a:t>
            </a:r>
          </a:p>
          <a:p>
            <a:r>
              <a:rPr lang="en-IN" sz="1300">
                <a:solidFill>
                  <a:schemeClr val="tx1"/>
                </a:solidFill>
                <a:latin typeface="Courier New" panose="02070309020205020404" pitchFamily="49" charset="0"/>
                <a:cs typeface="Courier New" panose="02070309020205020404" pitchFamily="49" charset="0"/>
              </a:rPr>
              <a:t>          } catch (InterruptedException e) {</a:t>
            </a:r>
          </a:p>
          <a:p>
            <a:r>
              <a:rPr lang="en-IN" sz="1300">
                <a:solidFill>
                  <a:schemeClr val="tx1"/>
                </a:solidFill>
                <a:latin typeface="Courier New" panose="02070309020205020404" pitchFamily="49" charset="0"/>
                <a:cs typeface="Courier New" panose="02070309020205020404" pitchFamily="49" charset="0"/>
              </a:rPr>
              <a:t>              // Restore interrupt status.</a:t>
            </a:r>
          </a:p>
          <a:p>
            <a:r>
              <a:rPr lang="en-IN" sz="1300">
                <a:solidFill>
                  <a:schemeClr val="tx1"/>
                </a:solidFill>
                <a:latin typeface="Courier New" panose="02070309020205020404" pitchFamily="49" charset="0"/>
                <a:cs typeface="Courier New" panose="02070309020205020404" pitchFamily="49" charset="0"/>
              </a:rPr>
              <a:t>              Thread.currentThread().interrupt();</a:t>
            </a:r>
          </a:p>
          <a:p>
            <a:r>
              <a:rPr lang="en-IN" sz="1300">
                <a:solidFill>
                  <a:schemeClr val="tx1"/>
                </a:solidFill>
                <a:latin typeface="Courier New" panose="02070309020205020404" pitchFamily="49" charset="0"/>
                <a:cs typeface="Courier New" panose="02070309020205020404" pitchFamily="49" charset="0"/>
              </a:rPr>
              <a:t>          }</a:t>
            </a:r>
          </a:p>
          <a:p>
            <a:r>
              <a:rPr lang="en-IN" sz="1300">
                <a:solidFill>
                  <a:schemeClr val="tx1"/>
                </a:solidFill>
                <a:latin typeface="Courier New" panose="02070309020205020404" pitchFamily="49" charset="0"/>
                <a:cs typeface="Courier New" panose="02070309020205020404" pitchFamily="49" charset="0"/>
              </a:rPr>
              <a:t>          // Stop the service using the startId, so that we don't stop</a:t>
            </a:r>
          </a:p>
          <a:p>
            <a:r>
              <a:rPr lang="en-IN" sz="1300">
                <a:solidFill>
                  <a:schemeClr val="tx1"/>
                </a:solidFill>
                <a:latin typeface="Courier New" panose="02070309020205020404" pitchFamily="49" charset="0"/>
                <a:cs typeface="Courier New" panose="02070309020205020404" pitchFamily="49" charset="0"/>
              </a:rPr>
              <a:t>          // the service in the middle of handling another job</a:t>
            </a:r>
          </a:p>
          <a:p>
            <a:r>
              <a:rPr lang="en-IN" sz="1300">
                <a:solidFill>
                  <a:schemeClr val="tx1"/>
                </a:solidFill>
                <a:latin typeface="Courier New" panose="02070309020205020404" pitchFamily="49" charset="0"/>
                <a:cs typeface="Courier New" panose="02070309020205020404" pitchFamily="49" charset="0"/>
              </a:rPr>
              <a:t>          stopSelf(msg.arg1);</a:t>
            </a:r>
          </a:p>
          <a:p>
            <a:r>
              <a:rPr lang="en-IN" sz="1300">
                <a:solidFill>
                  <a:schemeClr val="tx1"/>
                </a:solidFill>
                <a:latin typeface="Courier New" panose="02070309020205020404" pitchFamily="49" charset="0"/>
                <a:cs typeface="Courier New" panose="02070309020205020404" pitchFamily="49" charset="0"/>
              </a:rPr>
              <a:t>      }</a:t>
            </a:r>
          </a:p>
          <a:p>
            <a:r>
              <a:rPr lang="en-IN" sz="1300">
                <a:solidFill>
                  <a:schemeClr val="tx1"/>
                </a:solidFill>
                <a:latin typeface="Courier New" panose="02070309020205020404" pitchFamily="49" charset="0"/>
                <a:cs typeface="Courier New" panose="02070309020205020404" pitchFamily="49" charset="0"/>
              </a:rPr>
              <a:t>  }</a:t>
            </a:r>
          </a:p>
        </p:txBody>
      </p:sp>
      <p:sp>
        <p:nvSpPr>
          <p:cNvPr id="6" name="Rectangle 5"/>
          <p:cNvSpPr/>
          <p:nvPr/>
        </p:nvSpPr>
        <p:spPr>
          <a:xfrm>
            <a:off x="133453" y="1214518"/>
            <a:ext cx="559561" cy="50963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300" b="1">
                <a:solidFill>
                  <a:schemeClr val="tx1"/>
                </a:solidFill>
                <a:latin typeface="Courier New" panose="02070309020205020404" pitchFamily="49" charset="0"/>
                <a:cs typeface="Courier New" panose="02070309020205020404" pitchFamily="49" charset="0"/>
              </a:rPr>
              <a:t>1</a:t>
            </a:r>
          </a:p>
          <a:p>
            <a:pPr algn="r"/>
            <a:r>
              <a:rPr lang="en-US" sz="1300" b="1">
                <a:solidFill>
                  <a:schemeClr val="tx1"/>
                </a:solidFill>
                <a:latin typeface="Courier New" panose="02070309020205020404" pitchFamily="49" charset="0"/>
                <a:cs typeface="Courier New" panose="02070309020205020404" pitchFamily="49" charset="0"/>
              </a:rPr>
              <a:t>2</a:t>
            </a:r>
          </a:p>
          <a:p>
            <a:pPr algn="r"/>
            <a:r>
              <a:rPr lang="en-US" sz="1300" b="1">
                <a:solidFill>
                  <a:schemeClr val="tx1"/>
                </a:solidFill>
                <a:latin typeface="Courier New" panose="02070309020205020404" pitchFamily="49" charset="0"/>
                <a:cs typeface="Courier New" panose="02070309020205020404" pitchFamily="49" charset="0"/>
              </a:rPr>
              <a:t>3</a:t>
            </a:r>
          </a:p>
          <a:p>
            <a:pPr algn="r"/>
            <a:r>
              <a:rPr lang="en-US" sz="1300" b="1">
                <a:solidFill>
                  <a:schemeClr val="tx1"/>
                </a:solidFill>
                <a:latin typeface="Courier New" panose="02070309020205020404" pitchFamily="49" charset="0"/>
                <a:cs typeface="Courier New" panose="02070309020205020404" pitchFamily="49" charset="0"/>
              </a:rPr>
              <a:t>4</a:t>
            </a:r>
          </a:p>
          <a:p>
            <a:pPr algn="r"/>
            <a:r>
              <a:rPr lang="en-US" sz="1300" b="1">
                <a:solidFill>
                  <a:schemeClr val="tx1"/>
                </a:solidFill>
                <a:latin typeface="Courier New" panose="02070309020205020404" pitchFamily="49" charset="0"/>
                <a:cs typeface="Courier New" panose="02070309020205020404" pitchFamily="49" charset="0"/>
              </a:rPr>
              <a:t>5</a:t>
            </a:r>
          </a:p>
          <a:p>
            <a:pPr algn="r"/>
            <a:r>
              <a:rPr lang="en-US" sz="1300" b="1">
                <a:solidFill>
                  <a:schemeClr val="tx1"/>
                </a:solidFill>
                <a:latin typeface="Courier New" panose="02070309020205020404" pitchFamily="49" charset="0"/>
                <a:cs typeface="Courier New" panose="02070309020205020404" pitchFamily="49" charset="0"/>
              </a:rPr>
              <a:t>6</a:t>
            </a:r>
          </a:p>
          <a:p>
            <a:pPr algn="r"/>
            <a:r>
              <a:rPr lang="en-US" sz="1300" b="1">
                <a:solidFill>
                  <a:schemeClr val="tx1"/>
                </a:solidFill>
                <a:latin typeface="Courier New" panose="02070309020205020404" pitchFamily="49" charset="0"/>
                <a:cs typeface="Courier New" panose="02070309020205020404" pitchFamily="49" charset="0"/>
              </a:rPr>
              <a:t>7</a:t>
            </a:r>
          </a:p>
          <a:p>
            <a:pPr algn="r"/>
            <a:r>
              <a:rPr lang="en-US" sz="1300" b="1">
                <a:solidFill>
                  <a:schemeClr val="tx1"/>
                </a:solidFill>
                <a:latin typeface="Courier New" panose="02070309020205020404" pitchFamily="49" charset="0"/>
                <a:cs typeface="Courier New" panose="02070309020205020404" pitchFamily="49" charset="0"/>
              </a:rPr>
              <a:t>8</a:t>
            </a:r>
          </a:p>
          <a:p>
            <a:pPr algn="r"/>
            <a:r>
              <a:rPr lang="en-US" sz="1300" b="1">
                <a:solidFill>
                  <a:schemeClr val="tx1"/>
                </a:solidFill>
                <a:latin typeface="Courier New" panose="02070309020205020404" pitchFamily="49" charset="0"/>
                <a:cs typeface="Courier New" panose="02070309020205020404" pitchFamily="49" charset="0"/>
              </a:rPr>
              <a:t>9</a:t>
            </a:r>
          </a:p>
          <a:p>
            <a:pPr algn="r"/>
            <a:r>
              <a:rPr lang="en-US" sz="1300" b="1">
                <a:solidFill>
                  <a:schemeClr val="tx1"/>
                </a:solidFill>
                <a:latin typeface="Courier New" panose="02070309020205020404" pitchFamily="49" charset="0"/>
                <a:cs typeface="Courier New" panose="02070309020205020404" pitchFamily="49" charset="0"/>
              </a:rPr>
              <a:t>10</a:t>
            </a:r>
          </a:p>
          <a:p>
            <a:pPr algn="r"/>
            <a:r>
              <a:rPr lang="en-US" sz="1300" b="1">
                <a:solidFill>
                  <a:schemeClr val="tx1"/>
                </a:solidFill>
                <a:latin typeface="Courier New" panose="02070309020205020404" pitchFamily="49" charset="0"/>
                <a:cs typeface="Courier New" panose="02070309020205020404" pitchFamily="49" charset="0"/>
              </a:rPr>
              <a:t>11</a:t>
            </a:r>
          </a:p>
          <a:p>
            <a:pPr algn="r"/>
            <a:r>
              <a:rPr lang="en-US" sz="1300" b="1">
                <a:solidFill>
                  <a:schemeClr val="tx1"/>
                </a:solidFill>
                <a:latin typeface="Courier New" panose="02070309020205020404" pitchFamily="49" charset="0"/>
                <a:cs typeface="Courier New" panose="02070309020205020404" pitchFamily="49" charset="0"/>
              </a:rPr>
              <a:t>12</a:t>
            </a:r>
          </a:p>
          <a:p>
            <a:pPr algn="r"/>
            <a:r>
              <a:rPr lang="en-US" sz="1300" b="1">
                <a:solidFill>
                  <a:schemeClr val="tx1"/>
                </a:solidFill>
                <a:latin typeface="Courier New" panose="02070309020205020404" pitchFamily="49" charset="0"/>
                <a:cs typeface="Courier New" panose="02070309020205020404" pitchFamily="49" charset="0"/>
              </a:rPr>
              <a:t>13</a:t>
            </a:r>
          </a:p>
          <a:p>
            <a:pPr algn="r"/>
            <a:r>
              <a:rPr lang="en-US" sz="1300" b="1">
                <a:solidFill>
                  <a:schemeClr val="tx1"/>
                </a:solidFill>
                <a:latin typeface="Courier New" panose="02070309020205020404" pitchFamily="49" charset="0"/>
                <a:cs typeface="Courier New" panose="02070309020205020404" pitchFamily="49" charset="0"/>
              </a:rPr>
              <a:t>14</a:t>
            </a:r>
          </a:p>
          <a:p>
            <a:pPr algn="r"/>
            <a:r>
              <a:rPr lang="en-US" sz="1300" b="1">
                <a:solidFill>
                  <a:schemeClr val="tx1"/>
                </a:solidFill>
                <a:latin typeface="Courier New" panose="02070309020205020404" pitchFamily="49" charset="0"/>
                <a:cs typeface="Courier New" panose="02070309020205020404" pitchFamily="49" charset="0"/>
              </a:rPr>
              <a:t>15</a:t>
            </a:r>
          </a:p>
          <a:p>
            <a:pPr algn="r"/>
            <a:r>
              <a:rPr lang="en-US" sz="1300" b="1">
                <a:solidFill>
                  <a:schemeClr val="tx1"/>
                </a:solidFill>
                <a:latin typeface="Courier New" panose="02070309020205020404" pitchFamily="49" charset="0"/>
                <a:cs typeface="Courier New" panose="02070309020205020404" pitchFamily="49" charset="0"/>
              </a:rPr>
              <a:t>16</a:t>
            </a:r>
          </a:p>
          <a:p>
            <a:pPr algn="r"/>
            <a:r>
              <a:rPr lang="en-US" sz="1300" b="1">
                <a:solidFill>
                  <a:schemeClr val="tx1"/>
                </a:solidFill>
                <a:latin typeface="Courier New" panose="02070309020205020404" pitchFamily="49" charset="0"/>
                <a:cs typeface="Courier New" panose="02070309020205020404" pitchFamily="49" charset="0"/>
              </a:rPr>
              <a:t>17</a:t>
            </a:r>
          </a:p>
          <a:p>
            <a:pPr algn="r"/>
            <a:r>
              <a:rPr lang="en-US" sz="1300" b="1">
                <a:solidFill>
                  <a:schemeClr val="tx1"/>
                </a:solidFill>
                <a:latin typeface="Courier New" panose="02070309020205020404" pitchFamily="49" charset="0"/>
                <a:cs typeface="Courier New" panose="02070309020205020404" pitchFamily="49" charset="0"/>
              </a:rPr>
              <a:t>18</a:t>
            </a:r>
          </a:p>
          <a:p>
            <a:pPr algn="r"/>
            <a:r>
              <a:rPr lang="en-US" sz="1300" b="1">
                <a:solidFill>
                  <a:schemeClr val="tx1"/>
                </a:solidFill>
                <a:latin typeface="Courier New" panose="02070309020205020404" pitchFamily="49" charset="0"/>
                <a:cs typeface="Courier New" panose="02070309020205020404" pitchFamily="49" charset="0"/>
              </a:rPr>
              <a:t>19</a:t>
            </a:r>
          </a:p>
          <a:p>
            <a:pPr algn="r"/>
            <a:r>
              <a:rPr lang="en-US" sz="1300" b="1">
                <a:solidFill>
                  <a:schemeClr val="tx1"/>
                </a:solidFill>
                <a:latin typeface="Courier New" panose="02070309020205020404" pitchFamily="49" charset="0"/>
                <a:cs typeface="Courier New" panose="02070309020205020404" pitchFamily="49" charset="0"/>
              </a:rPr>
              <a:t>20</a:t>
            </a:r>
          </a:p>
          <a:p>
            <a:pPr algn="r"/>
            <a:r>
              <a:rPr lang="en-US" sz="1300" b="1">
                <a:solidFill>
                  <a:schemeClr val="tx1"/>
                </a:solidFill>
                <a:latin typeface="Courier New" panose="02070309020205020404" pitchFamily="49" charset="0"/>
                <a:cs typeface="Courier New" panose="02070309020205020404" pitchFamily="49" charset="0"/>
              </a:rPr>
              <a:t>21</a:t>
            </a:r>
          </a:p>
          <a:p>
            <a:pPr algn="r"/>
            <a:r>
              <a:rPr lang="en-US" sz="1300" b="1">
                <a:solidFill>
                  <a:schemeClr val="tx1"/>
                </a:solidFill>
                <a:latin typeface="Courier New" panose="02070309020205020404" pitchFamily="49" charset="0"/>
                <a:cs typeface="Courier New" panose="02070309020205020404" pitchFamily="49" charset="0"/>
              </a:rPr>
              <a:t>22</a:t>
            </a:r>
          </a:p>
          <a:p>
            <a:pPr algn="r"/>
            <a:r>
              <a:rPr lang="en-US" sz="1300" b="1">
                <a:solidFill>
                  <a:schemeClr val="tx1"/>
                </a:solidFill>
                <a:latin typeface="Courier New" panose="02070309020205020404" pitchFamily="49" charset="0"/>
                <a:cs typeface="Courier New" panose="02070309020205020404" pitchFamily="49" charset="0"/>
              </a:rPr>
              <a:t>23</a:t>
            </a:r>
          </a:p>
          <a:p>
            <a:pPr algn="r"/>
            <a:r>
              <a:rPr lang="en-US" sz="1300" b="1">
                <a:solidFill>
                  <a:schemeClr val="tx1"/>
                </a:solidFill>
                <a:latin typeface="Courier New" panose="02070309020205020404" pitchFamily="49" charset="0"/>
                <a:cs typeface="Courier New" panose="02070309020205020404" pitchFamily="49" charset="0"/>
              </a:rPr>
              <a:t>24</a:t>
            </a:r>
          </a:p>
          <a:p>
            <a:pPr algn="r"/>
            <a:r>
              <a:rPr lang="en-US" sz="1300" b="1">
                <a:solidFill>
                  <a:schemeClr val="tx1"/>
                </a:solidFill>
                <a:latin typeface="Courier New" panose="02070309020205020404" pitchFamily="49" charset="0"/>
                <a:cs typeface="Courier New" panose="02070309020205020404" pitchFamily="49" charset="0"/>
              </a:rPr>
              <a:t>25</a:t>
            </a:r>
          </a:p>
        </p:txBody>
      </p:sp>
    </p:spTree>
    <p:extLst>
      <p:ext uri="{BB962C8B-B14F-4D97-AF65-F5344CB8AC3E}">
        <p14:creationId xmlns:p14="http://schemas.microsoft.com/office/powerpoint/2010/main" val="30781357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9605229" cy="4581371"/>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400">
                <a:solidFill>
                  <a:schemeClr val="tx1"/>
                </a:solidFill>
                <a:latin typeface="Courier New" panose="02070309020205020404" pitchFamily="49" charset="0"/>
                <a:cs typeface="Courier New" panose="02070309020205020404" pitchFamily="49" charset="0"/>
              </a:rPr>
              <a:t>@Override</a:t>
            </a:r>
          </a:p>
          <a:p>
            <a:r>
              <a:rPr lang="en-IN" sz="1400">
                <a:solidFill>
                  <a:schemeClr val="tx1"/>
                </a:solidFill>
                <a:latin typeface="Courier New" panose="02070309020205020404" pitchFamily="49" charset="0"/>
                <a:cs typeface="Courier New" panose="02070309020205020404" pitchFamily="49" charset="0"/>
              </a:rPr>
              <a:t>  public void onCreate() {</a:t>
            </a:r>
          </a:p>
          <a:p>
            <a:r>
              <a:rPr lang="en-IN" sz="1400">
                <a:solidFill>
                  <a:schemeClr val="tx1"/>
                </a:solidFill>
                <a:latin typeface="Courier New" panose="02070309020205020404" pitchFamily="49" charset="0"/>
                <a:cs typeface="Courier New" panose="02070309020205020404" pitchFamily="49" charset="0"/>
              </a:rPr>
              <a:t>    HandlerThread thread = new HandlerThread("ServiceStartArguments",</a:t>
            </a:r>
          </a:p>
          <a:p>
            <a:r>
              <a:rPr lang="en-IN" sz="1400">
                <a:solidFill>
                  <a:schemeClr val="tx1"/>
                </a:solidFill>
                <a:latin typeface="Courier New" panose="02070309020205020404" pitchFamily="49" charset="0"/>
                <a:cs typeface="Courier New" panose="02070309020205020404" pitchFamily="49" charset="0"/>
              </a:rPr>
              <a:t>            Process.THREAD_PRIORITY_BACKGROUND);</a:t>
            </a:r>
          </a:p>
          <a:p>
            <a:r>
              <a:rPr lang="en-IN" sz="1400">
                <a:solidFill>
                  <a:schemeClr val="tx1"/>
                </a:solidFill>
                <a:latin typeface="Courier New" panose="02070309020205020404" pitchFamily="49" charset="0"/>
                <a:cs typeface="Courier New" panose="02070309020205020404" pitchFamily="49" charset="0"/>
              </a:rPr>
              <a:t>    thread.start();</a:t>
            </a:r>
          </a:p>
          <a:p>
            <a:br>
              <a:rPr lang="en-IN" sz="1400">
                <a:solidFill>
                  <a:schemeClr val="tx1"/>
                </a:solidFill>
                <a:latin typeface="Courier New" panose="02070309020205020404" pitchFamily="49" charset="0"/>
                <a:cs typeface="Courier New" panose="02070309020205020404" pitchFamily="49" charset="0"/>
              </a:rPr>
            </a:br>
            <a:r>
              <a:rPr lang="en-IN" sz="1400">
                <a:solidFill>
                  <a:schemeClr val="tx1"/>
                </a:solidFill>
                <a:latin typeface="Courier New" panose="02070309020205020404" pitchFamily="49" charset="0"/>
                <a:cs typeface="Courier New" panose="02070309020205020404" pitchFamily="49" charset="0"/>
              </a:rPr>
              <a:t>    serviceLooper = thread.getLooper();</a:t>
            </a:r>
          </a:p>
          <a:p>
            <a:r>
              <a:rPr lang="en-IN" sz="1400">
                <a:solidFill>
                  <a:schemeClr val="tx1"/>
                </a:solidFill>
                <a:latin typeface="Courier New" panose="02070309020205020404" pitchFamily="49" charset="0"/>
                <a:cs typeface="Courier New" panose="02070309020205020404" pitchFamily="49" charset="0"/>
              </a:rPr>
              <a:t>    serviceHandler = new ServiceHandler(serviceLooper);</a:t>
            </a:r>
          </a:p>
          <a:p>
            <a:r>
              <a:rPr lang="en-IN" sz="1400">
                <a:solidFill>
                  <a:schemeClr val="tx1"/>
                </a:solidFill>
                <a:latin typeface="Courier New" panose="02070309020205020404" pitchFamily="49" charset="0"/>
                <a:cs typeface="Courier New" panose="02070309020205020404" pitchFamily="49" charset="0"/>
              </a:rPr>
              <a:t>  }</a:t>
            </a:r>
          </a:p>
          <a:p>
            <a:br>
              <a:rPr lang="en-IN" sz="1400">
                <a:solidFill>
                  <a:schemeClr val="tx1"/>
                </a:solidFill>
                <a:latin typeface="Courier New" panose="02070309020205020404" pitchFamily="49" charset="0"/>
                <a:cs typeface="Courier New" panose="02070309020205020404" pitchFamily="49" charset="0"/>
              </a:rPr>
            </a:br>
            <a:endParaRPr lang="en-IN" sz="1400">
              <a:solidFill>
                <a:schemeClr val="tx1"/>
              </a:solidFill>
              <a:latin typeface="Courier New" panose="02070309020205020404" pitchFamily="49" charset="0"/>
              <a:cs typeface="Courier New" panose="02070309020205020404" pitchFamily="49" charset="0"/>
            </a:endParaRPr>
          </a:p>
          <a:p>
            <a:r>
              <a:rPr lang="en-IN" sz="1400">
                <a:solidFill>
                  <a:schemeClr val="tx1"/>
                </a:solidFill>
                <a:latin typeface="Courier New" panose="02070309020205020404" pitchFamily="49" charset="0"/>
                <a:cs typeface="Courier New" panose="02070309020205020404" pitchFamily="49" charset="0"/>
              </a:rPr>
              <a:t>  @Override</a:t>
            </a:r>
          </a:p>
          <a:p>
            <a:r>
              <a:rPr lang="en-IN" sz="1400">
                <a:solidFill>
                  <a:schemeClr val="tx1"/>
                </a:solidFill>
                <a:latin typeface="Courier New" panose="02070309020205020404" pitchFamily="49" charset="0"/>
                <a:cs typeface="Courier New" panose="02070309020205020404" pitchFamily="49" charset="0"/>
              </a:rPr>
              <a:t>  public int onStartCommand(Intent intent, int flags, int startId) {</a:t>
            </a:r>
          </a:p>
          <a:p>
            <a:r>
              <a:rPr lang="en-IN" sz="1400">
                <a:solidFill>
                  <a:schemeClr val="tx1"/>
                </a:solidFill>
                <a:latin typeface="Courier New" panose="02070309020205020404" pitchFamily="49" charset="0"/>
                <a:cs typeface="Courier New" panose="02070309020205020404" pitchFamily="49" charset="0"/>
              </a:rPr>
              <a:t>      Toast.makeText(this, "service starting", Toast.LENGTH_SHORT).show();</a:t>
            </a:r>
          </a:p>
          <a:p>
            <a:br>
              <a:rPr lang="en-IN" sz="1400">
                <a:solidFill>
                  <a:schemeClr val="tx1"/>
                </a:solidFill>
                <a:latin typeface="Courier New" panose="02070309020205020404" pitchFamily="49" charset="0"/>
                <a:cs typeface="Courier New" panose="02070309020205020404" pitchFamily="49" charset="0"/>
              </a:rPr>
            </a:br>
            <a:r>
              <a:rPr lang="en-IN" sz="1400">
                <a:solidFill>
                  <a:schemeClr val="tx1"/>
                </a:solidFill>
                <a:latin typeface="Courier New" panose="02070309020205020404" pitchFamily="49" charset="0"/>
                <a:cs typeface="Courier New" panose="02070309020205020404" pitchFamily="49" charset="0"/>
              </a:rPr>
              <a:t>      Message msg = serviceHandler.obtainMessage();</a:t>
            </a:r>
          </a:p>
          <a:p>
            <a:r>
              <a:rPr lang="en-IN" sz="1400">
                <a:solidFill>
                  <a:schemeClr val="tx1"/>
                </a:solidFill>
                <a:latin typeface="Courier New" panose="02070309020205020404" pitchFamily="49" charset="0"/>
                <a:cs typeface="Courier New" panose="02070309020205020404" pitchFamily="49" charset="0"/>
              </a:rPr>
              <a:t>      msg.arg1 = startId;</a:t>
            </a:r>
          </a:p>
          <a:p>
            <a:r>
              <a:rPr lang="en-IN" sz="1400">
                <a:solidFill>
                  <a:schemeClr val="tx1"/>
                </a:solidFill>
                <a:latin typeface="Courier New" panose="02070309020205020404" pitchFamily="49" charset="0"/>
                <a:cs typeface="Courier New" panose="02070309020205020404" pitchFamily="49" charset="0"/>
              </a:rPr>
              <a:t>      serviceHandler.sendMessage(msg);</a:t>
            </a:r>
          </a:p>
          <a:p>
            <a:endParaRPr lang="en-IN" sz="1400">
              <a:solidFill>
                <a:schemeClr val="tx1"/>
              </a:solidFill>
              <a:latin typeface="Courier New" panose="02070309020205020404" pitchFamily="49" charset="0"/>
              <a:cs typeface="Courier New" panose="02070309020205020404" pitchFamily="49" charset="0"/>
            </a:endParaRPr>
          </a:p>
          <a:p>
            <a:r>
              <a:rPr lang="en-IN" sz="1400">
                <a:solidFill>
                  <a:schemeClr val="tx1"/>
                </a:solidFill>
                <a:latin typeface="Courier New" panose="02070309020205020404" pitchFamily="49" charset="0"/>
                <a:cs typeface="Courier New" panose="02070309020205020404" pitchFamily="49" charset="0"/>
              </a:rPr>
              <a:t>      return START_STICKY;</a:t>
            </a:r>
          </a:p>
          <a:p>
            <a:r>
              <a:rPr lang="en-IN" sz="1400">
                <a:solidFill>
                  <a:schemeClr val="tx1"/>
                </a:solidFill>
                <a:latin typeface="Courier New" panose="02070309020205020404" pitchFamily="49" charset="0"/>
                <a:cs typeface="Courier New" panose="02070309020205020404" pitchFamily="49" charset="0"/>
              </a:rPr>
              <a:t>  }</a:t>
            </a:r>
          </a:p>
          <a:p>
            <a:endParaRPr lang="en-IN" sz="110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133453" y="1214518"/>
            <a:ext cx="559561" cy="45813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400" b="1">
                <a:solidFill>
                  <a:schemeClr val="tx1"/>
                </a:solidFill>
                <a:latin typeface="Courier New" panose="02070309020205020404" pitchFamily="49" charset="0"/>
                <a:cs typeface="Courier New" panose="02070309020205020404" pitchFamily="49" charset="0"/>
              </a:rPr>
              <a:t>1</a:t>
            </a:r>
          </a:p>
          <a:p>
            <a:pPr algn="r"/>
            <a:r>
              <a:rPr lang="en-US" sz="1400" b="1">
                <a:solidFill>
                  <a:schemeClr val="tx1"/>
                </a:solidFill>
                <a:latin typeface="Courier New" panose="02070309020205020404" pitchFamily="49" charset="0"/>
                <a:cs typeface="Courier New" panose="02070309020205020404" pitchFamily="49" charset="0"/>
              </a:rPr>
              <a:t>2</a:t>
            </a:r>
          </a:p>
          <a:p>
            <a:pPr algn="r"/>
            <a:r>
              <a:rPr lang="en-US" sz="1400" b="1">
                <a:solidFill>
                  <a:schemeClr val="tx1"/>
                </a:solidFill>
                <a:latin typeface="Courier New" panose="02070309020205020404" pitchFamily="49" charset="0"/>
                <a:cs typeface="Courier New" panose="02070309020205020404" pitchFamily="49" charset="0"/>
              </a:rPr>
              <a:t>3</a:t>
            </a:r>
          </a:p>
          <a:p>
            <a:pPr algn="r"/>
            <a:r>
              <a:rPr lang="en-US" sz="1400" b="1">
                <a:solidFill>
                  <a:schemeClr val="tx1"/>
                </a:solidFill>
                <a:latin typeface="Courier New" panose="02070309020205020404" pitchFamily="49" charset="0"/>
                <a:cs typeface="Courier New" panose="02070309020205020404" pitchFamily="49" charset="0"/>
              </a:rPr>
              <a:t>4</a:t>
            </a:r>
          </a:p>
          <a:p>
            <a:pPr algn="r"/>
            <a:r>
              <a:rPr lang="en-US" sz="1400" b="1">
                <a:solidFill>
                  <a:schemeClr val="tx1"/>
                </a:solidFill>
                <a:latin typeface="Courier New" panose="02070309020205020404" pitchFamily="49" charset="0"/>
                <a:cs typeface="Courier New" panose="02070309020205020404" pitchFamily="49" charset="0"/>
              </a:rPr>
              <a:t>5</a:t>
            </a:r>
          </a:p>
          <a:p>
            <a:pPr algn="r"/>
            <a:r>
              <a:rPr lang="en-US" sz="1400" b="1">
                <a:solidFill>
                  <a:schemeClr val="tx1"/>
                </a:solidFill>
                <a:latin typeface="Courier New" panose="02070309020205020404" pitchFamily="49" charset="0"/>
                <a:cs typeface="Courier New" panose="02070309020205020404" pitchFamily="49" charset="0"/>
              </a:rPr>
              <a:t>6</a:t>
            </a:r>
          </a:p>
          <a:p>
            <a:pPr algn="r"/>
            <a:r>
              <a:rPr lang="en-US" sz="1400" b="1">
                <a:solidFill>
                  <a:schemeClr val="tx1"/>
                </a:solidFill>
                <a:latin typeface="Courier New" panose="02070309020205020404" pitchFamily="49" charset="0"/>
                <a:cs typeface="Courier New" panose="02070309020205020404" pitchFamily="49" charset="0"/>
              </a:rPr>
              <a:t>7</a:t>
            </a:r>
          </a:p>
          <a:p>
            <a:pPr algn="r"/>
            <a:r>
              <a:rPr lang="en-US" sz="1400" b="1">
                <a:solidFill>
                  <a:schemeClr val="tx1"/>
                </a:solidFill>
                <a:latin typeface="Courier New" panose="02070309020205020404" pitchFamily="49" charset="0"/>
                <a:cs typeface="Courier New" panose="02070309020205020404" pitchFamily="49" charset="0"/>
              </a:rPr>
              <a:t>8</a:t>
            </a:r>
          </a:p>
          <a:p>
            <a:pPr algn="r"/>
            <a:r>
              <a:rPr lang="en-US" sz="1400" b="1">
                <a:solidFill>
                  <a:schemeClr val="tx1"/>
                </a:solidFill>
                <a:latin typeface="Courier New" panose="02070309020205020404" pitchFamily="49" charset="0"/>
                <a:cs typeface="Courier New" panose="02070309020205020404" pitchFamily="49" charset="0"/>
              </a:rPr>
              <a:t>9</a:t>
            </a:r>
          </a:p>
          <a:p>
            <a:pPr algn="r"/>
            <a:r>
              <a:rPr lang="en-US" sz="1400" b="1">
                <a:solidFill>
                  <a:schemeClr val="tx1"/>
                </a:solidFill>
                <a:latin typeface="Courier New" panose="02070309020205020404" pitchFamily="49" charset="0"/>
                <a:cs typeface="Courier New" panose="02070309020205020404" pitchFamily="49" charset="0"/>
              </a:rPr>
              <a:t>10</a:t>
            </a:r>
          </a:p>
          <a:p>
            <a:pPr algn="r"/>
            <a:r>
              <a:rPr lang="en-US" sz="1400" b="1">
                <a:solidFill>
                  <a:schemeClr val="tx1"/>
                </a:solidFill>
                <a:latin typeface="Courier New" panose="02070309020205020404" pitchFamily="49" charset="0"/>
                <a:cs typeface="Courier New" panose="02070309020205020404" pitchFamily="49" charset="0"/>
              </a:rPr>
              <a:t>11</a:t>
            </a:r>
          </a:p>
          <a:p>
            <a:pPr algn="r"/>
            <a:r>
              <a:rPr lang="en-US" sz="1400" b="1">
                <a:solidFill>
                  <a:schemeClr val="tx1"/>
                </a:solidFill>
                <a:latin typeface="Courier New" panose="02070309020205020404" pitchFamily="49" charset="0"/>
                <a:cs typeface="Courier New" panose="02070309020205020404" pitchFamily="49" charset="0"/>
              </a:rPr>
              <a:t>12</a:t>
            </a:r>
          </a:p>
          <a:p>
            <a:pPr algn="r"/>
            <a:r>
              <a:rPr lang="en-US" sz="1400" b="1">
                <a:solidFill>
                  <a:schemeClr val="tx1"/>
                </a:solidFill>
                <a:latin typeface="Courier New" panose="02070309020205020404" pitchFamily="49" charset="0"/>
                <a:cs typeface="Courier New" panose="02070309020205020404" pitchFamily="49" charset="0"/>
              </a:rPr>
              <a:t>13</a:t>
            </a:r>
          </a:p>
          <a:p>
            <a:pPr algn="r"/>
            <a:r>
              <a:rPr lang="en-US" sz="1400" b="1">
                <a:solidFill>
                  <a:schemeClr val="tx1"/>
                </a:solidFill>
                <a:latin typeface="Courier New" panose="02070309020205020404" pitchFamily="49" charset="0"/>
                <a:cs typeface="Courier New" panose="02070309020205020404" pitchFamily="49" charset="0"/>
              </a:rPr>
              <a:t>14</a:t>
            </a:r>
          </a:p>
          <a:p>
            <a:pPr algn="r"/>
            <a:r>
              <a:rPr lang="en-US" sz="1400" b="1">
                <a:solidFill>
                  <a:schemeClr val="tx1"/>
                </a:solidFill>
                <a:latin typeface="Courier New" panose="02070309020205020404" pitchFamily="49" charset="0"/>
                <a:cs typeface="Courier New" panose="02070309020205020404" pitchFamily="49" charset="0"/>
              </a:rPr>
              <a:t>15</a:t>
            </a:r>
          </a:p>
          <a:p>
            <a:pPr algn="r"/>
            <a:r>
              <a:rPr lang="en-US" sz="1400" b="1">
                <a:solidFill>
                  <a:schemeClr val="tx1"/>
                </a:solidFill>
                <a:latin typeface="Courier New" panose="02070309020205020404" pitchFamily="49" charset="0"/>
                <a:cs typeface="Courier New" panose="02070309020205020404" pitchFamily="49" charset="0"/>
              </a:rPr>
              <a:t>16</a:t>
            </a:r>
          </a:p>
          <a:p>
            <a:pPr algn="r"/>
            <a:r>
              <a:rPr lang="en-US" sz="1400" b="1">
                <a:solidFill>
                  <a:schemeClr val="tx1"/>
                </a:solidFill>
                <a:latin typeface="Courier New" panose="02070309020205020404" pitchFamily="49" charset="0"/>
                <a:cs typeface="Courier New" panose="02070309020205020404" pitchFamily="49" charset="0"/>
              </a:rPr>
              <a:t>17</a:t>
            </a:r>
          </a:p>
          <a:p>
            <a:pPr algn="r"/>
            <a:r>
              <a:rPr lang="en-US" sz="1400" b="1">
                <a:solidFill>
                  <a:schemeClr val="tx1"/>
                </a:solidFill>
                <a:latin typeface="Courier New" panose="02070309020205020404" pitchFamily="49" charset="0"/>
                <a:cs typeface="Courier New" panose="02070309020205020404" pitchFamily="49" charset="0"/>
              </a:rPr>
              <a:t>18</a:t>
            </a:r>
          </a:p>
          <a:p>
            <a:pPr algn="r"/>
            <a:r>
              <a:rPr lang="en-US" sz="1400" b="1">
                <a:solidFill>
                  <a:schemeClr val="tx1"/>
                </a:solidFill>
                <a:latin typeface="Courier New" panose="02070309020205020404" pitchFamily="49" charset="0"/>
                <a:cs typeface="Courier New" panose="02070309020205020404" pitchFamily="49" charset="0"/>
              </a:rPr>
              <a:t>19</a:t>
            </a:r>
          </a:p>
          <a:p>
            <a:pPr algn="r"/>
            <a:r>
              <a:rPr lang="en-US" sz="1400" b="1">
                <a:solidFill>
                  <a:schemeClr val="tx1"/>
                </a:solidFill>
                <a:latin typeface="Courier New" panose="02070309020205020404" pitchFamily="49" charset="0"/>
                <a:cs typeface="Courier New" panose="02070309020205020404" pitchFamily="49" charset="0"/>
              </a:rPr>
              <a:t>20</a:t>
            </a:r>
          </a:p>
          <a:p>
            <a:pPr algn="r"/>
            <a:r>
              <a:rPr lang="en-US" sz="1400" b="1">
                <a:solidFill>
                  <a:schemeClr val="tx1"/>
                </a:solidFill>
                <a:latin typeface="Courier New" panose="02070309020205020404" pitchFamily="49" charset="0"/>
                <a:cs typeface="Courier New" panose="02070309020205020404" pitchFamily="49" charset="0"/>
              </a:rPr>
              <a:t>21</a:t>
            </a:r>
          </a:p>
        </p:txBody>
      </p:sp>
    </p:spTree>
    <p:extLst>
      <p:ext uri="{BB962C8B-B14F-4D97-AF65-F5344CB8AC3E}">
        <p14:creationId xmlns:p14="http://schemas.microsoft.com/office/powerpoint/2010/main" val="7873075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8"/>
            <a:ext cx="9605229" cy="3202736"/>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a:solidFill>
                  <a:schemeClr val="tx1"/>
                </a:solidFill>
                <a:latin typeface="Courier New" panose="02070309020205020404" pitchFamily="49" charset="0"/>
                <a:cs typeface="Courier New" panose="02070309020205020404" pitchFamily="49" charset="0"/>
              </a:rPr>
              <a:t>  @Override</a:t>
            </a:r>
          </a:p>
          <a:p>
            <a:r>
              <a:rPr lang="en-IN">
                <a:solidFill>
                  <a:schemeClr val="tx1"/>
                </a:solidFill>
                <a:latin typeface="Courier New" panose="02070309020205020404" pitchFamily="49" charset="0"/>
                <a:cs typeface="Courier New" panose="02070309020205020404" pitchFamily="49" charset="0"/>
              </a:rPr>
              <a:t>  public IBinder onBind(Intent intent) {</a:t>
            </a:r>
          </a:p>
          <a:p>
            <a:r>
              <a:rPr lang="en-IN">
                <a:solidFill>
                  <a:schemeClr val="tx1"/>
                </a:solidFill>
                <a:latin typeface="Courier New" panose="02070309020205020404" pitchFamily="49" charset="0"/>
                <a:cs typeface="Courier New" panose="02070309020205020404" pitchFamily="49" charset="0"/>
              </a:rPr>
              <a:t>      // We don't provide binding, so return null</a:t>
            </a:r>
          </a:p>
          <a:p>
            <a:r>
              <a:rPr lang="en-IN">
                <a:solidFill>
                  <a:schemeClr val="tx1"/>
                </a:solidFill>
                <a:latin typeface="Courier New" panose="02070309020205020404" pitchFamily="49" charset="0"/>
                <a:cs typeface="Courier New" panose="02070309020205020404" pitchFamily="49" charset="0"/>
              </a:rPr>
              <a:t>      return null;</a:t>
            </a:r>
          </a:p>
          <a:p>
            <a:r>
              <a:rPr lang="en-IN">
                <a:solidFill>
                  <a:schemeClr val="tx1"/>
                </a:solidFill>
                <a:latin typeface="Courier New" panose="02070309020205020404" pitchFamily="49" charset="0"/>
                <a:cs typeface="Courier New" panose="02070309020205020404" pitchFamily="49" charset="0"/>
              </a:rPr>
              <a:t>  }</a:t>
            </a:r>
          </a:p>
          <a:p>
            <a:endParaRPr lang="en-IN">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@Override</a:t>
            </a:r>
          </a:p>
          <a:p>
            <a:r>
              <a:rPr lang="en-IN">
                <a:solidFill>
                  <a:schemeClr val="tx1"/>
                </a:solidFill>
                <a:latin typeface="Courier New" panose="02070309020205020404" pitchFamily="49" charset="0"/>
                <a:cs typeface="Courier New" panose="02070309020205020404" pitchFamily="49" charset="0"/>
              </a:rPr>
              <a:t>  public void onDestroy() {</a:t>
            </a:r>
          </a:p>
          <a:p>
            <a:r>
              <a:rPr lang="en-IN">
                <a:solidFill>
                  <a:schemeClr val="tx1"/>
                </a:solidFill>
                <a:latin typeface="Courier New" panose="02070309020205020404" pitchFamily="49" charset="0"/>
                <a:cs typeface="Courier New" panose="02070309020205020404" pitchFamily="49" charset="0"/>
              </a:rPr>
              <a:t>    Toast.makeText(this, "service done", Toast.LENGTH_SHORT).show();</a:t>
            </a:r>
          </a:p>
          <a:p>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a:t>
            </a:r>
          </a:p>
        </p:txBody>
      </p:sp>
      <p:sp>
        <p:nvSpPr>
          <p:cNvPr id="6" name="Rectangle 5"/>
          <p:cNvSpPr/>
          <p:nvPr/>
        </p:nvSpPr>
        <p:spPr>
          <a:xfrm>
            <a:off x="133453" y="1214519"/>
            <a:ext cx="559561" cy="32027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Courier New" panose="02070309020205020404" pitchFamily="49" charset="0"/>
                <a:cs typeface="Courier New" panose="02070309020205020404" pitchFamily="49" charset="0"/>
              </a:rPr>
              <a:t>1</a:t>
            </a:r>
          </a:p>
          <a:p>
            <a:pPr algn="r"/>
            <a:r>
              <a:rPr lang="en-US" b="1">
                <a:solidFill>
                  <a:schemeClr val="tx1"/>
                </a:solidFill>
                <a:latin typeface="Courier New" panose="02070309020205020404" pitchFamily="49" charset="0"/>
                <a:cs typeface="Courier New" panose="02070309020205020404" pitchFamily="49" charset="0"/>
              </a:rPr>
              <a:t>2</a:t>
            </a:r>
          </a:p>
          <a:p>
            <a:pPr algn="r"/>
            <a:r>
              <a:rPr lang="en-US" b="1">
                <a:solidFill>
                  <a:schemeClr val="tx1"/>
                </a:solidFill>
                <a:latin typeface="Courier New" panose="02070309020205020404" pitchFamily="49" charset="0"/>
                <a:cs typeface="Courier New" panose="02070309020205020404" pitchFamily="49" charset="0"/>
              </a:rPr>
              <a:t>3</a:t>
            </a:r>
          </a:p>
          <a:p>
            <a:pPr algn="r"/>
            <a:r>
              <a:rPr lang="en-US" b="1">
                <a:solidFill>
                  <a:schemeClr val="tx1"/>
                </a:solidFill>
                <a:latin typeface="Courier New" panose="02070309020205020404" pitchFamily="49" charset="0"/>
                <a:cs typeface="Courier New" panose="02070309020205020404" pitchFamily="49" charset="0"/>
              </a:rPr>
              <a:t>4</a:t>
            </a:r>
          </a:p>
          <a:p>
            <a:pPr algn="r"/>
            <a:r>
              <a:rPr lang="en-US" b="1">
                <a:solidFill>
                  <a:schemeClr val="tx1"/>
                </a:solidFill>
                <a:latin typeface="Courier New" panose="02070309020205020404" pitchFamily="49" charset="0"/>
                <a:cs typeface="Courier New" panose="02070309020205020404" pitchFamily="49" charset="0"/>
              </a:rPr>
              <a:t>5</a:t>
            </a:r>
          </a:p>
          <a:p>
            <a:pPr algn="r"/>
            <a:r>
              <a:rPr lang="en-US" b="1">
                <a:solidFill>
                  <a:schemeClr val="tx1"/>
                </a:solidFill>
                <a:latin typeface="Courier New" panose="02070309020205020404" pitchFamily="49" charset="0"/>
                <a:cs typeface="Courier New" panose="02070309020205020404" pitchFamily="49" charset="0"/>
              </a:rPr>
              <a:t>6</a:t>
            </a:r>
          </a:p>
          <a:p>
            <a:pPr algn="r"/>
            <a:r>
              <a:rPr lang="en-US" b="1">
                <a:solidFill>
                  <a:schemeClr val="tx1"/>
                </a:solidFill>
                <a:latin typeface="Courier New" panose="02070309020205020404" pitchFamily="49" charset="0"/>
                <a:cs typeface="Courier New" panose="02070309020205020404" pitchFamily="49" charset="0"/>
              </a:rPr>
              <a:t>7</a:t>
            </a:r>
          </a:p>
          <a:p>
            <a:pPr algn="r"/>
            <a:r>
              <a:rPr lang="en-US" b="1">
                <a:solidFill>
                  <a:schemeClr val="tx1"/>
                </a:solidFill>
                <a:latin typeface="Courier New" panose="02070309020205020404" pitchFamily="49" charset="0"/>
                <a:cs typeface="Courier New" panose="02070309020205020404" pitchFamily="49" charset="0"/>
              </a:rPr>
              <a:t>8</a:t>
            </a:r>
          </a:p>
          <a:p>
            <a:pPr algn="r"/>
            <a:r>
              <a:rPr lang="en-US" b="1">
                <a:solidFill>
                  <a:schemeClr val="tx1"/>
                </a:solidFill>
                <a:latin typeface="Courier New" panose="02070309020205020404" pitchFamily="49" charset="0"/>
                <a:cs typeface="Courier New" panose="02070309020205020404" pitchFamily="49" charset="0"/>
              </a:rPr>
              <a:t>9</a:t>
            </a:r>
          </a:p>
          <a:p>
            <a:pPr algn="r"/>
            <a:r>
              <a:rPr lang="en-US" b="1">
                <a:solidFill>
                  <a:schemeClr val="tx1"/>
                </a:solidFill>
                <a:latin typeface="Courier New" panose="02070309020205020404" pitchFamily="49" charset="0"/>
                <a:cs typeface="Courier New" panose="02070309020205020404" pitchFamily="49" charset="0"/>
              </a:rPr>
              <a:t>10</a:t>
            </a:r>
          </a:p>
          <a:p>
            <a:pPr algn="r"/>
            <a:r>
              <a:rPr lang="en-US" b="1">
                <a:solidFill>
                  <a:schemeClr val="tx1"/>
                </a:solidFill>
                <a:latin typeface="Courier New" panose="02070309020205020404" pitchFamily="49" charset="0"/>
                <a:cs typeface="Courier New" panose="02070309020205020404" pitchFamily="49" charset="0"/>
              </a:rPr>
              <a:t>11</a:t>
            </a:r>
          </a:p>
        </p:txBody>
      </p:sp>
      <p:sp>
        <p:nvSpPr>
          <p:cNvPr id="7" name="TextBox 6">
            <a:extLst>
              <a:ext uri="{FF2B5EF4-FFF2-40B4-BE49-F238E27FC236}">
                <a16:creationId xmlns:a16="http://schemas.microsoft.com/office/drawing/2014/main" id="{849079F2-24FA-FD49-A0B0-ADE1B2AD4DEC}"/>
              </a:ext>
            </a:extLst>
          </p:cNvPr>
          <p:cNvSpPr txBox="1"/>
          <p:nvPr/>
        </p:nvSpPr>
        <p:spPr>
          <a:xfrm>
            <a:off x="133453" y="4430771"/>
            <a:ext cx="10164790" cy="646331"/>
          </a:xfrm>
          <a:prstGeom prst="rect">
            <a:avLst/>
          </a:prstGeom>
          <a:noFill/>
        </p:spPr>
        <p:txBody>
          <a:bodyPr wrap="square">
            <a:spAutoFit/>
          </a:bodyPr>
          <a:lstStyle/>
          <a:p>
            <a:pPr algn="l" rtl="0">
              <a:spcBef>
                <a:spcPct val="0"/>
              </a:spcBef>
              <a:spcAft>
                <a:spcPct val="0"/>
              </a:spcAft>
            </a:pPr>
            <a:r>
              <a:rPr lang="en-IN" sz="1800" b="0" i="0" u="none" strike="noStrike">
                <a:solidFill>
                  <a:srgbClr val="000000"/>
                </a:solidFill>
                <a:effectLst/>
                <a:latin typeface="Roboto Condensed Light" panose="02000000000000000000" pitchFamily="2" charset="0"/>
                <a:ea typeface="Roboto Condensed Light" panose="02000000000000000000" pitchFamily="2" charset="0"/>
              </a:rPr>
              <a:t>An activity can start the example service in the previous section (HelloService) using an explicit intent with </a:t>
            </a:r>
            <a:r>
              <a:rPr lang="en-IN" sz="1800" b="0" i="1" u="none" strike="noStrike" err="1">
                <a:solidFill>
                  <a:srgbClr val="000000"/>
                </a:solidFill>
                <a:effectLst/>
                <a:latin typeface="Roboto Condensed Light" panose="02000000000000000000" pitchFamily="2" charset="0"/>
                <a:ea typeface="Roboto Condensed Light" panose="02000000000000000000" pitchFamily="2" charset="0"/>
              </a:rPr>
              <a:t>startService</a:t>
            </a:r>
            <a:r>
              <a:rPr lang="en-IN" sz="1800" b="0" i="0" u="none" strike="noStrike">
                <a:solidFill>
                  <a:srgbClr val="000000"/>
                </a:solidFill>
                <a:effectLst/>
                <a:latin typeface="Roboto Condensed Light" panose="02000000000000000000" pitchFamily="2" charset="0"/>
                <a:ea typeface="Roboto Condensed Light" panose="02000000000000000000" pitchFamily="2" charset="0"/>
              </a:rPr>
              <a:t>(), as shown here:</a:t>
            </a:r>
            <a:endParaRPr lang="en-IN" b="0" i="0" u="none" strike="noStrike">
              <a:solidFill>
                <a:srgbClr val="000000"/>
              </a:solidFill>
              <a:effectLst/>
              <a:latin typeface="Roboto Condensed Light" panose="02000000000000000000" pitchFamily="2" charset="0"/>
              <a:ea typeface="Roboto Condensed Light" panose="02000000000000000000" pitchFamily="2" charset="0"/>
            </a:endParaRPr>
          </a:p>
        </p:txBody>
      </p:sp>
      <p:sp>
        <p:nvSpPr>
          <p:cNvPr id="8" name="Rectangle 7">
            <a:extLst>
              <a:ext uri="{FF2B5EF4-FFF2-40B4-BE49-F238E27FC236}">
                <a16:creationId xmlns:a16="http://schemas.microsoft.com/office/drawing/2014/main" id="{25A9C2FA-7BCC-5543-8DBA-0E2BB8799950}"/>
              </a:ext>
            </a:extLst>
          </p:cNvPr>
          <p:cNvSpPr/>
          <p:nvPr/>
        </p:nvSpPr>
        <p:spPr>
          <a:xfrm>
            <a:off x="1293385" y="5090618"/>
            <a:ext cx="9605229" cy="711200"/>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b="1">
                <a:solidFill>
                  <a:schemeClr val="tx1"/>
                </a:solidFill>
                <a:latin typeface="Courier New" panose="02070309020205020404" pitchFamily="49" charset="0"/>
                <a:cs typeface="Courier New" panose="02070309020205020404" pitchFamily="49" charset="0"/>
              </a:rPr>
              <a:t>Intent</a:t>
            </a:r>
            <a:r>
              <a:rPr lang="en-IN">
                <a:solidFill>
                  <a:schemeClr val="tx1"/>
                </a:solidFill>
                <a:latin typeface="Courier New" panose="02070309020205020404" pitchFamily="49" charset="0"/>
                <a:cs typeface="Courier New" panose="02070309020205020404" pitchFamily="49" charset="0"/>
              </a:rPr>
              <a:t> intent = new </a:t>
            </a:r>
            <a:r>
              <a:rPr lang="en-IN" b="1">
                <a:solidFill>
                  <a:schemeClr val="tx1"/>
                </a:solidFill>
                <a:latin typeface="Courier New" panose="02070309020205020404" pitchFamily="49" charset="0"/>
                <a:cs typeface="Courier New" panose="02070309020205020404" pitchFamily="49" charset="0"/>
              </a:rPr>
              <a:t>Intent</a:t>
            </a:r>
            <a:r>
              <a:rPr lang="en-IN">
                <a:solidFill>
                  <a:schemeClr val="tx1"/>
                </a:solidFill>
                <a:latin typeface="Courier New" panose="02070309020205020404" pitchFamily="49" charset="0"/>
                <a:cs typeface="Courier New" panose="02070309020205020404" pitchFamily="49" charset="0"/>
              </a:rPr>
              <a:t>(this, HelloService.class);</a:t>
            </a:r>
          </a:p>
          <a:p>
            <a:r>
              <a:rPr lang="en-IN" i="1" err="1">
                <a:solidFill>
                  <a:schemeClr val="tx1"/>
                </a:solidFill>
                <a:latin typeface="Courier New" panose="02070309020205020404" pitchFamily="49" charset="0"/>
                <a:cs typeface="Courier New" panose="02070309020205020404" pitchFamily="49" charset="0"/>
              </a:rPr>
              <a:t>startService</a:t>
            </a:r>
            <a:r>
              <a:rPr lang="en-IN">
                <a:solidFill>
                  <a:schemeClr val="tx1"/>
                </a:solidFill>
                <a:latin typeface="Courier New" panose="02070309020205020404" pitchFamily="49" charset="0"/>
                <a:cs typeface="Courier New" panose="02070309020205020404" pitchFamily="49" charset="0"/>
              </a:rPr>
              <a:t>(intent);</a:t>
            </a:r>
          </a:p>
        </p:txBody>
      </p:sp>
    </p:spTree>
    <p:extLst>
      <p:ext uri="{BB962C8B-B14F-4D97-AF65-F5344CB8AC3E}">
        <p14:creationId xmlns:p14="http://schemas.microsoft.com/office/powerpoint/2010/main" val="42468322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Broadcast Service</a:t>
            </a:r>
          </a:p>
        </p:txBody>
      </p:sp>
      <p:sp>
        <p:nvSpPr>
          <p:cNvPr id="3" name="Content Placeholder 2"/>
          <p:cNvSpPr>
            <a:spLocks noGrp="1"/>
          </p:cNvSpPr>
          <p:nvPr>
            <p:ph idx="1"/>
          </p:nvPr>
        </p:nvSpPr>
        <p:spPr/>
        <p:txBody>
          <a:bodyPr/>
          <a:lstStyle/>
          <a:p>
            <a:r>
              <a:rPr lang="en-IN"/>
              <a:t>Android apps can send or receive broadcast messages from the Android system and other Android apps, similar to the publish-subscribe design pattern. </a:t>
            </a:r>
          </a:p>
          <a:p>
            <a:r>
              <a:rPr lang="en-IN"/>
              <a:t>These broadcasts are sent when an event of interest occurs.</a:t>
            </a:r>
          </a:p>
          <a:p>
            <a:r>
              <a:rPr lang="en-IN"/>
              <a:t>E.g., the Android system sends broadcasts when various system events occur, such as when the system boots up or the device starts charging.</a:t>
            </a:r>
          </a:p>
          <a:p>
            <a:r>
              <a:rPr lang="en-IN"/>
              <a:t>Apps can also send custom broadcasts, e.g., some new data has been downloaded.</a:t>
            </a:r>
          </a:p>
          <a:p>
            <a:r>
              <a:rPr lang="en-IN"/>
              <a:t>Apps can register to receive specific broadcasts.</a:t>
            </a:r>
          </a:p>
          <a:p>
            <a:r>
              <a:rPr lang="en-IN"/>
              <a:t>When a broadcast is sent, the system automatically routes broadcasts to apps that have subscribed to receive that particular type of broadcast.</a:t>
            </a:r>
          </a:p>
          <a:p>
            <a:r>
              <a:rPr lang="en-IN"/>
              <a:t>Apps can receive broadcasts in two ways:</a:t>
            </a:r>
          </a:p>
          <a:p>
            <a:pPr lvl="1"/>
            <a:r>
              <a:rPr lang="en-IN" b="1"/>
              <a:t>Manifest-declared receivers</a:t>
            </a:r>
            <a:r>
              <a:rPr lang="en-IN"/>
              <a:t>: If you declare a broadcast receiver in your manifest, the system launches your app (if the app is not already running) when the broadcast is sent.</a:t>
            </a:r>
          </a:p>
          <a:p>
            <a:pPr lvl="1"/>
            <a:r>
              <a:rPr lang="en-IN" b="1"/>
              <a:t>Context-registered receivers</a:t>
            </a:r>
            <a:endParaRPr lang="en-IN"/>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81272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Types of Location Access</a:t>
            </a:r>
            <a:endParaRPr lang="en-US"/>
          </a:p>
        </p:txBody>
      </p:sp>
      <p:sp>
        <p:nvSpPr>
          <p:cNvPr id="3" name="Content Placeholder 2"/>
          <p:cNvSpPr>
            <a:spLocks noGrp="1"/>
          </p:cNvSpPr>
          <p:nvPr>
            <p:ph idx="1"/>
          </p:nvPr>
        </p:nvSpPr>
        <p:spPr>
          <a:xfrm>
            <a:off x="131179" y="863444"/>
            <a:ext cx="11810611" cy="5590565"/>
          </a:xfrm>
        </p:spPr>
        <p:txBody>
          <a:bodyPr/>
          <a:lstStyle/>
          <a:p>
            <a:r>
              <a:rPr lang="en-IN"/>
              <a:t>Each permission has a combination of the following characteristics:</a:t>
            </a:r>
          </a:p>
          <a:p>
            <a:r>
              <a:rPr lang="en-IN" b="1"/>
              <a:t>Category</a:t>
            </a:r>
            <a:r>
              <a:rPr lang="en-IN"/>
              <a:t>: Either foreground location or background location.</a:t>
            </a:r>
          </a:p>
          <a:p>
            <a:pPr lvl="1"/>
            <a:r>
              <a:rPr lang="en-IN" b="1" i="1"/>
              <a:t>Foreground Location</a:t>
            </a:r>
            <a:r>
              <a:rPr lang="en-IN"/>
              <a:t>: If your app contains a feature that shares or receives location information only once, or for a defined amount of time, then that feature requires foreground location access. </a:t>
            </a:r>
          </a:p>
          <a:p>
            <a:pPr lvl="1"/>
            <a:r>
              <a:rPr lang="en-IN" b="1" i="1"/>
              <a:t>Background Location</a:t>
            </a:r>
            <a:r>
              <a:rPr lang="en-IN"/>
              <a:t>: An app requires background location access if a feature within the app constantly shares location with other users or uses the </a:t>
            </a:r>
            <a:r>
              <a:rPr lang="en-IN" i="1"/>
              <a:t>Geofencing</a:t>
            </a:r>
            <a:r>
              <a:rPr lang="en-IN"/>
              <a:t> </a:t>
            </a:r>
            <a:r>
              <a:rPr lang="en-IN" i="1"/>
              <a:t>API</a:t>
            </a:r>
            <a:r>
              <a:rPr lang="en-IN"/>
              <a:t>.</a:t>
            </a:r>
          </a:p>
          <a:p>
            <a:r>
              <a:rPr lang="en-IN" b="1"/>
              <a:t>Accuracy</a:t>
            </a:r>
            <a:r>
              <a:rPr lang="en-IN"/>
              <a:t>: Either </a:t>
            </a:r>
            <a:r>
              <a:rPr lang="en-IN" i="1"/>
              <a:t>approximate</a:t>
            </a:r>
            <a:r>
              <a:rPr lang="en-IN"/>
              <a:t> location or </a:t>
            </a:r>
            <a:r>
              <a:rPr lang="en-IN" i="1"/>
              <a:t>precise</a:t>
            </a:r>
            <a:r>
              <a:rPr lang="en-IN"/>
              <a:t> location.</a:t>
            </a:r>
          </a:p>
          <a:p>
            <a:pPr lvl="1"/>
            <a:r>
              <a:rPr lang="en-IN" b="1" i="1"/>
              <a:t>Approximate</a:t>
            </a:r>
            <a:r>
              <a:rPr lang="en-IN"/>
              <a:t>: Provides an estimate of the device's location, to within about 1 mile (1.6 km). </a:t>
            </a:r>
          </a:p>
          <a:p>
            <a:pPr marL="457200" lvl="1" indent="0">
              <a:buNone/>
            </a:pPr>
            <a:endParaRPr lang="en-IN">
              <a:latin typeface="Courier New" panose="02070309020205020404" pitchFamily="49" charset="0"/>
              <a:cs typeface="Courier New" panose="02070309020205020404" pitchFamily="49" charset="0"/>
            </a:endParaRPr>
          </a:p>
          <a:p>
            <a:pPr marL="457200" lvl="1" indent="0">
              <a:buNone/>
            </a:pPr>
            <a:endParaRPr lang="en-IN">
              <a:latin typeface="Courier New" panose="02070309020205020404" pitchFamily="49" charset="0"/>
              <a:cs typeface="Courier New" panose="02070309020205020404" pitchFamily="49" charset="0"/>
            </a:endParaRPr>
          </a:p>
          <a:p>
            <a:pPr lvl="1"/>
            <a:r>
              <a:rPr lang="en-IN" b="1" i="1"/>
              <a:t>Precise</a:t>
            </a:r>
            <a:r>
              <a:rPr lang="en-IN"/>
              <a:t>: Provides an estimate of the device's location that is as accurate as possible, usually within about 160 feet (50 meters) and sometimes as accurate as within 10 feet (a few meters) or better. </a:t>
            </a:r>
          </a:p>
        </p:txBody>
      </p:sp>
      <p:sp>
        <p:nvSpPr>
          <p:cNvPr id="4" name="Rectangle 3">
            <a:extLst>
              <a:ext uri="{FF2B5EF4-FFF2-40B4-BE49-F238E27FC236}">
                <a16:creationId xmlns:a16="http://schemas.microsoft.com/office/drawing/2014/main" id="{1282C4E8-C0BE-A947-86AF-4F22621CB201}"/>
              </a:ext>
            </a:extLst>
          </p:cNvPr>
          <p:cNvSpPr/>
          <p:nvPr/>
        </p:nvSpPr>
        <p:spPr>
          <a:xfrm>
            <a:off x="1988129" y="3904386"/>
            <a:ext cx="8215742" cy="326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115000"/>
              </a:lnSpc>
            </a:pPr>
            <a:r>
              <a:rPr lang="en-IN" sz="1400">
                <a:solidFill>
                  <a:schemeClr val="tx1"/>
                </a:solidFill>
                <a:latin typeface="Courier New" panose="02070309020205020404" pitchFamily="49" charset="0"/>
                <a:cs typeface="Courier New" panose="02070309020205020404" pitchFamily="49" charset="0"/>
              </a:rPr>
              <a:t>Permission required is ACCESS_COARSE_LOCATION</a:t>
            </a:r>
            <a:endParaRPr lang="en-US" sz="1300">
              <a:solidFill>
                <a:schemeClr val="tx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9C0A353D-2B53-EB45-8EF1-E4DE6B03E349}"/>
              </a:ext>
            </a:extLst>
          </p:cNvPr>
          <p:cNvSpPr/>
          <p:nvPr/>
        </p:nvSpPr>
        <p:spPr>
          <a:xfrm>
            <a:off x="1928613" y="5118217"/>
            <a:ext cx="8215742" cy="326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115000"/>
              </a:lnSpc>
            </a:pPr>
            <a:r>
              <a:rPr lang="en-IN" sz="1400">
                <a:solidFill>
                  <a:schemeClr val="tx1"/>
                </a:solidFill>
                <a:latin typeface="Courier New" panose="02070309020205020404" pitchFamily="49" charset="0"/>
                <a:cs typeface="Courier New" panose="02070309020205020404" pitchFamily="49" charset="0"/>
              </a:rPr>
              <a:t>Permission required is ACCESS_FINE_LOCATION</a:t>
            </a:r>
            <a:endParaRPr lang="en-US" sz="130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7451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Steps to declare broadcast receiver in the manifest</a:t>
            </a:r>
          </a:p>
        </p:txBody>
      </p:sp>
      <p:sp>
        <p:nvSpPr>
          <p:cNvPr id="3" name="Content Placeholder 2"/>
          <p:cNvSpPr>
            <a:spLocks noGrp="1"/>
          </p:cNvSpPr>
          <p:nvPr>
            <p:ph idx="1"/>
          </p:nvPr>
        </p:nvSpPr>
        <p:spPr/>
        <p:txBody>
          <a:bodyPr/>
          <a:lstStyle/>
          <a:p>
            <a:r>
              <a:rPr lang="en-IN"/>
              <a:t>Specify the &lt;receiver&gt; element in your app's manifest. The intent filters specify the broadcast actions your receiver subscribes to.</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r>
              <a:rPr lang="en-IN"/>
              <a:t>Subclass </a:t>
            </a:r>
            <a:r>
              <a:rPr lang="en-IN" b="1" err="1"/>
              <a:t>BroadcastReceiver</a:t>
            </a:r>
            <a:r>
              <a:rPr lang="en-IN"/>
              <a:t> and implement </a:t>
            </a:r>
            <a:r>
              <a:rPr lang="en-IN" i="1" err="1"/>
              <a:t>onReceive</a:t>
            </a:r>
            <a:r>
              <a:rPr lang="en-IN"/>
              <a:t>(</a:t>
            </a:r>
            <a:r>
              <a:rPr lang="en-IN" b="1"/>
              <a:t>Context</a:t>
            </a:r>
            <a:r>
              <a:rPr lang="en-IN"/>
              <a:t>, </a:t>
            </a:r>
            <a:r>
              <a:rPr lang="en-IN" b="1"/>
              <a:t>Intent</a:t>
            </a:r>
            <a:r>
              <a:rPr lang="en-IN"/>
              <a:t>).</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ound Same Side Corner Rectangle 3">
            <a:extLst>
              <a:ext uri="{FF2B5EF4-FFF2-40B4-BE49-F238E27FC236}">
                <a16:creationId xmlns:a16="http://schemas.microsoft.com/office/drawing/2014/main" id="{B9964B67-3384-674E-A941-7135FE126244}"/>
              </a:ext>
            </a:extLst>
          </p:cNvPr>
          <p:cNvSpPr/>
          <p:nvPr/>
        </p:nvSpPr>
        <p:spPr>
          <a:xfrm>
            <a:off x="491800" y="1656906"/>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7" name="Rectangle 6">
            <a:extLst>
              <a:ext uri="{FF2B5EF4-FFF2-40B4-BE49-F238E27FC236}">
                <a16:creationId xmlns:a16="http://schemas.microsoft.com/office/drawing/2014/main" id="{360D9F39-29EC-FC4C-9B28-614152674A76}"/>
              </a:ext>
            </a:extLst>
          </p:cNvPr>
          <p:cNvSpPr/>
          <p:nvPr/>
        </p:nvSpPr>
        <p:spPr>
          <a:xfrm>
            <a:off x="1051360" y="1995908"/>
            <a:ext cx="9605229" cy="1601368"/>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600">
                <a:solidFill>
                  <a:schemeClr val="tx1"/>
                </a:solidFill>
                <a:latin typeface="Courier New" panose="02070309020205020404" pitchFamily="49" charset="0"/>
                <a:cs typeface="Courier New" panose="02070309020205020404" pitchFamily="49" charset="0"/>
              </a:rPr>
              <a:t>&lt;receiver android:name=".MyBroadcastReceiver"  android:exported="true"&gt;</a:t>
            </a:r>
          </a:p>
          <a:p>
            <a:r>
              <a:rPr lang="en-IN" sz="1600">
                <a:solidFill>
                  <a:schemeClr val="tx1"/>
                </a:solidFill>
                <a:latin typeface="Courier New" panose="02070309020205020404" pitchFamily="49" charset="0"/>
                <a:cs typeface="Courier New" panose="02070309020205020404" pitchFamily="49" charset="0"/>
              </a:rPr>
              <a:t>&lt;intent-filter&gt;</a:t>
            </a:r>
          </a:p>
          <a:p>
            <a:r>
              <a:rPr lang="en-IN" sz="1600">
                <a:solidFill>
                  <a:schemeClr val="tx1"/>
                </a:solidFill>
                <a:latin typeface="Courier New" panose="02070309020205020404" pitchFamily="49" charset="0"/>
                <a:cs typeface="Courier New" panose="02070309020205020404" pitchFamily="49" charset="0"/>
              </a:rPr>
              <a:t>     &lt;action android:name="android.intent.action.BOOT_COMPLETED"/&gt;</a:t>
            </a:r>
          </a:p>
          <a:p>
            <a:r>
              <a:rPr lang="en-IN" sz="1600">
                <a:solidFill>
                  <a:schemeClr val="tx1"/>
                </a:solidFill>
                <a:latin typeface="Courier New" panose="02070309020205020404" pitchFamily="49" charset="0"/>
                <a:cs typeface="Courier New" panose="02070309020205020404" pitchFamily="49" charset="0"/>
              </a:rPr>
              <a:t>     &lt;action android:name="android.intent.action.INPUT_METHOD_CHANGED" /&gt;</a:t>
            </a:r>
          </a:p>
          <a:p>
            <a:r>
              <a:rPr lang="en-IN" sz="1600">
                <a:solidFill>
                  <a:schemeClr val="tx1"/>
                </a:solidFill>
                <a:latin typeface="Courier New" panose="02070309020205020404" pitchFamily="49" charset="0"/>
                <a:cs typeface="Courier New" panose="02070309020205020404" pitchFamily="49" charset="0"/>
              </a:rPr>
              <a:t>&lt;/intent-filter&gt;</a:t>
            </a:r>
          </a:p>
          <a:p>
            <a:r>
              <a:rPr lang="en-IN" sz="1600">
                <a:solidFill>
                  <a:schemeClr val="tx1"/>
                </a:solidFill>
                <a:latin typeface="Courier New" panose="02070309020205020404" pitchFamily="49" charset="0"/>
                <a:cs typeface="Courier New" panose="02070309020205020404" pitchFamily="49" charset="0"/>
              </a:rPr>
              <a:t>&lt;/receiver&gt;</a:t>
            </a:r>
          </a:p>
        </p:txBody>
      </p:sp>
      <p:sp>
        <p:nvSpPr>
          <p:cNvPr id="8" name="Rectangle 7">
            <a:extLst>
              <a:ext uri="{FF2B5EF4-FFF2-40B4-BE49-F238E27FC236}">
                <a16:creationId xmlns:a16="http://schemas.microsoft.com/office/drawing/2014/main" id="{A16E84D9-C638-1F47-8091-43F13FB43D61}"/>
              </a:ext>
            </a:extLst>
          </p:cNvPr>
          <p:cNvSpPr/>
          <p:nvPr/>
        </p:nvSpPr>
        <p:spPr>
          <a:xfrm>
            <a:off x="491799" y="1995909"/>
            <a:ext cx="559561" cy="16013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600" b="1">
                <a:solidFill>
                  <a:schemeClr val="tx1"/>
                </a:solidFill>
                <a:latin typeface="Courier New" panose="02070309020205020404" pitchFamily="49" charset="0"/>
                <a:cs typeface="Courier New" panose="02070309020205020404" pitchFamily="49" charset="0"/>
              </a:rPr>
              <a:t>1</a:t>
            </a:r>
          </a:p>
          <a:p>
            <a:pPr algn="r"/>
            <a:r>
              <a:rPr lang="en-US" sz="1600" b="1">
                <a:solidFill>
                  <a:schemeClr val="tx1"/>
                </a:solidFill>
                <a:latin typeface="Courier New" panose="02070309020205020404" pitchFamily="49" charset="0"/>
                <a:cs typeface="Courier New" panose="02070309020205020404" pitchFamily="49" charset="0"/>
              </a:rPr>
              <a:t>2</a:t>
            </a:r>
          </a:p>
          <a:p>
            <a:pPr algn="r"/>
            <a:r>
              <a:rPr lang="en-US" sz="1600" b="1">
                <a:solidFill>
                  <a:schemeClr val="tx1"/>
                </a:solidFill>
                <a:latin typeface="Courier New" panose="02070309020205020404" pitchFamily="49" charset="0"/>
                <a:cs typeface="Courier New" panose="02070309020205020404" pitchFamily="49" charset="0"/>
              </a:rPr>
              <a:t>3</a:t>
            </a:r>
          </a:p>
          <a:p>
            <a:pPr algn="r"/>
            <a:r>
              <a:rPr lang="en-US" sz="1600" b="1">
                <a:solidFill>
                  <a:schemeClr val="tx1"/>
                </a:solidFill>
                <a:latin typeface="Courier New" panose="02070309020205020404" pitchFamily="49" charset="0"/>
                <a:cs typeface="Courier New" panose="02070309020205020404" pitchFamily="49" charset="0"/>
              </a:rPr>
              <a:t>4</a:t>
            </a:r>
          </a:p>
          <a:p>
            <a:pPr algn="r"/>
            <a:r>
              <a:rPr lang="en-US" sz="1600" b="1">
                <a:solidFill>
                  <a:schemeClr val="tx1"/>
                </a:solidFill>
                <a:latin typeface="Courier New" panose="02070309020205020404" pitchFamily="49" charset="0"/>
                <a:cs typeface="Courier New" panose="02070309020205020404" pitchFamily="49" charset="0"/>
              </a:rPr>
              <a:t>5</a:t>
            </a:r>
          </a:p>
          <a:p>
            <a:pPr algn="r"/>
            <a:r>
              <a:rPr lang="en-US" sz="1600" b="1">
                <a:solidFill>
                  <a:schemeClr val="tx1"/>
                </a:solidFill>
                <a:latin typeface="Courier New" panose="02070309020205020404" pitchFamily="49" charset="0"/>
                <a:cs typeface="Courier New" panose="02070309020205020404" pitchFamily="49" charset="0"/>
              </a:rPr>
              <a:t>6</a:t>
            </a:r>
          </a:p>
        </p:txBody>
      </p:sp>
    </p:spTree>
    <p:extLst>
      <p:ext uri="{BB962C8B-B14F-4D97-AF65-F5344CB8AC3E}">
        <p14:creationId xmlns:p14="http://schemas.microsoft.com/office/powerpoint/2010/main" val="1662037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11365533" cy="3692164"/>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a:solidFill>
                  <a:schemeClr val="tx1"/>
                </a:solidFill>
                <a:latin typeface="Courier New" panose="02070309020205020404" pitchFamily="49" charset="0"/>
                <a:cs typeface="Courier New" panose="02070309020205020404" pitchFamily="49" charset="0"/>
              </a:rPr>
              <a:t>public class </a:t>
            </a:r>
            <a:r>
              <a:rPr lang="en-IN" b="1" err="1">
                <a:solidFill>
                  <a:schemeClr val="tx1"/>
                </a:solidFill>
                <a:latin typeface="Courier New" panose="02070309020205020404" pitchFamily="49" charset="0"/>
                <a:cs typeface="Courier New" panose="02070309020205020404" pitchFamily="49" charset="0"/>
              </a:rPr>
              <a:t>MyBroadcastReceiver</a:t>
            </a:r>
            <a:r>
              <a:rPr lang="en-IN">
                <a:solidFill>
                  <a:schemeClr val="tx1"/>
                </a:solidFill>
                <a:latin typeface="Courier New" panose="02070309020205020404" pitchFamily="49" charset="0"/>
                <a:cs typeface="Courier New" panose="02070309020205020404" pitchFamily="49" charset="0"/>
              </a:rPr>
              <a:t> extends </a:t>
            </a:r>
            <a:r>
              <a:rPr lang="en-IN" b="1" err="1">
                <a:solidFill>
                  <a:schemeClr val="tx1"/>
                </a:solidFill>
                <a:latin typeface="Courier New" panose="02070309020205020404" pitchFamily="49" charset="0"/>
                <a:cs typeface="Courier New" panose="02070309020205020404" pitchFamily="49" charset="0"/>
              </a:rPr>
              <a:t>BroadcastReceiver</a:t>
            </a:r>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private static final String TAG = "MyBroadcastReceiver";</a:t>
            </a:r>
          </a:p>
          <a:p>
            <a:r>
              <a:rPr lang="en-IN">
                <a:solidFill>
                  <a:schemeClr val="tx1"/>
                </a:solidFill>
                <a:latin typeface="Courier New" panose="02070309020205020404" pitchFamily="49" charset="0"/>
                <a:cs typeface="Courier New" panose="02070309020205020404" pitchFamily="49" charset="0"/>
              </a:rPr>
              <a:t>        @Override</a:t>
            </a:r>
          </a:p>
          <a:p>
            <a:r>
              <a:rPr lang="en-IN">
                <a:solidFill>
                  <a:schemeClr val="tx1"/>
                </a:solidFill>
                <a:latin typeface="Courier New" panose="02070309020205020404" pitchFamily="49" charset="0"/>
                <a:cs typeface="Courier New" panose="02070309020205020404" pitchFamily="49" charset="0"/>
              </a:rPr>
              <a:t>        public void </a:t>
            </a:r>
            <a:r>
              <a:rPr lang="en-IN" i="1" err="1">
                <a:solidFill>
                  <a:schemeClr val="tx1"/>
                </a:solidFill>
                <a:latin typeface="Courier New" panose="02070309020205020404" pitchFamily="49" charset="0"/>
                <a:cs typeface="Courier New" panose="02070309020205020404" pitchFamily="49" charset="0"/>
              </a:rPr>
              <a:t>onReceive</a:t>
            </a:r>
            <a:r>
              <a:rPr lang="en-IN">
                <a:solidFill>
                  <a:schemeClr val="tx1"/>
                </a:solidFill>
                <a:latin typeface="Courier New" panose="02070309020205020404" pitchFamily="49" charset="0"/>
                <a:cs typeface="Courier New" panose="02070309020205020404" pitchFamily="49" charset="0"/>
              </a:rPr>
              <a:t>(</a:t>
            </a:r>
            <a:r>
              <a:rPr lang="en-IN" b="1">
                <a:solidFill>
                  <a:schemeClr val="tx1"/>
                </a:solidFill>
                <a:latin typeface="Courier New" panose="02070309020205020404" pitchFamily="49" charset="0"/>
                <a:cs typeface="Courier New" panose="02070309020205020404" pitchFamily="49" charset="0"/>
              </a:rPr>
              <a:t>Context</a:t>
            </a:r>
            <a:r>
              <a:rPr lang="en-IN">
                <a:solidFill>
                  <a:schemeClr val="tx1"/>
                </a:solidFill>
                <a:latin typeface="Courier New" panose="02070309020205020404" pitchFamily="49" charset="0"/>
                <a:cs typeface="Courier New" panose="02070309020205020404" pitchFamily="49" charset="0"/>
              </a:rPr>
              <a:t> context, </a:t>
            </a:r>
            <a:r>
              <a:rPr lang="en-IN" b="1">
                <a:solidFill>
                  <a:schemeClr val="tx1"/>
                </a:solidFill>
                <a:latin typeface="Courier New" panose="02070309020205020404" pitchFamily="49" charset="0"/>
                <a:cs typeface="Courier New" panose="02070309020205020404" pitchFamily="49" charset="0"/>
              </a:rPr>
              <a:t>Intent</a:t>
            </a:r>
            <a:r>
              <a:rPr lang="en-IN">
                <a:solidFill>
                  <a:schemeClr val="tx1"/>
                </a:solidFill>
                <a:latin typeface="Courier New" panose="02070309020205020404" pitchFamily="49" charset="0"/>
                <a:cs typeface="Courier New" panose="02070309020205020404" pitchFamily="49" charset="0"/>
              </a:rPr>
              <a:t> intent) {</a:t>
            </a:r>
          </a:p>
          <a:p>
            <a:r>
              <a:rPr lang="en-IN">
                <a:solidFill>
                  <a:schemeClr val="tx1"/>
                </a:solidFill>
                <a:latin typeface="Courier New" panose="02070309020205020404" pitchFamily="49" charset="0"/>
                <a:cs typeface="Courier New" panose="02070309020205020404" pitchFamily="49" charset="0"/>
              </a:rPr>
              <a:t>            </a:t>
            </a:r>
            <a:r>
              <a:rPr lang="en-IN" b="1">
                <a:solidFill>
                  <a:schemeClr val="tx1"/>
                </a:solidFill>
                <a:latin typeface="Courier New" panose="02070309020205020404" pitchFamily="49" charset="0"/>
                <a:cs typeface="Courier New" panose="02070309020205020404" pitchFamily="49" charset="0"/>
              </a:rPr>
              <a:t>StringBuilder</a:t>
            </a:r>
            <a:r>
              <a:rPr lang="en-IN">
                <a:solidFill>
                  <a:schemeClr val="tx1"/>
                </a:solidFill>
                <a:latin typeface="Courier New" panose="02070309020205020404" pitchFamily="49" charset="0"/>
                <a:cs typeface="Courier New" panose="02070309020205020404" pitchFamily="49" charset="0"/>
              </a:rPr>
              <a:t> sb = new </a:t>
            </a:r>
            <a:r>
              <a:rPr lang="en-IN" b="1">
                <a:solidFill>
                  <a:schemeClr val="tx1"/>
                </a:solidFill>
                <a:latin typeface="Courier New" panose="02070309020205020404" pitchFamily="49" charset="0"/>
                <a:cs typeface="Courier New" panose="02070309020205020404" pitchFamily="49" charset="0"/>
              </a:rPr>
              <a:t>StringBuilder</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            sb.</a:t>
            </a:r>
            <a:r>
              <a:rPr lang="en-IN" i="1" err="1">
                <a:solidFill>
                  <a:schemeClr val="tx1"/>
                </a:solidFill>
                <a:latin typeface="Courier New" panose="02070309020205020404" pitchFamily="49" charset="0"/>
                <a:cs typeface="Courier New" panose="02070309020205020404" pitchFamily="49" charset="0"/>
              </a:rPr>
              <a:t>append</a:t>
            </a:r>
            <a:r>
              <a:rPr lang="en-IN">
                <a:solidFill>
                  <a:schemeClr val="tx1"/>
                </a:solidFill>
                <a:latin typeface="Courier New" panose="02070309020205020404" pitchFamily="49" charset="0"/>
                <a:cs typeface="Courier New" panose="02070309020205020404" pitchFamily="49" charset="0"/>
              </a:rPr>
              <a:t>("Action: " + intent.getAction() + "\n");</a:t>
            </a:r>
          </a:p>
          <a:p>
            <a:r>
              <a:rPr lang="en-IN">
                <a:solidFill>
                  <a:schemeClr val="tx1"/>
                </a:solidFill>
                <a:latin typeface="Courier New" panose="02070309020205020404" pitchFamily="49" charset="0"/>
                <a:cs typeface="Courier New" panose="02070309020205020404" pitchFamily="49" charset="0"/>
              </a:rPr>
              <a:t>            sb.</a:t>
            </a:r>
            <a:r>
              <a:rPr lang="en-IN" i="1" err="1">
                <a:solidFill>
                  <a:schemeClr val="tx1"/>
                </a:solidFill>
                <a:latin typeface="Courier New" panose="02070309020205020404" pitchFamily="49" charset="0"/>
                <a:cs typeface="Courier New" panose="02070309020205020404" pitchFamily="49" charset="0"/>
              </a:rPr>
              <a:t>append</a:t>
            </a:r>
            <a:r>
              <a:rPr lang="en-IN">
                <a:solidFill>
                  <a:schemeClr val="tx1"/>
                </a:solidFill>
                <a:latin typeface="Courier New" panose="02070309020205020404" pitchFamily="49" charset="0"/>
                <a:cs typeface="Courier New" panose="02070309020205020404" pitchFamily="49" charset="0"/>
              </a:rPr>
              <a:t>("URI: " + intent.toUri(Intent.URI_INTENT_SCHEME).</a:t>
            </a:r>
            <a:r>
              <a:rPr lang="en-IN" i="1" err="1">
                <a:solidFill>
                  <a:schemeClr val="tx1"/>
                </a:solidFill>
                <a:latin typeface="Courier New" panose="02070309020205020404" pitchFamily="49" charset="0"/>
                <a:cs typeface="Courier New" panose="02070309020205020404" pitchFamily="49" charset="0"/>
              </a:rPr>
              <a:t>toString</a:t>
            </a:r>
            <a:r>
              <a:rPr lang="en-IN">
                <a:solidFill>
                  <a:schemeClr val="tx1"/>
                </a:solidFill>
                <a:latin typeface="Courier New" panose="02070309020205020404" pitchFamily="49" charset="0"/>
                <a:cs typeface="Courier New" panose="02070309020205020404" pitchFamily="49" charset="0"/>
              </a:rPr>
              <a:t>() + "\n");</a:t>
            </a:r>
          </a:p>
          <a:p>
            <a:r>
              <a:rPr lang="en-IN">
                <a:solidFill>
                  <a:schemeClr val="tx1"/>
                </a:solidFill>
                <a:latin typeface="Courier New" panose="02070309020205020404" pitchFamily="49" charset="0"/>
                <a:cs typeface="Courier New" panose="02070309020205020404" pitchFamily="49" charset="0"/>
              </a:rPr>
              <a:t>            String log = sb.</a:t>
            </a:r>
            <a:r>
              <a:rPr lang="en-IN" i="1" err="1">
                <a:solidFill>
                  <a:schemeClr val="tx1"/>
                </a:solidFill>
                <a:latin typeface="Courier New" panose="02070309020205020404" pitchFamily="49" charset="0"/>
                <a:cs typeface="Courier New" panose="02070309020205020404" pitchFamily="49" charset="0"/>
              </a:rPr>
              <a:t>toString</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            Log.d(TAG, log);</a:t>
            </a:r>
          </a:p>
          <a:p>
            <a:r>
              <a:rPr lang="en-IN">
                <a:solidFill>
                  <a:schemeClr val="tx1"/>
                </a:solidFill>
                <a:latin typeface="Courier New" panose="02070309020205020404" pitchFamily="49" charset="0"/>
                <a:cs typeface="Courier New" panose="02070309020205020404" pitchFamily="49" charset="0"/>
              </a:rPr>
              <a:t>            </a:t>
            </a:r>
            <a:r>
              <a:rPr lang="en-IN" b="1" err="1">
                <a:solidFill>
                  <a:schemeClr val="tx1"/>
                </a:solidFill>
                <a:latin typeface="Courier New" panose="02070309020205020404" pitchFamily="49" charset="0"/>
                <a:cs typeface="Courier New" panose="02070309020205020404" pitchFamily="49" charset="0"/>
              </a:rPr>
              <a:t>Toast</a:t>
            </a:r>
            <a:r>
              <a:rPr lang="en-IN" err="1">
                <a:solidFill>
                  <a:schemeClr val="tx1"/>
                </a:solidFill>
                <a:latin typeface="Courier New" panose="02070309020205020404" pitchFamily="49" charset="0"/>
                <a:cs typeface="Courier New" panose="02070309020205020404" pitchFamily="49" charset="0"/>
              </a:rPr>
              <a:t>.</a:t>
            </a:r>
            <a:r>
              <a:rPr lang="en-IN" i="1" err="1">
                <a:solidFill>
                  <a:schemeClr val="tx1"/>
                </a:solidFill>
                <a:latin typeface="Courier New" panose="02070309020205020404" pitchFamily="49" charset="0"/>
                <a:cs typeface="Courier New" panose="02070309020205020404" pitchFamily="49" charset="0"/>
              </a:rPr>
              <a:t>makeText</a:t>
            </a:r>
            <a:r>
              <a:rPr lang="en-IN">
                <a:solidFill>
                  <a:schemeClr val="tx1"/>
                </a:solidFill>
                <a:latin typeface="Courier New" panose="02070309020205020404" pitchFamily="49" charset="0"/>
                <a:cs typeface="Courier New" panose="02070309020205020404" pitchFamily="49" charset="0"/>
              </a:rPr>
              <a:t>(context, log, </a:t>
            </a:r>
            <a:r>
              <a:rPr lang="en-IN" b="1" err="1">
                <a:solidFill>
                  <a:schemeClr val="tx1"/>
                </a:solidFill>
                <a:latin typeface="Courier New" panose="02070309020205020404" pitchFamily="49" charset="0"/>
                <a:cs typeface="Courier New" panose="02070309020205020404" pitchFamily="49" charset="0"/>
              </a:rPr>
              <a:t>Toast</a:t>
            </a:r>
            <a:r>
              <a:rPr lang="en-IN" err="1">
                <a:solidFill>
                  <a:schemeClr val="tx1"/>
                </a:solidFill>
                <a:latin typeface="Courier New" panose="02070309020205020404" pitchFamily="49" charset="0"/>
                <a:cs typeface="Courier New" panose="02070309020205020404" pitchFamily="49" charset="0"/>
              </a:rPr>
              <a:t>.LENGTH_LONG).show();</a:t>
            </a:r>
          </a:p>
          <a:p>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a:t>
            </a:r>
          </a:p>
        </p:txBody>
      </p:sp>
      <p:sp>
        <p:nvSpPr>
          <p:cNvPr id="6" name="Rectangle 5"/>
          <p:cNvSpPr/>
          <p:nvPr/>
        </p:nvSpPr>
        <p:spPr>
          <a:xfrm>
            <a:off x="133453" y="1214518"/>
            <a:ext cx="559561" cy="36786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Courier New" panose="02070309020205020404" pitchFamily="49" charset="0"/>
                <a:cs typeface="Courier New" panose="02070309020205020404" pitchFamily="49" charset="0"/>
              </a:rPr>
              <a:t>1</a:t>
            </a:r>
          </a:p>
          <a:p>
            <a:pPr algn="r"/>
            <a:r>
              <a:rPr lang="en-US" b="1">
                <a:solidFill>
                  <a:schemeClr val="tx1"/>
                </a:solidFill>
                <a:latin typeface="Courier New" panose="02070309020205020404" pitchFamily="49" charset="0"/>
                <a:cs typeface="Courier New" panose="02070309020205020404" pitchFamily="49" charset="0"/>
              </a:rPr>
              <a:t>2</a:t>
            </a:r>
          </a:p>
          <a:p>
            <a:pPr algn="r"/>
            <a:r>
              <a:rPr lang="en-US" b="1">
                <a:solidFill>
                  <a:schemeClr val="tx1"/>
                </a:solidFill>
                <a:latin typeface="Courier New" panose="02070309020205020404" pitchFamily="49" charset="0"/>
                <a:cs typeface="Courier New" panose="02070309020205020404" pitchFamily="49" charset="0"/>
              </a:rPr>
              <a:t>3</a:t>
            </a:r>
          </a:p>
          <a:p>
            <a:pPr algn="r"/>
            <a:r>
              <a:rPr lang="en-US" b="1">
                <a:solidFill>
                  <a:schemeClr val="tx1"/>
                </a:solidFill>
                <a:latin typeface="Courier New" panose="02070309020205020404" pitchFamily="49" charset="0"/>
                <a:cs typeface="Courier New" panose="02070309020205020404" pitchFamily="49" charset="0"/>
              </a:rPr>
              <a:t>4</a:t>
            </a:r>
          </a:p>
          <a:p>
            <a:pPr algn="r"/>
            <a:r>
              <a:rPr lang="en-US" b="1">
                <a:solidFill>
                  <a:schemeClr val="tx1"/>
                </a:solidFill>
                <a:latin typeface="Courier New" panose="02070309020205020404" pitchFamily="49" charset="0"/>
                <a:cs typeface="Courier New" panose="02070309020205020404" pitchFamily="49" charset="0"/>
              </a:rPr>
              <a:t>5</a:t>
            </a:r>
          </a:p>
          <a:p>
            <a:pPr algn="r"/>
            <a:r>
              <a:rPr lang="en-US" b="1">
                <a:solidFill>
                  <a:schemeClr val="tx1"/>
                </a:solidFill>
                <a:latin typeface="Courier New" panose="02070309020205020404" pitchFamily="49" charset="0"/>
                <a:cs typeface="Courier New" panose="02070309020205020404" pitchFamily="49" charset="0"/>
              </a:rPr>
              <a:t>6</a:t>
            </a:r>
          </a:p>
          <a:p>
            <a:pPr algn="r"/>
            <a:r>
              <a:rPr lang="en-US" b="1">
                <a:solidFill>
                  <a:schemeClr val="tx1"/>
                </a:solidFill>
                <a:latin typeface="Courier New" panose="02070309020205020404" pitchFamily="49" charset="0"/>
                <a:cs typeface="Courier New" panose="02070309020205020404" pitchFamily="49" charset="0"/>
              </a:rPr>
              <a:t>7</a:t>
            </a:r>
          </a:p>
          <a:p>
            <a:pPr algn="r"/>
            <a:r>
              <a:rPr lang="en-US" b="1">
                <a:solidFill>
                  <a:schemeClr val="tx1"/>
                </a:solidFill>
                <a:latin typeface="Courier New" panose="02070309020205020404" pitchFamily="49" charset="0"/>
                <a:cs typeface="Courier New" panose="02070309020205020404" pitchFamily="49" charset="0"/>
              </a:rPr>
              <a:t>8</a:t>
            </a:r>
          </a:p>
          <a:p>
            <a:pPr algn="r"/>
            <a:r>
              <a:rPr lang="en-US" b="1">
                <a:solidFill>
                  <a:schemeClr val="tx1"/>
                </a:solidFill>
                <a:latin typeface="Courier New" panose="02070309020205020404" pitchFamily="49" charset="0"/>
                <a:cs typeface="Courier New" panose="02070309020205020404" pitchFamily="49" charset="0"/>
              </a:rPr>
              <a:t>9</a:t>
            </a:r>
          </a:p>
          <a:p>
            <a:pPr algn="r"/>
            <a:r>
              <a:rPr lang="en-US" b="1">
                <a:solidFill>
                  <a:schemeClr val="tx1"/>
                </a:solidFill>
                <a:latin typeface="Courier New" panose="02070309020205020404" pitchFamily="49" charset="0"/>
                <a:cs typeface="Courier New" panose="02070309020205020404" pitchFamily="49" charset="0"/>
              </a:rPr>
              <a:t>10</a:t>
            </a:r>
          </a:p>
          <a:p>
            <a:pPr algn="r"/>
            <a:r>
              <a:rPr lang="en-US" b="1">
                <a:solidFill>
                  <a:schemeClr val="tx1"/>
                </a:solidFill>
                <a:latin typeface="Courier New" panose="02070309020205020404" pitchFamily="49" charset="0"/>
                <a:cs typeface="Courier New" panose="02070309020205020404" pitchFamily="49" charset="0"/>
              </a:rPr>
              <a:t>11</a:t>
            </a:r>
          </a:p>
          <a:p>
            <a:pPr algn="r"/>
            <a:r>
              <a:rPr lang="en-US" b="1">
                <a:solidFill>
                  <a:schemeClr val="tx1"/>
                </a:solidFill>
                <a:latin typeface="Courier New" panose="02070309020205020404" pitchFamily="49" charset="0"/>
                <a:cs typeface="Courier New" panose="02070309020205020404" pitchFamily="49" charset="0"/>
              </a:rPr>
              <a:t>12</a:t>
            </a:r>
          </a:p>
          <a:p>
            <a:pPr algn="r"/>
            <a:r>
              <a:rPr lang="en-US" b="1">
                <a:solidFill>
                  <a:schemeClr val="tx1"/>
                </a:solidFill>
                <a:latin typeface="Courier New" panose="02070309020205020404" pitchFamily="49" charset="0"/>
                <a:cs typeface="Courier New" panose="02070309020205020404" pitchFamily="49" charset="0"/>
              </a:rPr>
              <a:t>13</a:t>
            </a:r>
          </a:p>
        </p:txBody>
      </p:sp>
      <p:sp>
        <p:nvSpPr>
          <p:cNvPr id="11" name="Content Placeholder 2">
            <a:extLst>
              <a:ext uri="{FF2B5EF4-FFF2-40B4-BE49-F238E27FC236}">
                <a16:creationId xmlns:a16="http://schemas.microsoft.com/office/drawing/2014/main" id="{848F5E39-C78C-5A4F-9DFD-96296848C862}"/>
              </a:ext>
            </a:extLst>
          </p:cNvPr>
          <p:cNvSpPr>
            <a:spLocks noGrp="1"/>
          </p:cNvSpPr>
          <p:nvPr>
            <p:ph idx="1"/>
          </p:nvPr>
        </p:nvSpPr>
        <p:spPr>
          <a:xfrm>
            <a:off x="133453" y="4906681"/>
            <a:ext cx="11929641" cy="1469406"/>
          </a:xfrm>
        </p:spPr>
        <p:txBody>
          <a:bodyPr/>
          <a:lstStyle/>
          <a:p>
            <a:r>
              <a:rPr lang="en-IN"/>
              <a:t>The system package manager registers the receiver when the app is installed.</a:t>
            </a:r>
          </a:p>
          <a:p>
            <a:r>
              <a:rPr lang="en-IN"/>
              <a:t>The receiver then becomes a separate entry point into your app which means that the system can start the app and deliver the broadcast if the app is not currently running.</a:t>
            </a:r>
          </a:p>
        </p:txBody>
      </p:sp>
    </p:spTree>
    <p:extLst>
      <p:ext uri="{BB962C8B-B14F-4D97-AF65-F5344CB8AC3E}">
        <p14:creationId xmlns:p14="http://schemas.microsoft.com/office/powerpoint/2010/main" val="23135031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Broadcast Service</a:t>
            </a:r>
          </a:p>
        </p:txBody>
      </p:sp>
      <p:sp>
        <p:nvSpPr>
          <p:cNvPr id="3" name="Content Placeholder 2"/>
          <p:cNvSpPr>
            <a:spLocks noGrp="1"/>
          </p:cNvSpPr>
          <p:nvPr>
            <p:ph idx="1"/>
          </p:nvPr>
        </p:nvSpPr>
        <p:spPr/>
        <p:txBody>
          <a:bodyPr/>
          <a:lstStyle/>
          <a:p>
            <a:r>
              <a:rPr lang="en-IN"/>
              <a:t>The system creates a new </a:t>
            </a:r>
            <a:r>
              <a:rPr lang="en-IN" b="1" err="1"/>
              <a:t>BroadcastReceiver</a:t>
            </a:r>
            <a:r>
              <a:rPr lang="en-IN"/>
              <a:t> component object to handle each broadcast that it receives.</a:t>
            </a:r>
          </a:p>
          <a:p>
            <a:r>
              <a:rPr lang="en-IN"/>
              <a:t>This object is valid only for the duration of the call to </a:t>
            </a:r>
            <a:r>
              <a:rPr lang="en-IN" i="1" err="1"/>
              <a:t>onReceive</a:t>
            </a:r>
            <a:r>
              <a:rPr lang="en-IN"/>
              <a:t>(</a:t>
            </a:r>
            <a:r>
              <a:rPr lang="en-IN" b="1"/>
              <a:t>Context</a:t>
            </a:r>
            <a:r>
              <a:rPr lang="en-IN"/>
              <a:t>, </a:t>
            </a:r>
            <a:r>
              <a:rPr lang="en-IN" b="1"/>
              <a:t>Intent</a:t>
            </a:r>
            <a:r>
              <a:rPr lang="en-IN"/>
              <a:t>).</a:t>
            </a:r>
          </a:p>
          <a:p>
            <a:r>
              <a:rPr lang="en-IN"/>
              <a:t>Once your code returns from this method, the system considers the component no longer active.</a:t>
            </a:r>
          </a:p>
          <a:p>
            <a:endParaRPr lang="en-IN"/>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0084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Context-registered receivers</a:t>
            </a:r>
          </a:p>
        </p:txBody>
      </p:sp>
      <p:sp>
        <p:nvSpPr>
          <p:cNvPr id="3" name="Content Placeholder 2"/>
          <p:cNvSpPr>
            <a:spLocks noGrp="1"/>
          </p:cNvSpPr>
          <p:nvPr>
            <p:ph idx="1"/>
          </p:nvPr>
        </p:nvSpPr>
        <p:spPr/>
        <p:txBody>
          <a:bodyPr/>
          <a:lstStyle/>
          <a:p>
            <a:r>
              <a:rPr lang="en-IN"/>
              <a:t>To register a receiver with a context, perform the following steps:</a:t>
            </a:r>
          </a:p>
          <a:p>
            <a:pPr marL="1001712" lvl="1" indent="-457200"/>
            <a:r>
              <a:rPr lang="en-IN"/>
              <a:t>Create an instance of </a:t>
            </a:r>
            <a:r>
              <a:rPr lang="en-IN" b="1" err="1"/>
              <a:t>BroadcastReceiver</a:t>
            </a:r>
            <a:r>
              <a:rPr lang="en-IN"/>
              <a:t>.</a:t>
            </a:r>
          </a:p>
          <a:p>
            <a:pPr marL="544512" lvl="1" indent="0">
              <a:buNone/>
            </a:pPr>
            <a:endParaRPr lang="en-IN"/>
          </a:p>
          <a:p>
            <a:pPr marL="804863" lvl="1" indent="0" algn="l">
              <a:buNone/>
            </a:pPr>
            <a:endParaRPr lang="en-IN"/>
          </a:p>
          <a:p>
            <a:pPr marL="1001712" lvl="1" indent="-457200"/>
            <a:r>
              <a:rPr lang="en-IN"/>
              <a:t>Create an </a:t>
            </a:r>
            <a:r>
              <a:rPr lang="en-IN" b="1" err="1"/>
              <a:t>IntentFilter</a:t>
            </a:r>
            <a:r>
              <a:rPr lang="en-IN"/>
              <a:t> and register the receiver by calling </a:t>
            </a:r>
            <a:r>
              <a:rPr lang="en-IN" i="1" err="1"/>
              <a:t>registerReceiver</a:t>
            </a:r>
            <a:r>
              <a:rPr lang="en-IN"/>
              <a:t>(</a:t>
            </a:r>
            <a:r>
              <a:rPr lang="en-IN" b="1" err="1"/>
              <a:t>BroadcastReceiver</a:t>
            </a:r>
            <a:r>
              <a:rPr lang="en-IN"/>
              <a:t>, </a:t>
            </a:r>
            <a:r>
              <a:rPr lang="en-IN" b="1" err="1"/>
              <a:t>IntentFilter</a:t>
            </a:r>
            <a:r>
              <a:rPr lang="en-IN"/>
              <a:t>):</a:t>
            </a:r>
          </a:p>
          <a:p>
            <a:pPr marL="544512" lvl="1" indent="0">
              <a:buNone/>
            </a:pPr>
            <a:endParaRPr lang="en-IN">
              <a:latin typeface="Courier New" panose="02070309020205020404" pitchFamily="49" charset="0"/>
              <a:cs typeface="Courier New" panose="02070309020205020404" pitchFamily="49" charset="0"/>
            </a:endParaRPr>
          </a:p>
          <a:p>
            <a:pPr marL="544512" lvl="1" indent="0">
              <a:buNone/>
            </a:pPr>
            <a:endParaRPr lang="en-IN">
              <a:latin typeface="Courier New" panose="02070309020205020404" pitchFamily="49" charset="0"/>
              <a:cs typeface="Courier New" panose="02070309020205020404" pitchFamily="49" charset="0"/>
            </a:endParaRPr>
          </a:p>
          <a:p>
            <a:pPr marL="544512" lvl="1" indent="0">
              <a:buNone/>
            </a:pPr>
            <a:endParaRPr lang="en-IN"/>
          </a:p>
          <a:p>
            <a:pPr marL="544512" lvl="1" indent="0">
              <a:buNone/>
            </a:pPr>
            <a:endParaRPr lang="en-IN"/>
          </a:p>
          <a:p>
            <a:pPr marL="1001712" lvl="1" indent="-457200"/>
            <a:r>
              <a:rPr lang="en-IN"/>
              <a:t>To stop receiving broadcasts, call </a:t>
            </a:r>
            <a:r>
              <a:rPr lang="en-IN" i="1" err="1"/>
              <a:t>unregisterReceiver</a:t>
            </a:r>
            <a:r>
              <a:rPr lang="en-IN"/>
              <a:t>(android.content.</a:t>
            </a:r>
            <a:r>
              <a:rPr lang="en-IN" b="1" err="1"/>
              <a:t>BroadcastReceiver</a:t>
            </a:r>
            <a:r>
              <a:rPr lang="en-IN"/>
              <a:t>). </a:t>
            </a:r>
          </a:p>
          <a:p>
            <a:r>
              <a:rPr lang="en-IN" b="1"/>
              <a:t>Note</a:t>
            </a:r>
            <a:r>
              <a:rPr lang="en-IN"/>
              <a:t>: Be sure to unregister the receiver when you no longer need it or the context is no longer valid.</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29F6BF7A-F2D5-6440-B926-9397F0AAFCA8}"/>
              </a:ext>
            </a:extLst>
          </p:cNvPr>
          <p:cNvSpPr/>
          <p:nvPr/>
        </p:nvSpPr>
        <p:spPr>
          <a:xfrm>
            <a:off x="2476500" y="2683960"/>
            <a:ext cx="7197290" cy="1141915"/>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pPr marL="150813">
              <a:buNone/>
            </a:pPr>
            <a:r>
              <a:rPr lang="en-IN" sz="1600" b="1" err="1">
                <a:solidFill>
                  <a:schemeClr val="tx1"/>
                </a:solidFill>
                <a:latin typeface="Courier New" panose="02070309020205020404" pitchFamily="49" charset="0"/>
                <a:cs typeface="Courier New" panose="02070309020205020404" pitchFamily="49" charset="0"/>
              </a:rPr>
              <a:t>IntentFilter</a:t>
            </a:r>
            <a:r>
              <a:rPr lang="en-IN" sz="1600">
                <a:solidFill>
                  <a:schemeClr val="tx1"/>
                </a:solidFill>
                <a:latin typeface="Courier New" panose="02070309020205020404" pitchFamily="49" charset="0"/>
                <a:cs typeface="Courier New" panose="02070309020205020404" pitchFamily="49" charset="0"/>
              </a:rPr>
              <a:t> filter = new </a:t>
            </a:r>
            <a:r>
              <a:rPr lang="en-IN" sz="1600" b="1" err="1">
                <a:solidFill>
                  <a:schemeClr val="tx1"/>
                </a:solidFill>
                <a:latin typeface="Courier New" panose="02070309020205020404" pitchFamily="49" charset="0"/>
                <a:cs typeface="Courier New" panose="02070309020205020404" pitchFamily="49" charset="0"/>
              </a:rPr>
              <a:t>IntentFilter</a:t>
            </a:r>
            <a:r>
              <a:rPr lang="en-IN" sz="1600">
                <a:solidFill>
                  <a:schemeClr val="tx1"/>
                </a:solidFill>
                <a:latin typeface="Courier New" panose="02070309020205020404" pitchFamily="49" charset="0"/>
                <a:cs typeface="Courier New" panose="02070309020205020404" pitchFamily="49" charset="0"/>
              </a:rPr>
              <a:t>(</a:t>
            </a:r>
            <a:r>
              <a:rPr lang="en-IN" sz="1600" b="1" err="1">
                <a:solidFill>
                  <a:schemeClr val="tx1"/>
                </a:solidFill>
                <a:latin typeface="Courier New" panose="02070309020205020404" pitchFamily="49" charset="0"/>
                <a:cs typeface="Courier New" panose="02070309020205020404" pitchFamily="49" charset="0"/>
              </a:rPr>
              <a:t>ConnectivityManager</a:t>
            </a:r>
            <a:r>
              <a:rPr lang="en-IN" sz="1600" err="1">
                <a:solidFill>
                  <a:schemeClr val="tx1"/>
                </a:solidFill>
                <a:latin typeface="Courier New" panose="02070309020205020404" pitchFamily="49" charset="0"/>
                <a:cs typeface="Courier New" panose="02070309020205020404" pitchFamily="49" charset="0"/>
              </a:rPr>
              <a:t>.CONNECTIVITY_ACTION);</a:t>
            </a:r>
          </a:p>
          <a:p>
            <a:pPr marL="150813">
              <a:buNone/>
            </a:pPr>
            <a:r>
              <a:rPr lang="en-IN" sz="1600" err="1">
                <a:solidFill>
                  <a:schemeClr val="tx1"/>
                </a:solidFill>
                <a:latin typeface="Courier New" panose="02070309020205020404" pitchFamily="49" charset="0"/>
                <a:cs typeface="Courier New" panose="02070309020205020404" pitchFamily="49" charset="0"/>
              </a:rPr>
              <a:t>filter.</a:t>
            </a:r>
            <a:r>
              <a:rPr lang="en-IN" sz="1600" i="1" err="1">
                <a:solidFill>
                  <a:schemeClr val="tx1"/>
                </a:solidFill>
                <a:latin typeface="Courier New" panose="02070309020205020404" pitchFamily="49" charset="0"/>
                <a:cs typeface="Courier New" panose="02070309020205020404" pitchFamily="49" charset="0"/>
              </a:rPr>
              <a:t>addAction</a:t>
            </a:r>
            <a:r>
              <a:rPr lang="en-IN" sz="1600">
                <a:solidFill>
                  <a:schemeClr val="tx1"/>
                </a:solidFill>
                <a:latin typeface="Courier New" panose="02070309020205020404" pitchFamily="49" charset="0"/>
                <a:cs typeface="Courier New" panose="02070309020205020404" pitchFamily="49" charset="0"/>
              </a:rPr>
              <a:t>(</a:t>
            </a:r>
            <a:r>
              <a:rPr lang="en-IN" sz="1600" b="1" err="1">
                <a:solidFill>
                  <a:schemeClr val="tx1"/>
                </a:solidFill>
                <a:latin typeface="Courier New" panose="02070309020205020404" pitchFamily="49" charset="0"/>
                <a:cs typeface="Courier New" panose="02070309020205020404" pitchFamily="49" charset="0"/>
              </a:rPr>
              <a:t>Intent</a:t>
            </a:r>
            <a:r>
              <a:rPr lang="en-IN" sz="1600" err="1">
                <a:solidFill>
                  <a:schemeClr val="tx1"/>
                </a:solidFill>
                <a:latin typeface="Courier New" panose="02070309020205020404" pitchFamily="49" charset="0"/>
                <a:cs typeface="Courier New" panose="02070309020205020404" pitchFamily="49" charset="0"/>
              </a:rPr>
              <a:t>.ACTION_AIRPLANE_MODE_CHANGED);</a:t>
            </a:r>
          </a:p>
          <a:p>
            <a:pPr marL="150813">
              <a:buNone/>
            </a:pPr>
            <a:r>
              <a:rPr lang="en-IN" sz="1600" err="1">
                <a:solidFill>
                  <a:schemeClr val="tx1"/>
                </a:solidFill>
                <a:latin typeface="Courier New" panose="02070309020205020404" pitchFamily="49" charset="0"/>
                <a:cs typeface="Courier New" panose="02070309020205020404" pitchFamily="49" charset="0"/>
              </a:rPr>
              <a:t>this.</a:t>
            </a:r>
            <a:r>
              <a:rPr lang="en-IN" sz="1600" i="1" err="1">
                <a:solidFill>
                  <a:schemeClr val="tx1"/>
                </a:solidFill>
                <a:latin typeface="Courier New" panose="02070309020205020404" pitchFamily="49" charset="0"/>
                <a:cs typeface="Courier New" panose="02070309020205020404" pitchFamily="49" charset="0"/>
              </a:rPr>
              <a:t>registerReceiver</a:t>
            </a:r>
            <a:r>
              <a:rPr lang="en-IN" sz="1600">
                <a:solidFill>
                  <a:schemeClr val="tx1"/>
                </a:solidFill>
                <a:latin typeface="Courier New" panose="02070309020205020404" pitchFamily="49" charset="0"/>
                <a:cs typeface="Courier New" panose="02070309020205020404" pitchFamily="49" charset="0"/>
              </a:rPr>
              <a:t>(br, filter);</a:t>
            </a:r>
          </a:p>
        </p:txBody>
      </p:sp>
      <p:sp>
        <p:nvSpPr>
          <p:cNvPr id="7" name="Rectangle 6">
            <a:extLst>
              <a:ext uri="{FF2B5EF4-FFF2-40B4-BE49-F238E27FC236}">
                <a16:creationId xmlns:a16="http://schemas.microsoft.com/office/drawing/2014/main" id="{ED6B52D2-E966-0142-884C-17B8B47EEDAD}"/>
              </a:ext>
            </a:extLst>
          </p:cNvPr>
          <p:cNvSpPr/>
          <p:nvPr/>
        </p:nvSpPr>
        <p:spPr>
          <a:xfrm>
            <a:off x="2497355" y="1745334"/>
            <a:ext cx="7197290" cy="331267"/>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pPr marL="150813">
              <a:buNone/>
            </a:pPr>
            <a:r>
              <a:rPr lang="en-IN" sz="1600" b="1" err="1">
                <a:solidFill>
                  <a:schemeClr val="tx1"/>
                </a:solidFill>
                <a:latin typeface="Courier New" panose="02070309020205020404" pitchFamily="49" charset="0"/>
                <a:cs typeface="Courier New" panose="02070309020205020404" pitchFamily="49" charset="0"/>
              </a:rPr>
              <a:t>BroadcastReceiver</a:t>
            </a:r>
            <a:r>
              <a:rPr lang="en-IN" sz="1600">
                <a:solidFill>
                  <a:schemeClr val="tx1"/>
                </a:solidFill>
                <a:latin typeface="Courier New" panose="02070309020205020404" pitchFamily="49" charset="0"/>
                <a:cs typeface="Courier New" panose="02070309020205020404" pitchFamily="49" charset="0"/>
              </a:rPr>
              <a:t> br = new </a:t>
            </a:r>
            <a:r>
              <a:rPr lang="en-IN" sz="1600" b="1" err="1">
                <a:solidFill>
                  <a:schemeClr val="tx1"/>
                </a:solidFill>
                <a:latin typeface="Courier New" panose="02070309020205020404" pitchFamily="49" charset="0"/>
                <a:cs typeface="Courier New" panose="02070309020205020404" pitchFamily="49" charset="0"/>
              </a:rPr>
              <a:t>MyBroadcastReceiver</a:t>
            </a:r>
            <a:r>
              <a:rPr lang="en-IN" sz="160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042395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Sending Broadcasts</a:t>
            </a:r>
          </a:p>
        </p:txBody>
      </p:sp>
      <p:sp>
        <p:nvSpPr>
          <p:cNvPr id="3" name="Content Placeholder 2"/>
          <p:cNvSpPr>
            <a:spLocks noGrp="1"/>
          </p:cNvSpPr>
          <p:nvPr>
            <p:ph idx="1"/>
          </p:nvPr>
        </p:nvSpPr>
        <p:spPr/>
        <p:txBody>
          <a:bodyPr/>
          <a:lstStyle/>
          <a:p>
            <a:r>
              <a:rPr lang="en-IN"/>
              <a:t>Android provides three ways for apps to send broadcast:</a:t>
            </a:r>
          </a:p>
          <a:p>
            <a:pPr lvl="1"/>
            <a:r>
              <a:rPr lang="en-IN"/>
              <a:t>The </a:t>
            </a:r>
            <a:r>
              <a:rPr lang="en-IN" i="1" err="1"/>
              <a:t>sendOrderedBroadcast</a:t>
            </a:r>
            <a:r>
              <a:rPr lang="en-IN"/>
              <a:t>(</a:t>
            </a:r>
            <a:r>
              <a:rPr lang="en-IN" b="1"/>
              <a:t>Intent</a:t>
            </a:r>
            <a:r>
              <a:rPr lang="en-IN"/>
              <a:t>, </a:t>
            </a:r>
            <a:r>
              <a:rPr lang="en-IN" b="1"/>
              <a:t>String</a:t>
            </a:r>
            <a:r>
              <a:rPr lang="en-IN"/>
              <a:t>) method sends broadcasts to one receiver at a time. </a:t>
            </a:r>
          </a:p>
          <a:p>
            <a:pPr lvl="1"/>
            <a:r>
              <a:rPr lang="en-IN"/>
              <a:t>The </a:t>
            </a:r>
            <a:r>
              <a:rPr lang="en-IN" i="1" err="1"/>
              <a:t>sendBroadcast</a:t>
            </a:r>
            <a:r>
              <a:rPr lang="en-IN"/>
              <a:t>(</a:t>
            </a:r>
            <a:r>
              <a:rPr lang="en-IN" b="1"/>
              <a:t>Intent</a:t>
            </a:r>
            <a:r>
              <a:rPr lang="en-IN"/>
              <a:t>) method sends broadcasts to all receivers in an undefined order. This is called a Normal Broadcast. </a:t>
            </a:r>
          </a:p>
          <a:p>
            <a:pPr lvl="1"/>
            <a:r>
              <a:rPr lang="en-IN"/>
              <a:t>The </a:t>
            </a:r>
            <a:r>
              <a:rPr lang="en-IN" b="1" err="1"/>
              <a:t>LocalBroadcastManager</a:t>
            </a:r>
            <a:r>
              <a:rPr lang="en-IN" err="1"/>
              <a:t>.</a:t>
            </a:r>
            <a:r>
              <a:rPr lang="en-IN" i="1" err="1"/>
              <a:t>sendBroadcast</a:t>
            </a:r>
            <a:r>
              <a:rPr lang="en-IN"/>
              <a:t> method sends broadcasts to receivers that are in the same app as the sender. If you don't need to send broadcasts across apps, use local broadcasts.</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4221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Sending Broadcasts</a:t>
            </a:r>
          </a:p>
        </p:txBody>
      </p:sp>
      <p:sp>
        <p:nvSpPr>
          <p:cNvPr id="3" name="Content Placeholder 2"/>
          <p:cNvSpPr>
            <a:spLocks noGrp="1"/>
          </p:cNvSpPr>
          <p:nvPr>
            <p:ph idx="1"/>
          </p:nvPr>
        </p:nvSpPr>
        <p:spPr/>
        <p:txBody>
          <a:bodyPr/>
          <a:lstStyle/>
          <a:p>
            <a:r>
              <a:rPr lang="en-IN" b="1"/>
              <a:t>Sample code to send a broadcast by creating an Intent and calling </a:t>
            </a:r>
            <a:r>
              <a:rPr lang="en-IN" i="1" err="1"/>
              <a:t>sendBroadcast</a:t>
            </a:r>
            <a:r>
              <a:rPr lang="en-IN" b="1"/>
              <a:t>(Intent).</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42EAB98-31DC-0C4C-BE67-CB51446E5BD7}"/>
              </a:ext>
            </a:extLst>
          </p:cNvPr>
          <p:cNvSpPr/>
          <p:nvPr/>
        </p:nvSpPr>
        <p:spPr>
          <a:xfrm>
            <a:off x="1410602" y="1583280"/>
            <a:ext cx="9370795" cy="1141915"/>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600" b="1">
                <a:solidFill>
                  <a:schemeClr val="tx1"/>
                </a:solidFill>
                <a:latin typeface="Courier New" panose="02070309020205020404" pitchFamily="49" charset="0"/>
                <a:cs typeface="Courier New" panose="02070309020205020404" pitchFamily="49" charset="0"/>
              </a:rPr>
              <a:t>Intent</a:t>
            </a:r>
            <a:r>
              <a:rPr lang="en-IN" sz="1600">
                <a:solidFill>
                  <a:schemeClr val="tx1"/>
                </a:solidFill>
                <a:latin typeface="Courier New" panose="02070309020205020404" pitchFamily="49" charset="0"/>
                <a:cs typeface="Courier New" panose="02070309020205020404" pitchFamily="49" charset="0"/>
              </a:rPr>
              <a:t> intent = new </a:t>
            </a:r>
            <a:r>
              <a:rPr lang="en-IN" sz="1600" b="1">
                <a:solidFill>
                  <a:schemeClr val="tx1"/>
                </a:solidFill>
                <a:latin typeface="Courier New" panose="02070309020205020404" pitchFamily="49" charset="0"/>
                <a:cs typeface="Courier New" panose="02070309020205020404" pitchFamily="49" charset="0"/>
              </a:rPr>
              <a:t>Intent</a:t>
            </a:r>
            <a:r>
              <a:rPr lang="en-IN" sz="1600">
                <a:solidFill>
                  <a:schemeClr val="tx1"/>
                </a:solidFill>
                <a:latin typeface="Courier New" panose="02070309020205020404" pitchFamily="49" charset="0"/>
                <a:cs typeface="Courier New" panose="02070309020205020404" pitchFamily="49" charset="0"/>
              </a:rPr>
              <a:t>();</a:t>
            </a:r>
          </a:p>
          <a:p>
            <a:r>
              <a:rPr lang="en-IN" sz="1600" err="1">
                <a:solidFill>
                  <a:schemeClr val="tx1"/>
                </a:solidFill>
                <a:latin typeface="Courier New" panose="02070309020205020404" pitchFamily="49" charset="0"/>
                <a:cs typeface="Courier New" panose="02070309020205020404" pitchFamily="49" charset="0"/>
              </a:rPr>
              <a:t>intent.</a:t>
            </a:r>
            <a:r>
              <a:rPr lang="en-IN" sz="1600" i="1" err="1">
                <a:solidFill>
                  <a:schemeClr val="tx1"/>
                </a:solidFill>
                <a:latin typeface="Courier New" panose="02070309020205020404" pitchFamily="49" charset="0"/>
                <a:cs typeface="Courier New" panose="02070309020205020404" pitchFamily="49" charset="0"/>
              </a:rPr>
              <a:t>setAction</a:t>
            </a:r>
            <a:r>
              <a:rPr lang="en-IN" sz="1600">
                <a:solidFill>
                  <a:schemeClr val="tx1"/>
                </a:solidFill>
                <a:latin typeface="Courier New" panose="02070309020205020404" pitchFamily="49" charset="0"/>
                <a:cs typeface="Courier New" panose="02070309020205020404" pitchFamily="49" charset="0"/>
              </a:rPr>
              <a:t>("com.example.broadcast.MY_NOTIFICATION");</a:t>
            </a:r>
          </a:p>
          <a:p>
            <a:r>
              <a:rPr lang="en-IN" sz="1600" err="1">
                <a:solidFill>
                  <a:schemeClr val="tx1"/>
                </a:solidFill>
                <a:latin typeface="Courier New" panose="02070309020205020404" pitchFamily="49" charset="0"/>
                <a:cs typeface="Courier New" panose="02070309020205020404" pitchFamily="49" charset="0"/>
              </a:rPr>
              <a:t>intent.</a:t>
            </a:r>
            <a:r>
              <a:rPr lang="en-IN" sz="1600" i="1" err="1">
                <a:solidFill>
                  <a:schemeClr val="tx1"/>
                </a:solidFill>
                <a:latin typeface="Courier New" panose="02070309020205020404" pitchFamily="49" charset="0"/>
                <a:cs typeface="Courier New" panose="02070309020205020404" pitchFamily="49" charset="0"/>
              </a:rPr>
              <a:t>putExtra</a:t>
            </a:r>
            <a:r>
              <a:rPr lang="en-IN" sz="1600">
                <a:solidFill>
                  <a:schemeClr val="tx1"/>
                </a:solidFill>
                <a:latin typeface="Courier New" panose="02070309020205020404" pitchFamily="49" charset="0"/>
                <a:cs typeface="Courier New" panose="02070309020205020404" pitchFamily="49" charset="0"/>
              </a:rPr>
              <a:t>("data", "Nothing to see here, move along.");</a:t>
            </a:r>
          </a:p>
          <a:p>
            <a:r>
              <a:rPr lang="en-IN" sz="1600" i="1" err="1">
                <a:solidFill>
                  <a:schemeClr val="tx1"/>
                </a:solidFill>
                <a:latin typeface="Courier New" panose="02070309020205020404" pitchFamily="49" charset="0"/>
                <a:cs typeface="Courier New" panose="02070309020205020404" pitchFamily="49" charset="0"/>
              </a:rPr>
              <a:t>sendBroadcast</a:t>
            </a:r>
            <a:r>
              <a:rPr lang="en-IN" sz="1600">
                <a:solidFill>
                  <a:schemeClr val="tx1"/>
                </a:solidFill>
                <a:latin typeface="Courier New" panose="02070309020205020404" pitchFamily="49" charset="0"/>
                <a:cs typeface="Courier New" panose="02070309020205020404" pitchFamily="49" charset="0"/>
              </a:rPr>
              <a:t>(intent);</a:t>
            </a:r>
          </a:p>
        </p:txBody>
      </p:sp>
    </p:spTree>
    <p:extLst>
      <p:ext uri="{BB962C8B-B14F-4D97-AF65-F5344CB8AC3E}">
        <p14:creationId xmlns:p14="http://schemas.microsoft.com/office/powerpoint/2010/main" val="16032249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Notifications</a:t>
            </a:r>
          </a:p>
        </p:txBody>
      </p:sp>
      <p:sp>
        <p:nvSpPr>
          <p:cNvPr id="3" name="Content Placeholder 2"/>
          <p:cNvSpPr>
            <a:spLocks noGrp="1"/>
          </p:cNvSpPr>
          <p:nvPr>
            <p:ph idx="1"/>
          </p:nvPr>
        </p:nvSpPr>
        <p:spPr/>
        <p:txBody>
          <a:bodyPr/>
          <a:lstStyle/>
          <a:p>
            <a:r>
              <a:rPr lang="en-IN"/>
              <a:t>A notification is a message that Android displays outside your app's UI to provide the user with reminders, communication from other people, or other timely information from your app. </a:t>
            </a:r>
          </a:p>
          <a:p>
            <a:r>
              <a:rPr lang="en-IN"/>
              <a:t>Users can tap the notification to open your app or take an action directly from the notification.</a:t>
            </a:r>
          </a:p>
          <a:p>
            <a:r>
              <a:rPr lang="en-IN"/>
              <a:t>Since </a:t>
            </a:r>
            <a:r>
              <a:rPr lang="en-IN" b="1"/>
              <a:t>Android 1.0</a:t>
            </a:r>
            <a:r>
              <a:rPr lang="en-IN"/>
              <a:t>, the notification system UI and the notification-related APIs have continually evolved. </a:t>
            </a:r>
          </a:p>
          <a:p>
            <a:r>
              <a:rPr lang="en-IN"/>
              <a:t>To use the latest notification API features while still supporting older devices, use the support library notification API: </a:t>
            </a:r>
            <a:r>
              <a:rPr lang="en-IN" b="1" err="1"/>
              <a:t>NotificationCompat</a:t>
            </a:r>
            <a:r>
              <a:rPr lang="en-IN"/>
              <a:t> and its subclasses, as well as </a:t>
            </a:r>
            <a:r>
              <a:rPr lang="en-IN" b="1" err="1"/>
              <a:t>NotificationManagerCompat</a:t>
            </a:r>
            <a:r>
              <a:rPr lang="en-IN"/>
              <a:t>.</a:t>
            </a:r>
          </a:p>
          <a:p>
            <a:r>
              <a:rPr lang="en-IN"/>
              <a:t>A notification in its most basic and compact form (also known as collapsed form) displays an icon, a title, and a small amount of content text.</a:t>
            </a:r>
          </a:p>
          <a:p>
            <a:r>
              <a:rPr lang="en-IN"/>
              <a:t>Set the notification's content and channel using a </a:t>
            </a:r>
            <a:r>
              <a:rPr lang="en-IN" b="1" err="1"/>
              <a:t>NotificationCompat</a:t>
            </a:r>
            <a:r>
              <a:rPr lang="en-IN" err="1"/>
              <a:t>.</a:t>
            </a:r>
            <a:r>
              <a:rPr lang="en-IN" b="1" err="1"/>
              <a:t>Builder</a:t>
            </a:r>
            <a:r>
              <a:rPr lang="en-IN"/>
              <a:t> object.</a:t>
            </a:r>
          </a:p>
          <a:p>
            <a:endParaRPr lang="en-IN"/>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52395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Example</a:t>
            </a:r>
          </a:p>
        </p:txBody>
      </p:sp>
      <p:sp>
        <p:nvSpPr>
          <p:cNvPr id="3" name="Content Placeholder 2"/>
          <p:cNvSpPr>
            <a:spLocks noGrp="1"/>
          </p:cNvSpPr>
          <p:nvPr>
            <p:ph idx="1"/>
          </p:nvPr>
        </p:nvSpPr>
        <p:spPr/>
        <p:txBody>
          <a:bodyPr/>
          <a:lstStyle/>
          <a:p>
            <a:r>
              <a:rPr lang="en-IN"/>
              <a:t>The following example shows how to create a notification with the following:</a:t>
            </a: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lvl="1"/>
            <a:r>
              <a:rPr lang="en-IN"/>
              <a:t>A small icon, set by </a:t>
            </a:r>
            <a:r>
              <a:rPr lang="en-IN" i="1" err="1"/>
              <a:t>setSmallIcon</a:t>
            </a:r>
            <a:r>
              <a:rPr lang="en-IN"/>
              <a:t>(). This is the only user-visible content that's required.</a:t>
            </a:r>
          </a:p>
          <a:p>
            <a:pPr lvl="1"/>
            <a:r>
              <a:rPr lang="en-IN"/>
              <a:t>A title, set by </a:t>
            </a:r>
            <a:r>
              <a:rPr lang="en-IN" i="1" err="1"/>
              <a:t>setContentTitle</a:t>
            </a:r>
            <a:r>
              <a:rPr lang="en-IN"/>
              <a:t>().</a:t>
            </a:r>
          </a:p>
          <a:p>
            <a:pPr lvl="1"/>
            <a:r>
              <a:rPr lang="en-IN"/>
              <a:t>The body text, set by </a:t>
            </a:r>
            <a:r>
              <a:rPr lang="en-IN" i="1" err="1"/>
              <a:t>setContentText</a:t>
            </a:r>
            <a:r>
              <a:rPr lang="en-IN"/>
              <a:t>().</a:t>
            </a:r>
          </a:p>
          <a:p>
            <a:pPr lvl="1"/>
            <a:r>
              <a:rPr lang="en-IN"/>
              <a:t>The notification priority, set by </a:t>
            </a:r>
            <a:r>
              <a:rPr lang="en-IN" i="1" err="1"/>
              <a:t>setPriority</a:t>
            </a:r>
            <a:r>
              <a:rPr lang="en-IN"/>
              <a:t>(). The priority determines how intrusive the notification should be on Android 7.1 and lower.</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ound Same Side Corner Rectangle 3">
            <a:extLst>
              <a:ext uri="{FF2B5EF4-FFF2-40B4-BE49-F238E27FC236}">
                <a16:creationId xmlns:a16="http://schemas.microsoft.com/office/drawing/2014/main" id="{DDC47429-B17C-694B-875B-22D12EFD696D}"/>
              </a:ext>
            </a:extLst>
          </p:cNvPr>
          <p:cNvSpPr/>
          <p:nvPr/>
        </p:nvSpPr>
        <p:spPr>
          <a:xfrm>
            <a:off x="516513" y="1386516"/>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7" name="Rectangle 6">
            <a:extLst>
              <a:ext uri="{FF2B5EF4-FFF2-40B4-BE49-F238E27FC236}">
                <a16:creationId xmlns:a16="http://schemas.microsoft.com/office/drawing/2014/main" id="{6DD5F986-98F5-8741-A54C-21076AA3B04A}"/>
              </a:ext>
            </a:extLst>
          </p:cNvPr>
          <p:cNvSpPr/>
          <p:nvPr/>
        </p:nvSpPr>
        <p:spPr>
          <a:xfrm>
            <a:off x="1076073" y="1725517"/>
            <a:ext cx="9605229" cy="1871757"/>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b="1" err="1">
                <a:solidFill>
                  <a:schemeClr val="tx1"/>
                </a:solidFill>
                <a:latin typeface="Courier New" panose="02070309020205020404" pitchFamily="49" charset="0"/>
                <a:cs typeface="Courier New" panose="02070309020205020404" pitchFamily="49" charset="0"/>
              </a:rPr>
              <a:t>NotificationCompat</a:t>
            </a:r>
            <a:r>
              <a:rPr lang="en-IN" err="1">
                <a:solidFill>
                  <a:schemeClr val="tx1"/>
                </a:solidFill>
                <a:latin typeface="Courier New" panose="02070309020205020404" pitchFamily="49" charset="0"/>
                <a:cs typeface="Courier New" panose="02070309020205020404" pitchFamily="49" charset="0"/>
              </a:rPr>
              <a:t>.</a:t>
            </a:r>
            <a:r>
              <a:rPr lang="en-IN" b="1" err="1">
                <a:solidFill>
                  <a:schemeClr val="tx1"/>
                </a:solidFill>
                <a:latin typeface="Courier New" panose="02070309020205020404" pitchFamily="49" charset="0"/>
                <a:cs typeface="Courier New" panose="02070309020205020404" pitchFamily="49" charset="0"/>
              </a:rPr>
              <a:t>Builder</a:t>
            </a:r>
            <a:r>
              <a:rPr lang="en-IN">
                <a:solidFill>
                  <a:schemeClr val="tx1"/>
                </a:solidFill>
                <a:latin typeface="Courier New" panose="02070309020205020404" pitchFamily="49" charset="0"/>
                <a:cs typeface="Courier New" panose="02070309020205020404" pitchFamily="49" charset="0"/>
              </a:rPr>
              <a:t> builder = new </a:t>
            </a:r>
            <a:r>
              <a:rPr lang="en-IN" b="1" err="1">
                <a:solidFill>
                  <a:schemeClr val="tx1"/>
                </a:solidFill>
                <a:latin typeface="Courier New" panose="02070309020205020404" pitchFamily="49" charset="0"/>
                <a:cs typeface="Courier New" panose="02070309020205020404" pitchFamily="49" charset="0"/>
              </a:rPr>
              <a:t>NotificationCompat</a:t>
            </a:r>
            <a:r>
              <a:rPr lang="en-IN" err="1">
                <a:solidFill>
                  <a:schemeClr val="tx1"/>
                </a:solidFill>
                <a:latin typeface="Courier New" panose="02070309020205020404" pitchFamily="49" charset="0"/>
                <a:cs typeface="Courier New" panose="02070309020205020404" pitchFamily="49" charset="0"/>
              </a:rPr>
              <a:t>.</a:t>
            </a:r>
            <a:r>
              <a:rPr lang="en-IN" b="1" err="1">
                <a:solidFill>
                  <a:schemeClr val="tx1"/>
                </a:solidFill>
                <a:latin typeface="Courier New" panose="02070309020205020404" pitchFamily="49" charset="0"/>
                <a:cs typeface="Courier New" panose="02070309020205020404" pitchFamily="49" charset="0"/>
              </a:rPr>
              <a:t>Builder</a:t>
            </a:r>
            <a:r>
              <a:rPr lang="en-IN">
                <a:solidFill>
                  <a:schemeClr val="tx1"/>
                </a:solidFill>
                <a:latin typeface="Courier New" panose="02070309020205020404" pitchFamily="49" charset="0"/>
                <a:cs typeface="Courier New" panose="02070309020205020404" pitchFamily="49" charset="0"/>
              </a:rPr>
              <a:t>(this, CHANNEL_ID)</a:t>
            </a:r>
          </a:p>
          <a:p>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setSmallIcon</a:t>
            </a:r>
            <a:r>
              <a:rPr lang="en-IN">
                <a:solidFill>
                  <a:schemeClr val="tx1"/>
                </a:solidFill>
                <a:latin typeface="Courier New" panose="02070309020205020404" pitchFamily="49" charset="0"/>
                <a:cs typeface="Courier New" panose="02070309020205020404" pitchFamily="49" charset="0"/>
              </a:rPr>
              <a:t>(R.drawable.notification_icon)</a:t>
            </a:r>
          </a:p>
          <a:p>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setContentTitle</a:t>
            </a:r>
            <a:r>
              <a:rPr lang="en-IN">
                <a:solidFill>
                  <a:schemeClr val="tx1"/>
                </a:solidFill>
                <a:latin typeface="Courier New" panose="02070309020205020404" pitchFamily="49" charset="0"/>
                <a:cs typeface="Courier New" panose="02070309020205020404" pitchFamily="49" charset="0"/>
              </a:rPr>
              <a:t>(textTitle)</a:t>
            </a:r>
          </a:p>
          <a:p>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setContentText</a:t>
            </a:r>
            <a:r>
              <a:rPr lang="en-IN">
                <a:solidFill>
                  <a:schemeClr val="tx1"/>
                </a:solidFill>
                <a:latin typeface="Courier New" panose="02070309020205020404" pitchFamily="49" charset="0"/>
                <a:cs typeface="Courier New" panose="02070309020205020404" pitchFamily="49" charset="0"/>
              </a:rPr>
              <a:t>(textContent)</a:t>
            </a:r>
          </a:p>
          <a:p>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setPriority</a:t>
            </a:r>
            <a:r>
              <a:rPr lang="en-IN">
                <a:solidFill>
                  <a:schemeClr val="tx1"/>
                </a:solidFill>
                <a:latin typeface="Courier New" panose="02070309020205020404" pitchFamily="49" charset="0"/>
                <a:cs typeface="Courier New" panose="02070309020205020404" pitchFamily="49" charset="0"/>
              </a:rPr>
              <a:t>(NotificationCompat.PRIORITY_DEFAULT);</a:t>
            </a:r>
          </a:p>
        </p:txBody>
      </p:sp>
      <p:sp>
        <p:nvSpPr>
          <p:cNvPr id="8" name="Rectangle 7">
            <a:extLst>
              <a:ext uri="{FF2B5EF4-FFF2-40B4-BE49-F238E27FC236}">
                <a16:creationId xmlns:a16="http://schemas.microsoft.com/office/drawing/2014/main" id="{23EA6190-8ECC-974F-AA7A-4B5A3A06F032}"/>
              </a:ext>
            </a:extLst>
          </p:cNvPr>
          <p:cNvSpPr/>
          <p:nvPr/>
        </p:nvSpPr>
        <p:spPr>
          <a:xfrm>
            <a:off x="516512" y="1725518"/>
            <a:ext cx="559561" cy="18717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Courier New" panose="02070309020205020404" pitchFamily="49" charset="0"/>
                <a:cs typeface="Courier New" panose="02070309020205020404" pitchFamily="49" charset="0"/>
              </a:rPr>
              <a:t>1</a:t>
            </a:r>
          </a:p>
          <a:p>
            <a:pPr algn="r"/>
            <a:r>
              <a:rPr lang="en-US" b="1">
                <a:solidFill>
                  <a:schemeClr val="tx1"/>
                </a:solidFill>
                <a:latin typeface="Courier New" panose="02070309020205020404" pitchFamily="49" charset="0"/>
                <a:cs typeface="Courier New" panose="02070309020205020404" pitchFamily="49" charset="0"/>
              </a:rPr>
              <a:t>2</a:t>
            </a:r>
          </a:p>
          <a:p>
            <a:pPr algn="r"/>
            <a:r>
              <a:rPr lang="en-US" b="1">
                <a:solidFill>
                  <a:schemeClr val="tx1"/>
                </a:solidFill>
                <a:latin typeface="Courier New" panose="02070309020205020404" pitchFamily="49" charset="0"/>
                <a:cs typeface="Courier New" panose="02070309020205020404" pitchFamily="49" charset="0"/>
              </a:rPr>
              <a:t>3</a:t>
            </a:r>
          </a:p>
          <a:p>
            <a:pPr algn="r"/>
            <a:r>
              <a:rPr lang="en-US" b="1">
                <a:solidFill>
                  <a:schemeClr val="tx1"/>
                </a:solidFill>
                <a:latin typeface="Courier New" panose="02070309020205020404" pitchFamily="49" charset="0"/>
                <a:cs typeface="Courier New" panose="02070309020205020404" pitchFamily="49" charset="0"/>
              </a:rPr>
              <a:t>4</a:t>
            </a:r>
          </a:p>
          <a:p>
            <a:pPr algn="r"/>
            <a:r>
              <a:rPr lang="en-US" b="1">
                <a:solidFill>
                  <a:schemeClr val="tx1"/>
                </a:solidFill>
                <a:latin typeface="Courier New" panose="02070309020205020404" pitchFamily="49" charset="0"/>
                <a:cs typeface="Courier New" panose="02070309020205020404" pitchFamily="49" charset="0"/>
              </a:rPr>
              <a:t>5</a:t>
            </a:r>
          </a:p>
          <a:p>
            <a:pPr algn="r"/>
            <a:r>
              <a:rPr lang="en-US" b="1">
                <a:solidFill>
                  <a:schemeClr val="tx1"/>
                </a:solidFill>
                <a:latin typeface="Courier New" panose="02070309020205020404" pitchFamily="49" charset="0"/>
                <a:cs typeface="Courier New" panose="02070309020205020404" pitchFamily="49" charset="0"/>
              </a:rPr>
              <a:t>6</a:t>
            </a:r>
          </a:p>
        </p:txBody>
      </p:sp>
    </p:spTree>
    <p:extLst>
      <p:ext uri="{BB962C8B-B14F-4D97-AF65-F5344CB8AC3E}">
        <p14:creationId xmlns:p14="http://schemas.microsoft.com/office/powerpoint/2010/main" val="3825010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Set the notification's tap action</a:t>
            </a:r>
          </a:p>
        </p:txBody>
      </p:sp>
      <p:sp>
        <p:nvSpPr>
          <p:cNvPr id="3" name="Content Placeholder 2"/>
          <p:cNvSpPr>
            <a:spLocks noGrp="1"/>
          </p:cNvSpPr>
          <p:nvPr>
            <p:ph idx="1"/>
          </p:nvPr>
        </p:nvSpPr>
        <p:spPr/>
        <p:txBody>
          <a:bodyPr/>
          <a:lstStyle/>
          <a:p>
            <a:r>
              <a:rPr lang="en-IN"/>
              <a:t>Every notification should respond to a tap, usually to open an activity in your app that corresponds to the notification. </a:t>
            </a:r>
          </a:p>
          <a:p>
            <a:r>
              <a:rPr lang="en-IN"/>
              <a:t>You must specify a content intent defined with a </a:t>
            </a:r>
            <a:r>
              <a:rPr lang="en-IN" b="1" err="1"/>
              <a:t>PendingIntent</a:t>
            </a:r>
            <a:r>
              <a:rPr lang="en-IN"/>
              <a:t> object and pass it to </a:t>
            </a:r>
            <a:r>
              <a:rPr lang="en-IN" i="1" err="1"/>
              <a:t>setContentIntent</a:t>
            </a:r>
            <a:r>
              <a:rPr lang="en-IN"/>
              <a:t>().</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223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Example</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10962174" cy="3519279"/>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600">
                <a:solidFill>
                  <a:schemeClr val="tx1"/>
                </a:solidFill>
                <a:latin typeface="Courier New" panose="02070309020205020404" pitchFamily="49" charset="0"/>
                <a:cs typeface="Courier New" panose="02070309020205020404" pitchFamily="49" charset="0"/>
              </a:rPr>
              <a:t>// Create an explicit intent for an Activity in your app</a:t>
            </a:r>
          </a:p>
          <a:p>
            <a:r>
              <a:rPr lang="en-IN" sz="1600" b="1">
                <a:solidFill>
                  <a:schemeClr val="tx1"/>
                </a:solidFill>
                <a:latin typeface="Courier New" panose="02070309020205020404" pitchFamily="49" charset="0"/>
                <a:cs typeface="Courier New" panose="02070309020205020404" pitchFamily="49" charset="0"/>
              </a:rPr>
              <a:t>Intent</a:t>
            </a:r>
            <a:r>
              <a:rPr lang="en-IN" sz="1600">
                <a:solidFill>
                  <a:schemeClr val="tx1"/>
                </a:solidFill>
                <a:latin typeface="Courier New" panose="02070309020205020404" pitchFamily="49" charset="0"/>
                <a:cs typeface="Courier New" panose="02070309020205020404" pitchFamily="49" charset="0"/>
              </a:rPr>
              <a:t> intent = new </a:t>
            </a:r>
            <a:r>
              <a:rPr lang="en-IN" sz="1600" b="1">
                <a:solidFill>
                  <a:schemeClr val="tx1"/>
                </a:solidFill>
                <a:latin typeface="Courier New" panose="02070309020205020404" pitchFamily="49" charset="0"/>
                <a:cs typeface="Courier New" panose="02070309020205020404" pitchFamily="49" charset="0"/>
              </a:rPr>
              <a:t>Intent</a:t>
            </a:r>
            <a:r>
              <a:rPr lang="en-IN" sz="1600">
                <a:solidFill>
                  <a:schemeClr val="tx1"/>
                </a:solidFill>
                <a:latin typeface="Courier New" panose="02070309020205020404" pitchFamily="49" charset="0"/>
                <a:cs typeface="Courier New" panose="02070309020205020404" pitchFamily="49" charset="0"/>
              </a:rPr>
              <a:t>(this, </a:t>
            </a:r>
            <a:r>
              <a:rPr lang="en-IN" sz="1600" b="1" err="1">
                <a:solidFill>
                  <a:schemeClr val="tx1"/>
                </a:solidFill>
                <a:latin typeface="Courier New" panose="02070309020205020404" pitchFamily="49" charset="0"/>
                <a:cs typeface="Courier New" panose="02070309020205020404" pitchFamily="49" charset="0"/>
              </a:rPr>
              <a:t>AlertDetails</a:t>
            </a:r>
            <a:r>
              <a:rPr lang="en-IN" sz="1600" err="1">
                <a:solidFill>
                  <a:schemeClr val="tx1"/>
                </a:solidFill>
                <a:latin typeface="Courier New" panose="02070309020205020404" pitchFamily="49" charset="0"/>
                <a:cs typeface="Courier New" panose="02070309020205020404" pitchFamily="49" charset="0"/>
              </a:rPr>
              <a:t>.class);</a:t>
            </a:r>
          </a:p>
          <a:p>
            <a:r>
              <a:rPr lang="en-IN" sz="1600" err="1">
                <a:solidFill>
                  <a:schemeClr val="tx1"/>
                </a:solidFill>
                <a:latin typeface="Courier New" panose="02070309020205020404" pitchFamily="49" charset="0"/>
                <a:cs typeface="Courier New" panose="02070309020205020404" pitchFamily="49" charset="0"/>
              </a:rPr>
              <a:t>intent.</a:t>
            </a:r>
            <a:r>
              <a:rPr lang="en-IN" sz="1600" i="1" err="1">
                <a:solidFill>
                  <a:schemeClr val="tx1"/>
                </a:solidFill>
                <a:latin typeface="Courier New" panose="02070309020205020404" pitchFamily="49" charset="0"/>
                <a:cs typeface="Courier New" panose="02070309020205020404" pitchFamily="49" charset="0"/>
              </a:rPr>
              <a:t>setFlags</a:t>
            </a:r>
            <a:r>
              <a:rPr lang="en-IN" sz="1600">
                <a:solidFill>
                  <a:schemeClr val="tx1"/>
                </a:solidFill>
                <a:latin typeface="Courier New" panose="02070309020205020404" pitchFamily="49" charset="0"/>
                <a:cs typeface="Courier New" panose="02070309020205020404" pitchFamily="49" charset="0"/>
              </a:rPr>
              <a:t>(Intent.FLAG_ACTIVITY_NEW_TASK | Intent.FLAG_ACTIVITY_CLEAR_TASK);</a:t>
            </a:r>
          </a:p>
          <a:p>
            <a:r>
              <a:rPr lang="en-IN" sz="1600" b="1" err="1">
                <a:solidFill>
                  <a:schemeClr val="tx1"/>
                </a:solidFill>
                <a:latin typeface="Courier New" panose="02070309020205020404" pitchFamily="49" charset="0"/>
                <a:cs typeface="Courier New" panose="02070309020205020404" pitchFamily="49" charset="0"/>
              </a:rPr>
              <a:t>PendingIntent</a:t>
            </a:r>
            <a:r>
              <a:rPr lang="en-IN" sz="1600">
                <a:solidFill>
                  <a:schemeClr val="tx1"/>
                </a:solidFill>
                <a:latin typeface="Courier New" panose="02070309020205020404" pitchFamily="49" charset="0"/>
                <a:cs typeface="Courier New" panose="02070309020205020404" pitchFamily="49" charset="0"/>
              </a:rPr>
              <a:t> pendingIntent = </a:t>
            </a:r>
            <a:r>
              <a:rPr lang="en-IN" sz="1600" b="1" err="1">
                <a:solidFill>
                  <a:schemeClr val="tx1"/>
                </a:solidFill>
                <a:latin typeface="Courier New" panose="02070309020205020404" pitchFamily="49" charset="0"/>
                <a:cs typeface="Courier New" panose="02070309020205020404" pitchFamily="49" charset="0"/>
              </a:rPr>
              <a:t>PendingIntent</a:t>
            </a:r>
            <a:r>
              <a:rPr lang="en-IN" sz="1600" err="1">
                <a:solidFill>
                  <a:schemeClr val="tx1"/>
                </a:solidFill>
                <a:latin typeface="Courier New" panose="02070309020205020404" pitchFamily="49" charset="0"/>
                <a:cs typeface="Courier New" panose="02070309020205020404" pitchFamily="49" charset="0"/>
              </a:rPr>
              <a:t>.</a:t>
            </a:r>
            <a:r>
              <a:rPr lang="en-IN" sz="1600" i="1" err="1">
                <a:solidFill>
                  <a:schemeClr val="tx1"/>
                </a:solidFill>
                <a:latin typeface="Courier New" panose="02070309020205020404" pitchFamily="49" charset="0"/>
                <a:cs typeface="Courier New" panose="02070309020205020404" pitchFamily="49" charset="0"/>
              </a:rPr>
              <a:t>getActivity</a:t>
            </a:r>
            <a:r>
              <a:rPr lang="en-IN" sz="1600">
                <a:solidFill>
                  <a:schemeClr val="tx1"/>
                </a:solidFill>
                <a:latin typeface="Courier New" panose="02070309020205020404" pitchFamily="49" charset="0"/>
                <a:cs typeface="Courier New" panose="02070309020205020404" pitchFamily="49" charset="0"/>
              </a:rPr>
              <a:t>(this, 0, intent, 0);</a:t>
            </a:r>
          </a:p>
          <a:p>
            <a:br>
              <a:rPr lang="en-IN" sz="1600">
                <a:solidFill>
                  <a:schemeClr val="tx1"/>
                </a:solidFill>
                <a:latin typeface="Courier New" panose="02070309020205020404" pitchFamily="49" charset="0"/>
                <a:cs typeface="Courier New" panose="02070309020205020404" pitchFamily="49" charset="0"/>
              </a:rPr>
            </a:br>
            <a:endParaRPr lang="en-IN" sz="1600">
              <a:solidFill>
                <a:schemeClr val="tx1"/>
              </a:solidFill>
              <a:latin typeface="Courier New" panose="02070309020205020404" pitchFamily="49" charset="0"/>
              <a:cs typeface="Courier New" panose="02070309020205020404" pitchFamily="49" charset="0"/>
            </a:endParaRPr>
          </a:p>
          <a:p>
            <a:r>
              <a:rPr lang="en-IN" sz="1600" b="1" err="1">
                <a:solidFill>
                  <a:schemeClr val="tx1"/>
                </a:solidFill>
                <a:latin typeface="Courier New" panose="02070309020205020404" pitchFamily="49" charset="0"/>
                <a:cs typeface="Courier New" panose="02070309020205020404" pitchFamily="49" charset="0"/>
              </a:rPr>
              <a:t>NotificationCompat</a:t>
            </a:r>
            <a:r>
              <a:rPr lang="en-IN" sz="1600" err="1">
                <a:solidFill>
                  <a:schemeClr val="tx1"/>
                </a:solidFill>
                <a:latin typeface="Courier New" panose="02070309020205020404" pitchFamily="49" charset="0"/>
                <a:cs typeface="Courier New" panose="02070309020205020404" pitchFamily="49" charset="0"/>
              </a:rPr>
              <a:t>.</a:t>
            </a:r>
            <a:r>
              <a:rPr lang="en-IN" sz="1600" b="1" err="1">
                <a:solidFill>
                  <a:schemeClr val="tx1"/>
                </a:solidFill>
                <a:latin typeface="Courier New" panose="02070309020205020404" pitchFamily="49" charset="0"/>
                <a:cs typeface="Courier New" panose="02070309020205020404" pitchFamily="49" charset="0"/>
              </a:rPr>
              <a:t>Builder</a:t>
            </a:r>
            <a:r>
              <a:rPr lang="en-IN" sz="1600">
                <a:solidFill>
                  <a:schemeClr val="tx1"/>
                </a:solidFill>
                <a:latin typeface="Courier New" panose="02070309020205020404" pitchFamily="49" charset="0"/>
                <a:cs typeface="Courier New" panose="02070309020205020404" pitchFamily="49" charset="0"/>
              </a:rPr>
              <a:t> builder = new </a:t>
            </a:r>
            <a:r>
              <a:rPr lang="en-IN" sz="1600" b="1" err="1">
                <a:solidFill>
                  <a:schemeClr val="tx1"/>
                </a:solidFill>
                <a:latin typeface="Courier New" panose="02070309020205020404" pitchFamily="49" charset="0"/>
                <a:cs typeface="Courier New" panose="02070309020205020404" pitchFamily="49" charset="0"/>
              </a:rPr>
              <a:t>NotificationCompat</a:t>
            </a:r>
            <a:r>
              <a:rPr lang="en-IN" sz="1600" err="1">
                <a:solidFill>
                  <a:schemeClr val="tx1"/>
                </a:solidFill>
                <a:latin typeface="Courier New" panose="02070309020205020404" pitchFamily="49" charset="0"/>
                <a:cs typeface="Courier New" panose="02070309020205020404" pitchFamily="49" charset="0"/>
              </a:rPr>
              <a:t>.</a:t>
            </a:r>
            <a:r>
              <a:rPr lang="en-IN" sz="1600" b="1" err="1">
                <a:solidFill>
                  <a:schemeClr val="tx1"/>
                </a:solidFill>
                <a:latin typeface="Courier New" panose="02070309020205020404" pitchFamily="49" charset="0"/>
                <a:cs typeface="Courier New" panose="02070309020205020404" pitchFamily="49" charset="0"/>
              </a:rPr>
              <a:t>Builder</a:t>
            </a:r>
            <a:r>
              <a:rPr lang="en-IN" sz="1600">
                <a:solidFill>
                  <a:schemeClr val="tx1"/>
                </a:solidFill>
                <a:latin typeface="Courier New" panose="02070309020205020404" pitchFamily="49" charset="0"/>
                <a:cs typeface="Courier New" panose="02070309020205020404" pitchFamily="49" charset="0"/>
              </a:rPr>
              <a:t>(this, CHANNEL_ID)</a:t>
            </a:r>
          </a:p>
          <a:p>
            <a:r>
              <a:rPr lang="en-IN" sz="1600">
                <a:solidFill>
                  <a:schemeClr val="tx1"/>
                </a:solidFill>
                <a:latin typeface="Courier New" panose="02070309020205020404" pitchFamily="49" charset="0"/>
                <a:cs typeface="Courier New" panose="02070309020205020404" pitchFamily="49" charset="0"/>
              </a:rPr>
              <a:t>        .</a:t>
            </a:r>
            <a:r>
              <a:rPr lang="en-IN" sz="1600" i="1" err="1">
                <a:solidFill>
                  <a:schemeClr val="tx1"/>
                </a:solidFill>
                <a:latin typeface="Courier New" panose="02070309020205020404" pitchFamily="49" charset="0"/>
                <a:cs typeface="Courier New" panose="02070309020205020404" pitchFamily="49" charset="0"/>
              </a:rPr>
              <a:t>setSmallIcon</a:t>
            </a:r>
            <a:r>
              <a:rPr lang="en-IN" sz="1600">
                <a:solidFill>
                  <a:schemeClr val="tx1"/>
                </a:solidFill>
                <a:latin typeface="Courier New" panose="02070309020205020404" pitchFamily="49" charset="0"/>
                <a:cs typeface="Courier New" panose="02070309020205020404" pitchFamily="49" charset="0"/>
              </a:rPr>
              <a:t>(R.drawable.notification_icon)</a:t>
            </a:r>
          </a:p>
          <a:p>
            <a:r>
              <a:rPr lang="en-IN" sz="1600">
                <a:solidFill>
                  <a:schemeClr val="tx1"/>
                </a:solidFill>
                <a:latin typeface="Courier New" panose="02070309020205020404" pitchFamily="49" charset="0"/>
                <a:cs typeface="Courier New" panose="02070309020205020404" pitchFamily="49" charset="0"/>
              </a:rPr>
              <a:t>        .</a:t>
            </a:r>
            <a:r>
              <a:rPr lang="en-IN" sz="1600" i="1" err="1">
                <a:solidFill>
                  <a:schemeClr val="tx1"/>
                </a:solidFill>
                <a:latin typeface="Courier New" panose="02070309020205020404" pitchFamily="49" charset="0"/>
                <a:cs typeface="Courier New" panose="02070309020205020404" pitchFamily="49" charset="0"/>
              </a:rPr>
              <a:t>setContentTitle</a:t>
            </a:r>
            <a:r>
              <a:rPr lang="en-IN" sz="1600">
                <a:solidFill>
                  <a:schemeClr val="tx1"/>
                </a:solidFill>
                <a:latin typeface="Courier New" panose="02070309020205020404" pitchFamily="49" charset="0"/>
                <a:cs typeface="Courier New" panose="02070309020205020404" pitchFamily="49" charset="0"/>
              </a:rPr>
              <a:t>("My notification")</a:t>
            </a:r>
          </a:p>
          <a:p>
            <a:r>
              <a:rPr lang="en-IN" sz="1600">
                <a:solidFill>
                  <a:schemeClr val="tx1"/>
                </a:solidFill>
                <a:latin typeface="Courier New" panose="02070309020205020404" pitchFamily="49" charset="0"/>
                <a:cs typeface="Courier New" panose="02070309020205020404" pitchFamily="49" charset="0"/>
              </a:rPr>
              <a:t>        .</a:t>
            </a:r>
            <a:r>
              <a:rPr lang="en-IN" sz="1600" i="1" err="1">
                <a:solidFill>
                  <a:schemeClr val="tx1"/>
                </a:solidFill>
                <a:latin typeface="Courier New" panose="02070309020205020404" pitchFamily="49" charset="0"/>
                <a:cs typeface="Courier New" panose="02070309020205020404" pitchFamily="49" charset="0"/>
              </a:rPr>
              <a:t>setContentText</a:t>
            </a:r>
            <a:r>
              <a:rPr lang="en-IN" sz="1600">
                <a:solidFill>
                  <a:schemeClr val="tx1"/>
                </a:solidFill>
                <a:latin typeface="Courier New" panose="02070309020205020404" pitchFamily="49" charset="0"/>
                <a:cs typeface="Courier New" panose="02070309020205020404" pitchFamily="49" charset="0"/>
              </a:rPr>
              <a:t>("Hello World!")</a:t>
            </a:r>
          </a:p>
          <a:p>
            <a:r>
              <a:rPr lang="en-IN" sz="1600">
                <a:solidFill>
                  <a:schemeClr val="tx1"/>
                </a:solidFill>
                <a:latin typeface="Courier New" panose="02070309020205020404" pitchFamily="49" charset="0"/>
                <a:cs typeface="Courier New" panose="02070309020205020404" pitchFamily="49" charset="0"/>
              </a:rPr>
              <a:t>        .</a:t>
            </a:r>
            <a:r>
              <a:rPr lang="en-IN" sz="1600" i="1" err="1">
                <a:solidFill>
                  <a:schemeClr val="tx1"/>
                </a:solidFill>
                <a:latin typeface="Courier New" panose="02070309020205020404" pitchFamily="49" charset="0"/>
                <a:cs typeface="Courier New" panose="02070309020205020404" pitchFamily="49" charset="0"/>
              </a:rPr>
              <a:t>setPriority</a:t>
            </a:r>
            <a:r>
              <a:rPr lang="en-IN" sz="1600">
                <a:solidFill>
                  <a:schemeClr val="tx1"/>
                </a:solidFill>
                <a:latin typeface="Courier New" panose="02070309020205020404" pitchFamily="49" charset="0"/>
                <a:cs typeface="Courier New" panose="02070309020205020404" pitchFamily="49" charset="0"/>
              </a:rPr>
              <a:t>(NotificationCompat.PRIORITY_DEFAULT)</a:t>
            </a:r>
          </a:p>
          <a:p>
            <a:r>
              <a:rPr lang="en-IN" sz="1600">
                <a:solidFill>
                  <a:schemeClr val="tx1"/>
                </a:solidFill>
                <a:latin typeface="Courier New" panose="02070309020205020404" pitchFamily="49" charset="0"/>
                <a:cs typeface="Courier New" panose="02070309020205020404" pitchFamily="49" charset="0"/>
              </a:rPr>
              <a:t>        // Set the intent that will fire when the user taps the notification</a:t>
            </a:r>
          </a:p>
          <a:p>
            <a:r>
              <a:rPr lang="en-IN" sz="1600">
                <a:solidFill>
                  <a:schemeClr val="tx1"/>
                </a:solidFill>
                <a:latin typeface="Courier New" panose="02070309020205020404" pitchFamily="49" charset="0"/>
                <a:cs typeface="Courier New" panose="02070309020205020404" pitchFamily="49" charset="0"/>
              </a:rPr>
              <a:t>        </a:t>
            </a:r>
            <a:r>
              <a:rPr lang="en-IN" sz="1600" b="1">
                <a:solidFill>
                  <a:schemeClr val="tx1"/>
                </a:solidFill>
                <a:latin typeface="Courier New" panose="02070309020205020404" pitchFamily="49" charset="0"/>
                <a:cs typeface="Courier New" panose="02070309020205020404" pitchFamily="49" charset="0"/>
              </a:rPr>
              <a:t>.</a:t>
            </a:r>
            <a:r>
              <a:rPr lang="en-IN" sz="1600" b="1" i="1" err="1">
                <a:solidFill>
                  <a:schemeClr val="tx1"/>
                </a:solidFill>
                <a:latin typeface="Courier New" panose="02070309020205020404" pitchFamily="49" charset="0"/>
                <a:cs typeface="Courier New" panose="02070309020205020404" pitchFamily="49" charset="0"/>
              </a:rPr>
              <a:t>setContentIntent</a:t>
            </a:r>
            <a:r>
              <a:rPr lang="en-IN" sz="1600" b="1">
                <a:solidFill>
                  <a:schemeClr val="tx1"/>
                </a:solidFill>
                <a:latin typeface="Courier New" panose="02070309020205020404" pitchFamily="49" charset="0"/>
                <a:cs typeface="Courier New" panose="02070309020205020404" pitchFamily="49" charset="0"/>
              </a:rPr>
              <a:t>(</a:t>
            </a:r>
            <a:r>
              <a:rPr lang="en-IN" sz="1600" err="1">
                <a:solidFill>
                  <a:schemeClr val="tx1"/>
                </a:solidFill>
                <a:latin typeface="Courier New" panose="02070309020205020404" pitchFamily="49" charset="0"/>
                <a:cs typeface="Courier New" panose="02070309020205020404" pitchFamily="49" charset="0"/>
              </a:rPr>
              <a:t>pendingIntent</a:t>
            </a:r>
            <a:r>
              <a:rPr lang="en-IN" sz="1600" b="1">
                <a:solidFill>
                  <a:schemeClr val="tx1"/>
                </a:solidFill>
                <a:latin typeface="Courier New" panose="02070309020205020404" pitchFamily="49" charset="0"/>
                <a:cs typeface="Courier New" panose="02070309020205020404" pitchFamily="49" charset="0"/>
              </a:rPr>
              <a:t>)</a:t>
            </a:r>
            <a:endParaRPr lang="en-IN" sz="1600">
              <a:solidFill>
                <a:schemeClr val="tx1"/>
              </a:solidFill>
              <a:latin typeface="Courier New" panose="02070309020205020404" pitchFamily="49" charset="0"/>
              <a:cs typeface="Courier New" panose="02070309020205020404" pitchFamily="49" charset="0"/>
            </a:endParaRPr>
          </a:p>
          <a:p>
            <a:r>
              <a:rPr lang="en-IN" sz="1600">
                <a:solidFill>
                  <a:schemeClr val="tx1"/>
                </a:solidFill>
                <a:latin typeface="Courier New" panose="02070309020205020404" pitchFamily="49" charset="0"/>
                <a:cs typeface="Courier New" panose="02070309020205020404" pitchFamily="49" charset="0"/>
              </a:rPr>
              <a:t>        .</a:t>
            </a:r>
            <a:r>
              <a:rPr lang="en-IN" sz="1600" i="1" err="1">
                <a:solidFill>
                  <a:schemeClr val="tx1"/>
                </a:solidFill>
                <a:latin typeface="Courier New" panose="02070309020205020404" pitchFamily="49" charset="0"/>
                <a:cs typeface="Courier New" panose="02070309020205020404" pitchFamily="49" charset="0"/>
              </a:rPr>
              <a:t>setAutoCancel</a:t>
            </a:r>
            <a:r>
              <a:rPr lang="en-IN" sz="1600">
                <a:solidFill>
                  <a:schemeClr val="tx1"/>
                </a:solidFill>
                <a:latin typeface="Courier New" panose="02070309020205020404" pitchFamily="49" charset="0"/>
                <a:cs typeface="Courier New" panose="02070309020205020404" pitchFamily="49" charset="0"/>
              </a:rPr>
              <a:t>(true);</a:t>
            </a:r>
          </a:p>
        </p:txBody>
      </p:sp>
      <p:sp>
        <p:nvSpPr>
          <p:cNvPr id="6" name="Rectangle 5"/>
          <p:cNvSpPr/>
          <p:nvPr/>
        </p:nvSpPr>
        <p:spPr>
          <a:xfrm>
            <a:off x="133453" y="1214518"/>
            <a:ext cx="559561" cy="35057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600" b="1">
                <a:solidFill>
                  <a:schemeClr val="tx1"/>
                </a:solidFill>
                <a:latin typeface="Courier New" panose="02070309020205020404" pitchFamily="49" charset="0"/>
                <a:cs typeface="Courier New" panose="02070309020205020404" pitchFamily="49" charset="0"/>
              </a:rPr>
              <a:t>1</a:t>
            </a:r>
          </a:p>
          <a:p>
            <a:pPr algn="r"/>
            <a:r>
              <a:rPr lang="en-US" sz="1600" b="1">
                <a:solidFill>
                  <a:schemeClr val="tx1"/>
                </a:solidFill>
                <a:latin typeface="Courier New" panose="02070309020205020404" pitchFamily="49" charset="0"/>
                <a:cs typeface="Courier New" panose="02070309020205020404" pitchFamily="49" charset="0"/>
              </a:rPr>
              <a:t>2</a:t>
            </a:r>
          </a:p>
          <a:p>
            <a:pPr algn="r"/>
            <a:r>
              <a:rPr lang="en-US" sz="1600" b="1">
                <a:solidFill>
                  <a:schemeClr val="tx1"/>
                </a:solidFill>
                <a:latin typeface="Courier New" panose="02070309020205020404" pitchFamily="49" charset="0"/>
                <a:cs typeface="Courier New" panose="02070309020205020404" pitchFamily="49" charset="0"/>
              </a:rPr>
              <a:t>3</a:t>
            </a:r>
          </a:p>
          <a:p>
            <a:pPr algn="r"/>
            <a:r>
              <a:rPr lang="en-US" sz="1600" b="1">
                <a:solidFill>
                  <a:schemeClr val="tx1"/>
                </a:solidFill>
                <a:latin typeface="Courier New" panose="02070309020205020404" pitchFamily="49" charset="0"/>
                <a:cs typeface="Courier New" panose="02070309020205020404" pitchFamily="49" charset="0"/>
              </a:rPr>
              <a:t>4</a:t>
            </a:r>
          </a:p>
          <a:p>
            <a:pPr algn="r"/>
            <a:r>
              <a:rPr lang="en-US" sz="1600" b="1">
                <a:solidFill>
                  <a:schemeClr val="tx1"/>
                </a:solidFill>
                <a:latin typeface="Courier New" panose="02070309020205020404" pitchFamily="49" charset="0"/>
                <a:cs typeface="Courier New" panose="02070309020205020404" pitchFamily="49" charset="0"/>
              </a:rPr>
              <a:t>5</a:t>
            </a:r>
          </a:p>
          <a:p>
            <a:pPr algn="r"/>
            <a:r>
              <a:rPr lang="en-US" sz="1600" b="1">
                <a:solidFill>
                  <a:schemeClr val="tx1"/>
                </a:solidFill>
                <a:latin typeface="Courier New" panose="02070309020205020404" pitchFamily="49" charset="0"/>
                <a:cs typeface="Courier New" panose="02070309020205020404" pitchFamily="49" charset="0"/>
              </a:rPr>
              <a:t>6</a:t>
            </a:r>
          </a:p>
          <a:p>
            <a:pPr algn="r"/>
            <a:r>
              <a:rPr lang="en-US" sz="1600" b="1">
                <a:solidFill>
                  <a:schemeClr val="tx1"/>
                </a:solidFill>
                <a:latin typeface="Courier New" panose="02070309020205020404" pitchFamily="49" charset="0"/>
                <a:cs typeface="Courier New" panose="02070309020205020404" pitchFamily="49" charset="0"/>
              </a:rPr>
              <a:t>7</a:t>
            </a:r>
          </a:p>
          <a:p>
            <a:pPr algn="r"/>
            <a:r>
              <a:rPr lang="en-US" sz="1600" b="1">
                <a:solidFill>
                  <a:schemeClr val="tx1"/>
                </a:solidFill>
                <a:latin typeface="Courier New" panose="02070309020205020404" pitchFamily="49" charset="0"/>
                <a:cs typeface="Courier New" panose="02070309020205020404" pitchFamily="49" charset="0"/>
              </a:rPr>
              <a:t>8</a:t>
            </a:r>
          </a:p>
          <a:p>
            <a:pPr algn="r"/>
            <a:r>
              <a:rPr lang="en-US" sz="1600" b="1">
                <a:solidFill>
                  <a:schemeClr val="tx1"/>
                </a:solidFill>
                <a:latin typeface="Courier New" panose="02070309020205020404" pitchFamily="49" charset="0"/>
                <a:cs typeface="Courier New" panose="02070309020205020404" pitchFamily="49" charset="0"/>
              </a:rPr>
              <a:t>9</a:t>
            </a:r>
          </a:p>
          <a:p>
            <a:pPr algn="r"/>
            <a:r>
              <a:rPr lang="en-US" sz="1600" b="1">
                <a:solidFill>
                  <a:schemeClr val="tx1"/>
                </a:solidFill>
                <a:latin typeface="Courier New" panose="02070309020205020404" pitchFamily="49" charset="0"/>
                <a:cs typeface="Courier New" panose="02070309020205020404" pitchFamily="49" charset="0"/>
              </a:rPr>
              <a:t>10</a:t>
            </a:r>
          </a:p>
          <a:p>
            <a:pPr algn="r"/>
            <a:r>
              <a:rPr lang="en-US" sz="1600" b="1">
                <a:solidFill>
                  <a:schemeClr val="tx1"/>
                </a:solidFill>
                <a:latin typeface="Courier New" panose="02070309020205020404" pitchFamily="49" charset="0"/>
                <a:cs typeface="Courier New" panose="02070309020205020404" pitchFamily="49" charset="0"/>
              </a:rPr>
              <a:t>11</a:t>
            </a:r>
          </a:p>
          <a:p>
            <a:pPr algn="r"/>
            <a:r>
              <a:rPr lang="en-US" sz="1600" b="1">
                <a:solidFill>
                  <a:schemeClr val="tx1"/>
                </a:solidFill>
                <a:latin typeface="Courier New" panose="02070309020205020404" pitchFamily="49" charset="0"/>
                <a:cs typeface="Courier New" panose="02070309020205020404" pitchFamily="49" charset="0"/>
              </a:rPr>
              <a:t>12</a:t>
            </a:r>
          </a:p>
          <a:p>
            <a:pPr algn="r"/>
            <a:r>
              <a:rPr lang="en-US" sz="1600" b="1">
                <a:solidFill>
                  <a:schemeClr val="tx1"/>
                </a:solidFill>
                <a:latin typeface="Courier New" panose="02070309020205020404" pitchFamily="49" charset="0"/>
                <a:cs typeface="Courier New" panose="02070309020205020404" pitchFamily="49" charset="0"/>
              </a:rPr>
              <a:t>13</a:t>
            </a:r>
          </a:p>
          <a:p>
            <a:pPr algn="r"/>
            <a:r>
              <a:rPr lang="en-US" sz="1600" b="1">
                <a:solidFill>
                  <a:schemeClr val="tx1"/>
                </a:solidFill>
                <a:latin typeface="Courier New" panose="02070309020205020404" pitchFamily="49" charset="0"/>
                <a:cs typeface="Courier New" panose="02070309020205020404" pitchFamily="49" charset="0"/>
              </a:rPr>
              <a:t>14</a:t>
            </a:r>
          </a:p>
        </p:txBody>
      </p:sp>
    </p:spTree>
    <p:extLst>
      <p:ext uri="{BB962C8B-B14F-4D97-AF65-F5344CB8AC3E}">
        <p14:creationId xmlns:p14="http://schemas.microsoft.com/office/powerpoint/2010/main" val="26253317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3600"/>
              <a:t>Permission Request</a:t>
            </a:r>
            <a:endParaRPr lang="en-US"/>
          </a:p>
        </p:txBody>
      </p:sp>
      <p:sp>
        <p:nvSpPr>
          <p:cNvPr id="5" name="Round Same Side Corner Rectangle 4"/>
          <p:cNvSpPr/>
          <p:nvPr/>
        </p:nvSpPr>
        <p:spPr>
          <a:xfrm>
            <a:off x="240362" y="860930"/>
            <a:ext cx="1924334" cy="34119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6" name="Rectangle 5"/>
          <p:cNvSpPr/>
          <p:nvPr/>
        </p:nvSpPr>
        <p:spPr>
          <a:xfrm>
            <a:off x="799922" y="1202124"/>
            <a:ext cx="8215742" cy="53351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115000"/>
              </a:lnSpc>
            </a:pPr>
            <a:r>
              <a:rPr lang="en-US" sz="1300" b="1" err="1">
                <a:solidFill>
                  <a:schemeClr val="tx1"/>
                </a:solidFill>
                <a:latin typeface="Courier New" panose="02070309020205020404" pitchFamily="49" charset="0"/>
                <a:cs typeface="Courier New" panose="02070309020205020404" pitchFamily="49" charset="0"/>
              </a:rPr>
              <a:t>ActivityResultLauncher</a:t>
            </a:r>
            <a:r>
              <a:rPr lang="en-US" sz="1300">
                <a:solidFill>
                  <a:schemeClr val="tx1"/>
                </a:solidFill>
                <a:latin typeface="Courier New" panose="02070309020205020404" pitchFamily="49" charset="0"/>
                <a:cs typeface="Courier New" panose="02070309020205020404" pitchFamily="49" charset="0"/>
              </a:rPr>
              <a:t>&lt;</a:t>
            </a:r>
            <a:r>
              <a:rPr lang="en-US" sz="1300" b="1">
                <a:solidFill>
                  <a:schemeClr val="tx1"/>
                </a:solidFill>
                <a:latin typeface="Courier New" panose="02070309020205020404" pitchFamily="49" charset="0"/>
                <a:cs typeface="Courier New" panose="02070309020205020404" pitchFamily="49" charset="0"/>
              </a:rPr>
              <a:t>String</a:t>
            </a:r>
            <a:r>
              <a:rPr lang="en-US" sz="1300">
                <a:solidFill>
                  <a:schemeClr val="tx1"/>
                </a:solidFill>
                <a:latin typeface="Courier New" panose="02070309020205020404" pitchFamily="49" charset="0"/>
                <a:cs typeface="Courier New" panose="02070309020205020404" pitchFamily="49" charset="0"/>
              </a:rPr>
              <a:t>[]&gt; locationPermissionRequest =</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r>
              <a:rPr lang="en-US" sz="1300" i="1" err="1">
                <a:solidFill>
                  <a:schemeClr val="tx1"/>
                </a:solidFill>
                <a:latin typeface="Courier New" panose="02070309020205020404" pitchFamily="49" charset="0"/>
                <a:cs typeface="Courier New" panose="02070309020205020404" pitchFamily="49" charset="0"/>
              </a:rPr>
              <a:t>registerForActivityResult</a:t>
            </a:r>
            <a:r>
              <a:rPr lang="en-US" sz="1300">
                <a:solidFill>
                  <a:schemeClr val="tx1"/>
                </a:solidFill>
                <a:latin typeface="Courier New" panose="02070309020205020404" pitchFamily="49" charset="0"/>
                <a:cs typeface="Courier New" panose="02070309020205020404" pitchFamily="49" charset="0"/>
              </a:rPr>
              <a:t>(new </a:t>
            </a:r>
            <a:r>
              <a:rPr lang="en-US" sz="1300" b="1" err="1">
                <a:solidFill>
                  <a:schemeClr val="tx1"/>
                </a:solidFill>
                <a:latin typeface="Courier New" panose="02070309020205020404" pitchFamily="49" charset="0"/>
                <a:cs typeface="Courier New" panose="02070309020205020404" pitchFamily="49" charset="0"/>
              </a:rPr>
              <a:t>ActivityResultContracts</a:t>
            </a:r>
            <a:endParaRPr lang="en-US" sz="1300" b="1">
              <a:solidFill>
                <a:schemeClr val="tx1"/>
              </a:solidFill>
              <a:latin typeface="Courier New" panose="02070309020205020404" pitchFamily="49" charset="0"/>
              <a:cs typeface="Courier New" panose="02070309020205020404" pitchFamily="49" charset="0"/>
            </a:endParaRP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r>
              <a:rPr lang="en-US" sz="1300" i="1" err="1">
                <a:solidFill>
                  <a:schemeClr val="tx1"/>
                </a:solidFill>
                <a:latin typeface="Courier New" panose="02070309020205020404" pitchFamily="49" charset="0"/>
                <a:cs typeface="Courier New" panose="02070309020205020404" pitchFamily="49" charset="0"/>
              </a:rPr>
              <a:t>RequestMultiplePermissions</a:t>
            </a:r>
            <a:r>
              <a:rPr lang="en-US" sz="1300">
                <a:solidFill>
                  <a:schemeClr val="tx1"/>
                </a:solidFill>
                <a:latin typeface="Courier New" panose="02070309020205020404" pitchFamily="49" charset="0"/>
                <a:cs typeface="Courier New" panose="02070309020205020404" pitchFamily="49" charset="0"/>
              </a:rPr>
              <a:t>(), result -&gt; {</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r>
              <a:rPr lang="en-US" sz="1300" b="1">
                <a:solidFill>
                  <a:schemeClr val="tx1"/>
                </a:solidFill>
                <a:latin typeface="Courier New" panose="02070309020205020404" pitchFamily="49" charset="0"/>
                <a:cs typeface="Courier New" panose="02070309020205020404" pitchFamily="49" charset="0"/>
              </a:rPr>
              <a:t>Boolean</a:t>
            </a:r>
            <a:r>
              <a:rPr lang="en-US" sz="1300">
                <a:solidFill>
                  <a:schemeClr val="tx1"/>
                </a:solidFill>
                <a:latin typeface="Courier New" panose="02070309020205020404" pitchFamily="49" charset="0"/>
                <a:cs typeface="Courier New" panose="02070309020205020404" pitchFamily="49" charset="0"/>
              </a:rPr>
              <a:t> fineLocationGranted = result.</a:t>
            </a:r>
            <a:r>
              <a:rPr lang="en-US" sz="1300" i="1" err="1">
                <a:solidFill>
                  <a:schemeClr val="tx1"/>
                </a:solidFill>
                <a:latin typeface="Courier New" panose="02070309020205020404" pitchFamily="49" charset="0"/>
                <a:cs typeface="Courier New" panose="02070309020205020404" pitchFamily="49" charset="0"/>
              </a:rPr>
              <a:t>getOrDefault</a:t>
            </a:r>
            <a:r>
              <a:rPr lang="en-US" sz="1300">
                <a:solidFill>
                  <a:schemeClr val="tx1"/>
                </a:solidFill>
                <a:latin typeface="Courier New" panose="02070309020205020404" pitchFamily="49" charset="0"/>
                <a:cs typeface="Courier New" panose="02070309020205020404" pitchFamily="49" charset="0"/>
              </a:rPr>
              <a:t>(</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r>
              <a:rPr lang="en-US" sz="1300" b="1" err="1">
                <a:solidFill>
                  <a:schemeClr val="tx1"/>
                </a:solidFill>
                <a:latin typeface="Courier New" panose="02070309020205020404" pitchFamily="49" charset="0"/>
                <a:cs typeface="Courier New" panose="02070309020205020404" pitchFamily="49" charset="0"/>
              </a:rPr>
              <a:t>Manifest</a:t>
            </a:r>
            <a:r>
              <a:rPr lang="en-US" sz="1300" err="1">
                <a:solidFill>
                  <a:schemeClr val="tx1"/>
                </a:solidFill>
                <a:latin typeface="Courier New" panose="02070309020205020404" pitchFamily="49" charset="0"/>
                <a:cs typeface="Courier New" panose="02070309020205020404" pitchFamily="49" charset="0"/>
              </a:rPr>
              <a:t>.permission.ACCESS_FINE_LOCATION, false);</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r>
              <a:rPr lang="en-US" sz="1300" b="1">
                <a:solidFill>
                  <a:schemeClr val="tx1"/>
                </a:solidFill>
                <a:latin typeface="Courier New" panose="02070309020205020404" pitchFamily="49" charset="0"/>
                <a:cs typeface="Courier New" panose="02070309020205020404" pitchFamily="49" charset="0"/>
              </a:rPr>
              <a:t>Boolean</a:t>
            </a:r>
            <a:r>
              <a:rPr lang="en-US" sz="1300">
                <a:solidFill>
                  <a:schemeClr val="tx1"/>
                </a:solidFill>
                <a:latin typeface="Courier New" panose="02070309020205020404" pitchFamily="49" charset="0"/>
                <a:cs typeface="Courier New" panose="02070309020205020404" pitchFamily="49" charset="0"/>
              </a:rPr>
              <a:t> coarseLocationGranted = result.</a:t>
            </a:r>
            <a:r>
              <a:rPr lang="en-US" sz="1300" i="1" err="1">
                <a:solidFill>
                  <a:schemeClr val="tx1"/>
                </a:solidFill>
                <a:latin typeface="Courier New" panose="02070309020205020404" pitchFamily="49" charset="0"/>
                <a:cs typeface="Courier New" panose="02070309020205020404" pitchFamily="49" charset="0"/>
              </a:rPr>
              <a:t>getOrDefault</a:t>
            </a:r>
            <a:r>
              <a:rPr lang="en-US" sz="1300">
                <a:solidFill>
                  <a:schemeClr val="tx1"/>
                </a:solidFill>
                <a:latin typeface="Courier New" panose="02070309020205020404" pitchFamily="49" charset="0"/>
                <a:cs typeface="Courier New" panose="02070309020205020404" pitchFamily="49" charset="0"/>
              </a:rPr>
              <a:t>(</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r>
              <a:rPr lang="en-US" sz="1300" b="1" err="1">
                <a:solidFill>
                  <a:schemeClr val="tx1"/>
                </a:solidFill>
                <a:latin typeface="Courier New" panose="02070309020205020404" pitchFamily="49" charset="0"/>
                <a:cs typeface="Courier New" panose="02070309020205020404" pitchFamily="49" charset="0"/>
              </a:rPr>
              <a:t>Manifest</a:t>
            </a:r>
            <a:r>
              <a:rPr lang="en-US" sz="1300" err="1">
                <a:solidFill>
                  <a:schemeClr val="tx1"/>
                </a:solidFill>
                <a:latin typeface="Courier New" panose="02070309020205020404" pitchFamily="49" charset="0"/>
                <a:cs typeface="Courier New" panose="02070309020205020404" pitchFamily="49" charset="0"/>
              </a:rPr>
              <a:t>.permission.ACCESS_COARSE_LOCATION,false);</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if (fineLocationGranted != null &amp;&amp; fineLocationGranted) {</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 Precise location access granted.</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 else if (coarseLocationGranted != null &amp;&amp; coarseLocationGranted) {</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 Only approximate location access granted.</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 else {</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 No location access granted.</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p>
          <a:p>
            <a:pPr lvl="0">
              <a:lnSpc>
                <a:spcPct val="115000"/>
              </a:lnSpc>
            </a:pPr>
            <a:endParaRPr lang="en-US" sz="1300">
              <a:solidFill>
                <a:schemeClr val="tx1"/>
              </a:solidFill>
              <a:latin typeface="Courier New" panose="02070309020205020404" pitchFamily="49" charset="0"/>
              <a:cs typeface="Courier New" panose="02070309020205020404" pitchFamily="49" charset="0"/>
            </a:endParaRP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p>
          <a:p>
            <a:pPr lvl="0">
              <a:lnSpc>
                <a:spcPct val="115000"/>
              </a:lnSpc>
            </a:pPr>
            <a:r>
              <a:rPr lang="en-US" sz="1300" err="1">
                <a:solidFill>
                  <a:schemeClr val="tx1"/>
                </a:solidFill>
                <a:latin typeface="Courier New" panose="02070309020205020404" pitchFamily="49" charset="0"/>
                <a:cs typeface="Courier New" panose="02070309020205020404" pitchFamily="49" charset="0"/>
              </a:rPr>
              <a:t>locationPermissionRequest.launch(new </a:t>
            </a:r>
            <a:r>
              <a:rPr lang="en-US" sz="1300" b="1">
                <a:solidFill>
                  <a:schemeClr val="tx1"/>
                </a:solidFill>
                <a:latin typeface="Courier New" panose="02070309020205020404" pitchFamily="49" charset="0"/>
                <a:cs typeface="Courier New" panose="02070309020205020404" pitchFamily="49" charset="0"/>
              </a:rPr>
              <a:t>String</a:t>
            </a:r>
            <a:r>
              <a:rPr lang="en-US" sz="1300">
                <a:solidFill>
                  <a:schemeClr val="tx1"/>
                </a:solidFill>
                <a:latin typeface="Courier New" panose="02070309020205020404" pitchFamily="49" charset="0"/>
                <a:cs typeface="Courier New" panose="02070309020205020404" pitchFamily="49" charset="0"/>
              </a:rPr>
              <a:t>[] {</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r>
              <a:rPr lang="en-US" sz="1300" b="1" err="1">
                <a:solidFill>
                  <a:schemeClr val="tx1"/>
                </a:solidFill>
                <a:latin typeface="Courier New" panose="02070309020205020404" pitchFamily="49" charset="0"/>
                <a:cs typeface="Courier New" panose="02070309020205020404" pitchFamily="49" charset="0"/>
              </a:rPr>
              <a:t>Manifest</a:t>
            </a:r>
            <a:r>
              <a:rPr lang="en-US" sz="1300" err="1">
                <a:solidFill>
                  <a:schemeClr val="tx1"/>
                </a:solidFill>
                <a:latin typeface="Courier New" panose="02070309020205020404" pitchFamily="49" charset="0"/>
                <a:cs typeface="Courier New" panose="02070309020205020404" pitchFamily="49" charset="0"/>
              </a:rPr>
              <a:t>.permission.ACCESS_FINE_LOCATION,</a:t>
            </a:r>
          </a:p>
          <a:p>
            <a:pPr lvl="0">
              <a:lnSpc>
                <a:spcPct val="115000"/>
              </a:lnSpc>
            </a:pPr>
            <a:r>
              <a:rPr lang="en-US" sz="1300">
                <a:solidFill>
                  <a:schemeClr val="tx1"/>
                </a:solidFill>
                <a:latin typeface="Courier New" panose="02070309020205020404" pitchFamily="49" charset="0"/>
                <a:cs typeface="Courier New" panose="02070309020205020404" pitchFamily="49" charset="0"/>
              </a:rPr>
              <a:t>    </a:t>
            </a:r>
            <a:r>
              <a:rPr lang="en-US" sz="1300" b="1" err="1">
                <a:solidFill>
                  <a:schemeClr val="tx1"/>
                </a:solidFill>
                <a:latin typeface="Courier New" panose="02070309020205020404" pitchFamily="49" charset="0"/>
                <a:cs typeface="Courier New" panose="02070309020205020404" pitchFamily="49" charset="0"/>
              </a:rPr>
              <a:t>Manifest</a:t>
            </a:r>
            <a:r>
              <a:rPr lang="en-US" sz="1300" err="1">
                <a:solidFill>
                  <a:schemeClr val="tx1"/>
                </a:solidFill>
                <a:latin typeface="Courier New" panose="02070309020205020404" pitchFamily="49" charset="0"/>
                <a:cs typeface="Courier New" panose="02070309020205020404" pitchFamily="49" charset="0"/>
              </a:rPr>
              <a:t>.permission.ACCESS_COARSE_LOCATION</a:t>
            </a:r>
            <a:endParaRPr lang="en-US" sz="1300">
              <a:solidFill>
                <a:schemeClr val="tx1"/>
              </a:solidFill>
              <a:latin typeface="Courier New" panose="02070309020205020404" pitchFamily="49" charset="0"/>
              <a:cs typeface="Courier New" panose="02070309020205020404" pitchFamily="49" charset="0"/>
            </a:endParaRPr>
          </a:p>
          <a:p>
            <a:pPr lvl="0">
              <a:lnSpc>
                <a:spcPct val="115000"/>
              </a:lnSpc>
            </a:pPr>
            <a:r>
              <a:rPr lang="en-US" sz="1300">
                <a:solidFill>
                  <a:schemeClr val="tx1"/>
                </a:solidFill>
                <a:latin typeface="Courier New" panose="02070309020205020404" pitchFamily="49" charset="0"/>
                <a:cs typeface="Courier New" panose="02070309020205020404" pitchFamily="49" charset="0"/>
              </a:rPr>
              <a:t>});</a:t>
            </a:r>
          </a:p>
        </p:txBody>
      </p:sp>
      <p:sp>
        <p:nvSpPr>
          <p:cNvPr id="7" name="Rectangle 6"/>
          <p:cNvSpPr/>
          <p:nvPr/>
        </p:nvSpPr>
        <p:spPr>
          <a:xfrm>
            <a:off x="240362" y="1202124"/>
            <a:ext cx="564855" cy="53351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200" b="1">
                <a:solidFill>
                  <a:schemeClr val="tx1">
                    <a:lumMod val="90000"/>
                    <a:lumOff val="10000"/>
                  </a:schemeClr>
                </a:solidFill>
                <a:latin typeface="+mj-lt"/>
                <a:cs typeface="Consolas" panose="020B0609020204030204" pitchFamily="49" charset="0"/>
              </a:rPr>
              <a:t>1</a:t>
            </a:r>
          </a:p>
          <a:p>
            <a:pPr algn="r"/>
            <a:r>
              <a:rPr lang="en-US" sz="1200" b="1">
                <a:solidFill>
                  <a:schemeClr val="tx1">
                    <a:lumMod val="90000"/>
                    <a:lumOff val="10000"/>
                  </a:schemeClr>
                </a:solidFill>
                <a:latin typeface="+mj-lt"/>
                <a:cs typeface="Consolas" panose="020B0609020204030204" pitchFamily="49" charset="0"/>
              </a:rPr>
              <a:t>2</a:t>
            </a:r>
          </a:p>
          <a:p>
            <a:pPr algn="r"/>
            <a:r>
              <a:rPr lang="en-US" sz="1200" b="1">
                <a:solidFill>
                  <a:schemeClr val="tx1">
                    <a:lumMod val="90000"/>
                    <a:lumOff val="10000"/>
                  </a:schemeClr>
                </a:solidFill>
                <a:latin typeface="+mj-lt"/>
                <a:cs typeface="Consolas" panose="020B0609020204030204" pitchFamily="49" charset="0"/>
              </a:rPr>
              <a:t>3</a:t>
            </a:r>
          </a:p>
          <a:p>
            <a:pPr algn="r"/>
            <a:r>
              <a:rPr lang="en-US" sz="1200" b="1">
                <a:solidFill>
                  <a:schemeClr val="tx1">
                    <a:lumMod val="90000"/>
                    <a:lumOff val="10000"/>
                  </a:schemeClr>
                </a:solidFill>
                <a:latin typeface="+mj-lt"/>
                <a:cs typeface="Consolas" panose="020B0609020204030204" pitchFamily="49" charset="0"/>
              </a:rPr>
              <a:t>4</a:t>
            </a:r>
          </a:p>
          <a:p>
            <a:pPr algn="r"/>
            <a:r>
              <a:rPr lang="en-US" sz="1200" b="1">
                <a:solidFill>
                  <a:schemeClr val="tx1">
                    <a:lumMod val="90000"/>
                    <a:lumOff val="10000"/>
                  </a:schemeClr>
                </a:solidFill>
                <a:latin typeface="+mj-lt"/>
                <a:cs typeface="Consolas" panose="020B0609020204030204" pitchFamily="49" charset="0"/>
              </a:rPr>
              <a:t>5</a:t>
            </a:r>
          </a:p>
          <a:p>
            <a:pPr algn="r"/>
            <a:r>
              <a:rPr lang="en-US" sz="1200" b="1">
                <a:solidFill>
                  <a:schemeClr val="tx1">
                    <a:lumMod val="90000"/>
                    <a:lumOff val="10000"/>
                  </a:schemeClr>
                </a:solidFill>
                <a:latin typeface="+mj-lt"/>
                <a:cs typeface="Consolas" panose="020B0609020204030204" pitchFamily="49" charset="0"/>
              </a:rPr>
              <a:t>6</a:t>
            </a:r>
          </a:p>
          <a:p>
            <a:pPr algn="r"/>
            <a:r>
              <a:rPr lang="en-US" sz="1200" b="1">
                <a:solidFill>
                  <a:schemeClr val="tx1">
                    <a:lumMod val="90000"/>
                    <a:lumOff val="10000"/>
                  </a:schemeClr>
                </a:solidFill>
                <a:latin typeface="+mj-lt"/>
                <a:cs typeface="Consolas" panose="020B0609020204030204" pitchFamily="49" charset="0"/>
              </a:rPr>
              <a:t>7</a:t>
            </a:r>
          </a:p>
          <a:p>
            <a:pPr algn="r"/>
            <a:r>
              <a:rPr lang="en-US" sz="1200" b="1">
                <a:solidFill>
                  <a:schemeClr val="tx1">
                    <a:lumMod val="90000"/>
                    <a:lumOff val="10000"/>
                  </a:schemeClr>
                </a:solidFill>
                <a:latin typeface="+mj-lt"/>
                <a:cs typeface="Consolas" panose="020B0609020204030204" pitchFamily="49" charset="0"/>
              </a:rPr>
              <a:t>8</a:t>
            </a:r>
          </a:p>
          <a:p>
            <a:pPr algn="r"/>
            <a:r>
              <a:rPr lang="en-US" sz="1200" b="1">
                <a:solidFill>
                  <a:schemeClr val="tx1">
                    <a:lumMod val="90000"/>
                    <a:lumOff val="10000"/>
                  </a:schemeClr>
                </a:solidFill>
                <a:latin typeface="+mj-lt"/>
                <a:cs typeface="Consolas" panose="020B0609020204030204" pitchFamily="49" charset="0"/>
              </a:rPr>
              <a:t>9</a:t>
            </a:r>
          </a:p>
          <a:p>
            <a:pPr algn="r"/>
            <a:r>
              <a:rPr lang="en-US" sz="1200" b="1">
                <a:solidFill>
                  <a:schemeClr val="tx1">
                    <a:lumMod val="90000"/>
                    <a:lumOff val="10000"/>
                  </a:schemeClr>
                </a:solidFill>
                <a:latin typeface="+mj-lt"/>
                <a:cs typeface="Consolas" panose="020B0609020204030204" pitchFamily="49" charset="0"/>
              </a:rPr>
              <a:t>10</a:t>
            </a:r>
          </a:p>
          <a:p>
            <a:pPr algn="r"/>
            <a:r>
              <a:rPr lang="en-US" sz="1200" b="1">
                <a:solidFill>
                  <a:schemeClr val="tx1">
                    <a:lumMod val="90000"/>
                    <a:lumOff val="10000"/>
                  </a:schemeClr>
                </a:solidFill>
                <a:latin typeface="+mj-lt"/>
                <a:cs typeface="Consolas" panose="020B0609020204030204" pitchFamily="49" charset="0"/>
              </a:rPr>
              <a:t>11</a:t>
            </a:r>
          </a:p>
          <a:p>
            <a:pPr algn="r"/>
            <a:r>
              <a:rPr lang="en-US" sz="1200" b="1">
                <a:solidFill>
                  <a:schemeClr val="tx1">
                    <a:lumMod val="90000"/>
                    <a:lumOff val="10000"/>
                  </a:schemeClr>
                </a:solidFill>
                <a:latin typeface="+mj-lt"/>
                <a:cs typeface="Consolas" panose="020B0609020204030204" pitchFamily="49" charset="0"/>
              </a:rPr>
              <a:t>12</a:t>
            </a:r>
          </a:p>
          <a:p>
            <a:pPr algn="r"/>
            <a:r>
              <a:rPr lang="en-US" sz="1200" b="1">
                <a:solidFill>
                  <a:schemeClr val="tx1">
                    <a:lumMod val="90000"/>
                    <a:lumOff val="10000"/>
                  </a:schemeClr>
                </a:solidFill>
                <a:latin typeface="+mj-lt"/>
                <a:cs typeface="Consolas" panose="020B0609020204030204" pitchFamily="49" charset="0"/>
              </a:rPr>
              <a:t>13</a:t>
            </a:r>
          </a:p>
          <a:p>
            <a:pPr algn="r"/>
            <a:r>
              <a:rPr lang="en-US" sz="1200" b="1">
                <a:solidFill>
                  <a:schemeClr val="tx1">
                    <a:lumMod val="90000"/>
                    <a:lumOff val="10000"/>
                  </a:schemeClr>
                </a:solidFill>
                <a:latin typeface="+mj-lt"/>
                <a:cs typeface="Consolas" panose="020B0609020204030204" pitchFamily="49" charset="0"/>
              </a:rPr>
              <a:t>14</a:t>
            </a:r>
          </a:p>
          <a:p>
            <a:pPr algn="r"/>
            <a:r>
              <a:rPr lang="en-US" sz="1200" b="1">
                <a:solidFill>
                  <a:schemeClr val="tx1">
                    <a:lumMod val="90000"/>
                    <a:lumOff val="10000"/>
                  </a:schemeClr>
                </a:solidFill>
                <a:latin typeface="+mj-lt"/>
                <a:cs typeface="Consolas" panose="020B0609020204030204" pitchFamily="49" charset="0"/>
              </a:rPr>
              <a:t>15</a:t>
            </a:r>
          </a:p>
          <a:p>
            <a:pPr algn="r"/>
            <a:r>
              <a:rPr lang="en-US" sz="1200" b="1">
                <a:solidFill>
                  <a:schemeClr val="tx1">
                    <a:lumMod val="90000"/>
                    <a:lumOff val="10000"/>
                  </a:schemeClr>
                </a:solidFill>
                <a:latin typeface="+mj-lt"/>
                <a:cs typeface="Consolas" panose="020B0609020204030204" pitchFamily="49" charset="0"/>
              </a:rPr>
              <a:t>16</a:t>
            </a:r>
          </a:p>
          <a:p>
            <a:pPr algn="r"/>
            <a:r>
              <a:rPr lang="en-US" sz="1200" b="1">
                <a:solidFill>
                  <a:schemeClr val="tx1">
                    <a:lumMod val="90000"/>
                    <a:lumOff val="10000"/>
                  </a:schemeClr>
                </a:solidFill>
                <a:latin typeface="+mj-lt"/>
                <a:cs typeface="Consolas" panose="020B0609020204030204" pitchFamily="49" charset="0"/>
              </a:rPr>
              <a:t>17</a:t>
            </a:r>
          </a:p>
          <a:p>
            <a:pPr algn="r"/>
            <a:r>
              <a:rPr lang="en-US" sz="1200" b="1">
                <a:solidFill>
                  <a:schemeClr val="tx1">
                    <a:lumMod val="90000"/>
                    <a:lumOff val="10000"/>
                  </a:schemeClr>
                </a:solidFill>
                <a:latin typeface="+mj-lt"/>
                <a:cs typeface="Consolas" panose="020B0609020204030204" pitchFamily="49" charset="0"/>
              </a:rPr>
              <a:t>18</a:t>
            </a:r>
          </a:p>
          <a:p>
            <a:pPr algn="r"/>
            <a:r>
              <a:rPr lang="en-US" sz="1200" b="1">
                <a:solidFill>
                  <a:schemeClr val="tx1">
                    <a:lumMod val="90000"/>
                    <a:lumOff val="10000"/>
                  </a:schemeClr>
                </a:solidFill>
                <a:latin typeface="+mj-lt"/>
                <a:cs typeface="Consolas" panose="020B0609020204030204" pitchFamily="49" charset="0"/>
              </a:rPr>
              <a:t>19</a:t>
            </a:r>
          </a:p>
          <a:p>
            <a:pPr algn="r"/>
            <a:r>
              <a:rPr lang="en-US" sz="1200" b="1">
                <a:solidFill>
                  <a:schemeClr val="tx1">
                    <a:lumMod val="90000"/>
                    <a:lumOff val="10000"/>
                  </a:schemeClr>
                </a:solidFill>
                <a:latin typeface="+mj-lt"/>
                <a:cs typeface="Consolas" panose="020B0609020204030204" pitchFamily="49" charset="0"/>
              </a:rPr>
              <a:t>20</a:t>
            </a:r>
          </a:p>
          <a:p>
            <a:pPr algn="r"/>
            <a:r>
              <a:rPr lang="en-US" sz="1200" b="1">
                <a:solidFill>
                  <a:schemeClr val="tx1">
                    <a:lumMod val="90000"/>
                    <a:lumOff val="10000"/>
                  </a:schemeClr>
                </a:solidFill>
                <a:latin typeface="+mj-lt"/>
                <a:cs typeface="Consolas" panose="020B0609020204030204" pitchFamily="49" charset="0"/>
              </a:rPr>
              <a:t>21</a:t>
            </a:r>
          </a:p>
          <a:p>
            <a:pPr algn="r"/>
            <a:r>
              <a:rPr lang="en-US" sz="1200" b="1">
                <a:solidFill>
                  <a:schemeClr val="tx1">
                    <a:lumMod val="90000"/>
                    <a:lumOff val="10000"/>
                  </a:schemeClr>
                </a:solidFill>
                <a:latin typeface="+mj-lt"/>
                <a:cs typeface="Consolas" panose="020B0609020204030204" pitchFamily="49" charset="0"/>
              </a:rPr>
              <a:t>22</a:t>
            </a:r>
          </a:p>
          <a:p>
            <a:pPr algn="r"/>
            <a:r>
              <a:rPr lang="en-US" sz="1200" b="1">
                <a:solidFill>
                  <a:schemeClr val="tx1">
                    <a:lumMod val="90000"/>
                    <a:lumOff val="10000"/>
                  </a:schemeClr>
                </a:solidFill>
                <a:latin typeface="+mj-lt"/>
                <a:cs typeface="Consolas" panose="020B0609020204030204" pitchFamily="49" charset="0"/>
              </a:rPr>
              <a:t>23</a:t>
            </a:r>
          </a:p>
          <a:p>
            <a:pPr algn="r"/>
            <a:r>
              <a:rPr lang="en-US" sz="1200" b="1">
                <a:solidFill>
                  <a:schemeClr val="tx1">
                    <a:lumMod val="90000"/>
                    <a:lumOff val="10000"/>
                  </a:schemeClr>
                </a:solidFill>
                <a:latin typeface="+mj-lt"/>
                <a:cs typeface="Consolas" panose="020B0609020204030204" pitchFamily="49" charset="0"/>
              </a:rPr>
              <a:t>24</a:t>
            </a:r>
          </a:p>
          <a:p>
            <a:pPr algn="r"/>
            <a:r>
              <a:rPr lang="en-US" sz="1200" b="1">
                <a:solidFill>
                  <a:schemeClr val="tx1">
                    <a:lumMod val="90000"/>
                    <a:lumOff val="10000"/>
                  </a:schemeClr>
                </a:solidFill>
                <a:latin typeface="+mj-lt"/>
                <a:cs typeface="Consolas" panose="020B0609020204030204" pitchFamily="49" charset="0"/>
              </a:rPr>
              <a:t>25</a:t>
            </a:r>
          </a:p>
          <a:p>
            <a:pPr algn="r"/>
            <a:r>
              <a:rPr lang="en-US" sz="1200" b="1">
                <a:solidFill>
                  <a:schemeClr val="tx1">
                    <a:lumMod val="90000"/>
                    <a:lumOff val="10000"/>
                  </a:schemeClr>
                </a:solidFill>
                <a:latin typeface="+mj-lt"/>
                <a:cs typeface="Consolas" panose="020B0609020204030204" pitchFamily="49" charset="0"/>
              </a:rPr>
              <a:t>26</a:t>
            </a:r>
          </a:p>
          <a:p>
            <a:pPr algn="r"/>
            <a:r>
              <a:rPr lang="en-US" sz="1200" b="1">
                <a:solidFill>
                  <a:schemeClr val="tx1">
                    <a:lumMod val="90000"/>
                    <a:lumOff val="10000"/>
                  </a:schemeClr>
                </a:solidFill>
                <a:latin typeface="+mj-lt"/>
                <a:cs typeface="Consolas" panose="020B0609020204030204" pitchFamily="49" charset="0"/>
              </a:rPr>
              <a:t>27</a:t>
            </a:r>
          </a:p>
        </p:txBody>
      </p:sp>
    </p:spTree>
    <p:extLst>
      <p:ext uri="{BB962C8B-B14F-4D97-AF65-F5344CB8AC3E}">
        <p14:creationId xmlns:p14="http://schemas.microsoft.com/office/powerpoint/2010/main" val="28238568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Show the notification</a:t>
            </a:r>
          </a:p>
        </p:txBody>
      </p:sp>
      <p:sp>
        <p:nvSpPr>
          <p:cNvPr id="4" name="Round Same Side Corner Rectangle 3"/>
          <p:cNvSpPr/>
          <p:nvPr/>
        </p:nvSpPr>
        <p:spPr>
          <a:xfrm>
            <a:off x="131180" y="1826988"/>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0740" y="2165988"/>
            <a:ext cx="8630681" cy="1123122"/>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b="1" err="1">
                <a:solidFill>
                  <a:schemeClr val="tx1"/>
                </a:solidFill>
                <a:latin typeface="Courier New" panose="02070309020205020404" pitchFamily="49" charset="0"/>
                <a:cs typeface="Courier New" panose="02070309020205020404" pitchFamily="49" charset="0"/>
              </a:rPr>
              <a:t>NotificationManagerCompat</a:t>
            </a:r>
            <a:r>
              <a:rPr lang="en-IN">
                <a:solidFill>
                  <a:schemeClr val="tx1"/>
                </a:solidFill>
                <a:latin typeface="Courier New" panose="02070309020205020404" pitchFamily="49" charset="0"/>
                <a:cs typeface="Courier New" panose="02070309020205020404" pitchFamily="49" charset="0"/>
              </a:rPr>
              <a:t> notificationManager = </a:t>
            </a:r>
            <a:r>
              <a:rPr lang="en-IN" b="1" err="1">
                <a:solidFill>
                  <a:schemeClr val="tx1"/>
                </a:solidFill>
                <a:latin typeface="Courier New" panose="02070309020205020404" pitchFamily="49" charset="0"/>
                <a:cs typeface="Courier New" panose="02070309020205020404" pitchFamily="49" charset="0"/>
              </a:rPr>
              <a:t>NotificationManagerCompat</a:t>
            </a:r>
            <a:r>
              <a:rPr lang="en-IN" err="1">
                <a:solidFill>
                  <a:schemeClr val="tx1"/>
                </a:solidFill>
                <a:latin typeface="Courier New" panose="02070309020205020404" pitchFamily="49" charset="0"/>
                <a:cs typeface="Courier New" panose="02070309020205020404" pitchFamily="49" charset="0"/>
              </a:rPr>
              <a:t>.</a:t>
            </a:r>
            <a:r>
              <a:rPr lang="en-IN" i="1" err="1">
                <a:solidFill>
                  <a:schemeClr val="tx1"/>
                </a:solidFill>
                <a:latin typeface="Courier New" panose="02070309020205020404" pitchFamily="49" charset="0"/>
                <a:cs typeface="Courier New" panose="02070309020205020404" pitchFamily="49" charset="0"/>
              </a:rPr>
              <a:t>from</a:t>
            </a:r>
            <a:r>
              <a:rPr lang="en-IN">
                <a:solidFill>
                  <a:schemeClr val="tx1"/>
                </a:solidFill>
                <a:latin typeface="Courier New" panose="02070309020205020404" pitchFamily="49" charset="0"/>
                <a:cs typeface="Courier New" panose="02070309020205020404" pitchFamily="49" charset="0"/>
              </a:rPr>
              <a:t>(this);</a:t>
            </a:r>
          </a:p>
          <a:p>
            <a:r>
              <a:rPr lang="en-IN" err="1">
                <a:solidFill>
                  <a:schemeClr val="tx1"/>
                </a:solidFill>
                <a:latin typeface="Courier New" panose="02070309020205020404" pitchFamily="49" charset="0"/>
                <a:cs typeface="Courier New" panose="02070309020205020404" pitchFamily="49" charset="0"/>
              </a:rPr>
              <a:t>notificationManager.</a:t>
            </a:r>
            <a:r>
              <a:rPr lang="en-IN" i="1" err="1">
                <a:solidFill>
                  <a:schemeClr val="tx1"/>
                </a:solidFill>
                <a:latin typeface="Courier New" panose="02070309020205020404" pitchFamily="49" charset="0"/>
                <a:cs typeface="Courier New" panose="02070309020205020404" pitchFamily="49" charset="0"/>
              </a:rPr>
              <a:t>notify</a:t>
            </a:r>
            <a:r>
              <a:rPr lang="en-IN">
                <a:solidFill>
                  <a:schemeClr val="tx1"/>
                </a:solidFill>
                <a:latin typeface="Courier New" panose="02070309020205020404" pitchFamily="49" charset="0"/>
                <a:cs typeface="Courier New" panose="02070309020205020404" pitchFamily="49" charset="0"/>
              </a:rPr>
              <a:t>(notificationId, builder.build());</a:t>
            </a:r>
          </a:p>
        </p:txBody>
      </p:sp>
      <p:sp>
        <p:nvSpPr>
          <p:cNvPr id="6" name="Rectangle 5"/>
          <p:cNvSpPr/>
          <p:nvPr/>
        </p:nvSpPr>
        <p:spPr>
          <a:xfrm>
            <a:off x="131179" y="2165989"/>
            <a:ext cx="559561" cy="11231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Courier New" panose="02070309020205020404" pitchFamily="49" charset="0"/>
                <a:cs typeface="Courier New" panose="02070309020205020404" pitchFamily="49" charset="0"/>
              </a:rPr>
              <a:t>1</a:t>
            </a:r>
          </a:p>
          <a:p>
            <a:pPr algn="r"/>
            <a:r>
              <a:rPr lang="en-US" b="1">
                <a:solidFill>
                  <a:schemeClr val="tx1"/>
                </a:solidFill>
                <a:latin typeface="Courier New" panose="02070309020205020404" pitchFamily="49" charset="0"/>
                <a:cs typeface="Courier New" panose="02070309020205020404" pitchFamily="49" charset="0"/>
              </a:rPr>
              <a:t>2</a:t>
            </a:r>
          </a:p>
          <a:p>
            <a:pPr algn="r"/>
            <a:r>
              <a:rPr lang="en-US" b="1">
                <a:solidFill>
                  <a:schemeClr val="tx1"/>
                </a:solidFill>
                <a:latin typeface="Courier New" panose="02070309020205020404" pitchFamily="49" charset="0"/>
                <a:cs typeface="Courier New" panose="02070309020205020404" pitchFamily="49" charset="0"/>
              </a:rPr>
              <a:t>3</a:t>
            </a:r>
          </a:p>
        </p:txBody>
      </p:sp>
      <p:sp>
        <p:nvSpPr>
          <p:cNvPr id="11" name="Content Placeholder 2">
            <a:extLst>
              <a:ext uri="{FF2B5EF4-FFF2-40B4-BE49-F238E27FC236}">
                <a16:creationId xmlns:a16="http://schemas.microsoft.com/office/drawing/2014/main" id="{848F5E39-C78C-5A4F-9DFD-96296848C862}"/>
              </a:ext>
            </a:extLst>
          </p:cNvPr>
          <p:cNvSpPr>
            <a:spLocks noGrp="1"/>
          </p:cNvSpPr>
          <p:nvPr>
            <p:ph idx="1"/>
          </p:nvPr>
        </p:nvSpPr>
        <p:spPr>
          <a:xfrm>
            <a:off x="131179" y="853664"/>
            <a:ext cx="11929641" cy="736801"/>
          </a:xfrm>
        </p:spPr>
        <p:txBody>
          <a:bodyPr/>
          <a:lstStyle/>
          <a:p>
            <a:r>
              <a:rPr lang="en-IN"/>
              <a:t>To make the notification appear, call </a:t>
            </a:r>
            <a:r>
              <a:rPr lang="en-IN" b="1" err="1"/>
              <a:t>NotificationManagerCompat</a:t>
            </a:r>
            <a:r>
              <a:rPr lang="en-IN" err="1"/>
              <a:t>.</a:t>
            </a:r>
            <a:r>
              <a:rPr lang="en-IN" i="1" err="1"/>
              <a:t>notify</a:t>
            </a:r>
            <a:r>
              <a:rPr lang="en-IN"/>
              <a:t>(), passing it a unique ID for the notification and the result of </a:t>
            </a:r>
            <a:r>
              <a:rPr lang="en-IN" b="1" err="1"/>
              <a:t>NotificationCompat</a:t>
            </a:r>
            <a:r>
              <a:rPr lang="en-IN" err="1"/>
              <a:t>.</a:t>
            </a:r>
            <a:r>
              <a:rPr lang="en-IN" b="1" err="1"/>
              <a:t>Builder</a:t>
            </a:r>
            <a:r>
              <a:rPr lang="en-IN" err="1"/>
              <a:t>.</a:t>
            </a:r>
            <a:r>
              <a:rPr lang="en-IN" i="1" err="1"/>
              <a:t>build</a:t>
            </a:r>
            <a:r>
              <a:rPr lang="en-IN"/>
              <a:t>().</a:t>
            </a:r>
          </a:p>
        </p:txBody>
      </p:sp>
    </p:spTree>
    <p:extLst>
      <p:ext uri="{BB962C8B-B14F-4D97-AF65-F5344CB8AC3E}">
        <p14:creationId xmlns:p14="http://schemas.microsoft.com/office/powerpoint/2010/main" val="16694885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a:t>Introduction to Firebase</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a:t>Section - 5</a:t>
            </a:r>
          </a:p>
        </p:txBody>
      </p:sp>
    </p:spTree>
    <p:extLst>
      <p:ext uri="{BB962C8B-B14F-4D97-AF65-F5344CB8AC3E}">
        <p14:creationId xmlns:p14="http://schemas.microsoft.com/office/powerpoint/2010/main" val="404508880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Firebase</a:t>
            </a:r>
          </a:p>
        </p:txBody>
      </p:sp>
      <p:sp>
        <p:nvSpPr>
          <p:cNvPr id="3" name="Content Placeholder 2"/>
          <p:cNvSpPr>
            <a:spLocks noGrp="1"/>
          </p:cNvSpPr>
          <p:nvPr>
            <p:ph idx="1"/>
          </p:nvPr>
        </p:nvSpPr>
        <p:spPr/>
        <p:txBody>
          <a:bodyPr/>
          <a:lstStyle/>
          <a:p>
            <a:r>
              <a:rPr lang="en-IN" b="1"/>
              <a:t>Firebase</a:t>
            </a:r>
            <a:r>
              <a:rPr lang="en-IN"/>
              <a:t> is a </a:t>
            </a:r>
            <a:r>
              <a:rPr lang="en-IN" i="1"/>
              <a:t>mobile platform</a:t>
            </a:r>
            <a:r>
              <a:rPr lang="en-IN"/>
              <a:t> that helps you quickly develop high-quality apps, grow your user base, and earn more money. </a:t>
            </a:r>
          </a:p>
          <a:p>
            <a:r>
              <a:rPr lang="en-IN"/>
              <a:t>Firebase is made up of complementary features that you can mix-and-match to fit your needs, with Google Analytics for Firebase at the core.</a:t>
            </a:r>
          </a:p>
          <a:p>
            <a:r>
              <a:rPr lang="en-IN"/>
              <a:t>Benefits of using Firebase</a:t>
            </a:r>
          </a:p>
          <a:p>
            <a:pPr lvl="1"/>
            <a:r>
              <a:rPr lang="en-IN"/>
              <a:t>Move fast</a:t>
            </a:r>
          </a:p>
          <a:p>
            <a:pPr lvl="1"/>
            <a:r>
              <a:rPr lang="en-IN"/>
              <a:t>Forget about infrastructure</a:t>
            </a:r>
          </a:p>
          <a:p>
            <a:pPr lvl="1"/>
            <a:r>
              <a:rPr lang="en-IN"/>
              <a:t>Make smart, data-driven decisions</a:t>
            </a:r>
          </a:p>
          <a:p>
            <a:pPr lvl="1"/>
            <a:r>
              <a:rPr lang="en-IN"/>
              <a:t>Work across platforms</a:t>
            </a:r>
          </a:p>
          <a:p>
            <a:pPr lvl="1"/>
            <a:r>
              <a:rPr lang="en-IN"/>
              <a:t>Scale with ease</a:t>
            </a:r>
          </a:p>
          <a:p>
            <a:pPr lvl="1"/>
            <a:r>
              <a:rPr lang="en-IN"/>
              <a:t>Get free support</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0110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Firebase Products</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2" name="Picture 8">
            <a:extLst>
              <a:ext uri="{FF2B5EF4-FFF2-40B4-BE49-F238E27FC236}">
                <a16:creationId xmlns:a16="http://schemas.microsoft.com/office/drawing/2014/main" id="{9D11C5AC-9F6D-BD49-A42C-55DAD1DBB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36" t="23273" r="18046" b="30424"/>
          <a:stretch>
            <a:fillRect/>
          </a:stretch>
        </p:blipFill>
        <p:spPr bwMode="auto">
          <a:xfrm>
            <a:off x="2114203" y="879014"/>
            <a:ext cx="7963594" cy="3175461"/>
          </a:xfrm>
          <a:prstGeom prst="rect">
            <a:avLst/>
          </a:prstGeom>
          <a:solidFill>
            <a:schemeClr val="tx1">
              <a:lumMod val="50000"/>
              <a:lumOff val="50000"/>
            </a:schemeClr>
          </a:solidFill>
        </p:spPr>
      </p:pic>
    </p:spTree>
    <p:extLst>
      <p:ext uri="{BB962C8B-B14F-4D97-AF65-F5344CB8AC3E}">
        <p14:creationId xmlns:p14="http://schemas.microsoft.com/office/powerpoint/2010/main" val="30823759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Configure Firebase</a:t>
            </a:r>
          </a:p>
        </p:txBody>
      </p:sp>
      <p:sp>
        <p:nvSpPr>
          <p:cNvPr id="3" name="Content Placeholder 2"/>
          <p:cNvSpPr>
            <a:spLocks noGrp="1"/>
          </p:cNvSpPr>
          <p:nvPr>
            <p:ph idx="1"/>
          </p:nvPr>
        </p:nvSpPr>
        <p:spPr/>
        <p:txBody>
          <a:bodyPr/>
          <a:lstStyle/>
          <a:p>
            <a:r>
              <a:rPr lang="en-IN"/>
              <a:t>Configure Firebase Platform</a:t>
            </a:r>
          </a:p>
          <a:p>
            <a:r>
              <a:rPr lang="en-IN"/>
              <a:t>Add your app to the Firebase Console</a:t>
            </a:r>
          </a:p>
          <a:p>
            <a:pPr lvl="1"/>
            <a:r>
              <a:rPr lang="en-IN"/>
              <a:t>Add project by specifying the name of the Project.</a:t>
            </a:r>
          </a:p>
          <a:p>
            <a:pPr lvl="1"/>
            <a:r>
              <a:rPr lang="en-IN"/>
              <a:t>Enable or disable the Google Analytics for your project and then click Continue.</a:t>
            </a:r>
          </a:p>
          <a:p>
            <a:pPr lvl="1"/>
            <a:r>
              <a:rPr lang="en-IN"/>
              <a:t>Choose or create a Google Analytics account, and then click Create Project.</a:t>
            </a:r>
          </a:p>
          <a:p>
            <a:pPr lvl="1"/>
            <a:r>
              <a:rPr lang="en-IN"/>
              <a:t>Add an app to your project by clicking Android icon on the screen shown.</a:t>
            </a:r>
          </a:p>
          <a:p>
            <a:pPr lvl="2"/>
            <a:r>
              <a:rPr lang="en-IN"/>
              <a:t>Add android package name</a:t>
            </a:r>
          </a:p>
          <a:p>
            <a:pPr lvl="2"/>
            <a:r>
              <a:rPr lang="en-IN"/>
              <a:t>App nickname (optinal)</a:t>
            </a:r>
          </a:p>
          <a:p>
            <a:pPr lvl="2"/>
            <a:r>
              <a:rPr lang="en-IN"/>
              <a:t>SHA-1 (optional)</a:t>
            </a:r>
          </a:p>
          <a:p>
            <a:pPr lvl="1"/>
            <a:r>
              <a:rPr lang="en-IN"/>
              <a:t>Download “</a:t>
            </a:r>
            <a:r>
              <a:rPr lang="en-IN" i="1"/>
              <a:t>google-services.json</a:t>
            </a:r>
            <a:r>
              <a:rPr lang="en-IN"/>
              <a:t>” configuration file and add it to your project app folder and then click Next.</a:t>
            </a:r>
          </a:p>
          <a:p>
            <a:pPr lvl="1"/>
            <a:r>
              <a:rPr lang="en-IN"/>
              <a:t>Do few gradle changes as required by Firebase.</a:t>
            </a:r>
          </a:p>
          <a:p>
            <a:pPr lvl="1"/>
            <a:r>
              <a:rPr lang="en-IN"/>
              <a:t>Run your application for verification and click Continue to Console.</a:t>
            </a:r>
          </a:p>
          <a:p>
            <a:r>
              <a:rPr lang="en-IN"/>
              <a:t>Installing the SDK</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2810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Firebase Application</a:t>
            </a:r>
          </a:p>
        </p:txBody>
      </p:sp>
      <p:sp>
        <p:nvSpPr>
          <p:cNvPr id="3" name="Content Placeholder 2"/>
          <p:cNvSpPr>
            <a:spLocks noGrp="1"/>
          </p:cNvSpPr>
          <p:nvPr>
            <p:ph idx="1"/>
          </p:nvPr>
        </p:nvSpPr>
        <p:spPr/>
        <p:txBody>
          <a:bodyPr/>
          <a:lstStyle/>
          <a:p>
            <a:r>
              <a:rPr lang="en-IN"/>
              <a:t>Store data with Cloud Firestore</a:t>
            </a:r>
          </a:p>
          <a:p>
            <a:r>
              <a:rPr lang="en-IN"/>
              <a:t>Sign in users with Firebase Auth</a:t>
            </a:r>
          </a:p>
          <a:p>
            <a:r>
              <a:rPr lang="en-IN"/>
              <a:t>Records events with Analytics</a:t>
            </a:r>
          </a:p>
          <a:p>
            <a:r>
              <a:rPr lang="en-IN"/>
              <a:t>Personalize with Remote Config</a:t>
            </a:r>
          </a:p>
          <a:p>
            <a:r>
              <a:rPr lang="en-IN"/>
              <a:t>Catch errors with Crashlytics</a:t>
            </a:r>
          </a:p>
          <a:p>
            <a:r>
              <a:rPr lang="en-IN"/>
              <a:t>and much more...</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6073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Store data with Cloud Firestore</a:t>
            </a:r>
          </a:p>
        </p:txBody>
      </p:sp>
      <p:sp>
        <p:nvSpPr>
          <p:cNvPr id="3" name="Content Placeholder 2"/>
          <p:cNvSpPr>
            <a:spLocks noGrp="1"/>
          </p:cNvSpPr>
          <p:nvPr>
            <p:ph idx="1"/>
          </p:nvPr>
        </p:nvSpPr>
        <p:spPr/>
        <p:txBody>
          <a:bodyPr/>
          <a:lstStyle/>
          <a:p>
            <a:r>
              <a:rPr lang="en-IN"/>
              <a:t>Check the authentication parameters in the Firebase Console.</a:t>
            </a:r>
          </a:p>
          <a:p>
            <a:r>
              <a:rPr lang="en-IN"/>
              <a:t>Add dependency for firebase-storage with the latest version.</a:t>
            </a:r>
          </a:p>
          <a:p>
            <a:r>
              <a:rPr lang="en-IN"/>
              <a:t>Initialize the Cloud Firestore</a:t>
            </a:r>
          </a:p>
          <a:p>
            <a:pPr marL="0" indent="0">
              <a:buNone/>
            </a:pPr>
            <a:endParaRPr lang="en-IN"/>
          </a:p>
          <a:p>
            <a:r>
              <a:rPr lang="en-IN"/>
              <a:t>Add data</a:t>
            </a:r>
          </a:p>
          <a:p>
            <a:pPr lvl="1"/>
            <a:r>
              <a:rPr lang="en-IN"/>
              <a:t>Cloud Firestore stores data in documents, which are stored in collections.</a:t>
            </a:r>
          </a:p>
          <a:p>
            <a:pPr lvl="1"/>
            <a:r>
              <a:rPr lang="en-IN"/>
              <a:t>Cloud Firestore creates collections and documents implicitly the first time you add data to the document.</a:t>
            </a:r>
          </a:p>
          <a:p>
            <a:pPr lvl="1"/>
            <a:r>
              <a:rPr lang="en-IN"/>
              <a:t>It is not necessary that you create collections or documents explicitly.</a:t>
            </a:r>
          </a:p>
        </p:txBody>
      </p:sp>
      <p:sp>
        <p:nvSpPr>
          <p:cNvPr id="5" name="Rectangle 1">
            <a:extLst>
              <a:ext uri="{FF2B5EF4-FFF2-40B4-BE49-F238E27FC236}">
                <a16:creationId xmlns:a16="http://schemas.microsoft.com/office/drawing/2014/main" id="{B8D5821B-FE9D-DF43-93A2-1171B2A1573B}"/>
              </a:ext>
            </a:extLst>
          </p:cNvPr>
          <p:cNvSpPr>
            <a:spLocks noChangeArrowheads="1"/>
          </p:cNvSpPr>
          <p:nvPr/>
        </p:nvSpPr>
        <p:spPr bwMode="auto">
          <a:xfrm>
            <a:off x="2476500" y="3597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E50424B7-D7B0-1F4E-A580-3443E83604DE}"/>
              </a:ext>
            </a:extLst>
          </p:cNvPr>
          <p:cNvSpPr/>
          <p:nvPr/>
        </p:nvSpPr>
        <p:spPr>
          <a:xfrm>
            <a:off x="2224211" y="2261523"/>
            <a:ext cx="7743577" cy="457200"/>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err="1">
                <a:solidFill>
                  <a:schemeClr val="tx1"/>
                </a:solidFill>
                <a:latin typeface="Courier New" panose="02070309020205020404" pitchFamily="49" charset="0"/>
                <a:cs typeface="Courier New" panose="02070309020205020404" pitchFamily="49" charset="0"/>
              </a:rPr>
              <a:t>FirebaseFirestore db = FirebaseFirestore.getInstance();</a:t>
            </a:r>
          </a:p>
        </p:txBody>
      </p:sp>
    </p:spTree>
    <p:extLst>
      <p:ext uri="{BB962C8B-B14F-4D97-AF65-F5344CB8AC3E}">
        <p14:creationId xmlns:p14="http://schemas.microsoft.com/office/powerpoint/2010/main" val="23271369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Create Data</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8764885" cy="5049805"/>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400">
                <a:solidFill>
                  <a:schemeClr val="tx1"/>
                </a:solidFill>
                <a:latin typeface="Courier New" panose="02070309020205020404" pitchFamily="49" charset="0"/>
                <a:cs typeface="Courier New" panose="02070309020205020404" pitchFamily="49" charset="0"/>
              </a:rPr>
              <a:t>// Create a new user with a first and last name</a:t>
            </a:r>
          </a:p>
          <a:p>
            <a:r>
              <a:rPr lang="en-IN" sz="1400" b="1">
                <a:solidFill>
                  <a:schemeClr val="tx1"/>
                </a:solidFill>
                <a:latin typeface="Courier New" panose="02070309020205020404" pitchFamily="49" charset="0"/>
                <a:cs typeface="Courier New" panose="02070309020205020404" pitchFamily="49" charset="0"/>
              </a:rPr>
              <a:t>Map</a:t>
            </a:r>
            <a:r>
              <a:rPr lang="en-IN" sz="1400">
                <a:solidFill>
                  <a:schemeClr val="tx1"/>
                </a:solidFill>
                <a:latin typeface="Courier New" panose="02070309020205020404" pitchFamily="49" charset="0"/>
                <a:cs typeface="Courier New" panose="02070309020205020404" pitchFamily="49" charset="0"/>
              </a:rPr>
              <a:t>&lt;</a:t>
            </a:r>
            <a:r>
              <a:rPr lang="en-IN" sz="1400" b="1">
                <a:solidFill>
                  <a:schemeClr val="tx1"/>
                </a:solidFill>
                <a:latin typeface="Courier New" panose="02070309020205020404" pitchFamily="49" charset="0"/>
                <a:cs typeface="Courier New" panose="02070309020205020404" pitchFamily="49" charset="0"/>
              </a:rPr>
              <a:t>String</a:t>
            </a:r>
            <a:r>
              <a:rPr lang="en-IN" sz="1400">
                <a:solidFill>
                  <a:schemeClr val="tx1"/>
                </a:solidFill>
                <a:latin typeface="Courier New" panose="02070309020205020404" pitchFamily="49" charset="0"/>
                <a:cs typeface="Courier New" panose="02070309020205020404" pitchFamily="49" charset="0"/>
              </a:rPr>
              <a:t>, </a:t>
            </a:r>
            <a:r>
              <a:rPr lang="en-IN" sz="1400" b="1">
                <a:solidFill>
                  <a:schemeClr val="tx1"/>
                </a:solidFill>
                <a:latin typeface="Courier New" panose="02070309020205020404" pitchFamily="49" charset="0"/>
                <a:cs typeface="Courier New" panose="02070309020205020404" pitchFamily="49" charset="0"/>
              </a:rPr>
              <a:t>Object</a:t>
            </a:r>
            <a:r>
              <a:rPr lang="en-IN" sz="1400">
                <a:solidFill>
                  <a:schemeClr val="tx1"/>
                </a:solidFill>
                <a:latin typeface="Courier New" panose="02070309020205020404" pitchFamily="49" charset="0"/>
                <a:cs typeface="Courier New" panose="02070309020205020404" pitchFamily="49" charset="0"/>
              </a:rPr>
              <a:t>&gt; user = new </a:t>
            </a:r>
            <a:r>
              <a:rPr lang="en-IN" sz="1400" b="1">
                <a:solidFill>
                  <a:schemeClr val="tx1"/>
                </a:solidFill>
                <a:latin typeface="Courier New" panose="02070309020205020404" pitchFamily="49" charset="0"/>
                <a:cs typeface="Courier New" panose="02070309020205020404" pitchFamily="49" charset="0"/>
              </a:rPr>
              <a:t>HashMap</a:t>
            </a:r>
            <a:r>
              <a:rPr lang="en-IN" sz="1400">
                <a:solidFill>
                  <a:schemeClr val="tx1"/>
                </a:solidFill>
                <a:latin typeface="Courier New" panose="02070309020205020404" pitchFamily="49" charset="0"/>
                <a:cs typeface="Courier New" panose="02070309020205020404" pitchFamily="49" charset="0"/>
              </a:rPr>
              <a:t>&lt;&gt;();</a:t>
            </a:r>
          </a:p>
          <a:p>
            <a:r>
              <a:rPr lang="en-IN" sz="1400" err="1">
                <a:solidFill>
                  <a:schemeClr val="tx1"/>
                </a:solidFill>
                <a:latin typeface="Courier New" panose="02070309020205020404" pitchFamily="49" charset="0"/>
                <a:cs typeface="Courier New" panose="02070309020205020404" pitchFamily="49" charset="0"/>
              </a:rPr>
              <a:t>user.</a:t>
            </a:r>
            <a:r>
              <a:rPr lang="en-IN" sz="1400" i="1" err="1">
                <a:solidFill>
                  <a:schemeClr val="tx1"/>
                </a:solidFill>
                <a:latin typeface="Courier New" panose="02070309020205020404" pitchFamily="49" charset="0"/>
                <a:cs typeface="Courier New" panose="02070309020205020404" pitchFamily="49" charset="0"/>
              </a:rPr>
              <a:t>put</a:t>
            </a:r>
            <a:r>
              <a:rPr lang="en-IN" sz="1400">
                <a:solidFill>
                  <a:schemeClr val="tx1"/>
                </a:solidFill>
                <a:latin typeface="Courier New" panose="02070309020205020404" pitchFamily="49" charset="0"/>
                <a:cs typeface="Courier New" panose="02070309020205020404" pitchFamily="49" charset="0"/>
              </a:rPr>
              <a:t>("first", "Darshan");</a:t>
            </a:r>
          </a:p>
          <a:p>
            <a:r>
              <a:rPr lang="en-IN" sz="1400" err="1">
                <a:solidFill>
                  <a:schemeClr val="tx1"/>
                </a:solidFill>
                <a:latin typeface="Courier New" panose="02070309020205020404" pitchFamily="49" charset="0"/>
                <a:cs typeface="Courier New" panose="02070309020205020404" pitchFamily="49" charset="0"/>
              </a:rPr>
              <a:t>user.</a:t>
            </a:r>
            <a:r>
              <a:rPr lang="en-IN" sz="1400" i="1" err="1">
                <a:solidFill>
                  <a:schemeClr val="tx1"/>
                </a:solidFill>
                <a:latin typeface="Courier New" panose="02070309020205020404" pitchFamily="49" charset="0"/>
                <a:cs typeface="Courier New" panose="02070309020205020404" pitchFamily="49" charset="0"/>
              </a:rPr>
              <a:t>put</a:t>
            </a:r>
            <a:r>
              <a:rPr lang="en-IN" sz="1400">
                <a:solidFill>
                  <a:schemeClr val="tx1"/>
                </a:solidFill>
                <a:latin typeface="Courier New" panose="02070309020205020404" pitchFamily="49" charset="0"/>
                <a:cs typeface="Courier New" panose="02070309020205020404" pitchFamily="49" charset="0"/>
              </a:rPr>
              <a:t>("last", "University");</a:t>
            </a:r>
          </a:p>
          <a:p>
            <a:r>
              <a:rPr lang="en-IN" sz="1400" err="1">
                <a:solidFill>
                  <a:schemeClr val="tx1"/>
                </a:solidFill>
                <a:latin typeface="Courier New" panose="02070309020205020404" pitchFamily="49" charset="0"/>
                <a:cs typeface="Courier New" panose="02070309020205020404" pitchFamily="49" charset="0"/>
              </a:rPr>
              <a:t>user.</a:t>
            </a:r>
            <a:r>
              <a:rPr lang="en-IN" sz="1400" i="1" err="1">
                <a:solidFill>
                  <a:schemeClr val="tx1"/>
                </a:solidFill>
                <a:latin typeface="Courier New" panose="02070309020205020404" pitchFamily="49" charset="0"/>
                <a:cs typeface="Courier New" panose="02070309020205020404" pitchFamily="49" charset="0"/>
              </a:rPr>
              <a:t>put</a:t>
            </a:r>
            <a:r>
              <a:rPr lang="en-IN" sz="1400">
                <a:solidFill>
                  <a:schemeClr val="tx1"/>
                </a:solidFill>
                <a:latin typeface="Courier New" panose="02070309020205020404" pitchFamily="49" charset="0"/>
                <a:cs typeface="Courier New" panose="02070309020205020404" pitchFamily="49" charset="0"/>
              </a:rPr>
              <a:t>("year", 2021);</a:t>
            </a:r>
          </a:p>
          <a:p>
            <a:br>
              <a:rPr lang="en-IN" sz="1400">
                <a:solidFill>
                  <a:schemeClr val="tx1"/>
                </a:solidFill>
                <a:latin typeface="Courier New" panose="02070309020205020404" pitchFamily="49" charset="0"/>
                <a:cs typeface="Courier New" panose="02070309020205020404" pitchFamily="49" charset="0"/>
              </a:rPr>
            </a:br>
            <a:endParaRPr lang="en-IN" sz="1400">
              <a:solidFill>
                <a:schemeClr val="tx1"/>
              </a:solidFill>
              <a:latin typeface="Courier New" panose="02070309020205020404" pitchFamily="49" charset="0"/>
              <a:cs typeface="Courier New" panose="02070309020205020404" pitchFamily="49" charset="0"/>
            </a:endParaRPr>
          </a:p>
          <a:p>
            <a:r>
              <a:rPr lang="en-IN" sz="1400">
                <a:solidFill>
                  <a:schemeClr val="tx1"/>
                </a:solidFill>
                <a:latin typeface="Courier New" panose="02070309020205020404" pitchFamily="49" charset="0"/>
                <a:cs typeface="Courier New" panose="02070309020205020404" pitchFamily="49" charset="0"/>
              </a:rPr>
              <a:t>// Add a new document with a generated ID</a:t>
            </a:r>
          </a:p>
          <a:p>
            <a:r>
              <a:rPr lang="en-IN" sz="1400" err="1">
                <a:solidFill>
                  <a:schemeClr val="tx1"/>
                </a:solidFill>
                <a:latin typeface="Courier New" panose="02070309020205020404" pitchFamily="49" charset="0"/>
                <a:cs typeface="Courier New" panose="02070309020205020404" pitchFamily="49" charset="0"/>
              </a:rPr>
              <a:t>db.</a:t>
            </a:r>
            <a:r>
              <a:rPr lang="en-IN" sz="1400" i="1" err="1">
                <a:solidFill>
                  <a:schemeClr val="tx1"/>
                </a:solidFill>
                <a:latin typeface="Courier New" panose="02070309020205020404" pitchFamily="49" charset="0"/>
                <a:cs typeface="Courier New" panose="02070309020205020404" pitchFamily="49" charset="0"/>
              </a:rPr>
              <a:t>collection</a:t>
            </a:r>
            <a:r>
              <a:rPr lang="en-IN" sz="1400">
                <a:solidFill>
                  <a:schemeClr val="tx1"/>
                </a:solidFill>
                <a:latin typeface="Courier New" panose="02070309020205020404" pitchFamily="49" charset="0"/>
                <a:cs typeface="Courier New" panose="02070309020205020404" pitchFamily="49" charset="0"/>
              </a:rPr>
              <a:t>("users")</a:t>
            </a:r>
          </a:p>
          <a:p>
            <a:r>
              <a:rPr lang="en-IN" sz="1400">
                <a:solidFill>
                  <a:schemeClr val="tx1"/>
                </a:solidFill>
                <a:latin typeface="Courier New" panose="02070309020205020404" pitchFamily="49" charset="0"/>
                <a:cs typeface="Courier New" panose="02070309020205020404" pitchFamily="49" charset="0"/>
              </a:rPr>
              <a:t>       .</a:t>
            </a:r>
            <a:r>
              <a:rPr lang="en-IN" sz="1400" i="1">
                <a:solidFill>
                  <a:schemeClr val="tx1"/>
                </a:solidFill>
                <a:latin typeface="Courier New" panose="02070309020205020404" pitchFamily="49" charset="0"/>
                <a:cs typeface="Courier New" panose="02070309020205020404" pitchFamily="49" charset="0"/>
              </a:rPr>
              <a:t>add</a:t>
            </a:r>
            <a:r>
              <a:rPr lang="en-IN" sz="1400">
                <a:solidFill>
                  <a:schemeClr val="tx1"/>
                </a:solidFill>
                <a:latin typeface="Courier New" panose="02070309020205020404" pitchFamily="49" charset="0"/>
                <a:cs typeface="Courier New" panose="02070309020205020404" pitchFamily="49" charset="0"/>
              </a:rPr>
              <a:t>(user)</a:t>
            </a:r>
          </a:p>
          <a:p>
            <a:r>
              <a:rPr lang="en-IN" sz="1400">
                <a:solidFill>
                  <a:schemeClr val="tx1"/>
                </a:solidFill>
                <a:latin typeface="Courier New" panose="02070309020205020404" pitchFamily="49" charset="0"/>
                <a:cs typeface="Courier New" panose="02070309020205020404" pitchFamily="49" charset="0"/>
              </a:rPr>
              <a:t>       .</a:t>
            </a:r>
            <a:r>
              <a:rPr lang="en-IN" sz="1400" i="1" err="1">
                <a:solidFill>
                  <a:schemeClr val="tx1"/>
                </a:solidFill>
                <a:latin typeface="Courier New" panose="02070309020205020404" pitchFamily="49" charset="0"/>
                <a:cs typeface="Courier New" panose="02070309020205020404" pitchFamily="49" charset="0"/>
              </a:rPr>
              <a:t>addOnSuccessListener</a:t>
            </a:r>
            <a:r>
              <a:rPr lang="en-IN" sz="1400">
                <a:solidFill>
                  <a:schemeClr val="tx1"/>
                </a:solidFill>
                <a:latin typeface="Courier New" panose="02070309020205020404" pitchFamily="49" charset="0"/>
                <a:cs typeface="Courier New" panose="02070309020205020404" pitchFamily="49" charset="0"/>
              </a:rPr>
              <a:t>(new </a:t>
            </a:r>
            <a:r>
              <a:rPr lang="en-IN" sz="1400" b="1" err="1">
                <a:solidFill>
                  <a:schemeClr val="tx1"/>
                </a:solidFill>
                <a:latin typeface="Courier New" panose="02070309020205020404" pitchFamily="49" charset="0"/>
                <a:cs typeface="Courier New" panose="02070309020205020404" pitchFamily="49" charset="0"/>
              </a:rPr>
              <a:t>OnSuccessListener</a:t>
            </a:r>
            <a:r>
              <a:rPr lang="en-IN" sz="1400">
                <a:solidFill>
                  <a:schemeClr val="tx1"/>
                </a:solidFill>
                <a:latin typeface="Courier New" panose="02070309020205020404" pitchFamily="49" charset="0"/>
                <a:cs typeface="Courier New" panose="02070309020205020404" pitchFamily="49" charset="0"/>
              </a:rPr>
              <a:t>&lt;</a:t>
            </a:r>
            <a:r>
              <a:rPr lang="en-IN" sz="1400" b="1" err="1">
                <a:solidFill>
                  <a:schemeClr val="tx1"/>
                </a:solidFill>
                <a:latin typeface="Courier New" panose="02070309020205020404" pitchFamily="49" charset="0"/>
                <a:cs typeface="Courier New" panose="02070309020205020404" pitchFamily="49" charset="0"/>
              </a:rPr>
              <a:t>DocumentReference</a:t>
            </a:r>
            <a:r>
              <a:rPr lang="en-IN" sz="1400">
                <a:solidFill>
                  <a:schemeClr val="tx1"/>
                </a:solidFill>
                <a:latin typeface="Courier New" panose="02070309020205020404" pitchFamily="49" charset="0"/>
                <a:cs typeface="Courier New" panose="02070309020205020404" pitchFamily="49" charset="0"/>
              </a:rPr>
              <a:t>&gt;() {</a:t>
            </a:r>
          </a:p>
          <a:p>
            <a:r>
              <a:rPr lang="en-IN" sz="1400">
                <a:solidFill>
                  <a:schemeClr val="tx1"/>
                </a:solidFill>
                <a:latin typeface="Courier New" panose="02070309020205020404" pitchFamily="49" charset="0"/>
                <a:cs typeface="Courier New" panose="02070309020205020404" pitchFamily="49" charset="0"/>
              </a:rPr>
              <a:t>           @Override</a:t>
            </a:r>
          </a:p>
          <a:p>
            <a:r>
              <a:rPr lang="en-IN" sz="1400">
                <a:solidFill>
                  <a:schemeClr val="tx1"/>
                </a:solidFill>
                <a:latin typeface="Courier New" panose="02070309020205020404" pitchFamily="49" charset="0"/>
                <a:cs typeface="Courier New" panose="02070309020205020404" pitchFamily="49" charset="0"/>
              </a:rPr>
              <a:t>           public void </a:t>
            </a:r>
            <a:r>
              <a:rPr lang="en-IN" sz="1400" i="1" err="1">
                <a:solidFill>
                  <a:schemeClr val="tx1"/>
                </a:solidFill>
                <a:latin typeface="Courier New" panose="02070309020205020404" pitchFamily="49" charset="0"/>
                <a:cs typeface="Courier New" panose="02070309020205020404" pitchFamily="49" charset="0"/>
              </a:rPr>
              <a:t>onSuccess</a:t>
            </a:r>
            <a:r>
              <a:rPr lang="en-IN" sz="1400">
                <a:solidFill>
                  <a:schemeClr val="tx1"/>
                </a:solidFill>
                <a:latin typeface="Courier New" panose="02070309020205020404" pitchFamily="49" charset="0"/>
                <a:cs typeface="Courier New" panose="02070309020205020404" pitchFamily="49" charset="0"/>
              </a:rPr>
              <a:t>(</a:t>
            </a:r>
            <a:r>
              <a:rPr lang="en-IN" sz="1400" b="1" err="1">
                <a:solidFill>
                  <a:schemeClr val="tx1"/>
                </a:solidFill>
                <a:latin typeface="Courier New" panose="02070309020205020404" pitchFamily="49" charset="0"/>
                <a:cs typeface="Courier New" panose="02070309020205020404" pitchFamily="49" charset="0"/>
              </a:rPr>
              <a:t>DocumentReference</a:t>
            </a:r>
            <a:r>
              <a:rPr lang="en-IN" sz="1400">
                <a:solidFill>
                  <a:schemeClr val="tx1"/>
                </a:solidFill>
                <a:latin typeface="Courier New" panose="02070309020205020404" pitchFamily="49" charset="0"/>
                <a:cs typeface="Courier New" panose="02070309020205020404" pitchFamily="49" charset="0"/>
              </a:rPr>
              <a:t> documentReference) {</a:t>
            </a:r>
          </a:p>
          <a:p>
            <a:r>
              <a:rPr lang="en-IN" sz="1400">
                <a:solidFill>
                  <a:schemeClr val="tx1"/>
                </a:solidFill>
                <a:latin typeface="Courier New" panose="02070309020205020404" pitchFamily="49" charset="0"/>
                <a:cs typeface="Courier New" panose="02070309020205020404" pitchFamily="49" charset="0"/>
              </a:rPr>
              <a:t>               Log.d(TAG, "DocumentSnapshot added with ID: " + documentReference.getId());</a:t>
            </a:r>
          </a:p>
          <a:p>
            <a:r>
              <a:rPr lang="en-IN" sz="1400">
                <a:solidFill>
                  <a:schemeClr val="tx1"/>
                </a:solidFill>
                <a:latin typeface="Courier New" panose="02070309020205020404" pitchFamily="49" charset="0"/>
                <a:cs typeface="Courier New" panose="02070309020205020404" pitchFamily="49" charset="0"/>
              </a:rPr>
              <a:t>           }</a:t>
            </a:r>
          </a:p>
          <a:p>
            <a:r>
              <a:rPr lang="en-IN" sz="1400">
                <a:solidFill>
                  <a:schemeClr val="tx1"/>
                </a:solidFill>
                <a:latin typeface="Courier New" panose="02070309020205020404" pitchFamily="49" charset="0"/>
                <a:cs typeface="Courier New" panose="02070309020205020404" pitchFamily="49" charset="0"/>
              </a:rPr>
              <a:t>       })</a:t>
            </a:r>
          </a:p>
          <a:p>
            <a:r>
              <a:rPr lang="en-IN" sz="1400">
                <a:solidFill>
                  <a:schemeClr val="tx1"/>
                </a:solidFill>
                <a:latin typeface="Courier New" panose="02070309020205020404" pitchFamily="49" charset="0"/>
                <a:cs typeface="Courier New" panose="02070309020205020404" pitchFamily="49" charset="0"/>
              </a:rPr>
              <a:t>       .</a:t>
            </a:r>
            <a:r>
              <a:rPr lang="en-IN" sz="1400" i="1" err="1">
                <a:solidFill>
                  <a:schemeClr val="tx1"/>
                </a:solidFill>
                <a:latin typeface="Courier New" panose="02070309020205020404" pitchFamily="49" charset="0"/>
                <a:cs typeface="Courier New" panose="02070309020205020404" pitchFamily="49" charset="0"/>
              </a:rPr>
              <a:t>addOnFailureListener</a:t>
            </a:r>
            <a:r>
              <a:rPr lang="en-IN" sz="1400">
                <a:solidFill>
                  <a:schemeClr val="tx1"/>
                </a:solidFill>
                <a:latin typeface="Courier New" panose="02070309020205020404" pitchFamily="49" charset="0"/>
                <a:cs typeface="Courier New" panose="02070309020205020404" pitchFamily="49" charset="0"/>
              </a:rPr>
              <a:t>(new OnFailureListener() {</a:t>
            </a:r>
          </a:p>
          <a:p>
            <a:r>
              <a:rPr lang="en-IN" sz="1400">
                <a:solidFill>
                  <a:schemeClr val="tx1"/>
                </a:solidFill>
                <a:latin typeface="Courier New" panose="02070309020205020404" pitchFamily="49" charset="0"/>
                <a:cs typeface="Courier New" panose="02070309020205020404" pitchFamily="49" charset="0"/>
              </a:rPr>
              <a:t>           @Override</a:t>
            </a:r>
          </a:p>
          <a:p>
            <a:r>
              <a:rPr lang="en-IN" sz="1400">
                <a:solidFill>
                  <a:schemeClr val="tx1"/>
                </a:solidFill>
                <a:latin typeface="Courier New" panose="02070309020205020404" pitchFamily="49" charset="0"/>
                <a:cs typeface="Courier New" panose="02070309020205020404" pitchFamily="49" charset="0"/>
              </a:rPr>
              <a:t>           public void </a:t>
            </a:r>
            <a:r>
              <a:rPr lang="en-IN" sz="1400" i="1" err="1">
                <a:solidFill>
                  <a:schemeClr val="tx1"/>
                </a:solidFill>
                <a:latin typeface="Courier New" panose="02070309020205020404" pitchFamily="49" charset="0"/>
                <a:cs typeface="Courier New" panose="02070309020205020404" pitchFamily="49" charset="0"/>
              </a:rPr>
              <a:t>onFailure</a:t>
            </a:r>
            <a:r>
              <a:rPr lang="en-IN" sz="1400">
                <a:solidFill>
                  <a:schemeClr val="tx1"/>
                </a:solidFill>
                <a:latin typeface="Courier New" panose="02070309020205020404" pitchFamily="49" charset="0"/>
                <a:cs typeface="Courier New" panose="02070309020205020404" pitchFamily="49" charset="0"/>
              </a:rPr>
              <a:t>(@NonNull Exception e) {</a:t>
            </a:r>
          </a:p>
          <a:p>
            <a:r>
              <a:rPr lang="en-IN" sz="1400">
                <a:solidFill>
                  <a:schemeClr val="tx1"/>
                </a:solidFill>
                <a:latin typeface="Courier New" panose="02070309020205020404" pitchFamily="49" charset="0"/>
                <a:cs typeface="Courier New" panose="02070309020205020404" pitchFamily="49" charset="0"/>
              </a:rPr>
              <a:t>               </a:t>
            </a:r>
            <a:r>
              <a:rPr lang="en-IN" sz="1400" b="1" err="1">
                <a:solidFill>
                  <a:schemeClr val="tx1"/>
                </a:solidFill>
                <a:latin typeface="Courier New" panose="02070309020205020404" pitchFamily="49" charset="0"/>
                <a:cs typeface="Courier New" panose="02070309020205020404" pitchFamily="49" charset="0"/>
              </a:rPr>
              <a:t>Log</a:t>
            </a:r>
            <a:r>
              <a:rPr lang="en-IN" sz="1400" err="1">
                <a:solidFill>
                  <a:schemeClr val="tx1"/>
                </a:solidFill>
                <a:latin typeface="Courier New" panose="02070309020205020404" pitchFamily="49" charset="0"/>
                <a:cs typeface="Courier New" panose="02070309020205020404" pitchFamily="49" charset="0"/>
              </a:rPr>
              <a:t>.</a:t>
            </a:r>
            <a:r>
              <a:rPr lang="en-IN" sz="1400" i="1" err="1">
                <a:solidFill>
                  <a:schemeClr val="tx1"/>
                </a:solidFill>
                <a:latin typeface="Courier New" panose="02070309020205020404" pitchFamily="49" charset="0"/>
                <a:cs typeface="Courier New" panose="02070309020205020404" pitchFamily="49" charset="0"/>
              </a:rPr>
              <a:t>w</a:t>
            </a:r>
            <a:r>
              <a:rPr lang="en-IN" sz="1400">
                <a:solidFill>
                  <a:schemeClr val="tx1"/>
                </a:solidFill>
                <a:latin typeface="Courier New" panose="02070309020205020404" pitchFamily="49" charset="0"/>
                <a:cs typeface="Courier New" panose="02070309020205020404" pitchFamily="49" charset="0"/>
              </a:rPr>
              <a:t>(TAG, "Error adding document", e);</a:t>
            </a:r>
          </a:p>
          <a:p>
            <a:r>
              <a:rPr lang="en-IN" sz="1400">
                <a:solidFill>
                  <a:schemeClr val="tx1"/>
                </a:solidFill>
                <a:latin typeface="Courier New" panose="02070309020205020404" pitchFamily="49" charset="0"/>
                <a:cs typeface="Courier New" panose="02070309020205020404" pitchFamily="49" charset="0"/>
              </a:rPr>
              <a:t>           }</a:t>
            </a:r>
          </a:p>
          <a:p>
            <a:r>
              <a:rPr lang="en-IN" sz="1400">
                <a:solidFill>
                  <a:schemeClr val="tx1"/>
                </a:solidFill>
                <a:latin typeface="Courier New" panose="02070309020205020404" pitchFamily="49" charset="0"/>
                <a:cs typeface="Courier New" panose="02070309020205020404" pitchFamily="49" charset="0"/>
              </a:rPr>
              <a:t>       });</a:t>
            </a:r>
          </a:p>
        </p:txBody>
      </p:sp>
      <p:sp>
        <p:nvSpPr>
          <p:cNvPr id="6" name="Rectangle 5"/>
          <p:cNvSpPr/>
          <p:nvPr/>
        </p:nvSpPr>
        <p:spPr>
          <a:xfrm>
            <a:off x="133453" y="1214518"/>
            <a:ext cx="559561" cy="5063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400" b="1">
                <a:solidFill>
                  <a:schemeClr val="tx1"/>
                </a:solidFill>
                <a:latin typeface="Courier New" panose="02070309020205020404" pitchFamily="49" charset="0"/>
                <a:cs typeface="Courier New" panose="02070309020205020404" pitchFamily="49" charset="0"/>
              </a:rPr>
              <a:t>1</a:t>
            </a:r>
          </a:p>
          <a:p>
            <a:pPr algn="r"/>
            <a:r>
              <a:rPr lang="en-US" sz="1400" b="1">
                <a:solidFill>
                  <a:schemeClr val="tx1"/>
                </a:solidFill>
                <a:latin typeface="Courier New" panose="02070309020205020404" pitchFamily="49" charset="0"/>
                <a:cs typeface="Courier New" panose="02070309020205020404" pitchFamily="49" charset="0"/>
              </a:rPr>
              <a:t>2</a:t>
            </a:r>
          </a:p>
          <a:p>
            <a:pPr algn="r"/>
            <a:r>
              <a:rPr lang="en-US" sz="1400" b="1">
                <a:solidFill>
                  <a:schemeClr val="tx1"/>
                </a:solidFill>
                <a:latin typeface="Courier New" panose="02070309020205020404" pitchFamily="49" charset="0"/>
                <a:cs typeface="Courier New" panose="02070309020205020404" pitchFamily="49" charset="0"/>
              </a:rPr>
              <a:t>3</a:t>
            </a:r>
          </a:p>
          <a:p>
            <a:pPr algn="r"/>
            <a:r>
              <a:rPr lang="en-US" sz="1400" b="1">
                <a:solidFill>
                  <a:schemeClr val="tx1"/>
                </a:solidFill>
                <a:latin typeface="Courier New" panose="02070309020205020404" pitchFamily="49" charset="0"/>
                <a:cs typeface="Courier New" panose="02070309020205020404" pitchFamily="49" charset="0"/>
              </a:rPr>
              <a:t>4</a:t>
            </a:r>
          </a:p>
          <a:p>
            <a:pPr algn="r"/>
            <a:r>
              <a:rPr lang="en-US" sz="1400" b="1">
                <a:solidFill>
                  <a:schemeClr val="tx1"/>
                </a:solidFill>
                <a:latin typeface="Courier New" panose="02070309020205020404" pitchFamily="49" charset="0"/>
                <a:cs typeface="Courier New" panose="02070309020205020404" pitchFamily="49" charset="0"/>
              </a:rPr>
              <a:t>5</a:t>
            </a:r>
          </a:p>
          <a:p>
            <a:pPr algn="r"/>
            <a:r>
              <a:rPr lang="en-US" sz="1400" b="1">
                <a:solidFill>
                  <a:schemeClr val="tx1"/>
                </a:solidFill>
                <a:latin typeface="Courier New" panose="02070309020205020404" pitchFamily="49" charset="0"/>
                <a:cs typeface="Courier New" panose="02070309020205020404" pitchFamily="49" charset="0"/>
              </a:rPr>
              <a:t>6</a:t>
            </a:r>
          </a:p>
          <a:p>
            <a:pPr algn="r"/>
            <a:r>
              <a:rPr lang="en-US" sz="1400" b="1">
                <a:solidFill>
                  <a:schemeClr val="tx1"/>
                </a:solidFill>
                <a:latin typeface="Courier New" panose="02070309020205020404" pitchFamily="49" charset="0"/>
                <a:cs typeface="Courier New" panose="02070309020205020404" pitchFamily="49" charset="0"/>
              </a:rPr>
              <a:t>7</a:t>
            </a:r>
          </a:p>
          <a:p>
            <a:pPr algn="r"/>
            <a:r>
              <a:rPr lang="en-US" sz="1400" b="1">
                <a:solidFill>
                  <a:schemeClr val="tx1"/>
                </a:solidFill>
                <a:latin typeface="Courier New" panose="02070309020205020404" pitchFamily="49" charset="0"/>
                <a:cs typeface="Courier New" panose="02070309020205020404" pitchFamily="49" charset="0"/>
              </a:rPr>
              <a:t>8</a:t>
            </a:r>
          </a:p>
          <a:p>
            <a:pPr algn="r"/>
            <a:r>
              <a:rPr lang="en-US" sz="1400" b="1">
                <a:solidFill>
                  <a:schemeClr val="tx1"/>
                </a:solidFill>
                <a:latin typeface="Courier New" panose="02070309020205020404" pitchFamily="49" charset="0"/>
                <a:cs typeface="Courier New" panose="02070309020205020404" pitchFamily="49" charset="0"/>
              </a:rPr>
              <a:t>9</a:t>
            </a:r>
          </a:p>
          <a:p>
            <a:pPr algn="r"/>
            <a:r>
              <a:rPr lang="en-US" sz="1400" b="1">
                <a:solidFill>
                  <a:schemeClr val="tx1"/>
                </a:solidFill>
                <a:latin typeface="Courier New" panose="02070309020205020404" pitchFamily="49" charset="0"/>
                <a:cs typeface="Courier New" panose="02070309020205020404" pitchFamily="49" charset="0"/>
              </a:rPr>
              <a:t>10</a:t>
            </a:r>
          </a:p>
          <a:p>
            <a:pPr algn="r"/>
            <a:r>
              <a:rPr lang="en-US" sz="1400" b="1">
                <a:solidFill>
                  <a:schemeClr val="tx1"/>
                </a:solidFill>
                <a:latin typeface="Courier New" panose="02070309020205020404" pitchFamily="49" charset="0"/>
                <a:cs typeface="Courier New" panose="02070309020205020404" pitchFamily="49" charset="0"/>
              </a:rPr>
              <a:t>11</a:t>
            </a:r>
          </a:p>
          <a:p>
            <a:pPr algn="r"/>
            <a:r>
              <a:rPr lang="en-US" sz="1400" b="1">
                <a:solidFill>
                  <a:schemeClr val="tx1"/>
                </a:solidFill>
                <a:latin typeface="Courier New" panose="02070309020205020404" pitchFamily="49" charset="0"/>
                <a:cs typeface="Courier New" panose="02070309020205020404" pitchFamily="49" charset="0"/>
              </a:rPr>
              <a:t>12</a:t>
            </a:r>
          </a:p>
          <a:p>
            <a:pPr algn="r"/>
            <a:r>
              <a:rPr lang="en-US" sz="1400" b="1">
                <a:solidFill>
                  <a:schemeClr val="tx1"/>
                </a:solidFill>
                <a:latin typeface="Courier New" panose="02070309020205020404" pitchFamily="49" charset="0"/>
                <a:cs typeface="Courier New" panose="02070309020205020404" pitchFamily="49" charset="0"/>
              </a:rPr>
              <a:t>13</a:t>
            </a:r>
          </a:p>
          <a:p>
            <a:pPr algn="r"/>
            <a:r>
              <a:rPr lang="en-US" sz="1400" b="1">
                <a:solidFill>
                  <a:schemeClr val="tx1"/>
                </a:solidFill>
                <a:latin typeface="Courier New" panose="02070309020205020404" pitchFamily="49" charset="0"/>
                <a:cs typeface="Courier New" panose="02070309020205020404" pitchFamily="49" charset="0"/>
              </a:rPr>
              <a:t>14</a:t>
            </a:r>
          </a:p>
          <a:p>
            <a:pPr algn="r"/>
            <a:r>
              <a:rPr lang="en-US" sz="1400" b="1">
                <a:solidFill>
                  <a:schemeClr val="tx1"/>
                </a:solidFill>
                <a:latin typeface="Courier New" panose="02070309020205020404" pitchFamily="49" charset="0"/>
                <a:cs typeface="Courier New" panose="02070309020205020404" pitchFamily="49" charset="0"/>
              </a:rPr>
              <a:t>15</a:t>
            </a:r>
          </a:p>
          <a:p>
            <a:pPr algn="r"/>
            <a:r>
              <a:rPr lang="en-US" sz="1400" b="1">
                <a:solidFill>
                  <a:schemeClr val="tx1"/>
                </a:solidFill>
                <a:latin typeface="Courier New" panose="02070309020205020404" pitchFamily="49" charset="0"/>
                <a:cs typeface="Courier New" panose="02070309020205020404" pitchFamily="49" charset="0"/>
              </a:rPr>
              <a:t>16</a:t>
            </a:r>
          </a:p>
          <a:p>
            <a:pPr algn="r"/>
            <a:r>
              <a:rPr lang="en-US" sz="1400" b="1">
                <a:solidFill>
                  <a:schemeClr val="tx1"/>
                </a:solidFill>
                <a:latin typeface="Courier New" panose="02070309020205020404" pitchFamily="49" charset="0"/>
                <a:cs typeface="Courier New" panose="02070309020205020404" pitchFamily="49" charset="0"/>
              </a:rPr>
              <a:t>17</a:t>
            </a:r>
          </a:p>
          <a:p>
            <a:pPr algn="r"/>
            <a:r>
              <a:rPr lang="en-US" sz="1400" b="1">
                <a:solidFill>
                  <a:schemeClr val="tx1"/>
                </a:solidFill>
                <a:latin typeface="Courier New" panose="02070309020205020404" pitchFamily="49" charset="0"/>
                <a:cs typeface="Courier New" panose="02070309020205020404" pitchFamily="49" charset="0"/>
              </a:rPr>
              <a:t>18</a:t>
            </a:r>
          </a:p>
          <a:p>
            <a:pPr algn="r"/>
            <a:r>
              <a:rPr lang="en-US" sz="1400" b="1">
                <a:solidFill>
                  <a:schemeClr val="tx1"/>
                </a:solidFill>
                <a:latin typeface="Courier New" panose="02070309020205020404" pitchFamily="49" charset="0"/>
                <a:cs typeface="Courier New" panose="02070309020205020404" pitchFamily="49" charset="0"/>
              </a:rPr>
              <a:t>19</a:t>
            </a:r>
          </a:p>
          <a:p>
            <a:pPr algn="r"/>
            <a:r>
              <a:rPr lang="en-US" sz="1400" b="1">
                <a:solidFill>
                  <a:schemeClr val="tx1"/>
                </a:solidFill>
                <a:latin typeface="Courier New" panose="02070309020205020404" pitchFamily="49" charset="0"/>
                <a:cs typeface="Courier New" panose="02070309020205020404" pitchFamily="49" charset="0"/>
              </a:rPr>
              <a:t>20</a:t>
            </a:r>
          </a:p>
          <a:p>
            <a:pPr algn="r"/>
            <a:r>
              <a:rPr lang="en-US" sz="1400" b="1">
                <a:solidFill>
                  <a:schemeClr val="tx1"/>
                </a:solidFill>
                <a:latin typeface="Courier New" panose="02070309020205020404" pitchFamily="49" charset="0"/>
                <a:cs typeface="Courier New" panose="02070309020205020404" pitchFamily="49" charset="0"/>
              </a:rPr>
              <a:t>21</a:t>
            </a:r>
          </a:p>
          <a:p>
            <a:pPr algn="r"/>
            <a:r>
              <a:rPr lang="en-US" sz="1400" b="1">
                <a:solidFill>
                  <a:schemeClr val="tx1"/>
                </a:solidFill>
                <a:latin typeface="Courier New" panose="02070309020205020404" pitchFamily="49" charset="0"/>
                <a:cs typeface="Courier New" panose="02070309020205020404" pitchFamily="49" charset="0"/>
              </a:rPr>
              <a:t>22</a:t>
            </a:r>
          </a:p>
          <a:p>
            <a:pPr algn="r"/>
            <a:r>
              <a:rPr lang="en-US" sz="1400" b="1">
                <a:solidFill>
                  <a:schemeClr val="tx1"/>
                </a:solidFill>
                <a:latin typeface="Courier New" panose="02070309020205020404" pitchFamily="49" charset="0"/>
                <a:cs typeface="Courier New" panose="02070309020205020404" pitchFamily="49" charset="0"/>
              </a:rPr>
              <a:t>23</a:t>
            </a:r>
          </a:p>
          <a:p>
            <a:pPr algn="r"/>
            <a:endParaRPr lang="en-US" sz="1400" b="1">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85886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Read Data</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9954109" cy="4781483"/>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err="1">
                <a:solidFill>
                  <a:schemeClr val="tx1"/>
                </a:solidFill>
                <a:latin typeface="Courier New" panose="02070309020205020404" pitchFamily="49" charset="0"/>
                <a:cs typeface="Courier New" panose="02070309020205020404" pitchFamily="49" charset="0"/>
              </a:rPr>
              <a:t>db.</a:t>
            </a:r>
            <a:r>
              <a:rPr lang="en-IN" i="1" err="1">
                <a:solidFill>
                  <a:schemeClr val="tx1"/>
                </a:solidFill>
                <a:latin typeface="Courier New" panose="02070309020205020404" pitchFamily="49" charset="0"/>
                <a:cs typeface="Courier New" panose="02070309020205020404" pitchFamily="49" charset="0"/>
              </a:rPr>
              <a:t>collection</a:t>
            </a:r>
            <a:r>
              <a:rPr lang="en-IN">
                <a:solidFill>
                  <a:schemeClr val="tx1"/>
                </a:solidFill>
                <a:latin typeface="Courier New" panose="02070309020205020404" pitchFamily="49" charset="0"/>
                <a:cs typeface="Courier New" panose="02070309020205020404" pitchFamily="49" charset="0"/>
              </a:rPr>
              <a:t>("users")</a:t>
            </a:r>
          </a:p>
          <a:p>
            <a:r>
              <a:rPr lang="en-IN">
                <a:solidFill>
                  <a:schemeClr val="tx1"/>
                </a:solidFill>
                <a:latin typeface="Courier New" panose="02070309020205020404" pitchFamily="49" charset="0"/>
                <a:cs typeface="Courier New" panose="02070309020205020404" pitchFamily="49" charset="0"/>
              </a:rPr>
              <a:t> .</a:t>
            </a:r>
            <a:r>
              <a:rPr lang="en-IN" i="1">
                <a:solidFill>
                  <a:schemeClr val="tx1"/>
                </a:solidFill>
                <a:latin typeface="Courier New" panose="02070309020205020404" pitchFamily="49" charset="0"/>
                <a:cs typeface="Courier New" panose="02070309020205020404" pitchFamily="49" charset="0"/>
              </a:rPr>
              <a:t>get</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 .</a:t>
            </a:r>
            <a:r>
              <a:rPr lang="en-IN" i="1" err="1">
                <a:solidFill>
                  <a:schemeClr val="tx1"/>
                </a:solidFill>
                <a:latin typeface="Courier New" panose="02070309020205020404" pitchFamily="49" charset="0"/>
                <a:cs typeface="Courier New" panose="02070309020205020404" pitchFamily="49" charset="0"/>
              </a:rPr>
              <a:t>addOnCompleteListener</a:t>
            </a:r>
            <a:r>
              <a:rPr lang="en-IN">
                <a:solidFill>
                  <a:schemeClr val="tx1"/>
                </a:solidFill>
                <a:latin typeface="Courier New" panose="02070309020205020404" pitchFamily="49" charset="0"/>
                <a:cs typeface="Courier New" panose="02070309020205020404" pitchFamily="49" charset="0"/>
              </a:rPr>
              <a:t>(new </a:t>
            </a:r>
            <a:r>
              <a:rPr lang="en-IN" i="1" err="1">
                <a:solidFill>
                  <a:schemeClr val="tx1"/>
                </a:solidFill>
                <a:latin typeface="Courier New" panose="02070309020205020404" pitchFamily="49" charset="0"/>
                <a:cs typeface="Courier New" panose="02070309020205020404" pitchFamily="49" charset="0"/>
              </a:rPr>
              <a:t>OnCompleteListener</a:t>
            </a:r>
            <a:r>
              <a:rPr lang="en-IN">
                <a:solidFill>
                  <a:schemeClr val="tx1"/>
                </a:solidFill>
                <a:latin typeface="Courier New" panose="02070309020205020404" pitchFamily="49" charset="0"/>
                <a:cs typeface="Courier New" panose="02070309020205020404" pitchFamily="49" charset="0"/>
              </a:rPr>
              <a:t>&lt;</a:t>
            </a:r>
            <a:r>
              <a:rPr lang="en-IN" b="1" err="1">
                <a:solidFill>
                  <a:schemeClr val="tx1"/>
                </a:solidFill>
                <a:latin typeface="Courier New" panose="02070309020205020404" pitchFamily="49" charset="0"/>
                <a:cs typeface="Courier New" panose="02070309020205020404" pitchFamily="49" charset="0"/>
              </a:rPr>
              <a:t>QuerySnapshot</a:t>
            </a:r>
            <a:r>
              <a:rPr lang="en-IN">
                <a:solidFill>
                  <a:schemeClr val="tx1"/>
                </a:solidFill>
                <a:latin typeface="Courier New" panose="02070309020205020404" pitchFamily="49" charset="0"/>
                <a:cs typeface="Courier New" panose="02070309020205020404" pitchFamily="49" charset="0"/>
              </a:rPr>
              <a:t>&gt;() {</a:t>
            </a:r>
          </a:p>
          <a:p>
            <a:r>
              <a:rPr lang="en-IN">
                <a:solidFill>
                  <a:schemeClr val="tx1"/>
                </a:solidFill>
                <a:latin typeface="Courier New" panose="02070309020205020404" pitchFamily="49" charset="0"/>
                <a:cs typeface="Courier New" panose="02070309020205020404" pitchFamily="49" charset="0"/>
              </a:rPr>
              <a:t>      @Override</a:t>
            </a:r>
          </a:p>
          <a:p>
            <a:r>
              <a:rPr lang="en-IN">
                <a:solidFill>
                  <a:schemeClr val="tx1"/>
                </a:solidFill>
                <a:latin typeface="Courier New" panose="02070309020205020404" pitchFamily="49" charset="0"/>
                <a:cs typeface="Courier New" panose="02070309020205020404" pitchFamily="49" charset="0"/>
              </a:rPr>
              <a:t>      public void </a:t>
            </a:r>
            <a:r>
              <a:rPr lang="en-IN" i="1" err="1">
                <a:solidFill>
                  <a:schemeClr val="tx1"/>
                </a:solidFill>
                <a:latin typeface="Courier New" panose="02070309020205020404" pitchFamily="49" charset="0"/>
                <a:cs typeface="Courier New" panose="02070309020205020404" pitchFamily="49" charset="0"/>
              </a:rPr>
              <a:t>onComplete</a:t>
            </a:r>
            <a:r>
              <a:rPr lang="en-IN">
                <a:solidFill>
                  <a:schemeClr val="tx1"/>
                </a:solidFill>
                <a:latin typeface="Courier New" panose="02070309020205020404" pitchFamily="49" charset="0"/>
                <a:cs typeface="Courier New" panose="02070309020205020404" pitchFamily="49" charset="0"/>
              </a:rPr>
              <a:t>(@NonNull Task&lt;</a:t>
            </a:r>
            <a:r>
              <a:rPr lang="en-IN" b="1" err="1">
                <a:solidFill>
                  <a:schemeClr val="tx1"/>
                </a:solidFill>
                <a:latin typeface="Courier New" panose="02070309020205020404" pitchFamily="49" charset="0"/>
                <a:cs typeface="Courier New" panose="02070309020205020404" pitchFamily="49" charset="0"/>
              </a:rPr>
              <a:t>QuerySnapshot</a:t>
            </a:r>
            <a:r>
              <a:rPr lang="en-IN">
                <a:solidFill>
                  <a:schemeClr val="tx1"/>
                </a:solidFill>
                <a:latin typeface="Courier New" panose="02070309020205020404" pitchFamily="49" charset="0"/>
                <a:cs typeface="Courier New" panose="02070309020205020404" pitchFamily="49" charset="0"/>
              </a:rPr>
              <a:t>&gt; task) {</a:t>
            </a:r>
          </a:p>
          <a:p>
            <a:r>
              <a:rPr lang="en-IN">
                <a:solidFill>
                  <a:schemeClr val="tx1"/>
                </a:solidFill>
                <a:latin typeface="Courier New" panose="02070309020205020404" pitchFamily="49" charset="0"/>
                <a:cs typeface="Courier New" panose="02070309020205020404" pitchFamily="49" charset="0"/>
              </a:rPr>
              <a:t>          if (task.</a:t>
            </a:r>
            <a:r>
              <a:rPr lang="en-IN" i="1" err="1">
                <a:solidFill>
                  <a:schemeClr val="tx1"/>
                </a:solidFill>
                <a:latin typeface="Courier New" panose="02070309020205020404" pitchFamily="49" charset="0"/>
                <a:cs typeface="Courier New" panose="02070309020205020404" pitchFamily="49" charset="0"/>
              </a:rPr>
              <a:t>isSuccessful</a:t>
            </a:r>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for (</a:t>
            </a:r>
            <a:r>
              <a:rPr lang="en-IN" b="1" err="1">
                <a:solidFill>
                  <a:schemeClr val="tx1"/>
                </a:solidFill>
                <a:latin typeface="Courier New" panose="02070309020205020404" pitchFamily="49" charset="0"/>
                <a:cs typeface="Courier New" panose="02070309020205020404" pitchFamily="49" charset="0"/>
              </a:rPr>
              <a:t>QueryDocumentSnapshot</a:t>
            </a:r>
            <a:r>
              <a:rPr lang="en-IN">
                <a:solidFill>
                  <a:schemeClr val="tx1"/>
                </a:solidFill>
                <a:latin typeface="Courier New" panose="02070309020205020404" pitchFamily="49" charset="0"/>
                <a:cs typeface="Courier New" panose="02070309020205020404" pitchFamily="49" charset="0"/>
              </a:rPr>
              <a:t> document : task.</a:t>
            </a:r>
            <a:r>
              <a:rPr lang="en-IN" i="1" err="1">
                <a:solidFill>
                  <a:schemeClr val="tx1"/>
                </a:solidFill>
                <a:latin typeface="Courier New" panose="02070309020205020404" pitchFamily="49" charset="0"/>
                <a:cs typeface="Courier New" panose="02070309020205020404" pitchFamily="49" charset="0"/>
              </a:rPr>
              <a:t>getResult</a:t>
            </a:r>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a:t>
            </a:r>
            <a:r>
              <a:rPr lang="en-IN" b="1" err="1">
                <a:solidFill>
                  <a:schemeClr val="tx1"/>
                </a:solidFill>
                <a:latin typeface="Courier New" panose="02070309020205020404" pitchFamily="49" charset="0"/>
                <a:cs typeface="Courier New" panose="02070309020205020404" pitchFamily="49" charset="0"/>
              </a:rPr>
              <a:t>Log</a:t>
            </a:r>
            <a:r>
              <a:rPr lang="en-IN" err="1">
                <a:solidFill>
                  <a:schemeClr val="tx1"/>
                </a:solidFill>
                <a:latin typeface="Courier New" panose="02070309020205020404" pitchFamily="49" charset="0"/>
                <a:cs typeface="Courier New" panose="02070309020205020404" pitchFamily="49" charset="0"/>
              </a:rPr>
              <a:t>.</a:t>
            </a:r>
            <a:r>
              <a:rPr lang="en-IN" i="1" err="1">
                <a:solidFill>
                  <a:schemeClr val="tx1"/>
                </a:solidFill>
                <a:latin typeface="Courier New" panose="02070309020205020404" pitchFamily="49" charset="0"/>
                <a:cs typeface="Courier New" panose="02070309020205020404" pitchFamily="49" charset="0"/>
              </a:rPr>
              <a:t>d</a:t>
            </a:r>
            <a:r>
              <a:rPr lang="en-IN">
                <a:solidFill>
                  <a:schemeClr val="tx1"/>
                </a:solidFill>
                <a:latin typeface="Courier New" panose="02070309020205020404" pitchFamily="49" charset="0"/>
                <a:cs typeface="Courier New" panose="02070309020205020404" pitchFamily="49" charset="0"/>
              </a:rPr>
              <a:t>(TAG, document.</a:t>
            </a:r>
            <a:r>
              <a:rPr lang="en-IN" i="1" err="1">
                <a:solidFill>
                  <a:schemeClr val="tx1"/>
                </a:solidFill>
                <a:latin typeface="Courier New" panose="02070309020205020404" pitchFamily="49" charset="0"/>
                <a:cs typeface="Courier New" panose="02070309020205020404" pitchFamily="49" charset="0"/>
              </a:rPr>
              <a:t>getId</a:t>
            </a:r>
            <a:r>
              <a:rPr lang="en-IN">
                <a:solidFill>
                  <a:schemeClr val="tx1"/>
                </a:solidFill>
                <a:latin typeface="Courier New" panose="02070309020205020404" pitchFamily="49" charset="0"/>
                <a:cs typeface="Courier New" panose="02070309020205020404" pitchFamily="49" charset="0"/>
              </a:rPr>
              <a:t>() + " =&gt; " + document.</a:t>
            </a:r>
            <a:r>
              <a:rPr lang="en-IN" i="1" err="1">
                <a:solidFill>
                  <a:schemeClr val="tx1"/>
                </a:solidFill>
                <a:latin typeface="Courier New" panose="02070309020205020404" pitchFamily="49" charset="0"/>
                <a:cs typeface="Courier New" panose="02070309020205020404" pitchFamily="49" charset="0"/>
              </a:rPr>
              <a:t>getData</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 else {</a:t>
            </a:r>
          </a:p>
          <a:p>
            <a:r>
              <a:rPr lang="en-IN">
                <a:solidFill>
                  <a:schemeClr val="tx1"/>
                </a:solidFill>
                <a:latin typeface="Courier New" panose="02070309020205020404" pitchFamily="49" charset="0"/>
                <a:cs typeface="Courier New" panose="02070309020205020404" pitchFamily="49" charset="0"/>
              </a:rPr>
              <a:t>              </a:t>
            </a:r>
            <a:r>
              <a:rPr lang="en-IN" b="1" err="1">
                <a:solidFill>
                  <a:schemeClr val="tx1"/>
                </a:solidFill>
                <a:latin typeface="Courier New" panose="02070309020205020404" pitchFamily="49" charset="0"/>
                <a:cs typeface="Courier New" panose="02070309020205020404" pitchFamily="49" charset="0"/>
              </a:rPr>
              <a:t>Log</a:t>
            </a:r>
            <a:r>
              <a:rPr lang="en-IN" err="1">
                <a:solidFill>
                  <a:schemeClr val="tx1"/>
                </a:solidFill>
                <a:latin typeface="Courier New" panose="02070309020205020404" pitchFamily="49" charset="0"/>
                <a:cs typeface="Courier New" panose="02070309020205020404" pitchFamily="49" charset="0"/>
              </a:rPr>
              <a:t>.</a:t>
            </a:r>
            <a:r>
              <a:rPr lang="en-IN" i="1" err="1">
                <a:solidFill>
                  <a:schemeClr val="tx1"/>
                </a:solidFill>
                <a:latin typeface="Courier New" panose="02070309020205020404" pitchFamily="49" charset="0"/>
                <a:cs typeface="Courier New" panose="02070309020205020404" pitchFamily="49" charset="0"/>
              </a:rPr>
              <a:t>w</a:t>
            </a:r>
            <a:r>
              <a:rPr lang="en-IN">
                <a:solidFill>
                  <a:schemeClr val="tx1"/>
                </a:solidFill>
                <a:latin typeface="Courier New" panose="02070309020205020404" pitchFamily="49" charset="0"/>
                <a:cs typeface="Courier New" panose="02070309020205020404" pitchFamily="49" charset="0"/>
              </a:rPr>
              <a:t>(TAG, "Error getting documents.", task.</a:t>
            </a:r>
            <a:r>
              <a:rPr lang="en-IN" i="1" err="1">
                <a:solidFill>
                  <a:schemeClr val="tx1"/>
                </a:solidFill>
                <a:latin typeface="Courier New" panose="02070309020205020404" pitchFamily="49" charset="0"/>
                <a:cs typeface="Courier New" panose="02070309020205020404" pitchFamily="49" charset="0"/>
              </a:rPr>
              <a:t>getException</a:t>
            </a:r>
            <a:r>
              <a:rPr lang="en-IN">
                <a:solidFill>
                  <a:schemeClr val="tx1"/>
                </a:solidFill>
                <a:latin typeface="Courier New" panose="02070309020205020404" pitchFamily="49" charset="0"/>
                <a:cs typeface="Courier New" panose="02070309020205020404" pitchFamily="49" charset="0"/>
              </a:rPr>
              <a:t>());</a:t>
            </a:r>
          </a:p>
          <a:p>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a:t>
            </a:r>
          </a:p>
          <a:p>
            <a:r>
              <a:rPr lang="en-IN">
                <a:solidFill>
                  <a:schemeClr val="tx1"/>
                </a:solidFill>
                <a:latin typeface="Courier New" panose="02070309020205020404" pitchFamily="49" charset="0"/>
                <a:cs typeface="Courier New" panose="02070309020205020404" pitchFamily="49" charset="0"/>
              </a:rPr>
              <a:t>  });</a:t>
            </a:r>
          </a:p>
        </p:txBody>
      </p:sp>
      <p:sp>
        <p:nvSpPr>
          <p:cNvPr id="6" name="Rectangle 5"/>
          <p:cNvSpPr/>
          <p:nvPr/>
        </p:nvSpPr>
        <p:spPr>
          <a:xfrm>
            <a:off x="133453" y="1214518"/>
            <a:ext cx="559561" cy="47679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b="1">
                <a:solidFill>
                  <a:schemeClr val="tx1"/>
                </a:solidFill>
                <a:latin typeface="Courier New" panose="02070309020205020404" pitchFamily="49" charset="0"/>
                <a:cs typeface="Courier New" panose="02070309020205020404" pitchFamily="49" charset="0"/>
              </a:rPr>
              <a:t>1</a:t>
            </a:r>
          </a:p>
          <a:p>
            <a:pPr algn="r"/>
            <a:r>
              <a:rPr lang="en-US" b="1">
                <a:solidFill>
                  <a:schemeClr val="tx1"/>
                </a:solidFill>
                <a:latin typeface="Courier New" panose="02070309020205020404" pitchFamily="49" charset="0"/>
                <a:cs typeface="Courier New" panose="02070309020205020404" pitchFamily="49" charset="0"/>
              </a:rPr>
              <a:t>2</a:t>
            </a:r>
          </a:p>
          <a:p>
            <a:pPr algn="r"/>
            <a:r>
              <a:rPr lang="en-US" b="1">
                <a:solidFill>
                  <a:schemeClr val="tx1"/>
                </a:solidFill>
                <a:latin typeface="Courier New" panose="02070309020205020404" pitchFamily="49" charset="0"/>
                <a:cs typeface="Courier New" panose="02070309020205020404" pitchFamily="49" charset="0"/>
              </a:rPr>
              <a:t>3</a:t>
            </a:r>
          </a:p>
          <a:p>
            <a:pPr algn="r"/>
            <a:r>
              <a:rPr lang="en-US" b="1">
                <a:solidFill>
                  <a:schemeClr val="tx1"/>
                </a:solidFill>
                <a:latin typeface="Courier New" panose="02070309020205020404" pitchFamily="49" charset="0"/>
                <a:cs typeface="Courier New" panose="02070309020205020404" pitchFamily="49" charset="0"/>
              </a:rPr>
              <a:t>4</a:t>
            </a:r>
          </a:p>
          <a:p>
            <a:pPr algn="r"/>
            <a:r>
              <a:rPr lang="en-US" b="1">
                <a:solidFill>
                  <a:schemeClr val="tx1"/>
                </a:solidFill>
                <a:latin typeface="Courier New" panose="02070309020205020404" pitchFamily="49" charset="0"/>
                <a:cs typeface="Courier New" panose="02070309020205020404" pitchFamily="49" charset="0"/>
              </a:rPr>
              <a:t>5</a:t>
            </a:r>
          </a:p>
          <a:p>
            <a:pPr algn="r"/>
            <a:r>
              <a:rPr lang="en-US" b="1">
                <a:solidFill>
                  <a:schemeClr val="tx1"/>
                </a:solidFill>
                <a:latin typeface="Courier New" panose="02070309020205020404" pitchFamily="49" charset="0"/>
                <a:cs typeface="Courier New" panose="02070309020205020404" pitchFamily="49" charset="0"/>
              </a:rPr>
              <a:t>6</a:t>
            </a:r>
          </a:p>
          <a:p>
            <a:pPr algn="r"/>
            <a:r>
              <a:rPr lang="en-US" b="1">
                <a:solidFill>
                  <a:schemeClr val="tx1"/>
                </a:solidFill>
                <a:latin typeface="Courier New" panose="02070309020205020404" pitchFamily="49" charset="0"/>
                <a:cs typeface="Courier New" panose="02070309020205020404" pitchFamily="49" charset="0"/>
              </a:rPr>
              <a:t>7</a:t>
            </a:r>
          </a:p>
          <a:p>
            <a:pPr algn="r"/>
            <a:r>
              <a:rPr lang="en-US" b="1">
                <a:solidFill>
                  <a:schemeClr val="tx1"/>
                </a:solidFill>
                <a:latin typeface="Courier New" panose="02070309020205020404" pitchFamily="49" charset="0"/>
                <a:cs typeface="Courier New" panose="02070309020205020404" pitchFamily="49" charset="0"/>
              </a:rPr>
              <a:t>8</a:t>
            </a:r>
          </a:p>
          <a:p>
            <a:pPr algn="r"/>
            <a:r>
              <a:rPr lang="en-US" b="1">
                <a:solidFill>
                  <a:schemeClr val="tx1"/>
                </a:solidFill>
                <a:latin typeface="Courier New" panose="02070309020205020404" pitchFamily="49" charset="0"/>
                <a:cs typeface="Courier New" panose="02070309020205020404" pitchFamily="49" charset="0"/>
              </a:rPr>
              <a:t>9</a:t>
            </a:r>
          </a:p>
          <a:p>
            <a:pPr algn="r"/>
            <a:r>
              <a:rPr lang="en-US" b="1">
                <a:solidFill>
                  <a:schemeClr val="tx1"/>
                </a:solidFill>
                <a:latin typeface="Courier New" panose="02070309020205020404" pitchFamily="49" charset="0"/>
                <a:cs typeface="Courier New" panose="02070309020205020404" pitchFamily="49" charset="0"/>
              </a:rPr>
              <a:t>10</a:t>
            </a:r>
          </a:p>
          <a:p>
            <a:pPr algn="r"/>
            <a:r>
              <a:rPr lang="en-US" b="1">
                <a:solidFill>
                  <a:schemeClr val="tx1"/>
                </a:solidFill>
                <a:latin typeface="Courier New" panose="02070309020205020404" pitchFamily="49" charset="0"/>
                <a:cs typeface="Courier New" panose="02070309020205020404" pitchFamily="49" charset="0"/>
              </a:rPr>
              <a:t>11</a:t>
            </a:r>
          </a:p>
          <a:p>
            <a:pPr algn="r"/>
            <a:r>
              <a:rPr lang="en-US" b="1">
                <a:solidFill>
                  <a:schemeClr val="tx1"/>
                </a:solidFill>
                <a:latin typeface="Courier New" panose="02070309020205020404" pitchFamily="49" charset="0"/>
                <a:cs typeface="Courier New" panose="02070309020205020404" pitchFamily="49" charset="0"/>
              </a:rPr>
              <a:t>12</a:t>
            </a:r>
          </a:p>
          <a:p>
            <a:pPr algn="r"/>
            <a:r>
              <a:rPr lang="en-US" b="1">
                <a:solidFill>
                  <a:schemeClr val="tx1"/>
                </a:solidFill>
                <a:latin typeface="Courier New" panose="02070309020205020404" pitchFamily="49" charset="0"/>
                <a:cs typeface="Courier New" panose="02070309020205020404" pitchFamily="49" charset="0"/>
              </a:rPr>
              <a:t>13</a:t>
            </a:r>
          </a:p>
          <a:p>
            <a:pPr algn="r"/>
            <a:r>
              <a:rPr lang="en-US" b="1">
                <a:solidFill>
                  <a:schemeClr val="tx1"/>
                </a:solidFill>
                <a:latin typeface="Courier New" panose="02070309020205020404" pitchFamily="49" charset="0"/>
                <a:cs typeface="Courier New" panose="02070309020205020404" pitchFamily="49" charset="0"/>
              </a:rPr>
              <a:t>14</a:t>
            </a:r>
          </a:p>
          <a:p>
            <a:pPr algn="r"/>
            <a:r>
              <a:rPr lang="en-US" b="1">
                <a:solidFill>
                  <a:schemeClr val="tx1"/>
                </a:solidFill>
                <a:latin typeface="Courier New" panose="02070309020205020404" pitchFamily="49" charset="0"/>
                <a:cs typeface="Courier New" panose="02070309020205020404" pitchFamily="49" charset="0"/>
              </a:rPr>
              <a:t>15</a:t>
            </a:r>
          </a:p>
          <a:p>
            <a:pPr algn="r"/>
            <a:r>
              <a:rPr lang="en-US" b="1">
                <a:solidFill>
                  <a:schemeClr val="tx1"/>
                </a:solidFill>
                <a:latin typeface="Courier New" panose="02070309020205020404" pitchFamily="49" charset="0"/>
                <a:cs typeface="Courier New" panose="02070309020205020404" pitchFamily="49" charset="0"/>
              </a:rPr>
              <a:t>16</a:t>
            </a:r>
          </a:p>
        </p:txBody>
      </p:sp>
    </p:spTree>
    <p:extLst>
      <p:ext uri="{BB962C8B-B14F-4D97-AF65-F5344CB8AC3E}">
        <p14:creationId xmlns:p14="http://schemas.microsoft.com/office/powerpoint/2010/main" val="4316470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Update Data</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8801715" cy="5128363"/>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100">
                <a:solidFill>
                  <a:schemeClr val="tx1"/>
                </a:solidFill>
                <a:latin typeface="Courier New" panose="02070309020205020404" pitchFamily="49" charset="0"/>
                <a:cs typeface="Courier New" panose="02070309020205020404" pitchFamily="49" charset="0"/>
              </a:rPr>
              <a:t>// Create an initial document to update</a:t>
            </a:r>
          </a:p>
          <a:p>
            <a:r>
              <a:rPr lang="en-IN" sz="1100" b="1" err="1">
                <a:solidFill>
                  <a:schemeClr val="tx1"/>
                </a:solidFill>
                <a:latin typeface="Courier New" panose="02070309020205020404" pitchFamily="49" charset="0"/>
                <a:cs typeface="Courier New" panose="02070309020205020404" pitchFamily="49" charset="0"/>
              </a:rPr>
              <a:t>DocumentReference</a:t>
            </a:r>
            <a:r>
              <a:rPr lang="en-IN" sz="1100">
                <a:solidFill>
                  <a:schemeClr val="tx1"/>
                </a:solidFill>
                <a:latin typeface="Courier New" panose="02070309020205020404" pitchFamily="49" charset="0"/>
                <a:cs typeface="Courier New" panose="02070309020205020404" pitchFamily="49" charset="0"/>
              </a:rPr>
              <a:t> frankDocRef = db.</a:t>
            </a:r>
            <a:r>
              <a:rPr lang="en-IN" sz="1100" i="1" err="1">
                <a:solidFill>
                  <a:schemeClr val="tx1"/>
                </a:solidFill>
                <a:latin typeface="Courier New" panose="02070309020205020404" pitchFamily="49" charset="0"/>
                <a:cs typeface="Courier New" panose="02070309020205020404" pitchFamily="49" charset="0"/>
              </a:rPr>
              <a:t>collection</a:t>
            </a:r>
            <a:r>
              <a:rPr lang="en-IN" sz="1100">
                <a:solidFill>
                  <a:schemeClr val="tx1"/>
                </a:solidFill>
                <a:latin typeface="Courier New" panose="02070309020205020404" pitchFamily="49" charset="0"/>
                <a:cs typeface="Courier New" panose="02070309020205020404" pitchFamily="49" charset="0"/>
              </a:rPr>
              <a:t>("users").</a:t>
            </a:r>
            <a:r>
              <a:rPr lang="en-IN" sz="1100" i="1">
                <a:solidFill>
                  <a:schemeClr val="tx1"/>
                </a:solidFill>
                <a:latin typeface="Courier New" panose="02070309020205020404" pitchFamily="49" charset="0"/>
                <a:cs typeface="Courier New" panose="02070309020205020404" pitchFamily="49" charset="0"/>
              </a:rPr>
              <a:t>document</a:t>
            </a:r>
            <a:r>
              <a:rPr lang="en-IN" sz="1100">
                <a:solidFill>
                  <a:schemeClr val="tx1"/>
                </a:solidFill>
                <a:latin typeface="Courier New" panose="02070309020205020404" pitchFamily="49" charset="0"/>
                <a:cs typeface="Courier New" panose="02070309020205020404" pitchFamily="49" charset="0"/>
              </a:rPr>
              <a:t>("frank");</a:t>
            </a:r>
          </a:p>
          <a:p>
            <a:r>
              <a:rPr lang="en-IN" sz="1100" b="1">
                <a:solidFill>
                  <a:schemeClr val="tx1"/>
                </a:solidFill>
                <a:latin typeface="Courier New" panose="02070309020205020404" pitchFamily="49" charset="0"/>
                <a:cs typeface="Courier New" panose="02070309020205020404" pitchFamily="49" charset="0"/>
              </a:rPr>
              <a:t>Map</a:t>
            </a:r>
            <a:r>
              <a:rPr lang="en-IN" sz="1100">
                <a:solidFill>
                  <a:schemeClr val="tx1"/>
                </a:solidFill>
                <a:latin typeface="Courier New" panose="02070309020205020404" pitchFamily="49" charset="0"/>
                <a:cs typeface="Courier New" panose="02070309020205020404" pitchFamily="49" charset="0"/>
              </a:rPr>
              <a:t>&lt;</a:t>
            </a:r>
            <a:r>
              <a:rPr lang="en-IN" sz="1100" b="1">
                <a:solidFill>
                  <a:schemeClr val="tx1"/>
                </a:solidFill>
                <a:latin typeface="Courier New" panose="02070309020205020404" pitchFamily="49" charset="0"/>
                <a:cs typeface="Courier New" panose="02070309020205020404" pitchFamily="49" charset="0"/>
              </a:rPr>
              <a:t>String</a:t>
            </a:r>
            <a:r>
              <a:rPr lang="en-IN" sz="1100">
                <a:solidFill>
                  <a:schemeClr val="tx1"/>
                </a:solidFill>
                <a:latin typeface="Courier New" panose="02070309020205020404" pitchFamily="49" charset="0"/>
                <a:cs typeface="Courier New" panose="02070309020205020404" pitchFamily="49" charset="0"/>
              </a:rPr>
              <a:t>, </a:t>
            </a:r>
            <a:r>
              <a:rPr lang="en-IN" sz="1100" b="1">
                <a:solidFill>
                  <a:schemeClr val="tx1"/>
                </a:solidFill>
                <a:latin typeface="Courier New" panose="02070309020205020404" pitchFamily="49" charset="0"/>
                <a:cs typeface="Courier New" panose="02070309020205020404" pitchFamily="49" charset="0"/>
              </a:rPr>
              <a:t>Object</a:t>
            </a:r>
            <a:r>
              <a:rPr lang="en-IN" sz="1100">
                <a:solidFill>
                  <a:schemeClr val="tx1"/>
                </a:solidFill>
                <a:latin typeface="Courier New" panose="02070309020205020404" pitchFamily="49" charset="0"/>
                <a:cs typeface="Courier New" panose="02070309020205020404" pitchFamily="49" charset="0"/>
              </a:rPr>
              <a:t>&gt; initialData = new </a:t>
            </a:r>
            <a:r>
              <a:rPr lang="en-IN" sz="1100" b="1">
                <a:solidFill>
                  <a:schemeClr val="tx1"/>
                </a:solidFill>
                <a:latin typeface="Courier New" panose="02070309020205020404" pitchFamily="49" charset="0"/>
                <a:cs typeface="Courier New" panose="02070309020205020404" pitchFamily="49" charset="0"/>
              </a:rPr>
              <a:t>HashMap</a:t>
            </a:r>
            <a:r>
              <a:rPr lang="en-IN" sz="1100">
                <a:solidFill>
                  <a:schemeClr val="tx1"/>
                </a:solidFill>
                <a:latin typeface="Courier New" panose="02070309020205020404" pitchFamily="49" charset="0"/>
                <a:cs typeface="Courier New" panose="02070309020205020404" pitchFamily="49" charset="0"/>
              </a:rPr>
              <a:t>&lt;&gt;();</a:t>
            </a:r>
          </a:p>
          <a:p>
            <a:r>
              <a:rPr lang="en-IN" sz="1100" err="1">
                <a:solidFill>
                  <a:schemeClr val="tx1"/>
                </a:solidFill>
                <a:latin typeface="Courier New" panose="02070309020205020404" pitchFamily="49" charset="0"/>
                <a:cs typeface="Courier New" panose="02070309020205020404" pitchFamily="49" charset="0"/>
              </a:rPr>
              <a:t>initialData.</a:t>
            </a:r>
            <a:r>
              <a:rPr lang="en-IN" sz="1100" i="1" err="1">
                <a:solidFill>
                  <a:schemeClr val="tx1"/>
                </a:solidFill>
                <a:latin typeface="Courier New" panose="02070309020205020404" pitchFamily="49" charset="0"/>
                <a:cs typeface="Courier New" panose="02070309020205020404" pitchFamily="49" charset="0"/>
              </a:rPr>
              <a:t>put</a:t>
            </a:r>
            <a:r>
              <a:rPr lang="en-IN" sz="1100">
                <a:solidFill>
                  <a:schemeClr val="tx1"/>
                </a:solidFill>
                <a:latin typeface="Courier New" panose="02070309020205020404" pitchFamily="49" charset="0"/>
                <a:cs typeface="Courier New" panose="02070309020205020404" pitchFamily="49" charset="0"/>
              </a:rPr>
              <a:t>("name", "Frank");</a:t>
            </a:r>
          </a:p>
          <a:p>
            <a:r>
              <a:rPr lang="en-IN" sz="1100" err="1">
                <a:solidFill>
                  <a:schemeClr val="tx1"/>
                </a:solidFill>
                <a:latin typeface="Courier New" panose="02070309020205020404" pitchFamily="49" charset="0"/>
                <a:cs typeface="Courier New" panose="02070309020205020404" pitchFamily="49" charset="0"/>
              </a:rPr>
              <a:t>initialData.</a:t>
            </a:r>
            <a:r>
              <a:rPr lang="en-IN" sz="1100" i="1" err="1">
                <a:solidFill>
                  <a:schemeClr val="tx1"/>
                </a:solidFill>
                <a:latin typeface="Courier New" panose="02070309020205020404" pitchFamily="49" charset="0"/>
                <a:cs typeface="Courier New" panose="02070309020205020404" pitchFamily="49" charset="0"/>
              </a:rPr>
              <a:t>put</a:t>
            </a:r>
            <a:r>
              <a:rPr lang="en-IN" sz="1100">
                <a:solidFill>
                  <a:schemeClr val="tx1"/>
                </a:solidFill>
                <a:latin typeface="Courier New" panose="02070309020205020404" pitchFamily="49" charset="0"/>
                <a:cs typeface="Courier New" panose="02070309020205020404" pitchFamily="49" charset="0"/>
              </a:rPr>
              <a:t>("age", 12);</a:t>
            </a:r>
          </a:p>
          <a:p>
            <a:br>
              <a:rPr lang="en-IN" sz="1100">
                <a:solidFill>
                  <a:schemeClr val="tx1"/>
                </a:solidFill>
                <a:latin typeface="Courier New" panose="02070309020205020404" pitchFamily="49" charset="0"/>
                <a:cs typeface="Courier New" panose="02070309020205020404" pitchFamily="49" charset="0"/>
              </a:rPr>
            </a:br>
            <a:endParaRPr lang="en-IN" sz="1100">
              <a:solidFill>
                <a:schemeClr val="tx1"/>
              </a:solidFill>
              <a:latin typeface="Courier New" panose="02070309020205020404" pitchFamily="49" charset="0"/>
              <a:cs typeface="Courier New" panose="02070309020205020404" pitchFamily="49" charset="0"/>
            </a:endParaRPr>
          </a:p>
          <a:p>
            <a:r>
              <a:rPr lang="en-IN" sz="1100" b="1">
                <a:solidFill>
                  <a:schemeClr val="tx1"/>
                </a:solidFill>
                <a:latin typeface="Courier New" panose="02070309020205020404" pitchFamily="49" charset="0"/>
                <a:cs typeface="Courier New" panose="02070309020205020404" pitchFamily="49" charset="0"/>
              </a:rPr>
              <a:t>Map</a:t>
            </a:r>
            <a:r>
              <a:rPr lang="en-IN" sz="1100">
                <a:solidFill>
                  <a:schemeClr val="tx1"/>
                </a:solidFill>
                <a:latin typeface="Courier New" panose="02070309020205020404" pitchFamily="49" charset="0"/>
                <a:cs typeface="Courier New" panose="02070309020205020404" pitchFamily="49" charset="0"/>
              </a:rPr>
              <a:t>&lt;</a:t>
            </a:r>
            <a:r>
              <a:rPr lang="en-IN" sz="1100" b="1">
                <a:solidFill>
                  <a:schemeClr val="tx1"/>
                </a:solidFill>
                <a:latin typeface="Courier New" panose="02070309020205020404" pitchFamily="49" charset="0"/>
                <a:cs typeface="Courier New" panose="02070309020205020404" pitchFamily="49" charset="0"/>
              </a:rPr>
              <a:t>String</a:t>
            </a:r>
            <a:r>
              <a:rPr lang="en-IN" sz="1100">
                <a:solidFill>
                  <a:schemeClr val="tx1"/>
                </a:solidFill>
                <a:latin typeface="Courier New" panose="02070309020205020404" pitchFamily="49" charset="0"/>
                <a:cs typeface="Courier New" panose="02070309020205020404" pitchFamily="49" charset="0"/>
              </a:rPr>
              <a:t>, </a:t>
            </a:r>
            <a:r>
              <a:rPr lang="en-IN" sz="1100" b="1">
                <a:solidFill>
                  <a:schemeClr val="tx1"/>
                </a:solidFill>
                <a:latin typeface="Courier New" panose="02070309020205020404" pitchFamily="49" charset="0"/>
                <a:cs typeface="Courier New" panose="02070309020205020404" pitchFamily="49" charset="0"/>
              </a:rPr>
              <a:t>Object</a:t>
            </a:r>
            <a:r>
              <a:rPr lang="en-IN" sz="1100">
                <a:solidFill>
                  <a:schemeClr val="tx1"/>
                </a:solidFill>
                <a:latin typeface="Courier New" panose="02070309020205020404" pitchFamily="49" charset="0"/>
                <a:cs typeface="Courier New" panose="02070309020205020404" pitchFamily="49" charset="0"/>
              </a:rPr>
              <a:t>&gt; favorites = new </a:t>
            </a:r>
            <a:r>
              <a:rPr lang="en-IN" sz="1100" b="1">
                <a:solidFill>
                  <a:schemeClr val="tx1"/>
                </a:solidFill>
                <a:latin typeface="Courier New" panose="02070309020205020404" pitchFamily="49" charset="0"/>
                <a:cs typeface="Courier New" panose="02070309020205020404" pitchFamily="49" charset="0"/>
              </a:rPr>
              <a:t>HashMap</a:t>
            </a:r>
            <a:r>
              <a:rPr lang="en-IN" sz="1100">
                <a:solidFill>
                  <a:schemeClr val="tx1"/>
                </a:solidFill>
                <a:latin typeface="Courier New" panose="02070309020205020404" pitchFamily="49" charset="0"/>
                <a:cs typeface="Courier New" panose="02070309020205020404" pitchFamily="49" charset="0"/>
              </a:rPr>
              <a:t>&lt;&gt;();</a:t>
            </a:r>
          </a:p>
          <a:p>
            <a:r>
              <a:rPr lang="en-IN" sz="1100" err="1">
                <a:solidFill>
                  <a:schemeClr val="tx1"/>
                </a:solidFill>
                <a:latin typeface="Courier New" panose="02070309020205020404" pitchFamily="49" charset="0"/>
                <a:cs typeface="Courier New" panose="02070309020205020404" pitchFamily="49" charset="0"/>
              </a:rPr>
              <a:t>favorites.</a:t>
            </a:r>
            <a:r>
              <a:rPr lang="en-IN" sz="1100" i="1" err="1">
                <a:solidFill>
                  <a:schemeClr val="tx1"/>
                </a:solidFill>
                <a:latin typeface="Courier New" panose="02070309020205020404" pitchFamily="49" charset="0"/>
                <a:cs typeface="Courier New" panose="02070309020205020404" pitchFamily="49" charset="0"/>
              </a:rPr>
              <a:t>put</a:t>
            </a:r>
            <a:r>
              <a:rPr lang="en-IN" sz="1100">
                <a:solidFill>
                  <a:schemeClr val="tx1"/>
                </a:solidFill>
                <a:latin typeface="Courier New" panose="02070309020205020404" pitchFamily="49" charset="0"/>
                <a:cs typeface="Courier New" panose="02070309020205020404" pitchFamily="49" charset="0"/>
              </a:rPr>
              <a:t>("food", "Pizza");</a:t>
            </a:r>
          </a:p>
          <a:p>
            <a:r>
              <a:rPr lang="en-IN" sz="1100" err="1">
                <a:solidFill>
                  <a:schemeClr val="tx1"/>
                </a:solidFill>
                <a:latin typeface="Courier New" panose="02070309020205020404" pitchFamily="49" charset="0"/>
                <a:cs typeface="Courier New" panose="02070309020205020404" pitchFamily="49" charset="0"/>
              </a:rPr>
              <a:t>favorites.</a:t>
            </a:r>
            <a:r>
              <a:rPr lang="en-IN" sz="1100" i="1" err="1">
                <a:solidFill>
                  <a:schemeClr val="tx1"/>
                </a:solidFill>
                <a:latin typeface="Courier New" panose="02070309020205020404" pitchFamily="49" charset="0"/>
                <a:cs typeface="Courier New" panose="02070309020205020404" pitchFamily="49" charset="0"/>
              </a:rPr>
              <a:t>put</a:t>
            </a:r>
            <a:r>
              <a:rPr lang="en-IN" sz="1100">
                <a:solidFill>
                  <a:schemeClr val="tx1"/>
                </a:solidFill>
                <a:latin typeface="Courier New" panose="02070309020205020404" pitchFamily="49" charset="0"/>
                <a:cs typeface="Courier New" panose="02070309020205020404" pitchFamily="49" charset="0"/>
              </a:rPr>
              <a:t>("color", "Blue");</a:t>
            </a:r>
          </a:p>
          <a:p>
            <a:r>
              <a:rPr lang="en-IN" sz="1100" err="1">
                <a:solidFill>
                  <a:schemeClr val="tx1"/>
                </a:solidFill>
                <a:latin typeface="Courier New" panose="02070309020205020404" pitchFamily="49" charset="0"/>
                <a:cs typeface="Courier New" panose="02070309020205020404" pitchFamily="49" charset="0"/>
              </a:rPr>
              <a:t>favorites.</a:t>
            </a:r>
            <a:r>
              <a:rPr lang="en-IN" sz="1100" i="1" err="1">
                <a:solidFill>
                  <a:schemeClr val="tx1"/>
                </a:solidFill>
                <a:latin typeface="Courier New" panose="02070309020205020404" pitchFamily="49" charset="0"/>
                <a:cs typeface="Courier New" panose="02070309020205020404" pitchFamily="49" charset="0"/>
              </a:rPr>
              <a:t>put</a:t>
            </a:r>
            <a:r>
              <a:rPr lang="en-IN" sz="1100">
                <a:solidFill>
                  <a:schemeClr val="tx1"/>
                </a:solidFill>
                <a:latin typeface="Courier New" panose="02070309020205020404" pitchFamily="49" charset="0"/>
                <a:cs typeface="Courier New" panose="02070309020205020404" pitchFamily="49" charset="0"/>
              </a:rPr>
              <a:t>("subject", "Recess");</a:t>
            </a:r>
          </a:p>
          <a:p>
            <a:r>
              <a:rPr lang="en-IN" sz="1100" err="1">
                <a:solidFill>
                  <a:schemeClr val="tx1"/>
                </a:solidFill>
                <a:latin typeface="Courier New" panose="02070309020205020404" pitchFamily="49" charset="0"/>
                <a:cs typeface="Courier New" panose="02070309020205020404" pitchFamily="49" charset="0"/>
              </a:rPr>
              <a:t>initialData.</a:t>
            </a:r>
            <a:r>
              <a:rPr lang="en-IN" sz="1100" i="1" err="1">
                <a:solidFill>
                  <a:schemeClr val="tx1"/>
                </a:solidFill>
                <a:latin typeface="Courier New" panose="02070309020205020404" pitchFamily="49" charset="0"/>
                <a:cs typeface="Courier New" panose="02070309020205020404" pitchFamily="49" charset="0"/>
              </a:rPr>
              <a:t>put</a:t>
            </a:r>
            <a:r>
              <a:rPr lang="en-IN" sz="1100">
                <a:solidFill>
                  <a:schemeClr val="tx1"/>
                </a:solidFill>
                <a:latin typeface="Courier New" panose="02070309020205020404" pitchFamily="49" charset="0"/>
                <a:cs typeface="Courier New" panose="02070309020205020404" pitchFamily="49" charset="0"/>
              </a:rPr>
              <a:t>("favorites", favorites);</a:t>
            </a:r>
          </a:p>
          <a:p>
            <a:br>
              <a:rPr lang="en-IN" sz="1100">
                <a:solidFill>
                  <a:schemeClr val="tx1"/>
                </a:solidFill>
                <a:latin typeface="Courier New" panose="02070309020205020404" pitchFamily="49" charset="0"/>
                <a:cs typeface="Courier New" panose="02070309020205020404" pitchFamily="49" charset="0"/>
              </a:rPr>
            </a:br>
            <a:endParaRPr lang="en-IN" sz="1100">
              <a:solidFill>
                <a:schemeClr val="tx1"/>
              </a:solidFill>
              <a:latin typeface="Courier New" panose="02070309020205020404" pitchFamily="49" charset="0"/>
              <a:cs typeface="Courier New" panose="02070309020205020404" pitchFamily="49" charset="0"/>
            </a:endParaRPr>
          </a:p>
          <a:p>
            <a:r>
              <a:rPr lang="en-IN" sz="1100" b="1" err="1">
                <a:solidFill>
                  <a:schemeClr val="tx1"/>
                </a:solidFill>
                <a:latin typeface="Courier New" panose="02070309020205020404" pitchFamily="49" charset="0"/>
                <a:cs typeface="Courier New" panose="02070309020205020404" pitchFamily="49" charset="0"/>
              </a:rPr>
              <a:t>ApiFuture</a:t>
            </a:r>
            <a:r>
              <a:rPr lang="en-IN" sz="1100">
                <a:solidFill>
                  <a:schemeClr val="tx1"/>
                </a:solidFill>
                <a:latin typeface="Courier New" panose="02070309020205020404" pitchFamily="49" charset="0"/>
                <a:cs typeface="Courier New" panose="02070309020205020404" pitchFamily="49" charset="0"/>
              </a:rPr>
              <a:t>&lt;</a:t>
            </a:r>
            <a:r>
              <a:rPr lang="en-IN" sz="1100" b="1" err="1">
                <a:solidFill>
                  <a:schemeClr val="tx1"/>
                </a:solidFill>
                <a:latin typeface="Courier New" panose="02070309020205020404" pitchFamily="49" charset="0"/>
                <a:cs typeface="Courier New" panose="02070309020205020404" pitchFamily="49" charset="0"/>
              </a:rPr>
              <a:t>WriteResult</a:t>
            </a:r>
            <a:r>
              <a:rPr lang="en-IN" sz="1100">
                <a:solidFill>
                  <a:schemeClr val="tx1"/>
                </a:solidFill>
                <a:latin typeface="Courier New" panose="02070309020205020404" pitchFamily="49" charset="0"/>
                <a:cs typeface="Courier New" panose="02070309020205020404" pitchFamily="49" charset="0"/>
              </a:rPr>
              <a:t>&gt; initialResult = frankDocRef.</a:t>
            </a:r>
            <a:r>
              <a:rPr lang="en-IN" sz="1100" i="1" err="1">
                <a:solidFill>
                  <a:schemeClr val="tx1"/>
                </a:solidFill>
                <a:latin typeface="Courier New" panose="02070309020205020404" pitchFamily="49" charset="0"/>
                <a:cs typeface="Courier New" panose="02070309020205020404" pitchFamily="49" charset="0"/>
              </a:rPr>
              <a:t>set</a:t>
            </a:r>
            <a:r>
              <a:rPr lang="en-IN" sz="1100">
                <a:solidFill>
                  <a:schemeClr val="tx1"/>
                </a:solidFill>
                <a:latin typeface="Courier New" panose="02070309020205020404" pitchFamily="49" charset="0"/>
                <a:cs typeface="Courier New" panose="02070309020205020404" pitchFamily="49" charset="0"/>
              </a:rPr>
              <a:t>(initialData);</a:t>
            </a:r>
          </a:p>
          <a:p>
            <a:r>
              <a:rPr lang="en-IN" sz="1100">
                <a:solidFill>
                  <a:schemeClr val="tx1"/>
                </a:solidFill>
                <a:latin typeface="Courier New" panose="02070309020205020404" pitchFamily="49" charset="0"/>
                <a:cs typeface="Courier New" panose="02070309020205020404" pitchFamily="49" charset="0"/>
              </a:rPr>
              <a:t>// Confirm that data has been successfully saved by blocking on the operation</a:t>
            </a:r>
          </a:p>
          <a:p>
            <a:r>
              <a:rPr lang="en-IN" sz="1100" err="1">
                <a:solidFill>
                  <a:schemeClr val="tx1"/>
                </a:solidFill>
                <a:latin typeface="Courier New" panose="02070309020205020404" pitchFamily="49" charset="0"/>
                <a:cs typeface="Courier New" panose="02070309020205020404" pitchFamily="49" charset="0"/>
              </a:rPr>
              <a:t>initialResult.</a:t>
            </a:r>
            <a:r>
              <a:rPr lang="en-IN" sz="1100" i="1" err="1">
                <a:solidFill>
                  <a:schemeClr val="tx1"/>
                </a:solidFill>
                <a:latin typeface="Courier New" panose="02070309020205020404" pitchFamily="49" charset="0"/>
                <a:cs typeface="Courier New" panose="02070309020205020404" pitchFamily="49" charset="0"/>
              </a:rPr>
              <a:t>get</a:t>
            </a:r>
            <a:r>
              <a:rPr lang="en-IN" sz="1100">
                <a:solidFill>
                  <a:schemeClr val="tx1"/>
                </a:solidFill>
                <a:latin typeface="Courier New" panose="02070309020205020404" pitchFamily="49" charset="0"/>
                <a:cs typeface="Courier New" panose="02070309020205020404" pitchFamily="49" charset="0"/>
              </a:rPr>
              <a:t>();</a:t>
            </a:r>
          </a:p>
          <a:p>
            <a:br>
              <a:rPr lang="en-IN" sz="1100">
                <a:solidFill>
                  <a:schemeClr val="tx1"/>
                </a:solidFill>
                <a:latin typeface="Courier New" panose="02070309020205020404" pitchFamily="49" charset="0"/>
                <a:cs typeface="Courier New" panose="02070309020205020404" pitchFamily="49" charset="0"/>
              </a:rPr>
            </a:br>
            <a:endParaRPr lang="en-IN" sz="1100">
              <a:solidFill>
                <a:schemeClr val="tx1"/>
              </a:solidFill>
              <a:latin typeface="Courier New" panose="02070309020205020404" pitchFamily="49" charset="0"/>
              <a:cs typeface="Courier New" panose="02070309020205020404" pitchFamily="49" charset="0"/>
            </a:endParaRPr>
          </a:p>
          <a:p>
            <a:r>
              <a:rPr lang="en-IN" sz="1100">
                <a:solidFill>
                  <a:schemeClr val="tx1"/>
                </a:solidFill>
                <a:latin typeface="Courier New" panose="02070309020205020404" pitchFamily="49" charset="0"/>
                <a:cs typeface="Courier New" panose="02070309020205020404" pitchFamily="49" charset="0"/>
              </a:rPr>
              <a:t>// Update age and favorite color</a:t>
            </a:r>
          </a:p>
          <a:p>
            <a:r>
              <a:rPr lang="en-IN" sz="1100" b="1">
                <a:solidFill>
                  <a:schemeClr val="tx1"/>
                </a:solidFill>
                <a:latin typeface="Courier New" panose="02070309020205020404" pitchFamily="49" charset="0"/>
                <a:cs typeface="Courier New" panose="02070309020205020404" pitchFamily="49" charset="0"/>
              </a:rPr>
              <a:t>Map</a:t>
            </a:r>
            <a:r>
              <a:rPr lang="en-IN" sz="1100">
                <a:solidFill>
                  <a:schemeClr val="tx1"/>
                </a:solidFill>
                <a:latin typeface="Courier New" panose="02070309020205020404" pitchFamily="49" charset="0"/>
                <a:cs typeface="Courier New" panose="02070309020205020404" pitchFamily="49" charset="0"/>
              </a:rPr>
              <a:t>&lt;</a:t>
            </a:r>
            <a:r>
              <a:rPr lang="en-IN" sz="1100" b="1">
                <a:solidFill>
                  <a:schemeClr val="tx1"/>
                </a:solidFill>
                <a:latin typeface="Courier New" panose="02070309020205020404" pitchFamily="49" charset="0"/>
                <a:cs typeface="Courier New" panose="02070309020205020404" pitchFamily="49" charset="0"/>
              </a:rPr>
              <a:t>String</a:t>
            </a:r>
            <a:r>
              <a:rPr lang="en-IN" sz="1100">
                <a:solidFill>
                  <a:schemeClr val="tx1"/>
                </a:solidFill>
                <a:latin typeface="Courier New" panose="02070309020205020404" pitchFamily="49" charset="0"/>
                <a:cs typeface="Courier New" panose="02070309020205020404" pitchFamily="49" charset="0"/>
              </a:rPr>
              <a:t>, </a:t>
            </a:r>
            <a:r>
              <a:rPr lang="en-IN" sz="1100" b="1">
                <a:solidFill>
                  <a:schemeClr val="tx1"/>
                </a:solidFill>
                <a:latin typeface="Courier New" panose="02070309020205020404" pitchFamily="49" charset="0"/>
                <a:cs typeface="Courier New" panose="02070309020205020404" pitchFamily="49" charset="0"/>
              </a:rPr>
              <a:t>Object</a:t>
            </a:r>
            <a:r>
              <a:rPr lang="en-IN" sz="1100">
                <a:solidFill>
                  <a:schemeClr val="tx1"/>
                </a:solidFill>
                <a:latin typeface="Courier New" panose="02070309020205020404" pitchFamily="49" charset="0"/>
                <a:cs typeface="Courier New" panose="02070309020205020404" pitchFamily="49" charset="0"/>
              </a:rPr>
              <a:t>&gt; updates = new </a:t>
            </a:r>
            <a:r>
              <a:rPr lang="en-IN" sz="1100" b="1">
                <a:solidFill>
                  <a:schemeClr val="tx1"/>
                </a:solidFill>
                <a:latin typeface="Courier New" panose="02070309020205020404" pitchFamily="49" charset="0"/>
                <a:cs typeface="Courier New" panose="02070309020205020404" pitchFamily="49" charset="0"/>
              </a:rPr>
              <a:t>HashMap</a:t>
            </a:r>
            <a:r>
              <a:rPr lang="en-IN" sz="1100">
                <a:solidFill>
                  <a:schemeClr val="tx1"/>
                </a:solidFill>
                <a:latin typeface="Courier New" panose="02070309020205020404" pitchFamily="49" charset="0"/>
                <a:cs typeface="Courier New" panose="02070309020205020404" pitchFamily="49" charset="0"/>
              </a:rPr>
              <a:t>&lt;&gt;();</a:t>
            </a:r>
          </a:p>
          <a:p>
            <a:r>
              <a:rPr lang="en-IN" sz="1100" err="1">
                <a:solidFill>
                  <a:schemeClr val="tx1"/>
                </a:solidFill>
                <a:latin typeface="Courier New" panose="02070309020205020404" pitchFamily="49" charset="0"/>
                <a:cs typeface="Courier New" panose="02070309020205020404" pitchFamily="49" charset="0"/>
              </a:rPr>
              <a:t>updates.</a:t>
            </a:r>
            <a:r>
              <a:rPr lang="en-IN" sz="1100" i="1" err="1">
                <a:solidFill>
                  <a:schemeClr val="tx1"/>
                </a:solidFill>
                <a:latin typeface="Courier New" panose="02070309020205020404" pitchFamily="49" charset="0"/>
                <a:cs typeface="Courier New" panose="02070309020205020404" pitchFamily="49" charset="0"/>
              </a:rPr>
              <a:t>put</a:t>
            </a:r>
            <a:r>
              <a:rPr lang="en-IN" sz="1100">
                <a:solidFill>
                  <a:schemeClr val="tx1"/>
                </a:solidFill>
                <a:latin typeface="Courier New" panose="02070309020205020404" pitchFamily="49" charset="0"/>
                <a:cs typeface="Courier New" panose="02070309020205020404" pitchFamily="49" charset="0"/>
              </a:rPr>
              <a:t>("age", 13);</a:t>
            </a:r>
          </a:p>
          <a:p>
            <a:r>
              <a:rPr lang="en-IN" sz="1100" err="1">
                <a:solidFill>
                  <a:schemeClr val="tx1"/>
                </a:solidFill>
                <a:latin typeface="Courier New" panose="02070309020205020404" pitchFamily="49" charset="0"/>
                <a:cs typeface="Courier New" panose="02070309020205020404" pitchFamily="49" charset="0"/>
              </a:rPr>
              <a:t>updates.</a:t>
            </a:r>
            <a:r>
              <a:rPr lang="en-IN" sz="1100" i="1" err="1">
                <a:solidFill>
                  <a:schemeClr val="tx1"/>
                </a:solidFill>
                <a:latin typeface="Courier New" panose="02070309020205020404" pitchFamily="49" charset="0"/>
                <a:cs typeface="Courier New" panose="02070309020205020404" pitchFamily="49" charset="0"/>
              </a:rPr>
              <a:t>put</a:t>
            </a:r>
            <a:r>
              <a:rPr lang="en-IN" sz="1100">
                <a:solidFill>
                  <a:schemeClr val="tx1"/>
                </a:solidFill>
                <a:latin typeface="Courier New" panose="02070309020205020404" pitchFamily="49" charset="0"/>
                <a:cs typeface="Courier New" panose="02070309020205020404" pitchFamily="49" charset="0"/>
              </a:rPr>
              <a:t>("favorites.color", "Red");</a:t>
            </a:r>
          </a:p>
          <a:p>
            <a:br>
              <a:rPr lang="en-IN" sz="1100">
                <a:solidFill>
                  <a:schemeClr val="tx1"/>
                </a:solidFill>
                <a:latin typeface="Courier New" panose="02070309020205020404" pitchFamily="49" charset="0"/>
                <a:cs typeface="Courier New" panose="02070309020205020404" pitchFamily="49" charset="0"/>
              </a:rPr>
            </a:br>
            <a:endParaRPr lang="en-IN" sz="1100">
              <a:solidFill>
                <a:schemeClr val="tx1"/>
              </a:solidFill>
              <a:latin typeface="Courier New" panose="02070309020205020404" pitchFamily="49" charset="0"/>
              <a:cs typeface="Courier New" panose="02070309020205020404" pitchFamily="49" charset="0"/>
            </a:endParaRPr>
          </a:p>
          <a:p>
            <a:r>
              <a:rPr lang="en-IN" sz="1100">
                <a:solidFill>
                  <a:schemeClr val="tx1"/>
                </a:solidFill>
                <a:latin typeface="Courier New" panose="02070309020205020404" pitchFamily="49" charset="0"/>
                <a:cs typeface="Courier New" panose="02070309020205020404" pitchFamily="49" charset="0"/>
              </a:rPr>
              <a:t>// Async update document</a:t>
            </a:r>
          </a:p>
          <a:p>
            <a:r>
              <a:rPr lang="en-IN" sz="1100" b="1" err="1">
                <a:solidFill>
                  <a:schemeClr val="tx1"/>
                </a:solidFill>
                <a:latin typeface="Courier New" panose="02070309020205020404" pitchFamily="49" charset="0"/>
                <a:cs typeface="Courier New" panose="02070309020205020404" pitchFamily="49" charset="0"/>
              </a:rPr>
              <a:t>ApiFuture</a:t>
            </a:r>
            <a:r>
              <a:rPr lang="en-IN" sz="1100">
                <a:solidFill>
                  <a:schemeClr val="tx1"/>
                </a:solidFill>
                <a:latin typeface="Courier New" panose="02070309020205020404" pitchFamily="49" charset="0"/>
                <a:cs typeface="Courier New" panose="02070309020205020404" pitchFamily="49" charset="0"/>
              </a:rPr>
              <a:t>&lt;</a:t>
            </a:r>
            <a:r>
              <a:rPr lang="en-IN" sz="1100" b="1" err="1">
                <a:solidFill>
                  <a:schemeClr val="tx1"/>
                </a:solidFill>
                <a:latin typeface="Courier New" panose="02070309020205020404" pitchFamily="49" charset="0"/>
                <a:cs typeface="Courier New" panose="02070309020205020404" pitchFamily="49" charset="0"/>
              </a:rPr>
              <a:t>WriteResult</a:t>
            </a:r>
            <a:r>
              <a:rPr lang="en-IN" sz="1100">
                <a:solidFill>
                  <a:schemeClr val="tx1"/>
                </a:solidFill>
                <a:latin typeface="Courier New" panose="02070309020205020404" pitchFamily="49" charset="0"/>
                <a:cs typeface="Courier New" panose="02070309020205020404" pitchFamily="49" charset="0"/>
              </a:rPr>
              <a:t>&gt; writeResult = frankDocRef.</a:t>
            </a:r>
            <a:r>
              <a:rPr lang="en-IN" sz="1100" i="1" err="1">
                <a:solidFill>
                  <a:schemeClr val="tx1"/>
                </a:solidFill>
                <a:latin typeface="Courier New" panose="02070309020205020404" pitchFamily="49" charset="0"/>
                <a:cs typeface="Courier New" panose="02070309020205020404" pitchFamily="49" charset="0"/>
              </a:rPr>
              <a:t>update</a:t>
            </a:r>
            <a:r>
              <a:rPr lang="en-IN" sz="1100">
                <a:solidFill>
                  <a:schemeClr val="tx1"/>
                </a:solidFill>
                <a:latin typeface="Courier New" panose="02070309020205020404" pitchFamily="49" charset="0"/>
                <a:cs typeface="Courier New" panose="02070309020205020404" pitchFamily="49" charset="0"/>
              </a:rPr>
              <a:t>(updates);</a:t>
            </a:r>
          </a:p>
          <a:p>
            <a:r>
              <a:rPr lang="en-IN" sz="1100">
                <a:solidFill>
                  <a:schemeClr val="tx1"/>
                </a:solidFill>
                <a:latin typeface="Courier New" panose="02070309020205020404" pitchFamily="49" charset="0"/>
                <a:cs typeface="Courier New" panose="02070309020205020404" pitchFamily="49" charset="0"/>
              </a:rPr>
              <a:t>// ...</a:t>
            </a:r>
          </a:p>
          <a:p>
            <a:r>
              <a:rPr lang="en-IN" sz="1100" b="1" err="1">
                <a:solidFill>
                  <a:schemeClr val="tx1"/>
                </a:solidFill>
                <a:latin typeface="Courier New" panose="02070309020205020404" pitchFamily="49" charset="0"/>
                <a:cs typeface="Courier New" panose="02070309020205020404" pitchFamily="49" charset="0"/>
              </a:rPr>
              <a:t>System</a:t>
            </a:r>
            <a:r>
              <a:rPr lang="en-IN" sz="1100" err="1">
                <a:solidFill>
                  <a:schemeClr val="tx1"/>
                </a:solidFill>
                <a:latin typeface="Courier New" panose="02070309020205020404" pitchFamily="49" charset="0"/>
                <a:cs typeface="Courier New" panose="02070309020205020404" pitchFamily="49" charset="0"/>
              </a:rPr>
              <a:t>.out.</a:t>
            </a:r>
            <a:r>
              <a:rPr lang="en-IN" sz="1100" i="1" err="1">
                <a:solidFill>
                  <a:schemeClr val="tx1"/>
                </a:solidFill>
                <a:latin typeface="Courier New" panose="02070309020205020404" pitchFamily="49" charset="0"/>
                <a:cs typeface="Courier New" panose="02070309020205020404" pitchFamily="49" charset="0"/>
              </a:rPr>
              <a:t>println</a:t>
            </a:r>
            <a:r>
              <a:rPr lang="en-IN" sz="1100">
                <a:solidFill>
                  <a:schemeClr val="tx1"/>
                </a:solidFill>
                <a:latin typeface="Courier New" panose="02070309020205020404" pitchFamily="49" charset="0"/>
                <a:cs typeface="Courier New" panose="02070309020205020404" pitchFamily="49" charset="0"/>
              </a:rPr>
              <a:t>("Update time : " + writeResult.</a:t>
            </a:r>
            <a:r>
              <a:rPr lang="en-IN" sz="1100" i="1" err="1">
                <a:solidFill>
                  <a:schemeClr val="tx1"/>
                </a:solidFill>
                <a:latin typeface="Courier New" panose="02070309020205020404" pitchFamily="49" charset="0"/>
                <a:cs typeface="Courier New" panose="02070309020205020404" pitchFamily="49" charset="0"/>
              </a:rPr>
              <a:t>get</a:t>
            </a:r>
            <a:r>
              <a:rPr lang="en-IN" sz="1100">
                <a:solidFill>
                  <a:schemeClr val="tx1"/>
                </a:solidFill>
                <a:latin typeface="Courier New" panose="02070309020205020404" pitchFamily="49" charset="0"/>
                <a:cs typeface="Courier New" panose="02070309020205020404" pitchFamily="49" charset="0"/>
              </a:rPr>
              <a:t>().</a:t>
            </a:r>
            <a:r>
              <a:rPr lang="en-IN" sz="1100" i="1" err="1">
                <a:solidFill>
                  <a:schemeClr val="tx1"/>
                </a:solidFill>
                <a:latin typeface="Courier New" panose="02070309020205020404" pitchFamily="49" charset="0"/>
                <a:cs typeface="Courier New" panose="02070309020205020404" pitchFamily="49" charset="0"/>
              </a:rPr>
              <a:t>getUpdateTime</a:t>
            </a:r>
            <a:r>
              <a:rPr lang="en-IN" sz="1100">
                <a:solidFill>
                  <a:schemeClr val="tx1"/>
                </a:solidFill>
                <a:latin typeface="Courier New" panose="02070309020205020404" pitchFamily="49" charset="0"/>
                <a:cs typeface="Courier New" panose="02070309020205020404" pitchFamily="49" charset="0"/>
              </a:rPr>
              <a:t>());</a:t>
            </a:r>
          </a:p>
        </p:txBody>
      </p:sp>
      <p:sp>
        <p:nvSpPr>
          <p:cNvPr id="6" name="Rectangle 5"/>
          <p:cNvSpPr/>
          <p:nvPr/>
        </p:nvSpPr>
        <p:spPr>
          <a:xfrm>
            <a:off x="133453" y="1214518"/>
            <a:ext cx="559561" cy="51148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100" b="1">
                <a:solidFill>
                  <a:schemeClr val="tx1"/>
                </a:solidFill>
                <a:latin typeface="Courier New" panose="02070309020205020404" pitchFamily="49" charset="0"/>
                <a:cs typeface="Courier New" panose="02070309020205020404" pitchFamily="49" charset="0"/>
              </a:rPr>
              <a:t>1</a:t>
            </a:r>
          </a:p>
          <a:p>
            <a:pPr algn="r"/>
            <a:r>
              <a:rPr lang="en-US" sz="1100" b="1">
                <a:solidFill>
                  <a:schemeClr val="tx1"/>
                </a:solidFill>
                <a:latin typeface="Courier New" panose="02070309020205020404" pitchFamily="49" charset="0"/>
                <a:cs typeface="Courier New" panose="02070309020205020404" pitchFamily="49" charset="0"/>
              </a:rPr>
              <a:t>2</a:t>
            </a:r>
          </a:p>
          <a:p>
            <a:pPr algn="r"/>
            <a:r>
              <a:rPr lang="en-US" sz="1100" b="1">
                <a:solidFill>
                  <a:schemeClr val="tx1"/>
                </a:solidFill>
                <a:latin typeface="Courier New" panose="02070309020205020404" pitchFamily="49" charset="0"/>
                <a:cs typeface="Courier New" panose="02070309020205020404" pitchFamily="49" charset="0"/>
              </a:rPr>
              <a:t>3</a:t>
            </a:r>
          </a:p>
          <a:p>
            <a:pPr algn="r"/>
            <a:r>
              <a:rPr lang="en-US" sz="1100" b="1">
                <a:solidFill>
                  <a:schemeClr val="tx1"/>
                </a:solidFill>
                <a:latin typeface="Courier New" panose="02070309020205020404" pitchFamily="49" charset="0"/>
                <a:cs typeface="Courier New" panose="02070309020205020404" pitchFamily="49" charset="0"/>
              </a:rPr>
              <a:t>4</a:t>
            </a:r>
          </a:p>
          <a:p>
            <a:pPr algn="r"/>
            <a:r>
              <a:rPr lang="en-US" sz="1100" b="1">
                <a:solidFill>
                  <a:schemeClr val="tx1"/>
                </a:solidFill>
                <a:latin typeface="Courier New" panose="02070309020205020404" pitchFamily="49" charset="0"/>
                <a:cs typeface="Courier New" panose="02070309020205020404" pitchFamily="49" charset="0"/>
              </a:rPr>
              <a:t>5</a:t>
            </a:r>
          </a:p>
          <a:p>
            <a:pPr algn="r"/>
            <a:r>
              <a:rPr lang="en-US" sz="1100" b="1">
                <a:solidFill>
                  <a:schemeClr val="tx1"/>
                </a:solidFill>
                <a:latin typeface="Courier New" panose="02070309020205020404" pitchFamily="49" charset="0"/>
                <a:cs typeface="Courier New" panose="02070309020205020404" pitchFamily="49" charset="0"/>
              </a:rPr>
              <a:t>6</a:t>
            </a:r>
          </a:p>
          <a:p>
            <a:pPr algn="r"/>
            <a:r>
              <a:rPr lang="en-US" sz="1100" b="1">
                <a:solidFill>
                  <a:schemeClr val="tx1"/>
                </a:solidFill>
                <a:latin typeface="Courier New" panose="02070309020205020404" pitchFamily="49" charset="0"/>
                <a:cs typeface="Courier New" panose="02070309020205020404" pitchFamily="49" charset="0"/>
              </a:rPr>
              <a:t>7</a:t>
            </a:r>
          </a:p>
          <a:p>
            <a:pPr algn="r"/>
            <a:r>
              <a:rPr lang="en-US" sz="1100" b="1">
                <a:solidFill>
                  <a:schemeClr val="tx1"/>
                </a:solidFill>
                <a:latin typeface="Courier New" panose="02070309020205020404" pitchFamily="49" charset="0"/>
                <a:cs typeface="Courier New" panose="02070309020205020404" pitchFamily="49" charset="0"/>
              </a:rPr>
              <a:t>8</a:t>
            </a:r>
          </a:p>
          <a:p>
            <a:pPr algn="r"/>
            <a:r>
              <a:rPr lang="en-US" sz="1100" b="1">
                <a:solidFill>
                  <a:schemeClr val="tx1"/>
                </a:solidFill>
                <a:latin typeface="Courier New" panose="02070309020205020404" pitchFamily="49" charset="0"/>
                <a:cs typeface="Courier New" panose="02070309020205020404" pitchFamily="49" charset="0"/>
              </a:rPr>
              <a:t>9</a:t>
            </a:r>
          </a:p>
          <a:p>
            <a:pPr algn="r"/>
            <a:r>
              <a:rPr lang="en-US" sz="1100" b="1">
                <a:solidFill>
                  <a:schemeClr val="tx1"/>
                </a:solidFill>
                <a:latin typeface="Courier New" panose="02070309020205020404" pitchFamily="49" charset="0"/>
                <a:cs typeface="Courier New" panose="02070309020205020404" pitchFamily="49" charset="0"/>
              </a:rPr>
              <a:t>10</a:t>
            </a:r>
          </a:p>
          <a:p>
            <a:pPr algn="r"/>
            <a:r>
              <a:rPr lang="en-US" sz="1100" b="1">
                <a:solidFill>
                  <a:schemeClr val="tx1"/>
                </a:solidFill>
                <a:latin typeface="Courier New" panose="02070309020205020404" pitchFamily="49" charset="0"/>
                <a:cs typeface="Courier New" panose="02070309020205020404" pitchFamily="49" charset="0"/>
              </a:rPr>
              <a:t>11</a:t>
            </a:r>
          </a:p>
          <a:p>
            <a:pPr algn="r"/>
            <a:r>
              <a:rPr lang="en-US" sz="1100" b="1">
                <a:solidFill>
                  <a:schemeClr val="tx1"/>
                </a:solidFill>
                <a:latin typeface="Courier New" panose="02070309020205020404" pitchFamily="49" charset="0"/>
                <a:cs typeface="Courier New" panose="02070309020205020404" pitchFamily="49" charset="0"/>
              </a:rPr>
              <a:t>12</a:t>
            </a:r>
          </a:p>
          <a:p>
            <a:pPr algn="r"/>
            <a:r>
              <a:rPr lang="en-US" sz="1100" b="1">
                <a:solidFill>
                  <a:schemeClr val="tx1"/>
                </a:solidFill>
                <a:latin typeface="Courier New" panose="02070309020205020404" pitchFamily="49" charset="0"/>
                <a:cs typeface="Courier New" panose="02070309020205020404" pitchFamily="49" charset="0"/>
              </a:rPr>
              <a:t>13</a:t>
            </a:r>
          </a:p>
          <a:p>
            <a:pPr algn="r"/>
            <a:r>
              <a:rPr lang="en-US" sz="1100" b="1">
                <a:solidFill>
                  <a:schemeClr val="tx1"/>
                </a:solidFill>
                <a:latin typeface="Courier New" panose="02070309020205020404" pitchFamily="49" charset="0"/>
                <a:cs typeface="Courier New" panose="02070309020205020404" pitchFamily="49" charset="0"/>
              </a:rPr>
              <a:t>14</a:t>
            </a:r>
          </a:p>
          <a:p>
            <a:pPr algn="r"/>
            <a:r>
              <a:rPr lang="en-US" sz="1100" b="1">
                <a:solidFill>
                  <a:schemeClr val="tx1"/>
                </a:solidFill>
                <a:latin typeface="Courier New" panose="02070309020205020404" pitchFamily="49" charset="0"/>
                <a:cs typeface="Courier New" panose="02070309020205020404" pitchFamily="49" charset="0"/>
              </a:rPr>
              <a:t>15</a:t>
            </a:r>
          </a:p>
          <a:p>
            <a:pPr algn="r"/>
            <a:r>
              <a:rPr lang="en-US" sz="1100" b="1">
                <a:solidFill>
                  <a:schemeClr val="tx1"/>
                </a:solidFill>
                <a:latin typeface="Courier New" panose="02070309020205020404" pitchFamily="49" charset="0"/>
                <a:cs typeface="Courier New" panose="02070309020205020404" pitchFamily="49" charset="0"/>
              </a:rPr>
              <a:t>16</a:t>
            </a:r>
          </a:p>
          <a:p>
            <a:pPr algn="r"/>
            <a:r>
              <a:rPr lang="en-US" sz="1100" b="1">
                <a:solidFill>
                  <a:schemeClr val="tx1"/>
                </a:solidFill>
                <a:latin typeface="Courier New" panose="02070309020205020404" pitchFamily="49" charset="0"/>
                <a:cs typeface="Courier New" panose="02070309020205020404" pitchFamily="49" charset="0"/>
              </a:rPr>
              <a:t>17</a:t>
            </a:r>
          </a:p>
          <a:p>
            <a:pPr algn="r"/>
            <a:r>
              <a:rPr lang="en-US" sz="1100" b="1">
                <a:solidFill>
                  <a:schemeClr val="tx1"/>
                </a:solidFill>
                <a:latin typeface="Courier New" panose="02070309020205020404" pitchFamily="49" charset="0"/>
                <a:cs typeface="Courier New" panose="02070309020205020404" pitchFamily="49" charset="0"/>
              </a:rPr>
              <a:t>18</a:t>
            </a:r>
          </a:p>
          <a:p>
            <a:pPr algn="r"/>
            <a:r>
              <a:rPr lang="en-US" sz="1100" b="1">
                <a:solidFill>
                  <a:schemeClr val="tx1"/>
                </a:solidFill>
                <a:latin typeface="Courier New" panose="02070309020205020404" pitchFamily="49" charset="0"/>
                <a:cs typeface="Courier New" panose="02070309020205020404" pitchFamily="49" charset="0"/>
              </a:rPr>
              <a:t>19</a:t>
            </a:r>
          </a:p>
          <a:p>
            <a:pPr algn="r"/>
            <a:r>
              <a:rPr lang="en-US" sz="1100" b="1">
                <a:solidFill>
                  <a:schemeClr val="tx1"/>
                </a:solidFill>
                <a:latin typeface="Courier New" panose="02070309020205020404" pitchFamily="49" charset="0"/>
                <a:cs typeface="Courier New" panose="02070309020205020404" pitchFamily="49" charset="0"/>
              </a:rPr>
              <a:t>20</a:t>
            </a:r>
          </a:p>
          <a:p>
            <a:pPr algn="r"/>
            <a:r>
              <a:rPr lang="en-US" sz="1100" b="1">
                <a:solidFill>
                  <a:schemeClr val="tx1"/>
                </a:solidFill>
                <a:latin typeface="Courier New" panose="02070309020205020404" pitchFamily="49" charset="0"/>
                <a:cs typeface="Courier New" panose="02070309020205020404" pitchFamily="49" charset="0"/>
              </a:rPr>
              <a:t>21</a:t>
            </a:r>
          </a:p>
          <a:p>
            <a:pPr algn="r"/>
            <a:r>
              <a:rPr lang="en-US" sz="1100" b="1">
                <a:solidFill>
                  <a:schemeClr val="tx1"/>
                </a:solidFill>
                <a:latin typeface="Courier New" panose="02070309020205020404" pitchFamily="49" charset="0"/>
                <a:cs typeface="Courier New" panose="02070309020205020404" pitchFamily="49" charset="0"/>
              </a:rPr>
              <a:t>22</a:t>
            </a:r>
          </a:p>
          <a:p>
            <a:pPr algn="r"/>
            <a:r>
              <a:rPr lang="en-US" sz="1100" b="1">
                <a:solidFill>
                  <a:schemeClr val="tx1"/>
                </a:solidFill>
                <a:latin typeface="Courier New" panose="02070309020205020404" pitchFamily="49" charset="0"/>
                <a:cs typeface="Courier New" panose="02070309020205020404" pitchFamily="49" charset="0"/>
              </a:rPr>
              <a:t>23</a:t>
            </a:r>
          </a:p>
          <a:p>
            <a:pPr algn="r"/>
            <a:r>
              <a:rPr lang="en-US" sz="1100" b="1">
                <a:solidFill>
                  <a:schemeClr val="tx1"/>
                </a:solidFill>
                <a:latin typeface="Courier New" panose="02070309020205020404" pitchFamily="49" charset="0"/>
                <a:cs typeface="Courier New" panose="02070309020205020404" pitchFamily="49" charset="0"/>
              </a:rPr>
              <a:t>24</a:t>
            </a:r>
          </a:p>
          <a:p>
            <a:pPr algn="r"/>
            <a:r>
              <a:rPr lang="en-US" sz="1100" b="1">
                <a:solidFill>
                  <a:schemeClr val="tx1"/>
                </a:solidFill>
                <a:latin typeface="Courier New" panose="02070309020205020404" pitchFamily="49" charset="0"/>
                <a:cs typeface="Courier New" panose="02070309020205020404" pitchFamily="49" charset="0"/>
              </a:rPr>
              <a:t>25</a:t>
            </a:r>
          </a:p>
          <a:p>
            <a:pPr algn="r"/>
            <a:r>
              <a:rPr lang="en-US" sz="1100" b="1">
                <a:solidFill>
                  <a:schemeClr val="tx1"/>
                </a:solidFill>
                <a:latin typeface="Courier New" panose="02070309020205020404" pitchFamily="49" charset="0"/>
                <a:cs typeface="Courier New" panose="02070309020205020404" pitchFamily="49" charset="0"/>
              </a:rPr>
              <a:t>26</a:t>
            </a:r>
          </a:p>
          <a:p>
            <a:pPr algn="r"/>
            <a:r>
              <a:rPr lang="en-US" sz="1100" b="1">
                <a:solidFill>
                  <a:schemeClr val="tx1"/>
                </a:solidFill>
                <a:latin typeface="Courier New" panose="02070309020205020404" pitchFamily="49" charset="0"/>
                <a:cs typeface="Courier New" panose="02070309020205020404" pitchFamily="49" charset="0"/>
              </a:rPr>
              <a:t>27</a:t>
            </a:r>
          </a:p>
          <a:p>
            <a:pPr algn="r"/>
            <a:r>
              <a:rPr lang="en-US" sz="1100" b="1">
                <a:solidFill>
                  <a:schemeClr val="tx1"/>
                </a:solidFill>
                <a:latin typeface="Courier New" panose="02070309020205020404" pitchFamily="49" charset="0"/>
                <a:cs typeface="Courier New" panose="02070309020205020404" pitchFamily="49" charset="0"/>
              </a:rPr>
              <a:t>28</a:t>
            </a:r>
          </a:p>
          <a:p>
            <a:pPr algn="r"/>
            <a:r>
              <a:rPr lang="en-US" sz="1100" b="1">
                <a:solidFill>
                  <a:schemeClr val="tx1"/>
                </a:solidFill>
                <a:latin typeface="Courier New" panose="02070309020205020404" pitchFamily="49" charset="0"/>
                <a:cs typeface="Courier New" panose="02070309020205020404" pitchFamily="49" charset="0"/>
              </a:rPr>
              <a:t>29</a:t>
            </a:r>
          </a:p>
        </p:txBody>
      </p:sp>
    </p:spTree>
    <p:extLst>
      <p:ext uri="{BB962C8B-B14F-4D97-AF65-F5344CB8AC3E}">
        <p14:creationId xmlns:p14="http://schemas.microsoft.com/office/powerpoint/2010/main" val="37190472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Get the last known location</a:t>
            </a:r>
            <a:endParaRPr lang="en-US"/>
          </a:p>
        </p:txBody>
      </p:sp>
      <p:sp>
        <p:nvSpPr>
          <p:cNvPr id="3" name="Content Placeholder 2"/>
          <p:cNvSpPr>
            <a:spLocks noGrp="1"/>
          </p:cNvSpPr>
          <p:nvPr>
            <p:ph idx="1"/>
          </p:nvPr>
        </p:nvSpPr>
        <p:spPr/>
        <p:txBody>
          <a:bodyPr/>
          <a:lstStyle/>
          <a:p>
            <a:pPr lvl="0"/>
            <a:r>
              <a:rPr lang="en-US" dirty="0">
                <a:solidFill>
                  <a:schemeClr val="dk1"/>
                </a:solidFill>
              </a:rPr>
              <a:t>Using the Google Play services location APIs, your app can request the last known location of the user's device.</a:t>
            </a:r>
          </a:p>
          <a:p>
            <a:pPr lvl="0"/>
            <a:r>
              <a:rPr lang="en-US" dirty="0">
                <a:solidFill>
                  <a:schemeClr val="dk1"/>
                </a:solidFill>
              </a:rPr>
              <a:t>Use the </a:t>
            </a:r>
            <a:r>
              <a:rPr lang="en-US" b="1" dirty="0">
                <a:solidFill>
                  <a:schemeClr val="dk1"/>
                </a:solidFill>
              </a:rPr>
              <a:t>fused location provider</a:t>
            </a:r>
            <a:r>
              <a:rPr lang="en-US" dirty="0">
                <a:solidFill>
                  <a:schemeClr val="dk1"/>
                </a:solidFill>
              </a:rPr>
              <a:t> to retrieve the device's last known location. </a:t>
            </a:r>
          </a:p>
          <a:p>
            <a:pPr lvl="0"/>
            <a:r>
              <a:rPr lang="en-US" dirty="0">
                <a:solidFill>
                  <a:schemeClr val="dk1"/>
                </a:solidFill>
              </a:rPr>
              <a:t>The </a:t>
            </a:r>
            <a:r>
              <a:rPr lang="en-US" b="1" dirty="0">
                <a:solidFill>
                  <a:schemeClr val="dk1"/>
                </a:solidFill>
              </a:rPr>
              <a:t>fused location provider</a:t>
            </a:r>
            <a:r>
              <a:rPr lang="en-US" dirty="0">
                <a:solidFill>
                  <a:schemeClr val="dk1"/>
                </a:solidFill>
              </a:rPr>
              <a:t> is one of the location </a:t>
            </a:r>
            <a:r>
              <a:rPr lang="en-US" b="1" dirty="0">
                <a:solidFill>
                  <a:schemeClr val="dk1"/>
                </a:solidFill>
              </a:rPr>
              <a:t>API</a:t>
            </a:r>
            <a:r>
              <a:rPr lang="en-US" dirty="0">
                <a:solidFill>
                  <a:schemeClr val="dk1"/>
                </a:solidFill>
              </a:rPr>
              <a:t>s in Google Play services. </a:t>
            </a:r>
          </a:p>
          <a:p>
            <a:pPr lvl="0"/>
            <a:r>
              <a:rPr lang="en-US" dirty="0">
                <a:solidFill>
                  <a:schemeClr val="dk1"/>
                </a:solidFill>
              </a:rPr>
              <a:t>It manages the underlying location technology and provides a simple API so that you can specify requirements at a high level, like high accuracy or low power. </a:t>
            </a:r>
          </a:p>
          <a:p>
            <a:pPr lvl="0"/>
            <a:r>
              <a:rPr lang="en-US" dirty="0">
                <a:solidFill>
                  <a:schemeClr val="dk1"/>
                </a:solidFill>
              </a:rPr>
              <a:t>It also optimizes the device's use of battery power.</a:t>
            </a:r>
            <a:endParaRPr lang="en-US" dirty="0"/>
          </a:p>
          <a:p>
            <a:pPr marL="0" indent="0">
              <a:buNone/>
            </a:pPr>
            <a:endParaRPr lang="en-US" dirty="0"/>
          </a:p>
        </p:txBody>
      </p:sp>
    </p:spTree>
    <p:extLst>
      <p:ext uri="{BB962C8B-B14F-4D97-AF65-F5344CB8AC3E}">
        <p14:creationId xmlns:p14="http://schemas.microsoft.com/office/powerpoint/2010/main" val="16734275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Delete Data</a:t>
            </a:r>
            <a:endParaRPr lang="en-US"/>
          </a:p>
        </p:txBody>
      </p:sp>
      <p:sp>
        <p:nvSpPr>
          <p:cNvPr id="4" name="Round Same Side Corner Rectangle 3"/>
          <p:cNvSpPr/>
          <p:nvPr/>
        </p:nvSpPr>
        <p:spPr>
          <a:xfrm>
            <a:off x="133454" y="875517"/>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693014" y="1214517"/>
            <a:ext cx="9605229" cy="4781483"/>
          </a:xfrm>
          <a:prstGeom prst="rect">
            <a:avLst/>
          </a:prstGeom>
          <a:solidFill>
            <a:schemeClr val="bg1">
              <a:lumMod val="95000"/>
            </a:schemeClr>
          </a:solidFill>
          <a:ln>
            <a:noFill/>
          </a:ln>
        </p:spPr>
        <p:style>
          <a:lnRef idx="2">
            <a:schemeClr val="accent1">
              <a:shade val="50000"/>
            </a:schemeClr>
          </a:lnRef>
          <a:fillRef idx="4294967295">
            <a:schemeClr val="lt1"/>
          </a:fillRef>
          <a:effectRef idx="0">
            <a:schemeClr val="accent1"/>
          </a:effectRef>
          <a:fontRef idx="minor">
            <a:schemeClr val="lt1"/>
          </a:fontRef>
        </p:style>
        <p:txBody>
          <a:bodyPr rtlCol="0" anchor="t"/>
          <a:lstStyle/>
          <a:p>
            <a:r>
              <a:rPr lang="en-IN" sz="1600">
                <a:solidFill>
                  <a:schemeClr val="tx1"/>
                </a:solidFill>
                <a:latin typeface="Courier New" panose="02070309020205020404" pitchFamily="49" charset="0"/>
                <a:cs typeface="Courier New" panose="02070309020205020404" pitchFamily="49" charset="0"/>
              </a:rPr>
              <a:t>void </a:t>
            </a:r>
            <a:r>
              <a:rPr lang="en-IN" sz="1600" i="1" err="1">
                <a:solidFill>
                  <a:schemeClr val="tx1"/>
                </a:solidFill>
                <a:latin typeface="Courier New" panose="02070309020205020404" pitchFamily="49" charset="0"/>
                <a:cs typeface="Courier New" panose="02070309020205020404" pitchFamily="49" charset="0"/>
              </a:rPr>
              <a:t>deleteCollection</a:t>
            </a:r>
            <a:r>
              <a:rPr lang="en-IN" sz="1600">
                <a:solidFill>
                  <a:schemeClr val="tx1"/>
                </a:solidFill>
                <a:latin typeface="Courier New" panose="02070309020205020404" pitchFamily="49" charset="0"/>
                <a:cs typeface="Courier New" panose="02070309020205020404" pitchFamily="49" charset="0"/>
              </a:rPr>
              <a:t>(</a:t>
            </a:r>
            <a:r>
              <a:rPr lang="en-IN" sz="1600" b="1" err="1">
                <a:solidFill>
                  <a:schemeClr val="tx1"/>
                </a:solidFill>
                <a:latin typeface="Courier New" panose="02070309020205020404" pitchFamily="49" charset="0"/>
                <a:cs typeface="Courier New" panose="02070309020205020404" pitchFamily="49" charset="0"/>
              </a:rPr>
              <a:t>CollectionReference</a:t>
            </a:r>
            <a:r>
              <a:rPr lang="en-IN" sz="1600">
                <a:solidFill>
                  <a:schemeClr val="tx1"/>
                </a:solidFill>
                <a:latin typeface="Courier New" panose="02070309020205020404" pitchFamily="49" charset="0"/>
                <a:cs typeface="Courier New" panose="02070309020205020404" pitchFamily="49" charset="0"/>
              </a:rPr>
              <a:t> collection, int batchSize) {</a:t>
            </a:r>
          </a:p>
          <a:p>
            <a:r>
              <a:rPr lang="en-IN" sz="1600">
                <a:solidFill>
                  <a:schemeClr val="tx1"/>
                </a:solidFill>
                <a:latin typeface="Courier New" panose="02070309020205020404" pitchFamily="49" charset="0"/>
                <a:cs typeface="Courier New" panose="02070309020205020404" pitchFamily="49" charset="0"/>
              </a:rPr>
              <a:t>  try {</a:t>
            </a:r>
          </a:p>
          <a:p>
            <a:r>
              <a:rPr lang="en-IN" sz="1600">
                <a:solidFill>
                  <a:schemeClr val="tx1"/>
                </a:solidFill>
                <a:latin typeface="Courier New" panose="02070309020205020404" pitchFamily="49" charset="0"/>
                <a:cs typeface="Courier New" panose="02070309020205020404" pitchFamily="49" charset="0"/>
              </a:rPr>
              <a:t>// retrieve a small batch of documents to avoid out-of-memory errors</a:t>
            </a:r>
          </a:p>
          <a:p>
            <a:r>
              <a:rPr lang="en-IN" sz="1600" b="1" err="1">
                <a:solidFill>
                  <a:schemeClr val="tx1"/>
                </a:solidFill>
                <a:latin typeface="Courier New" panose="02070309020205020404" pitchFamily="49" charset="0"/>
                <a:cs typeface="Courier New" panose="02070309020205020404" pitchFamily="49" charset="0"/>
              </a:rPr>
              <a:t>ApiFuture</a:t>
            </a:r>
            <a:r>
              <a:rPr lang="en-IN" sz="1600">
                <a:solidFill>
                  <a:schemeClr val="tx1"/>
                </a:solidFill>
                <a:latin typeface="Courier New" panose="02070309020205020404" pitchFamily="49" charset="0"/>
                <a:cs typeface="Courier New" panose="02070309020205020404" pitchFamily="49" charset="0"/>
              </a:rPr>
              <a:t>&lt;</a:t>
            </a:r>
            <a:r>
              <a:rPr lang="en-IN" sz="1600" b="1" err="1">
                <a:solidFill>
                  <a:schemeClr val="tx1"/>
                </a:solidFill>
                <a:latin typeface="Courier New" panose="02070309020205020404" pitchFamily="49" charset="0"/>
                <a:cs typeface="Courier New" panose="02070309020205020404" pitchFamily="49" charset="0"/>
              </a:rPr>
              <a:t>QuerySnapshot</a:t>
            </a:r>
            <a:r>
              <a:rPr lang="en-IN" sz="1600">
                <a:solidFill>
                  <a:schemeClr val="tx1"/>
                </a:solidFill>
                <a:latin typeface="Courier New" panose="02070309020205020404" pitchFamily="49" charset="0"/>
                <a:cs typeface="Courier New" panose="02070309020205020404" pitchFamily="49" charset="0"/>
              </a:rPr>
              <a:t>&gt; future = collection.</a:t>
            </a:r>
            <a:r>
              <a:rPr lang="en-IN" sz="1600" i="1" err="1">
                <a:solidFill>
                  <a:schemeClr val="tx1"/>
                </a:solidFill>
                <a:latin typeface="Courier New" panose="02070309020205020404" pitchFamily="49" charset="0"/>
                <a:cs typeface="Courier New" panose="02070309020205020404" pitchFamily="49" charset="0"/>
              </a:rPr>
              <a:t>limit</a:t>
            </a:r>
            <a:r>
              <a:rPr lang="en-IN" sz="1600">
                <a:solidFill>
                  <a:schemeClr val="tx1"/>
                </a:solidFill>
                <a:latin typeface="Courier New" panose="02070309020205020404" pitchFamily="49" charset="0"/>
                <a:cs typeface="Courier New" panose="02070309020205020404" pitchFamily="49" charset="0"/>
              </a:rPr>
              <a:t>(batchSize).</a:t>
            </a:r>
            <a:r>
              <a:rPr lang="en-IN" sz="1600" i="1">
                <a:solidFill>
                  <a:schemeClr val="tx1"/>
                </a:solidFill>
                <a:latin typeface="Courier New" panose="02070309020205020404" pitchFamily="49" charset="0"/>
                <a:cs typeface="Courier New" panose="02070309020205020404" pitchFamily="49" charset="0"/>
              </a:rPr>
              <a:t>get</a:t>
            </a:r>
            <a:r>
              <a:rPr lang="en-IN" sz="1600">
                <a:solidFill>
                  <a:schemeClr val="tx1"/>
                </a:solidFill>
                <a:latin typeface="Courier New" panose="02070309020205020404" pitchFamily="49" charset="0"/>
                <a:cs typeface="Courier New" panose="02070309020205020404" pitchFamily="49" charset="0"/>
              </a:rPr>
              <a:t>();</a:t>
            </a:r>
          </a:p>
          <a:p>
            <a:r>
              <a:rPr lang="en-IN" sz="1600">
                <a:solidFill>
                  <a:schemeClr val="tx1"/>
                </a:solidFill>
                <a:latin typeface="Courier New" panose="02070309020205020404" pitchFamily="49" charset="0"/>
                <a:cs typeface="Courier New" panose="02070309020205020404" pitchFamily="49" charset="0"/>
              </a:rPr>
              <a:t>int deleted = 0;</a:t>
            </a:r>
          </a:p>
          <a:p>
            <a:r>
              <a:rPr lang="en-IN" sz="1600">
                <a:solidFill>
                  <a:schemeClr val="tx1"/>
                </a:solidFill>
                <a:latin typeface="Courier New" panose="02070309020205020404" pitchFamily="49" charset="0"/>
                <a:cs typeface="Courier New" panose="02070309020205020404" pitchFamily="49" charset="0"/>
              </a:rPr>
              <a:t>// future.get() blocks on document retrieval</a:t>
            </a:r>
          </a:p>
          <a:p>
            <a:r>
              <a:rPr lang="en-IN" sz="1600" b="1">
                <a:solidFill>
                  <a:schemeClr val="tx1"/>
                </a:solidFill>
                <a:latin typeface="Courier New" panose="02070309020205020404" pitchFamily="49" charset="0"/>
                <a:cs typeface="Courier New" panose="02070309020205020404" pitchFamily="49" charset="0"/>
              </a:rPr>
              <a:t>List</a:t>
            </a:r>
            <a:r>
              <a:rPr lang="en-IN" sz="1600">
                <a:solidFill>
                  <a:schemeClr val="tx1"/>
                </a:solidFill>
                <a:latin typeface="Courier New" panose="02070309020205020404" pitchFamily="49" charset="0"/>
                <a:cs typeface="Courier New" panose="02070309020205020404" pitchFamily="49" charset="0"/>
              </a:rPr>
              <a:t>&lt;</a:t>
            </a:r>
            <a:r>
              <a:rPr lang="en-IN" sz="1600" b="1" err="1">
                <a:solidFill>
                  <a:schemeClr val="tx1"/>
                </a:solidFill>
                <a:latin typeface="Courier New" panose="02070309020205020404" pitchFamily="49" charset="0"/>
                <a:cs typeface="Courier New" panose="02070309020205020404" pitchFamily="49" charset="0"/>
              </a:rPr>
              <a:t>QueryDocumentSnapshot</a:t>
            </a:r>
            <a:r>
              <a:rPr lang="en-IN" sz="1600">
                <a:solidFill>
                  <a:schemeClr val="tx1"/>
                </a:solidFill>
                <a:latin typeface="Courier New" panose="02070309020205020404" pitchFamily="49" charset="0"/>
                <a:cs typeface="Courier New" panose="02070309020205020404" pitchFamily="49" charset="0"/>
              </a:rPr>
              <a:t>&gt; documents = future.</a:t>
            </a:r>
            <a:r>
              <a:rPr lang="en-IN" sz="1600" i="1" err="1">
                <a:solidFill>
                  <a:schemeClr val="tx1"/>
                </a:solidFill>
                <a:latin typeface="Courier New" panose="02070309020205020404" pitchFamily="49" charset="0"/>
                <a:cs typeface="Courier New" panose="02070309020205020404" pitchFamily="49" charset="0"/>
              </a:rPr>
              <a:t>get</a:t>
            </a:r>
            <a:r>
              <a:rPr lang="en-IN" sz="1600">
                <a:solidFill>
                  <a:schemeClr val="tx1"/>
                </a:solidFill>
                <a:latin typeface="Courier New" panose="02070309020205020404" pitchFamily="49" charset="0"/>
                <a:cs typeface="Courier New" panose="02070309020205020404" pitchFamily="49" charset="0"/>
              </a:rPr>
              <a:t>().</a:t>
            </a:r>
            <a:r>
              <a:rPr lang="en-IN" sz="1600" i="1" err="1">
                <a:solidFill>
                  <a:schemeClr val="tx1"/>
                </a:solidFill>
                <a:latin typeface="Courier New" panose="02070309020205020404" pitchFamily="49" charset="0"/>
                <a:cs typeface="Courier New" panose="02070309020205020404" pitchFamily="49" charset="0"/>
              </a:rPr>
              <a:t>getDocuments</a:t>
            </a:r>
            <a:r>
              <a:rPr lang="en-IN" sz="1600">
                <a:solidFill>
                  <a:schemeClr val="tx1"/>
                </a:solidFill>
                <a:latin typeface="Courier New" panose="02070309020205020404" pitchFamily="49" charset="0"/>
                <a:cs typeface="Courier New" panose="02070309020205020404" pitchFamily="49" charset="0"/>
              </a:rPr>
              <a:t>();</a:t>
            </a:r>
          </a:p>
          <a:p>
            <a:r>
              <a:rPr lang="en-IN" sz="1600">
                <a:solidFill>
                  <a:schemeClr val="tx1"/>
                </a:solidFill>
                <a:latin typeface="Courier New" panose="02070309020205020404" pitchFamily="49" charset="0"/>
                <a:cs typeface="Courier New" panose="02070309020205020404" pitchFamily="49" charset="0"/>
              </a:rPr>
              <a:t>for (</a:t>
            </a:r>
            <a:r>
              <a:rPr lang="en-IN" sz="1600" b="1" err="1">
                <a:solidFill>
                  <a:schemeClr val="tx1"/>
                </a:solidFill>
                <a:latin typeface="Courier New" panose="02070309020205020404" pitchFamily="49" charset="0"/>
                <a:cs typeface="Courier New" panose="02070309020205020404" pitchFamily="49" charset="0"/>
              </a:rPr>
              <a:t>QueryDocumentSnapshot</a:t>
            </a:r>
            <a:r>
              <a:rPr lang="en-IN" sz="1600">
                <a:solidFill>
                  <a:schemeClr val="tx1"/>
                </a:solidFill>
                <a:latin typeface="Courier New" panose="02070309020205020404" pitchFamily="49" charset="0"/>
                <a:cs typeface="Courier New" panose="02070309020205020404" pitchFamily="49" charset="0"/>
              </a:rPr>
              <a:t> document : documents) {</a:t>
            </a:r>
          </a:p>
          <a:p>
            <a:r>
              <a:rPr lang="en-IN" sz="1600">
                <a:solidFill>
                  <a:schemeClr val="tx1"/>
                </a:solidFill>
                <a:latin typeface="Courier New" panose="02070309020205020404" pitchFamily="49" charset="0"/>
                <a:cs typeface="Courier New" panose="02070309020205020404" pitchFamily="49" charset="0"/>
              </a:rPr>
              <a:t>   document.</a:t>
            </a:r>
            <a:r>
              <a:rPr lang="en-IN" sz="1600" i="1" err="1">
                <a:solidFill>
                  <a:schemeClr val="tx1"/>
                </a:solidFill>
                <a:latin typeface="Courier New" panose="02070309020205020404" pitchFamily="49" charset="0"/>
                <a:cs typeface="Courier New" panose="02070309020205020404" pitchFamily="49" charset="0"/>
              </a:rPr>
              <a:t>getReference</a:t>
            </a:r>
            <a:r>
              <a:rPr lang="en-IN" sz="1600">
                <a:solidFill>
                  <a:schemeClr val="tx1"/>
                </a:solidFill>
                <a:latin typeface="Courier New" panose="02070309020205020404" pitchFamily="49" charset="0"/>
                <a:cs typeface="Courier New" panose="02070309020205020404" pitchFamily="49" charset="0"/>
              </a:rPr>
              <a:t>().</a:t>
            </a:r>
            <a:r>
              <a:rPr lang="en-IN" sz="1600" i="1">
                <a:solidFill>
                  <a:schemeClr val="tx1"/>
                </a:solidFill>
                <a:latin typeface="Courier New" panose="02070309020205020404" pitchFamily="49" charset="0"/>
                <a:cs typeface="Courier New" panose="02070309020205020404" pitchFamily="49" charset="0"/>
              </a:rPr>
              <a:t>delete</a:t>
            </a:r>
            <a:r>
              <a:rPr lang="en-IN" sz="1600">
                <a:solidFill>
                  <a:schemeClr val="tx1"/>
                </a:solidFill>
                <a:latin typeface="Courier New" panose="02070309020205020404" pitchFamily="49" charset="0"/>
                <a:cs typeface="Courier New" panose="02070309020205020404" pitchFamily="49" charset="0"/>
              </a:rPr>
              <a:t>();</a:t>
            </a:r>
          </a:p>
          <a:p>
            <a:r>
              <a:rPr lang="en-IN" sz="1600">
                <a:solidFill>
                  <a:schemeClr val="tx1"/>
                </a:solidFill>
                <a:latin typeface="Courier New" panose="02070309020205020404" pitchFamily="49" charset="0"/>
                <a:cs typeface="Courier New" panose="02070309020205020404" pitchFamily="49" charset="0"/>
              </a:rPr>
              <a:t>   ++deleted;</a:t>
            </a:r>
          </a:p>
          <a:p>
            <a:r>
              <a:rPr lang="en-IN" sz="1600">
                <a:solidFill>
                  <a:schemeClr val="tx1"/>
                </a:solidFill>
                <a:latin typeface="Courier New" panose="02070309020205020404" pitchFamily="49" charset="0"/>
                <a:cs typeface="Courier New" panose="02070309020205020404" pitchFamily="49" charset="0"/>
              </a:rPr>
              <a:t>}</a:t>
            </a:r>
          </a:p>
          <a:p>
            <a:r>
              <a:rPr lang="en-IN" sz="1600">
                <a:solidFill>
                  <a:schemeClr val="tx1"/>
                </a:solidFill>
                <a:latin typeface="Courier New" panose="02070309020205020404" pitchFamily="49" charset="0"/>
                <a:cs typeface="Courier New" panose="02070309020205020404" pitchFamily="49" charset="0"/>
              </a:rPr>
              <a:t>if (deleted &gt;= batchSize) {</a:t>
            </a:r>
          </a:p>
          <a:p>
            <a:r>
              <a:rPr lang="en-IN" sz="1600">
                <a:solidFill>
                  <a:schemeClr val="tx1"/>
                </a:solidFill>
                <a:latin typeface="Courier New" panose="02070309020205020404" pitchFamily="49" charset="0"/>
                <a:cs typeface="Courier New" panose="02070309020205020404" pitchFamily="49" charset="0"/>
              </a:rPr>
              <a:t>   // retrieve and delete another batch</a:t>
            </a:r>
          </a:p>
          <a:p>
            <a:r>
              <a:rPr lang="en-IN" sz="1600">
                <a:solidFill>
                  <a:schemeClr val="tx1"/>
                </a:solidFill>
                <a:latin typeface="Courier New" panose="02070309020205020404" pitchFamily="49" charset="0"/>
                <a:cs typeface="Courier New" panose="02070309020205020404" pitchFamily="49" charset="0"/>
              </a:rPr>
              <a:t>   </a:t>
            </a:r>
            <a:r>
              <a:rPr lang="en-IN" sz="1600" i="1" err="1">
                <a:solidFill>
                  <a:schemeClr val="tx1"/>
                </a:solidFill>
                <a:latin typeface="Courier New" panose="02070309020205020404" pitchFamily="49" charset="0"/>
                <a:cs typeface="Courier New" panose="02070309020205020404" pitchFamily="49" charset="0"/>
              </a:rPr>
              <a:t>deleteCollection</a:t>
            </a:r>
            <a:r>
              <a:rPr lang="en-IN" sz="1600">
                <a:solidFill>
                  <a:schemeClr val="tx1"/>
                </a:solidFill>
                <a:latin typeface="Courier New" panose="02070309020205020404" pitchFamily="49" charset="0"/>
                <a:cs typeface="Courier New" panose="02070309020205020404" pitchFamily="49" charset="0"/>
              </a:rPr>
              <a:t>(collection, batchSize);</a:t>
            </a:r>
          </a:p>
          <a:p>
            <a:r>
              <a:rPr lang="en-IN" sz="1600">
                <a:solidFill>
                  <a:schemeClr val="tx1"/>
                </a:solidFill>
                <a:latin typeface="Courier New" panose="02070309020205020404" pitchFamily="49" charset="0"/>
                <a:cs typeface="Courier New" panose="02070309020205020404" pitchFamily="49" charset="0"/>
              </a:rPr>
              <a:t>}</a:t>
            </a:r>
          </a:p>
          <a:p>
            <a:r>
              <a:rPr lang="en-IN" sz="1600">
                <a:solidFill>
                  <a:schemeClr val="tx1"/>
                </a:solidFill>
                <a:latin typeface="Courier New" panose="02070309020205020404" pitchFamily="49" charset="0"/>
                <a:cs typeface="Courier New" panose="02070309020205020404" pitchFamily="49" charset="0"/>
              </a:rPr>
              <a:t>  } catch (</a:t>
            </a:r>
            <a:r>
              <a:rPr lang="en-IN" sz="1600" b="1">
                <a:solidFill>
                  <a:schemeClr val="tx1"/>
                </a:solidFill>
                <a:latin typeface="Courier New" panose="02070309020205020404" pitchFamily="49" charset="0"/>
                <a:cs typeface="Courier New" panose="02070309020205020404" pitchFamily="49" charset="0"/>
              </a:rPr>
              <a:t>Exception</a:t>
            </a:r>
            <a:r>
              <a:rPr lang="en-IN" sz="1600">
                <a:solidFill>
                  <a:schemeClr val="tx1"/>
                </a:solidFill>
                <a:latin typeface="Courier New" panose="02070309020205020404" pitchFamily="49" charset="0"/>
                <a:cs typeface="Courier New" panose="02070309020205020404" pitchFamily="49" charset="0"/>
              </a:rPr>
              <a:t> e) {</a:t>
            </a:r>
          </a:p>
          <a:p>
            <a:r>
              <a:rPr lang="en-IN" sz="1600" b="1" err="1">
                <a:solidFill>
                  <a:schemeClr val="tx1"/>
                </a:solidFill>
                <a:latin typeface="Courier New" panose="02070309020205020404" pitchFamily="49" charset="0"/>
                <a:cs typeface="Courier New" panose="02070309020205020404" pitchFamily="49" charset="0"/>
              </a:rPr>
              <a:t>System</a:t>
            </a:r>
            <a:r>
              <a:rPr lang="en-IN" sz="1600" err="1">
                <a:solidFill>
                  <a:schemeClr val="tx1"/>
                </a:solidFill>
                <a:latin typeface="Courier New" panose="02070309020205020404" pitchFamily="49" charset="0"/>
                <a:cs typeface="Courier New" panose="02070309020205020404" pitchFamily="49" charset="0"/>
              </a:rPr>
              <a:t>.err.</a:t>
            </a:r>
            <a:r>
              <a:rPr lang="en-IN" sz="1600" i="1" err="1">
                <a:solidFill>
                  <a:schemeClr val="tx1"/>
                </a:solidFill>
                <a:latin typeface="Courier New" panose="02070309020205020404" pitchFamily="49" charset="0"/>
                <a:cs typeface="Courier New" panose="02070309020205020404" pitchFamily="49" charset="0"/>
              </a:rPr>
              <a:t>println</a:t>
            </a:r>
            <a:r>
              <a:rPr lang="en-IN" sz="1600">
                <a:solidFill>
                  <a:schemeClr val="tx1"/>
                </a:solidFill>
                <a:latin typeface="Courier New" panose="02070309020205020404" pitchFamily="49" charset="0"/>
                <a:cs typeface="Courier New" panose="02070309020205020404" pitchFamily="49" charset="0"/>
              </a:rPr>
              <a:t>("Error deleting collection : " + e.</a:t>
            </a:r>
            <a:r>
              <a:rPr lang="en-IN" sz="1600" i="1" err="1">
                <a:solidFill>
                  <a:schemeClr val="tx1"/>
                </a:solidFill>
                <a:latin typeface="Courier New" panose="02070309020205020404" pitchFamily="49" charset="0"/>
                <a:cs typeface="Courier New" panose="02070309020205020404" pitchFamily="49" charset="0"/>
              </a:rPr>
              <a:t>getMessage</a:t>
            </a:r>
            <a:r>
              <a:rPr lang="en-IN" sz="1600">
                <a:solidFill>
                  <a:schemeClr val="tx1"/>
                </a:solidFill>
                <a:latin typeface="Courier New" panose="02070309020205020404" pitchFamily="49" charset="0"/>
                <a:cs typeface="Courier New" panose="02070309020205020404" pitchFamily="49" charset="0"/>
              </a:rPr>
              <a:t>());</a:t>
            </a:r>
          </a:p>
          <a:p>
            <a:r>
              <a:rPr lang="en-IN" sz="1600">
                <a:solidFill>
                  <a:schemeClr val="tx1"/>
                </a:solidFill>
                <a:latin typeface="Courier New" panose="02070309020205020404" pitchFamily="49" charset="0"/>
                <a:cs typeface="Courier New" panose="02070309020205020404" pitchFamily="49" charset="0"/>
              </a:rPr>
              <a:t>  }</a:t>
            </a:r>
          </a:p>
          <a:p>
            <a:r>
              <a:rPr lang="en-IN" sz="1600">
                <a:solidFill>
                  <a:schemeClr val="tx1"/>
                </a:solidFill>
                <a:latin typeface="Courier New" panose="02070309020205020404" pitchFamily="49" charset="0"/>
                <a:cs typeface="Courier New" panose="02070309020205020404" pitchFamily="49" charset="0"/>
              </a:rPr>
              <a:t>}</a:t>
            </a:r>
          </a:p>
        </p:txBody>
      </p:sp>
      <p:sp>
        <p:nvSpPr>
          <p:cNvPr id="6" name="Rectangle 5"/>
          <p:cNvSpPr/>
          <p:nvPr/>
        </p:nvSpPr>
        <p:spPr>
          <a:xfrm>
            <a:off x="133453" y="1214518"/>
            <a:ext cx="559561" cy="47679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600" b="1">
                <a:solidFill>
                  <a:schemeClr val="tx1"/>
                </a:solidFill>
                <a:latin typeface="Courier New" panose="02070309020205020404" pitchFamily="49" charset="0"/>
                <a:cs typeface="Courier New" panose="02070309020205020404" pitchFamily="49" charset="0"/>
              </a:rPr>
              <a:t>1</a:t>
            </a:r>
          </a:p>
          <a:p>
            <a:pPr algn="r"/>
            <a:r>
              <a:rPr lang="en-US" sz="1600" b="1">
                <a:solidFill>
                  <a:schemeClr val="tx1"/>
                </a:solidFill>
                <a:latin typeface="Courier New" panose="02070309020205020404" pitchFamily="49" charset="0"/>
                <a:cs typeface="Courier New" panose="02070309020205020404" pitchFamily="49" charset="0"/>
              </a:rPr>
              <a:t>2</a:t>
            </a:r>
          </a:p>
          <a:p>
            <a:pPr algn="r"/>
            <a:r>
              <a:rPr lang="en-US" sz="1600" b="1">
                <a:solidFill>
                  <a:schemeClr val="tx1"/>
                </a:solidFill>
                <a:latin typeface="Courier New" panose="02070309020205020404" pitchFamily="49" charset="0"/>
                <a:cs typeface="Courier New" panose="02070309020205020404" pitchFamily="49" charset="0"/>
              </a:rPr>
              <a:t>3</a:t>
            </a:r>
          </a:p>
          <a:p>
            <a:pPr algn="r"/>
            <a:r>
              <a:rPr lang="en-US" sz="1600" b="1">
                <a:solidFill>
                  <a:schemeClr val="tx1"/>
                </a:solidFill>
                <a:latin typeface="Courier New" panose="02070309020205020404" pitchFamily="49" charset="0"/>
                <a:cs typeface="Courier New" panose="02070309020205020404" pitchFamily="49" charset="0"/>
              </a:rPr>
              <a:t>4</a:t>
            </a:r>
          </a:p>
          <a:p>
            <a:pPr algn="r"/>
            <a:r>
              <a:rPr lang="en-US" sz="1600" b="1">
                <a:solidFill>
                  <a:schemeClr val="tx1"/>
                </a:solidFill>
                <a:latin typeface="Courier New" panose="02070309020205020404" pitchFamily="49" charset="0"/>
                <a:cs typeface="Courier New" panose="02070309020205020404" pitchFamily="49" charset="0"/>
              </a:rPr>
              <a:t>5</a:t>
            </a:r>
          </a:p>
          <a:p>
            <a:pPr algn="r"/>
            <a:r>
              <a:rPr lang="en-US" sz="1600" b="1">
                <a:solidFill>
                  <a:schemeClr val="tx1"/>
                </a:solidFill>
                <a:latin typeface="Courier New" panose="02070309020205020404" pitchFamily="49" charset="0"/>
                <a:cs typeface="Courier New" panose="02070309020205020404" pitchFamily="49" charset="0"/>
              </a:rPr>
              <a:t>6</a:t>
            </a:r>
          </a:p>
          <a:p>
            <a:pPr algn="r"/>
            <a:r>
              <a:rPr lang="en-US" sz="1600" b="1">
                <a:solidFill>
                  <a:schemeClr val="tx1"/>
                </a:solidFill>
                <a:latin typeface="Courier New" panose="02070309020205020404" pitchFamily="49" charset="0"/>
                <a:cs typeface="Courier New" panose="02070309020205020404" pitchFamily="49" charset="0"/>
              </a:rPr>
              <a:t>7</a:t>
            </a:r>
          </a:p>
          <a:p>
            <a:pPr algn="r"/>
            <a:r>
              <a:rPr lang="en-US" sz="1600" b="1">
                <a:solidFill>
                  <a:schemeClr val="tx1"/>
                </a:solidFill>
                <a:latin typeface="Courier New" panose="02070309020205020404" pitchFamily="49" charset="0"/>
                <a:cs typeface="Courier New" panose="02070309020205020404" pitchFamily="49" charset="0"/>
              </a:rPr>
              <a:t>8</a:t>
            </a:r>
          </a:p>
          <a:p>
            <a:pPr algn="r"/>
            <a:r>
              <a:rPr lang="en-US" sz="1600" b="1">
                <a:solidFill>
                  <a:schemeClr val="tx1"/>
                </a:solidFill>
                <a:latin typeface="Courier New" panose="02070309020205020404" pitchFamily="49" charset="0"/>
                <a:cs typeface="Courier New" panose="02070309020205020404" pitchFamily="49" charset="0"/>
              </a:rPr>
              <a:t>9</a:t>
            </a:r>
          </a:p>
          <a:p>
            <a:pPr algn="r"/>
            <a:r>
              <a:rPr lang="en-US" sz="1600" b="1">
                <a:solidFill>
                  <a:schemeClr val="tx1"/>
                </a:solidFill>
                <a:latin typeface="Courier New" panose="02070309020205020404" pitchFamily="49" charset="0"/>
                <a:cs typeface="Courier New" panose="02070309020205020404" pitchFamily="49" charset="0"/>
              </a:rPr>
              <a:t>10</a:t>
            </a:r>
          </a:p>
          <a:p>
            <a:pPr algn="r"/>
            <a:r>
              <a:rPr lang="en-US" sz="1600" b="1">
                <a:solidFill>
                  <a:schemeClr val="tx1"/>
                </a:solidFill>
                <a:latin typeface="Courier New" panose="02070309020205020404" pitchFamily="49" charset="0"/>
                <a:cs typeface="Courier New" panose="02070309020205020404" pitchFamily="49" charset="0"/>
              </a:rPr>
              <a:t>11</a:t>
            </a:r>
          </a:p>
          <a:p>
            <a:pPr algn="r"/>
            <a:r>
              <a:rPr lang="en-US" sz="1600" b="1">
                <a:solidFill>
                  <a:schemeClr val="tx1"/>
                </a:solidFill>
                <a:latin typeface="Courier New" panose="02070309020205020404" pitchFamily="49" charset="0"/>
                <a:cs typeface="Courier New" panose="02070309020205020404" pitchFamily="49" charset="0"/>
              </a:rPr>
              <a:t>12</a:t>
            </a:r>
          </a:p>
          <a:p>
            <a:pPr algn="r"/>
            <a:r>
              <a:rPr lang="en-US" sz="1600" b="1">
                <a:solidFill>
                  <a:schemeClr val="tx1"/>
                </a:solidFill>
                <a:latin typeface="Courier New" panose="02070309020205020404" pitchFamily="49" charset="0"/>
                <a:cs typeface="Courier New" panose="02070309020205020404" pitchFamily="49" charset="0"/>
              </a:rPr>
              <a:t>13</a:t>
            </a:r>
          </a:p>
          <a:p>
            <a:pPr algn="r"/>
            <a:r>
              <a:rPr lang="en-US" sz="1600" b="1">
                <a:solidFill>
                  <a:schemeClr val="tx1"/>
                </a:solidFill>
                <a:latin typeface="Courier New" panose="02070309020205020404" pitchFamily="49" charset="0"/>
                <a:cs typeface="Courier New" panose="02070309020205020404" pitchFamily="49" charset="0"/>
              </a:rPr>
              <a:t>14</a:t>
            </a:r>
          </a:p>
          <a:p>
            <a:pPr algn="r"/>
            <a:r>
              <a:rPr lang="en-US" sz="1600" b="1">
                <a:solidFill>
                  <a:schemeClr val="tx1"/>
                </a:solidFill>
                <a:latin typeface="Courier New" panose="02070309020205020404" pitchFamily="49" charset="0"/>
                <a:cs typeface="Courier New" panose="02070309020205020404" pitchFamily="49" charset="0"/>
              </a:rPr>
              <a:t>15</a:t>
            </a:r>
          </a:p>
          <a:p>
            <a:pPr algn="r"/>
            <a:r>
              <a:rPr lang="en-US" sz="1600" b="1">
                <a:solidFill>
                  <a:schemeClr val="tx1"/>
                </a:solidFill>
                <a:latin typeface="Courier New" panose="02070309020205020404" pitchFamily="49" charset="0"/>
                <a:cs typeface="Courier New" panose="02070309020205020404" pitchFamily="49" charset="0"/>
              </a:rPr>
              <a:t>16</a:t>
            </a:r>
          </a:p>
          <a:p>
            <a:pPr algn="r"/>
            <a:r>
              <a:rPr lang="en-US" sz="1600" b="1">
                <a:solidFill>
                  <a:schemeClr val="tx1"/>
                </a:solidFill>
                <a:latin typeface="Courier New" panose="02070309020205020404" pitchFamily="49" charset="0"/>
                <a:cs typeface="Courier New" panose="02070309020205020404" pitchFamily="49" charset="0"/>
              </a:rPr>
              <a:t>17</a:t>
            </a:r>
          </a:p>
          <a:p>
            <a:pPr algn="r"/>
            <a:r>
              <a:rPr lang="en-US" sz="1600" b="1">
                <a:solidFill>
                  <a:schemeClr val="tx1"/>
                </a:solidFill>
                <a:latin typeface="Courier New" panose="02070309020205020404" pitchFamily="49" charset="0"/>
                <a:cs typeface="Courier New" panose="02070309020205020404" pitchFamily="49" charset="0"/>
              </a:rPr>
              <a:t>18</a:t>
            </a:r>
          </a:p>
          <a:p>
            <a:pPr algn="r"/>
            <a:r>
              <a:rPr lang="en-US" sz="1600" b="1">
                <a:solidFill>
                  <a:schemeClr val="tx1"/>
                </a:solidFill>
                <a:latin typeface="Courier New" panose="02070309020205020404" pitchFamily="49" charset="0"/>
                <a:cs typeface="Courier New" panose="02070309020205020404" pitchFamily="49" charset="0"/>
              </a:rPr>
              <a:t>19</a:t>
            </a:r>
          </a:p>
        </p:txBody>
      </p:sp>
    </p:spTree>
    <p:extLst>
      <p:ext uri="{BB962C8B-B14F-4D97-AF65-F5344CB8AC3E}">
        <p14:creationId xmlns:p14="http://schemas.microsoft.com/office/powerpoint/2010/main" val="1802019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solidFill>
                  <a:schemeClr val="tx1"/>
                </a:solidFill>
              </a:rPr>
              <a:t>Example</a:t>
            </a:r>
            <a:endParaRPr lang="en-US">
              <a:solidFill>
                <a:schemeClr val="tx1"/>
              </a:solidFill>
            </a:endParaRPr>
          </a:p>
        </p:txBody>
      </p:sp>
      <p:sp>
        <p:nvSpPr>
          <p:cNvPr id="3" name="Content Placeholder 2"/>
          <p:cNvSpPr>
            <a:spLocks noGrp="1"/>
          </p:cNvSpPr>
          <p:nvPr>
            <p:ph idx="1"/>
          </p:nvPr>
        </p:nvSpPr>
        <p:spPr/>
        <p:txBody>
          <a:bodyPr/>
          <a:lstStyle/>
          <a:p>
            <a:pPr lvl="0"/>
            <a:r>
              <a:rPr lang="en-US"/>
              <a:t>To access the </a:t>
            </a:r>
            <a:r>
              <a:rPr lang="en-US" b="1"/>
              <a:t>fused location provider</a:t>
            </a:r>
            <a:r>
              <a:rPr lang="en-US"/>
              <a:t>, your app's development project must include </a:t>
            </a:r>
            <a:r>
              <a:rPr lang="en-US" b="1"/>
              <a:t>Google Play</a:t>
            </a:r>
            <a:r>
              <a:rPr lang="en-US"/>
              <a:t> </a:t>
            </a:r>
            <a:r>
              <a:rPr lang="en-US" b="1"/>
              <a:t>services</a:t>
            </a:r>
            <a:r>
              <a:rPr lang="en-US"/>
              <a:t>. Download and install the Google Play services component via the SDK Manager and add the library to your project. </a:t>
            </a:r>
          </a:p>
          <a:p>
            <a:pPr lvl="0"/>
            <a:r>
              <a:rPr lang="en-US"/>
              <a:t>Apps whose features use location services must request location permissions, depending on the use cases of those features.</a:t>
            </a:r>
          </a:p>
          <a:p>
            <a:pPr lvl="0"/>
            <a:r>
              <a:rPr lang="en-US"/>
              <a:t>In your activity's onCreate() method, create an instance of the </a:t>
            </a:r>
            <a:r>
              <a:rPr lang="en-US" b="1"/>
              <a:t>Fused Location Provider Client</a:t>
            </a:r>
            <a:r>
              <a:rPr lang="en-US"/>
              <a:t> as the following code snippet shows.</a:t>
            </a:r>
          </a:p>
          <a:p>
            <a:endParaRPr lang="en-US"/>
          </a:p>
        </p:txBody>
      </p:sp>
      <p:sp>
        <p:nvSpPr>
          <p:cNvPr id="4" name="Round Same Side Corner Rectangle 3"/>
          <p:cNvSpPr/>
          <p:nvPr/>
        </p:nvSpPr>
        <p:spPr>
          <a:xfrm>
            <a:off x="254009" y="3549539"/>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813570" y="3890733"/>
            <a:ext cx="10102080" cy="19202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115000"/>
              </a:lnSpc>
            </a:pPr>
            <a:r>
              <a:rPr lang="en-US" sz="1400">
                <a:solidFill>
                  <a:schemeClr val="tx1"/>
                </a:solidFill>
                <a:latin typeface="Courier New" panose="02070309020205020404" pitchFamily="49" charset="0"/>
                <a:cs typeface="Courier New" panose="02070309020205020404" pitchFamily="49" charset="0"/>
              </a:rPr>
              <a:t>private FusedLocationProviderClient fusedLocationClient;</a:t>
            </a:r>
          </a:p>
          <a:p>
            <a:pPr lvl="0">
              <a:lnSpc>
                <a:spcPct val="115000"/>
              </a:lnSpc>
            </a:pPr>
            <a:endParaRPr lang="en-US" sz="1400">
              <a:solidFill>
                <a:schemeClr val="tx1"/>
              </a:solidFill>
              <a:latin typeface="Courier New" panose="02070309020205020404" pitchFamily="49" charset="0"/>
              <a:cs typeface="Courier New" panose="02070309020205020404" pitchFamily="49" charset="0"/>
            </a:endParaRPr>
          </a:p>
          <a:p>
            <a:pPr lvl="0">
              <a:lnSpc>
                <a:spcPct val="115000"/>
              </a:lnSpc>
            </a:pPr>
            <a:r>
              <a:rPr lang="en-US" sz="1400">
                <a:solidFill>
                  <a:schemeClr val="tx1"/>
                </a:solidFill>
                <a:latin typeface="Courier New" panose="02070309020205020404" pitchFamily="49" charset="0"/>
                <a:cs typeface="Courier New" panose="02070309020205020404" pitchFamily="49" charset="0"/>
              </a:rPr>
              <a:t>@Override</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protected void onCreate(Bundle savedInstanceState) {</a:t>
            </a:r>
          </a:p>
          <a:p>
            <a:pPr lvl="0">
              <a:lnSpc>
                <a:spcPct val="115000"/>
              </a:lnSpc>
            </a:pPr>
            <a:endParaRPr lang="en-US" sz="1400">
              <a:solidFill>
                <a:schemeClr val="tx1"/>
              </a:solidFill>
              <a:latin typeface="Courier New" panose="02070309020205020404" pitchFamily="49" charset="0"/>
              <a:cs typeface="Courier New" panose="02070309020205020404" pitchFamily="49" charset="0"/>
            </a:endParaRPr>
          </a:p>
          <a:p>
            <a:pPr lvl="0">
              <a:lnSpc>
                <a:spcPct val="115000"/>
              </a:lnSpc>
            </a:pPr>
            <a:r>
              <a:rPr lang="en-US" sz="1400">
                <a:solidFill>
                  <a:schemeClr val="tx1"/>
                </a:solidFill>
                <a:latin typeface="Courier New" panose="02070309020205020404" pitchFamily="49" charset="0"/>
                <a:cs typeface="Courier New" panose="02070309020205020404" pitchFamily="49" charset="0"/>
              </a:rPr>
              <a:t>	fusedLocationClient = LocationServices.getFusedLocationProviderClient(this);</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a:t>
            </a:r>
          </a:p>
        </p:txBody>
      </p:sp>
      <p:sp>
        <p:nvSpPr>
          <p:cNvPr id="6" name="Rectangle 5"/>
          <p:cNvSpPr/>
          <p:nvPr/>
        </p:nvSpPr>
        <p:spPr>
          <a:xfrm>
            <a:off x="254011" y="3890734"/>
            <a:ext cx="559560" cy="19045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600" b="1">
                <a:solidFill>
                  <a:schemeClr val="tx1"/>
                </a:solidFill>
                <a:latin typeface="+mj-lt"/>
                <a:cs typeface="Consolas" panose="020B0609020204030204" pitchFamily="49" charset="0"/>
              </a:rPr>
              <a:t>1</a:t>
            </a:r>
          </a:p>
          <a:p>
            <a:pPr algn="r"/>
            <a:r>
              <a:rPr lang="en-US" sz="1600" b="1">
                <a:solidFill>
                  <a:schemeClr val="tx1"/>
                </a:solidFill>
                <a:latin typeface="+mj-lt"/>
                <a:cs typeface="Consolas" panose="020B0609020204030204" pitchFamily="49" charset="0"/>
              </a:rPr>
              <a:t>2</a:t>
            </a:r>
          </a:p>
          <a:p>
            <a:pPr algn="r"/>
            <a:r>
              <a:rPr lang="en-US" sz="1600" b="1">
                <a:solidFill>
                  <a:schemeClr val="tx1"/>
                </a:solidFill>
                <a:latin typeface="+mj-lt"/>
                <a:cs typeface="Consolas" panose="020B0609020204030204" pitchFamily="49" charset="0"/>
              </a:rPr>
              <a:t>3</a:t>
            </a:r>
          </a:p>
          <a:p>
            <a:pPr algn="r"/>
            <a:r>
              <a:rPr lang="en-US" sz="1600" b="1">
                <a:solidFill>
                  <a:schemeClr val="tx1"/>
                </a:solidFill>
                <a:latin typeface="+mj-lt"/>
                <a:cs typeface="Consolas" panose="020B0609020204030204" pitchFamily="49" charset="0"/>
              </a:rPr>
              <a:t>4</a:t>
            </a:r>
          </a:p>
          <a:p>
            <a:pPr algn="r"/>
            <a:r>
              <a:rPr lang="en-US" sz="1600" b="1">
                <a:solidFill>
                  <a:schemeClr val="tx1"/>
                </a:solidFill>
                <a:latin typeface="+mj-lt"/>
                <a:cs typeface="Consolas" panose="020B0609020204030204" pitchFamily="49" charset="0"/>
              </a:rPr>
              <a:t>5</a:t>
            </a:r>
          </a:p>
          <a:p>
            <a:pPr algn="r"/>
            <a:r>
              <a:rPr lang="en-US" sz="1600" b="1">
                <a:solidFill>
                  <a:schemeClr val="tx1"/>
                </a:solidFill>
                <a:latin typeface="+mj-lt"/>
                <a:cs typeface="Consolas" panose="020B0609020204030204" pitchFamily="49" charset="0"/>
              </a:rPr>
              <a:t>6</a:t>
            </a:r>
          </a:p>
          <a:p>
            <a:pPr algn="r"/>
            <a:r>
              <a:rPr lang="en-US" sz="1600" b="1">
                <a:solidFill>
                  <a:schemeClr val="tx1"/>
                </a:solidFill>
                <a:latin typeface="+mj-lt"/>
                <a:cs typeface="Consolas" panose="020B0609020204030204" pitchFamily="49" charset="0"/>
              </a:rPr>
              <a:t>7</a:t>
            </a:r>
          </a:p>
        </p:txBody>
      </p:sp>
    </p:spTree>
    <p:extLst>
      <p:ext uri="{BB962C8B-B14F-4D97-AF65-F5344CB8AC3E}">
        <p14:creationId xmlns:p14="http://schemas.microsoft.com/office/powerpoint/2010/main" val="41318395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Fused Location </a:t>
            </a:r>
          </a:p>
        </p:txBody>
      </p:sp>
      <p:sp>
        <p:nvSpPr>
          <p:cNvPr id="4" name="Round Same Side Corner Rectangle 3"/>
          <p:cNvSpPr/>
          <p:nvPr/>
        </p:nvSpPr>
        <p:spPr>
          <a:xfrm>
            <a:off x="240361" y="874578"/>
            <a:ext cx="2068597" cy="325484"/>
          </a:xfrm>
          <a:prstGeom prst="round2Same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600">
                <a:solidFill>
                  <a:srgbClr val="FFC000"/>
                </a:solidFill>
              </a:rPr>
              <a:t>Code</a:t>
            </a:r>
            <a:endParaRPr lang="en-US" sz="1600">
              <a:solidFill>
                <a:srgbClr val="FFC000"/>
              </a:solidFill>
            </a:endParaRPr>
          </a:p>
        </p:txBody>
      </p:sp>
      <p:sp>
        <p:nvSpPr>
          <p:cNvPr id="5" name="Rectangle 4"/>
          <p:cNvSpPr/>
          <p:nvPr/>
        </p:nvSpPr>
        <p:spPr>
          <a:xfrm>
            <a:off x="799921" y="1215772"/>
            <a:ext cx="9341606" cy="2741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nSpc>
                <a:spcPct val="115000"/>
              </a:lnSpc>
            </a:pPr>
            <a:r>
              <a:rPr lang="en-US" sz="1400" err="1">
                <a:solidFill>
                  <a:schemeClr val="tx1"/>
                </a:solidFill>
                <a:latin typeface="Courier New" panose="02070309020205020404" pitchFamily="49" charset="0"/>
                <a:cs typeface="Courier New" panose="02070309020205020404" pitchFamily="49" charset="0"/>
              </a:rPr>
              <a:t>fusedLocationClient.getLastLocation()</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        .addOnSuccessListener(this, new </a:t>
            </a:r>
            <a:r>
              <a:rPr lang="en-US" sz="1400" b="1" err="1">
                <a:solidFill>
                  <a:schemeClr val="tx1"/>
                </a:solidFill>
                <a:latin typeface="Courier New" panose="02070309020205020404" pitchFamily="49" charset="0"/>
                <a:cs typeface="Courier New" panose="02070309020205020404" pitchFamily="49" charset="0"/>
              </a:rPr>
              <a:t>OnSuccessListener</a:t>
            </a:r>
            <a:r>
              <a:rPr lang="en-US" sz="1400">
                <a:solidFill>
                  <a:schemeClr val="tx1"/>
                </a:solidFill>
                <a:latin typeface="Courier New" panose="02070309020205020404" pitchFamily="49" charset="0"/>
                <a:cs typeface="Courier New" panose="02070309020205020404" pitchFamily="49" charset="0"/>
              </a:rPr>
              <a:t>&lt;</a:t>
            </a:r>
            <a:r>
              <a:rPr lang="en-US" sz="1400" b="1">
                <a:solidFill>
                  <a:schemeClr val="tx1"/>
                </a:solidFill>
                <a:latin typeface="Courier New" panose="02070309020205020404" pitchFamily="49" charset="0"/>
                <a:cs typeface="Courier New" panose="02070309020205020404" pitchFamily="49" charset="0"/>
              </a:rPr>
              <a:t>Location</a:t>
            </a:r>
            <a:r>
              <a:rPr lang="en-US" sz="1400">
                <a:solidFill>
                  <a:schemeClr val="tx1"/>
                </a:solidFill>
                <a:latin typeface="Courier New" panose="02070309020205020404" pitchFamily="49" charset="0"/>
                <a:cs typeface="Courier New" panose="02070309020205020404" pitchFamily="49" charset="0"/>
              </a:rPr>
              <a:t>&gt;() {</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            @Override</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            public void </a:t>
            </a:r>
            <a:r>
              <a:rPr lang="en-US" sz="1400" i="1" err="1">
                <a:solidFill>
                  <a:schemeClr val="tx1"/>
                </a:solidFill>
                <a:latin typeface="Courier New" panose="02070309020205020404" pitchFamily="49" charset="0"/>
                <a:cs typeface="Courier New" panose="02070309020205020404" pitchFamily="49" charset="0"/>
              </a:rPr>
              <a:t>onSuccess</a:t>
            </a:r>
            <a:r>
              <a:rPr lang="en-US" sz="1400">
                <a:solidFill>
                  <a:schemeClr val="tx1"/>
                </a:solidFill>
                <a:latin typeface="Courier New" panose="02070309020205020404" pitchFamily="49" charset="0"/>
                <a:cs typeface="Courier New" panose="02070309020205020404" pitchFamily="49" charset="0"/>
              </a:rPr>
              <a:t>(</a:t>
            </a:r>
            <a:r>
              <a:rPr lang="en-US" sz="1400" b="1">
                <a:solidFill>
                  <a:schemeClr val="tx1"/>
                </a:solidFill>
                <a:latin typeface="Courier New" panose="02070309020205020404" pitchFamily="49" charset="0"/>
                <a:cs typeface="Courier New" panose="02070309020205020404" pitchFamily="49" charset="0"/>
              </a:rPr>
              <a:t>Location</a:t>
            </a:r>
            <a:r>
              <a:rPr lang="en-US" sz="1400">
                <a:solidFill>
                  <a:schemeClr val="tx1"/>
                </a:solidFill>
                <a:latin typeface="Courier New" panose="02070309020205020404" pitchFamily="49" charset="0"/>
                <a:cs typeface="Courier New" panose="02070309020205020404" pitchFamily="49" charset="0"/>
              </a:rPr>
              <a:t> location) {</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                // Got last known location. In some rare situations this can be null.</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                if (location != null) {</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                    // Logic to handle location object</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                }</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            }</a:t>
            </a:r>
          </a:p>
          <a:p>
            <a:pPr lvl="0">
              <a:lnSpc>
                <a:spcPct val="115000"/>
              </a:lnSpc>
            </a:pPr>
            <a:r>
              <a:rPr lang="en-US" sz="1400">
                <a:solidFill>
                  <a:schemeClr val="tx1"/>
                </a:solidFill>
                <a:latin typeface="Courier New" panose="02070309020205020404" pitchFamily="49" charset="0"/>
                <a:cs typeface="Courier New" panose="02070309020205020404" pitchFamily="49" charset="0"/>
              </a:rPr>
              <a:t>        });</a:t>
            </a:r>
          </a:p>
        </p:txBody>
      </p:sp>
      <p:sp>
        <p:nvSpPr>
          <p:cNvPr id="6" name="Rectangle 5"/>
          <p:cNvSpPr/>
          <p:nvPr/>
        </p:nvSpPr>
        <p:spPr>
          <a:xfrm>
            <a:off x="240363" y="1215772"/>
            <a:ext cx="559560" cy="27416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r"/>
            <a:r>
              <a:rPr lang="en-US" sz="1600" b="1">
                <a:solidFill>
                  <a:schemeClr val="tx1"/>
                </a:solidFill>
                <a:latin typeface="+mj-lt"/>
                <a:cs typeface="Consolas" panose="020B0609020204030204" pitchFamily="49" charset="0"/>
              </a:rPr>
              <a:t>1</a:t>
            </a:r>
          </a:p>
          <a:p>
            <a:pPr algn="r"/>
            <a:r>
              <a:rPr lang="en-US" sz="1600" b="1">
                <a:solidFill>
                  <a:schemeClr val="tx1"/>
                </a:solidFill>
                <a:latin typeface="+mj-lt"/>
                <a:cs typeface="Consolas" panose="020B0609020204030204" pitchFamily="49" charset="0"/>
              </a:rPr>
              <a:t>2</a:t>
            </a:r>
          </a:p>
          <a:p>
            <a:pPr algn="r"/>
            <a:r>
              <a:rPr lang="en-US" sz="1600" b="1">
                <a:solidFill>
                  <a:schemeClr val="tx1"/>
                </a:solidFill>
                <a:latin typeface="+mj-lt"/>
                <a:cs typeface="Consolas" panose="020B0609020204030204" pitchFamily="49" charset="0"/>
              </a:rPr>
              <a:t>3</a:t>
            </a:r>
          </a:p>
          <a:p>
            <a:pPr algn="r"/>
            <a:r>
              <a:rPr lang="en-US" sz="1600" b="1">
                <a:solidFill>
                  <a:schemeClr val="tx1"/>
                </a:solidFill>
                <a:latin typeface="+mj-lt"/>
                <a:cs typeface="Consolas" panose="020B0609020204030204" pitchFamily="49" charset="0"/>
              </a:rPr>
              <a:t>4</a:t>
            </a:r>
          </a:p>
          <a:p>
            <a:pPr algn="r"/>
            <a:r>
              <a:rPr lang="en-US" sz="1600" b="1">
                <a:solidFill>
                  <a:schemeClr val="tx1"/>
                </a:solidFill>
                <a:latin typeface="+mj-lt"/>
                <a:cs typeface="Consolas" panose="020B0609020204030204" pitchFamily="49" charset="0"/>
              </a:rPr>
              <a:t>5</a:t>
            </a:r>
          </a:p>
          <a:p>
            <a:pPr algn="r"/>
            <a:r>
              <a:rPr lang="en-US" sz="1600" b="1">
                <a:solidFill>
                  <a:schemeClr val="tx1"/>
                </a:solidFill>
                <a:latin typeface="+mj-lt"/>
                <a:cs typeface="Consolas" panose="020B0609020204030204" pitchFamily="49" charset="0"/>
              </a:rPr>
              <a:t>6</a:t>
            </a:r>
          </a:p>
          <a:p>
            <a:pPr algn="r"/>
            <a:r>
              <a:rPr lang="en-US" sz="1600" b="1">
                <a:solidFill>
                  <a:schemeClr val="tx1"/>
                </a:solidFill>
                <a:latin typeface="+mj-lt"/>
                <a:cs typeface="Consolas" panose="020B0609020204030204" pitchFamily="49" charset="0"/>
              </a:rPr>
              <a:t>7</a:t>
            </a:r>
          </a:p>
          <a:p>
            <a:pPr algn="r"/>
            <a:r>
              <a:rPr lang="en-US" sz="1600" b="1">
                <a:solidFill>
                  <a:schemeClr val="tx1"/>
                </a:solidFill>
                <a:latin typeface="+mj-lt"/>
                <a:cs typeface="Consolas" panose="020B0609020204030204" pitchFamily="49" charset="0"/>
              </a:rPr>
              <a:t>8</a:t>
            </a:r>
          </a:p>
          <a:p>
            <a:pPr algn="r"/>
            <a:r>
              <a:rPr lang="en-US" sz="1600" b="1">
                <a:solidFill>
                  <a:schemeClr val="tx1"/>
                </a:solidFill>
                <a:latin typeface="+mj-lt"/>
                <a:cs typeface="Consolas" panose="020B0609020204030204" pitchFamily="49" charset="0"/>
              </a:rPr>
              <a:t>9</a:t>
            </a:r>
          </a:p>
          <a:p>
            <a:pPr algn="r"/>
            <a:r>
              <a:rPr lang="en-US" sz="1600" b="1">
                <a:solidFill>
                  <a:schemeClr val="tx1"/>
                </a:solidFill>
                <a:latin typeface="+mj-lt"/>
                <a:cs typeface="Consolas" panose="020B0609020204030204" pitchFamily="49" charset="0"/>
              </a:rPr>
              <a:t>10</a:t>
            </a:r>
          </a:p>
        </p:txBody>
      </p:sp>
    </p:spTree>
    <p:extLst>
      <p:ext uri="{BB962C8B-B14F-4D97-AF65-F5344CB8AC3E}">
        <p14:creationId xmlns:p14="http://schemas.microsoft.com/office/powerpoint/2010/main" val="22240844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a:t>Geo Coding</a:t>
            </a:r>
            <a:endParaRPr lang="en-US"/>
          </a:p>
        </p:txBody>
      </p:sp>
      <p:sp>
        <p:nvSpPr>
          <p:cNvPr id="3" name="Content Placeholder 2"/>
          <p:cNvSpPr>
            <a:spLocks noGrp="1"/>
          </p:cNvSpPr>
          <p:nvPr>
            <p:ph idx="1"/>
          </p:nvPr>
        </p:nvSpPr>
        <p:spPr/>
        <p:txBody>
          <a:bodyPr/>
          <a:lstStyle/>
          <a:p>
            <a:pPr lvl="0"/>
            <a:r>
              <a:rPr lang="en-US" b="1" i="1">
                <a:solidFill>
                  <a:srgbClr val="C00000"/>
                </a:solidFill>
              </a:rPr>
              <a:t>Geocoding</a:t>
            </a:r>
            <a:r>
              <a:rPr lang="en-US">
                <a:solidFill>
                  <a:schemeClr val="dk1"/>
                </a:solidFill>
              </a:rPr>
              <a:t> is the process of transforming a street address or other description of a location into a (latitude, longitude) coordinate.</a:t>
            </a:r>
          </a:p>
          <a:p>
            <a:pPr lvl="0"/>
            <a:r>
              <a:rPr lang="en-US" b="1" i="1">
                <a:solidFill>
                  <a:srgbClr val="C00000"/>
                </a:solidFill>
              </a:rPr>
              <a:t>Reverse geocoding</a:t>
            </a:r>
            <a:r>
              <a:rPr lang="en-US">
                <a:solidFill>
                  <a:srgbClr val="C00000"/>
                </a:solidFill>
              </a:rPr>
              <a:t> </a:t>
            </a:r>
            <a:r>
              <a:rPr lang="en-US">
                <a:solidFill>
                  <a:schemeClr val="dk1"/>
                </a:solidFill>
              </a:rPr>
              <a:t>is the process of transforming a (latitude, longitude) coordinate into a (partial) address. </a:t>
            </a:r>
          </a:p>
          <a:p>
            <a:pPr lvl="0"/>
            <a:r>
              <a:rPr lang="en-US">
                <a:solidFill>
                  <a:schemeClr val="dk1"/>
                </a:solidFill>
              </a:rPr>
              <a:t>The amount of detail in a reverse geocoded location description may vary, for example one might contain the full street address of the closest building, while another might contain only a city name and postal code. </a:t>
            </a:r>
            <a:endParaRPr lang="en-US"/>
          </a:p>
          <a:p>
            <a:endParaRPr lang="en-US"/>
          </a:p>
        </p:txBody>
      </p:sp>
    </p:spTree>
    <p:extLst>
      <p:ext uri="{BB962C8B-B14F-4D97-AF65-F5344CB8AC3E}">
        <p14:creationId xmlns:p14="http://schemas.microsoft.com/office/powerpoint/2010/main" val="2136717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S_NET" val="6.0.27"/>
  <p:tag name="AS_OS" val="Microsoft Windows NT 10.0.17763.0"/>
  <p:tag name="AS_RELEASE_DATE" val="2024.01.14"/>
  <p:tag name="AS_TITLE" val="Aspose.Slides for .NET6"/>
  <p:tag name="AS_VERSION" val="24.1"/>
</p:tagLst>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Roboto Condensed"/>
        <a:cs typeface="Arial"/>
      </a:majorFont>
      <a:minorFont>
        <a:latin typeface="Roboto Condensed"/>
        <a:ea typeface="Roboto Condensed"/>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4080</TotalTime>
  <Words>6478</Words>
  <Application>Microsoft Office PowerPoint</Application>
  <PresentationFormat>Widescreen</PresentationFormat>
  <Paragraphs>1115</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Courier New</vt:lpstr>
      <vt:lpstr>Roboto Condensed</vt:lpstr>
      <vt:lpstr>Roboto Condensed Light</vt:lpstr>
      <vt:lpstr>Wingdings</vt:lpstr>
      <vt:lpstr>Wingdings 3</vt:lpstr>
      <vt:lpstr>Office Theme</vt:lpstr>
      <vt:lpstr>Google Map</vt:lpstr>
      <vt:lpstr>Google Map</vt:lpstr>
      <vt:lpstr>Build location-aware Apps</vt:lpstr>
      <vt:lpstr>Types of Location Access</vt:lpstr>
      <vt:lpstr>Permission Request</vt:lpstr>
      <vt:lpstr>Get the last known location</vt:lpstr>
      <vt:lpstr>Example</vt:lpstr>
      <vt:lpstr>Fused Location </vt:lpstr>
      <vt:lpstr>Geo Coding</vt:lpstr>
      <vt:lpstr>Graphics and Animation</vt:lpstr>
      <vt:lpstr>Working with 2D Graphics</vt:lpstr>
      <vt:lpstr>Example code to use an image created from drawable resource </vt:lpstr>
      <vt:lpstr>Animation with Image View</vt:lpstr>
      <vt:lpstr>Create drawables with XML resourses</vt:lpstr>
      <vt:lpstr>Animation with Image View</vt:lpstr>
      <vt:lpstr>Animation</vt:lpstr>
      <vt:lpstr>Animation Resources</vt:lpstr>
      <vt:lpstr>Tween Animation</vt:lpstr>
      <vt:lpstr>Example</vt:lpstr>
      <vt:lpstr>Example</vt:lpstr>
      <vt:lpstr>Animation with Image View</vt:lpstr>
      <vt:lpstr>Frame Animation</vt:lpstr>
      <vt:lpstr>Example</vt:lpstr>
      <vt:lpstr>Example</vt:lpstr>
      <vt:lpstr>Multimedia in Android</vt:lpstr>
      <vt:lpstr>Android Multimedia</vt:lpstr>
      <vt:lpstr>Manifest declarations</vt:lpstr>
      <vt:lpstr>Example</vt:lpstr>
      <vt:lpstr>Animation with Image View</vt:lpstr>
      <vt:lpstr>Work in Background</vt:lpstr>
      <vt:lpstr>Services</vt:lpstr>
      <vt:lpstr>Types of Services</vt:lpstr>
      <vt:lpstr>Service Basics</vt:lpstr>
      <vt:lpstr>Callback Methods</vt:lpstr>
      <vt:lpstr>Declaring a service in the manifest</vt:lpstr>
      <vt:lpstr>Example</vt:lpstr>
      <vt:lpstr>Example</vt:lpstr>
      <vt:lpstr>Example</vt:lpstr>
      <vt:lpstr>Broadcast Service</vt:lpstr>
      <vt:lpstr>Steps to declare broadcast receiver in the manifest</vt:lpstr>
      <vt:lpstr>Example</vt:lpstr>
      <vt:lpstr>Broadcast Service</vt:lpstr>
      <vt:lpstr>Context-registered receivers</vt:lpstr>
      <vt:lpstr>Sending Broadcasts</vt:lpstr>
      <vt:lpstr>Sending Broadcasts</vt:lpstr>
      <vt:lpstr>Notifications</vt:lpstr>
      <vt:lpstr>Example</vt:lpstr>
      <vt:lpstr>Set the notification's tap action</vt:lpstr>
      <vt:lpstr>Example</vt:lpstr>
      <vt:lpstr>Show the notification</vt:lpstr>
      <vt:lpstr>Introduction to Firebase</vt:lpstr>
      <vt:lpstr>Firebase</vt:lpstr>
      <vt:lpstr>Firebase Products</vt:lpstr>
      <vt:lpstr>Configure Firebase</vt:lpstr>
      <vt:lpstr>Firebase Application</vt:lpstr>
      <vt:lpstr>Store data with Cloud Firestore</vt:lpstr>
      <vt:lpstr>Create Data</vt:lpstr>
      <vt:lpstr>Read Data</vt:lpstr>
      <vt:lpstr>Update Data</vt:lpstr>
      <vt:lpstr>Delete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Mukesh Singh</cp:lastModifiedBy>
  <cp:revision>571</cp:revision>
  <dcterms:created xsi:type="dcterms:W3CDTF">2020-05-01T05:09:15Z</dcterms:created>
  <dcterms:modified xsi:type="dcterms:W3CDTF">2024-03-11T10:58:53Z</dcterms:modified>
</cp:coreProperties>
</file>