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6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72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6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21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3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AB59D-64A0-488F-861F-9C5BFCB9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2" y="2413339"/>
            <a:ext cx="10780776" cy="680381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</a:rPr>
              <a:t>Отчет о проделанной работе за период стажировки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EF35E-5949-43F7-BD72-777F138B1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Стажер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Камильянов Р.И.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Дата начала стажировки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18.07.2021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B2060-E4D0-46A6-993F-1860B0A55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316" y="1998134"/>
            <a:ext cx="3418762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Алгоритмы и структуры данных, оценка сложности алгоритмов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Объектно</a:t>
            </a:r>
            <a:r>
              <a:rPr lang="ru-RU" sz="1800" dirty="0">
                <a:solidFill>
                  <a:schemeClr val="tx1"/>
                </a:solidFill>
              </a:rPr>
              <a:t>-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ориентированное программирование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Многопоточность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Unit-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тесты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Реляционные БД и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SQL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Контейнеризация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Docker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Система контроля версий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</a:rPr>
              <a:t>Git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и DVC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Системы логирования экспериментов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03A5FA-8ED5-4101-8CE8-558FE505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8160" y="1998134"/>
            <a:ext cx="3794764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Классические алгоритмы машинного обучения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линейные модели</a:t>
            </a:r>
          </a:p>
          <a:p>
            <a:pPr marL="0" indent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  - </a:t>
            </a:r>
            <a:r>
              <a:rPr lang="ru-RU" sz="1800" dirty="0">
                <a:solidFill>
                  <a:srgbClr val="000000"/>
                </a:solidFill>
              </a:rPr>
              <a:t>ансамбли деревьев</a:t>
            </a:r>
          </a:p>
          <a:p>
            <a:pPr marL="0" indent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  - временные ряды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кластеризация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Глубокие нейронные сети и их современные архитектуры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ru-RU" sz="18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</a:t>
            </a:r>
            <a:r>
              <a:rPr lang="en-US" sz="1800" dirty="0">
                <a:solidFill>
                  <a:srgbClr val="000000"/>
                </a:solidFill>
              </a:rPr>
              <a:t>FCNN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- CNN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- RNN</a:t>
            </a:r>
            <a:endParaRPr lang="ru-RU" sz="18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6AF5E7E-C587-4CB3-83C5-8D696B1C10C0}"/>
              </a:ext>
            </a:extLst>
          </p:cNvPr>
          <p:cNvSpPr txBox="1">
            <a:spLocks/>
          </p:cNvSpPr>
          <p:nvPr/>
        </p:nvSpPr>
        <p:spPr>
          <a:xfrm>
            <a:off x="8214360" y="1998134"/>
            <a:ext cx="3215638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>
                <a:solidFill>
                  <a:schemeClr val="tx1"/>
                </a:solidFill>
              </a:rPr>
              <a:t>Семинары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Ансамблевые модели над деревьями решений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Рекомендательные системы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Прогнозирование и классификация временных рядов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8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Ансамблевые модели над деревьями решений.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ансамбль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дерево решений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бэггинг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градиентный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бустинг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XGBoost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LightGBM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CatBoost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алгоритмы оптимизации</a:t>
            </a:r>
            <a:endParaRPr lang="en-US" sz="24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гиперпараметров</a:t>
            </a:r>
            <a:endParaRPr lang="ru-RU" sz="24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EDC1B23-C376-47EC-A1C0-B03A8718C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998134"/>
            <a:ext cx="4662487" cy="3767328"/>
          </a:xfrm>
        </p:spPr>
      </p:pic>
    </p:spTree>
    <p:extLst>
      <p:ext uri="{BB962C8B-B14F-4D97-AF65-F5344CB8AC3E}">
        <p14:creationId xmlns:p14="http://schemas.microsoft.com/office/powerpoint/2010/main" val="125457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Семинары.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Доклад.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- </a:t>
            </a:r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базовые подходы (</a:t>
            </a:r>
            <a:r>
              <a:rPr lang="en-US" dirty="0">
                <a:solidFill>
                  <a:schemeClr val="tx1"/>
                </a:solidFill>
              </a:rPr>
              <a:t>User-based CF, Item-based CF, Alternating Least Squares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архитектура </a:t>
            </a:r>
            <a:r>
              <a:rPr lang="en-US" dirty="0">
                <a:solidFill>
                  <a:schemeClr val="tx1"/>
                </a:solidFill>
              </a:rPr>
              <a:t>Neural matrix factorization;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863D714-2E04-4871-8C0F-5DBF619A54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7" y="1998134"/>
            <a:ext cx="5334254" cy="3767328"/>
          </a:xfrm>
        </p:spPr>
      </p:pic>
    </p:spTree>
    <p:extLst>
      <p:ext uri="{BB962C8B-B14F-4D97-AF65-F5344CB8AC3E}">
        <p14:creationId xmlns:p14="http://schemas.microsoft.com/office/powerpoint/2010/main" val="233845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780627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B67EBE86-2F91-463C-B728-D57FE6B6F2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1280160"/>
            <a:ext cx="6705599" cy="4611332"/>
          </a:xfrm>
        </p:spPr>
      </p:pic>
    </p:spTree>
    <p:extLst>
      <p:ext uri="{BB962C8B-B14F-4D97-AF65-F5344CB8AC3E}">
        <p14:creationId xmlns:p14="http://schemas.microsoft.com/office/powerpoint/2010/main" val="320601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0B74B47-FBA1-4590-BABD-9EE8500F29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47" y="2241538"/>
            <a:ext cx="8301309" cy="3319803"/>
          </a:xfrm>
        </p:spPr>
      </p:pic>
    </p:spTree>
    <p:extLst>
      <p:ext uri="{BB962C8B-B14F-4D97-AF65-F5344CB8AC3E}">
        <p14:creationId xmlns:p14="http://schemas.microsoft.com/office/powerpoint/2010/main" val="350978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E4A8CF-143A-4B9D-8B33-788DB1DED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301058"/>
            <a:ext cx="8030593" cy="2610000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58138F7-C361-44E9-B79B-577D0C519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9" y="3901440"/>
            <a:ext cx="8030593" cy="2270760"/>
          </a:xfrm>
        </p:spPr>
      </p:pic>
    </p:spTree>
    <p:extLst>
      <p:ext uri="{BB962C8B-B14F-4D97-AF65-F5344CB8AC3E}">
        <p14:creationId xmlns:p14="http://schemas.microsoft.com/office/powerpoint/2010/main" val="195757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2AD781-3648-478C-8864-907DE28A0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40" y="1234440"/>
            <a:ext cx="11205590" cy="5425440"/>
          </a:xfrm>
        </p:spPr>
        <p:txBody>
          <a:bodyPr>
            <a:normAutofit fontScale="62500" lnSpcReduction="20000"/>
          </a:bodyPr>
          <a:lstStyle/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- 0: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36 лет - самый молодой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дальние расстояния, как следствие имеет самую высокую среднюю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 профессии является либо рабочим на производстве (оператор подвижного состава, механик), либо имеет профессию низкой               </a:t>
            </a:r>
          </a:p>
          <a:p>
            <a:pPr marL="0">
              <a:spcBef>
                <a:spcPts val="0"/>
              </a:spcBef>
            </a:pPr>
            <a:r>
              <a:rPr lang="ru-RU" dirty="0" err="1"/>
              <a:t>квалифифкации</a:t>
            </a:r>
            <a:r>
              <a:rPr lang="ru-RU" dirty="0"/>
              <a:t> (продавец), реже профессию в экономической сфере (экономист).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, Екб), либо в крупном мегаполисе (Краснодар).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никогда не </a:t>
            </a:r>
            <a:r>
              <a:rPr lang="ru-RU" dirty="0" err="1"/>
              <a:t>состаял</a:t>
            </a:r>
            <a:r>
              <a:rPr lang="ru-RU" dirty="0"/>
              <a:t> в браке.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4.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</a:t>
            </a:r>
            <a:r>
              <a:rPr lang="ru-RU" dirty="0" err="1"/>
              <a:t>facebook</a:t>
            </a:r>
            <a:r>
              <a:rPr lang="ru-RU" dirty="0"/>
              <a:t>, реже в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, крайне редко в одноклассники и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  <a:p>
            <a:pPr marL="0">
              <a:spcBef>
                <a:spcPts val="0"/>
              </a:spcBef>
            </a:pPr>
            <a:endParaRPr lang="ru-RU" dirty="0"/>
          </a:p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- 1: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40 лет - средний по возрасту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коротки расстояния, -&gt; имеет самую низкую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купе), так же крайне редко классом СВ и люкс.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 профессии является специалистом в сфере науки и техники, либо рабочим на производстве (оператор подвижного состава,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механик).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, Екб), либо в крупном мегаполисе (Тюмень).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никогда не </a:t>
            </a:r>
            <a:r>
              <a:rPr lang="ru-RU" dirty="0" err="1"/>
              <a:t>состаял</a:t>
            </a:r>
            <a:r>
              <a:rPr lang="ru-RU" dirty="0"/>
              <a:t> в браке.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3.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</a:t>
            </a:r>
            <a:r>
              <a:rPr lang="ru-RU" dirty="0" err="1"/>
              <a:t>facebook</a:t>
            </a:r>
            <a:r>
              <a:rPr lang="ru-RU" dirty="0"/>
              <a:t>, реже в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, одноклассники, крайне редко в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  <a:p>
            <a:pPr marL="0">
              <a:spcBef>
                <a:spcPts val="0"/>
              </a:spcBef>
            </a:pPr>
            <a:endParaRPr lang="ru-RU" dirty="0"/>
          </a:p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- 2: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67 лет - самый возрастной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средние расстояния, -&gt; имеет среднюю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купе), так же крайне редко классом СВ.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Как правило имеет низкоквалифицированную профессию, либо пенсионер.  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), либо в относительно некрупных городах (Воронеж, Самара).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вдова, реже разведена.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5.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одноклассниках, реже в </a:t>
            </a:r>
            <a:r>
              <a:rPr lang="ru-RU" dirty="0" err="1"/>
              <a:t>facebook</a:t>
            </a:r>
            <a:r>
              <a:rPr lang="ru-RU" dirty="0"/>
              <a:t>, крайне редко - </a:t>
            </a:r>
            <a:r>
              <a:rPr lang="ru-RU" dirty="0" err="1"/>
              <a:t>instagram</a:t>
            </a:r>
            <a:r>
              <a:rPr lang="ru-RU" dirty="0"/>
              <a:t>,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06458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209</TotalTime>
  <Words>648</Words>
  <Application>Microsoft Office PowerPoint</Application>
  <PresentationFormat>Широкоэкранный</PresentationFormat>
  <Paragraphs>78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Liberation Sans</vt:lpstr>
      <vt:lpstr>Метрополия</vt:lpstr>
      <vt:lpstr>Отчет о проделанной работе за период стажировки</vt:lpstr>
      <vt:lpstr>Теория</vt:lpstr>
      <vt:lpstr>Семинары Ансамблевые модели над деревьями решений.</vt:lpstr>
      <vt:lpstr>Семинары. Рекомендательные системы. Доклад.</vt:lpstr>
      <vt:lpstr>Семинары Рекомендательные системы. Workshop.</vt:lpstr>
      <vt:lpstr>Семинары Рекомендательные системы. Workshop.</vt:lpstr>
      <vt:lpstr>Семинары Рекомендательные системы. Workshop.</vt:lpstr>
      <vt:lpstr>Семинары Рекомендательные системы. Workshop.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проделанной работе за период стажировки</dc:title>
  <dc:creator>Камильянов Рустем Ильдарович</dc:creator>
  <cp:lastModifiedBy>Камильянов Рустем Ильдарович</cp:lastModifiedBy>
  <cp:revision>5</cp:revision>
  <dcterms:created xsi:type="dcterms:W3CDTF">2021-11-14T10:47:07Z</dcterms:created>
  <dcterms:modified xsi:type="dcterms:W3CDTF">2021-11-14T14:16:37Z</dcterms:modified>
</cp:coreProperties>
</file>