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handoutMasterIdLst>
    <p:handoutMasterId r:id="rId7"/>
  </p:handoutMasterIdLst>
  <p:sldIdLst>
    <p:sldId id="256" r:id="rId2"/>
    <p:sldId id="258" r:id="rId3"/>
    <p:sldId id="259" r:id="rId4"/>
    <p:sldId id="260" r:id="rId5"/>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2065" autoAdjust="0"/>
  </p:normalViewPr>
  <p:slideViewPr>
    <p:cSldViewPr snapToGrid="0">
      <p:cViewPr varScale="1">
        <p:scale>
          <a:sx n="24" d="100"/>
          <a:sy n="24" d="100"/>
        </p:scale>
        <p:origin x="1518"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DF3-424D-A639-0E7245CF60BB}"/>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DF3-424D-A639-0E7245CF60BB}"/>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DF3-424D-A639-0E7245CF60BB}"/>
            </c:ext>
          </c:extLst>
        </c:ser>
        <c:dLbls>
          <c:showLegendKey val="0"/>
          <c:showVal val="0"/>
          <c:showCatName val="0"/>
          <c:showSerName val="0"/>
          <c:showPercent val="0"/>
          <c:showBubbleSize val="0"/>
        </c:dLbls>
        <c:gapWidth val="80"/>
        <c:overlap val="25"/>
        <c:axId val="205261872"/>
        <c:axId val="205269664"/>
      </c:barChart>
      <c:catAx>
        <c:axId val="2052618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05269664"/>
        <c:crosses val="autoZero"/>
        <c:auto val="1"/>
        <c:lblAlgn val="ctr"/>
        <c:lblOffset val="100"/>
        <c:noMultiLvlLbl val="0"/>
      </c:catAx>
      <c:valAx>
        <c:axId val="2052696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0526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401C8A76-0402-439A-A771-D9B2BC35018E}" srcId="{2F8ECEAC-FAA3-4503-A169-57F41A503807}" destId="{B92700A2-FB38-4467-8A2E-6B17FD5FB43C}" srcOrd="1" destOrd="0" parTransId="{D455CBAE-1EFE-4677-A720-D37D3C7C79C7}" sibTransId="{A308112E-A697-4E6A-A0C4-5392D47FD2DE}"/>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Controlled variables</a:t>
          </a:r>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Independent variable</a:t>
          </a:r>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Dependent variable</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00FB-C74A-4F41-A6A0-D8CA4750BCF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CA"/>
          </a:p>
        </p:txBody>
      </p:sp>
      <p:sp>
        <p:nvSpPr>
          <p:cNvPr id="3" name="Subtitle 2">
            <a:extLst>
              <a:ext uri="{FF2B5EF4-FFF2-40B4-BE49-F238E27FC236}">
                <a16:creationId xmlns:a16="http://schemas.microsoft.com/office/drawing/2014/main" id="{9269F244-0825-49F6-8F97-F9DEC9089754}"/>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4ED4F12-84D8-493E-BE69-FC324F0B9A0E}"/>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F1A2AA81-BACF-441C-BADA-F2604163DD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8EF9E5-26FF-4B94-870D-5DA553C3D802}"/>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71957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BB32-97D2-4E07-9610-F9A3C8CD399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B087FB-CCDE-4B73-9974-DB64875AF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EA2893-F727-4AF1-867D-64B915FC8A00}"/>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665AD1EB-68C1-4D98-923F-97933AC8C2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634484-0ED7-439C-BAEA-DFFC18BD66C8}"/>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54835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F836C-3879-4DFE-90EA-AE100090CB73}"/>
              </a:ext>
            </a:extLst>
          </p:cNvPr>
          <p:cNvSpPr>
            <a:spLocks noGrp="1"/>
          </p:cNvSpPr>
          <p:nvPr>
            <p:ph type="title" orient="vert"/>
          </p:nvPr>
        </p:nvSpPr>
        <p:spPr>
          <a:xfrm>
            <a:off x="31409640" y="1752600"/>
            <a:ext cx="9464040" cy="27896822"/>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4C5F4A8-B0E4-41EC-9EA5-FD0930CCC174}"/>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5ED87C-6545-48B7-B2FB-D30B4F377C89}"/>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6ABBCF98-0242-46D2-91CF-D6BC2BA622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5012D7-628B-4888-A7A3-1E9E22C72652}"/>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90357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063252474"/>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7D0F-6E30-43B9-B2F8-A4C5D36169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E73A2A6-3ABB-495D-929B-71136EB3FD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6420E6-6E7E-4186-9D0D-C8870E8EA02F}"/>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DC061BAE-5365-4BA6-BACE-91D9E84438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B2329-B13C-48D2-A5DD-76E70A350400}"/>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67171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961-9E63-4141-959F-551C2EC5B8CE}"/>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2C5FA34-2566-472A-832C-38FE6891DF20}"/>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C01C6-6F16-4817-B9D9-FFA7AE4878B8}"/>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829806CD-4ABA-4B34-A93A-61BA226676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D343D5-C49C-4A34-BC2D-8CD2C57076C9}"/>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63810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3C66-1A4B-4D4E-8A48-C4418023F5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6B83074-8946-446D-ABA8-3326786729E4}"/>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78DE7C9-0995-4644-B9E6-3089D29E13B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86DABD2-19A0-469C-9E53-ED7795453C56}"/>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6" name="Footer Placeholder 5">
            <a:extLst>
              <a:ext uri="{FF2B5EF4-FFF2-40B4-BE49-F238E27FC236}">
                <a16:creationId xmlns:a16="http://schemas.microsoft.com/office/drawing/2014/main" id="{CB43E20E-BD8A-4CB2-AFDF-3548112978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FEB02F-602C-48D2-9BED-D9A4749E19B0}"/>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417553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B8EC-B9CE-430B-8D0B-F4A8EAC04A8E}"/>
              </a:ext>
            </a:extLst>
          </p:cNvPr>
          <p:cNvSpPr>
            <a:spLocks noGrp="1"/>
          </p:cNvSpPr>
          <p:nvPr>
            <p:ph type="title"/>
          </p:nvPr>
        </p:nvSpPr>
        <p:spPr>
          <a:xfrm>
            <a:off x="3023237" y="1752603"/>
            <a:ext cx="37856160" cy="636270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515B1D-8BE5-4C11-B95F-EC89276D2884}"/>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6995E4D6-1ACC-4DA8-B616-13879E695BEF}"/>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F08269C-D589-4EB9-8DAA-72949EEE4C19}"/>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665B88E8-1E40-41FE-8B36-0393A54FC3BD}"/>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ED1775-F05E-4A9C-9E91-35BFE1FDD9BA}"/>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8" name="Footer Placeholder 7">
            <a:extLst>
              <a:ext uri="{FF2B5EF4-FFF2-40B4-BE49-F238E27FC236}">
                <a16:creationId xmlns:a16="http://schemas.microsoft.com/office/drawing/2014/main" id="{531E1F51-422F-4A57-BE94-E396C2C6ED9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84A194-147E-4959-A992-65445F4FAFD0}"/>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02210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4EBA-A86F-47C0-9F66-67F91FE353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936B32E-688D-47E2-A070-349B4084B9ED}"/>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4" name="Footer Placeholder 3">
            <a:extLst>
              <a:ext uri="{FF2B5EF4-FFF2-40B4-BE49-F238E27FC236}">
                <a16:creationId xmlns:a16="http://schemas.microsoft.com/office/drawing/2014/main" id="{9B829353-178F-4D2B-878E-1736F2769E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38326F-9D5E-4F13-B026-475031285120}"/>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04088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BBD68-E36A-47FA-8AF9-C26D87EEB28C}"/>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3" name="Footer Placeholder 2">
            <a:extLst>
              <a:ext uri="{FF2B5EF4-FFF2-40B4-BE49-F238E27FC236}">
                <a16:creationId xmlns:a16="http://schemas.microsoft.com/office/drawing/2014/main" id="{13510040-63E9-41C9-9700-9E7C5C28A01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CE475E-0A2B-438A-99D1-38D52DD5E40B}"/>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58330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1694-45F9-4C7F-9C37-3C22AE9D301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87C9A51-B241-4AD6-8FFE-9E16D7EAFFDB}"/>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7A6B4E4-1ED8-46D8-AF81-130CF05DEBAD}"/>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83739041-31E1-4EC6-BD19-3EFEF412E5E2}"/>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6" name="Footer Placeholder 5">
            <a:extLst>
              <a:ext uri="{FF2B5EF4-FFF2-40B4-BE49-F238E27FC236}">
                <a16:creationId xmlns:a16="http://schemas.microsoft.com/office/drawing/2014/main" id="{7299C77C-0F2D-4656-9193-0AEA5AEABD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E451B1-C034-48AB-916F-0C2BA2A5D35F}"/>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11316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F535-0C0C-40EA-9DC2-D6FA327CC3AC}"/>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C163D3-2149-4B88-A8D0-5CB74D227FC4}"/>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CA"/>
          </a:p>
        </p:txBody>
      </p:sp>
      <p:sp>
        <p:nvSpPr>
          <p:cNvPr id="4" name="Text Placeholder 3">
            <a:extLst>
              <a:ext uri="{FF2B5EF4-FFF2-40B4-BE49-F238E27FC236}">
                <a16:creationId xmlns:a16="http://schemas.microsoft.com/office/drawing/2014/main" id="{D36FBC2A-8191-4632-AA31-E98764457C0E}"/>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308D277E-6967-4BB9-9357-6615EDC67720}"/>
              </a:ext>
            </a:extLst>
          </p:cNvPr>
          <p:cNvSpPr>
            <a:spLocks noGrp="1"/>
          </p:cNvSpPr>
          <p:nvPr>
            <p:ph type="dt" sz="half" idx="10"/>
          </p:nvPr>
        </p:nvSpPr>
        <p:spPr/>
        <p:txBody>
          <a:bodyPr/>
          <a:lstStyle/>
          <a:p>
            <a:fld id="{ECAA57DF-1C19-4726-AB84-014692BAD8F5}" type="datetimeFigureOut">
              <a:rPr lang="en-US" smtClean="0"/>
              <a:pPr/>
              <a:t>12/16/2019</a:t>
            </a:fld>
            <a:endParaRPr lang="en-US"/>
          </a:p>
        </p:txBody>
      </p:sp>
      <p:sp>
        <p:nvSpPr>
          <p:cNvPr id="6" name="Footer Placeholder 5">
            <a:extLst>
              <a:ext uri="{FF2B5EF4-FFF2-40B4-BE49-F238E27FC236}">
                <a16:creationId xmlns:a16="http://schemas.microsoft.com/office/drawing/2014/main" id="{0463088F-1A81-4653-A928-1EFD8DB41E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F22FD7-F6DA-4BAA-9755-A27E7DF7DF88}"/>
              </a:ext>
            </a:extLst>
          </p:cNvPr>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2781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D627C-7639-4193-9451-52D0DA476BF2}"/>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964A6E-220C-4C36-93B0-1DA8D7F9FFC8}"/>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0A3111-32C0-402D-9799-FFF7B55B3DC7}"/>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ECAA57DF-1C19-4726-AB84-014692BAD8F5}" type="datetimeFigureOut">
              <a:rPr lang="en-US" smtClean="0"/>
              <a:pPr/>
              <a:t>12/16/2019</a:t>
            </a:fld>
            <a:endParaRPr lang="en-US"/>
          </a:p>
        </p:txBody>
      </p:sp>
      <p:sp>
        <p:nvSpPr>
          <p:cNvPr id="5" name="Footer Placeholder 4">
            <a:extLst>
              <a:ext uri="{FF2B5EF4-FFF2-40B4-BE49-F238E27FC236}">
                <a16:creationId xmlns:a16="http://schemas.microsoft.com/office/drawing/2014/main" id="{8E699DDF-5713-4F28-AFC6-3CA62256336C}"/>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CD5FDEF-DB0D-46A6-ACD4-573755BB0C3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91B4C631-C489-4C11-812F-2172FBEAE82B}" type="slidenum">
              <a:rPr lang="en-US" smtClean="0"/>
              <a:pPr/>
              <a:t>‹#›</a:t>
            </a:fld>
            <a:endParaRPr lang="en-US"/>
          </a:p>
        </p:txBody>
      </p:sp>
      <p:sp>
        <p:nvSpPr>
          <p:cNvPr id="7" name="Rectangle 6">
            <a:extLst>
              <a:ext uri="{FF2B5EF4-FFF2-40B4-BE49-F238E27FC236}">
                <a16:creationId xmlns:a16="http://schemas.microsoft.com/office/drawing/2014/main" id="{A3407187-2CBF-4BA2-B0C8-1E2BC34D6866}"/>
              </a:ext>
            </a:extLst>
          </p:cNvPr>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A399B68-5B6F-49AF-B04E-9729FA69F0B1}"/>
              </a:ext>
            </a:extLst>
          </p:cNvPr>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B53C109-622F-4308-AAE5-7663BC5BB6F0}"/>
              </a:ext>
            </a:extLst>
          </p:cNvPr>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4459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Science Project Title</a:t>
            </a:r>
          </a:p>
        </p:txBody>
      </p:sp>
      <p:sp>
        <p:nvSpPr>
          <p:cNvPr id="23" name="Text Placeholder 22"/>
          <p:cNvSpPr>
            <a:spLocks noGrp="1"/>
          </p:cNvSpPr>
          <p:nvPr>
            <p:ph type="body" sz="quarter" idx="36"/>
          </p:nvPr>
        </p:nvSpPr>
        <p:spPr/>
        <p:txBody>
          <a:bodyPr/>
          <a:lstStyle/>
          <a:p>
            <a:r>
              <a:rPr lang="en-US"/>
              <a:t>Your name | Teacher’s name | School</a:t>
            </a:r>
            <a:endParaRPr lang="en-US" dirty="0"/>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Enter your question here (statement of the problem)</a:t>
            </a:r>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normAutofit fontScale="85000" lnSpcReduction="20000"/>
          </a:bodyPr>
          <a:lstStyle/>
          <a:p>
            <a:endParaRPr lang="en-US" dirty="0"/>
          </a:p>
          <a:p>
            <a:r>
              <a:rPr lang="en-US" dirty="0"/>
              <a:t>Add your answer / solution here</a:t>
            </a:r>
          </a:p>
          <a:p>
            <a:r>
              <a:rPr lang="en-US" dirty="0"/>
              <a:t>Write hypothesis before you begin the experiment</a:t>
            </a:r>
          </a:p>
          <a:p>
            <a:r>
              <a:rPr lang="en-US" dirty="0"/>
              <a:t>This should be your best educated guess based on your research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Add a brief overview or summary of your project. (Use the Bullets button on the Home tab to remove the bullets.)</a:t>
            </a:r>
          </a:p>
        </p:txBody>
      </p:sp>
      <p:sp>
        <p:nvSpPr>
          <p:cNvPr id="8" name="Text Placeholder 7"/>
          <p:cNvSpPr>
            <a:spLocks noGrp="1"/>
          </p:cNvSpPr>
          <p:nvPr>
            <p:ph type="body" sz="quarter" idx="19"/>
          </p:nvPr>
        </p:nvSpPr>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16089078"/>
              </p:ext>
            </p:extLst>
          </p:nvPr>
        </p:nvGraphicFramePr>
        <p:xfrm>
          <a:off x="15544800" y="7113588"/>
          <a:ext cx="12801600" cy="665956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832445">
                <a:tc>
                  <a:txBody>
                    <a:bodyPr/>
                    <a:lstStyle/>
                    <a:p>
                      <a:pPr algn="ctr"/>
                      <a:r>
                        <a:rPr lang="en-US" sz="2800" dirty="0"/>
                        <a:t>Materials (detailed list)</a:t>
                      </a:r>
                    </a:p>
                  </a:txBody>
                  <a:tcPr anchor="ctr"/>
                </a:tc>
                <a:tc>
                  <a:txBody>
                    <a:bodyPr/>
                    <a:lstStyle/>
                    <a:p>
                      <a:pPr algn="ctr"/>
                      <a:r>
                        <a:rPr lang="en-US" sz="2800" dirty="0"/>
                        <a:t>Quantity (be</a:t>
                      </a:r>
                      <a:r>
                        <a:rPr lang="en-US" sz="2800" baseline="0" dirty="0"/>
                        <a:t> specific)</a:t>
                      </a:r>
                      <a:endParaRPr lang="en-US" sz="2800" dirty="0"/>
                    </a:p>
                  </a:txBody>
                  <a:tcPr anchor="ctr"/>
                </a:tc>
                <a:extLst>
                  <a:ext uri="{0D108BD9-81ED-4DB2-BD59-A6C34878D82A}">
                    <a16:rowId xmlns:a16="http://schemas.microsoft.com/office/drawing/2014/main" val="10000"/>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1"/>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2"/>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3"/>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4"/>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5"/>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6"/>
                  </a:ext>
                </a:extLst>
              </a:tr>
              <a:tr h="832445">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endParaRPr lang="en-US" dirty="0"/>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a:t>Include results based on your experiments</a:t>
            </a:r>
          </a:p>
          <a:p>
            <a:r>
              <a:rPr lang="en-US"/>
              <a:t>Result 2</a:t>
            </a:r>
          </a:p>
          <a:p>
            <a:r>
              <a:rPr lang="en-US"/>
              <a:t>Result 3</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t="19" b="19"/>
          <a:stretch/>
        </p:blipFill>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763EC358-1F55-4A72-8EBA-4BACE2D2F03C}"/>
              </a:ext>
            </a:extLst>
          </p:cNvPr>
          <p:cNvGraphicFramePr>
            <a:graphicFrameLocks noGrp="1"/>
          </p:cNvGraphicFramePr>
          <p:nvPr>
            <p:extLst>
              <p:ext uri="{D42A27DB-BD31-4B8C-83A1-F6EECF244321}">
                <p14:modId xmlns:p14="http://schemas.microsoft.com/office/powerpoint/2010/main" val="3968112754"/>
              </p:ext>
            </p:extLst>
          </p:nvPr>
        </p:nvGraphicFramePr>
        <p:xfrm>
          <a:off x="0" y="8786191"/>
          <a:ext cx="7792278" cy="23535861"/>
        </p:xfrm>
        <a:graphic>
          <a:graphicData uri="http://schemas.openxmlformats.org/drawingml/2006/table">
            <a:tbl>
              <a:tblPr>
                <a:tableStyleId>{2D5ABB26-0587-4C30-8999-92F81FD0307C}</a:tableStyleId>
              </a:tblPr>
              <a:tblGrid>
                <a:gridCol w="7792278">
                  <a:extLst>
                    <a:ext uri="{9D8B030D-6E8A-4147-A177-3AD203B41FA5}">
                      <a16:colId xmlns:a16="http://schemas.microsoft.com/office/drawing/2014/main" val="2000355239"/>
                    </a:ext>
                  </a:extLst>
                </a:gridCol>
              </a:tblGrid>
              <a:tr h="12017427">
                <a:tc>
                  <a:txBody>
                    <a:bodyPr/>
                    <a:lstStyle/>
                    <a:p>
                      <a:r>
                        <a:rPr lang="en-CA" dirty="0"/>
                        <a:t>Convolutional Neural Network </a:t>
                      </a:r>
                    </a:p>
                    <a:p>
                      <a:r>
                        <a:rPr lang="en-CA" dirty="0"/>
                        <a:t>Fashion-MNIST</a:t>
                      </a:r>
                    </a:p>
                    <a:p>
                      <a:endParaRPr lang="en-CA" dirty="0"/>
                    </a:p>
                    <a:p>
                      <a:endParaRPr lang="en-CA" dirty="0"/>
                    </a:p>
                    <a:p>
                      <a:r>
                        <a:rPr lang="en-CA" dirty="0"/>
                        <a:t>CIFAR-10</a:t>
                      </a:r>
                    </a:p>
                    <a:p>
                      <a:endParaRPr lang="en-CA" dirty="0"/>
                    </a:p>
                    <a:p>
                      <a:endParaRPr lang="en-CA" dirty="0"/>
                    </a:p>
                    <a:p>
                      <a:r>
                        <a:rPr lang="en-CA" dirty="0"/>
                        <a:t>CIFAR-10-Grayscale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36975916"/>
                  </a:ext>
                </a:extLst>
              </a:tr>
              <a:tr h="11518434">
                <a:tc>
                  <a:txBody>
                    <a:bodyPr/>
                    <a:lstStyle/>
                    <a:p>
                      <a:r>
                        <a:rPr lang="en-CA" dirty="0"/>
                        <a:t>Multi-Layer Perceptron</a:t>
                      </a:r>
                    </a:p>
                    <a:p>
                      <a:endParaRPr lang="en-CA" dirty="0"/>
                    </a:p>
                    <a:p>
                      <a:r>
                        <a:rPr lang="en-CA" dirty="0"/>
                        <a:t>Fashion-MNIST</a:t>
                      </a:r>
                    </a:p>
                    <a:p>
                      <a:endParaRPr lang="en-CA" dirty="0"/>
                    </a:p>
                    <a:p>
                      <a:endParaRPr lang="en-CA" dirty="0"/>
                    </a:p>
                    <a:p>
                      <a:r>
                        <a:rPr lang="en-CA" dirty="0"/>
                        <a:t>CIFAR-10</a:t>
                      </a:r>
                    </a:p>
                    <a:p>
                      <a:endParaRPr lang="en-CA" dirty="0"/>
                    </a:p>
                    <a:p>
                      <a:endParaRPr lang="en-CA" dirty="0"/>
                    </a:p>
                    <a:p>
                      <a:r>
                        <a:rPr lang="en-CA" dirty="0"/>
                        <a:t>CIFAR-10-Grayscale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901964847"/>
                  </a:ext>
                </a:extLst>
              </a:tr>
            </a:tbl>
          </a:graphicData>
        </a:graphic>
      </p:graphicFrame>
      <p:graphicFrame>
        <p:nvGraphicFramePr>
          <p:cNvPr id="30" name="Table 30">
            <a:extLst>
              <a:ext uri="{FF2B5EF4-FFF2-40B4-BE49-F238E27FC236}">
                <a16:creationId xmlns:a16="http://schemas.microsoft.com/office/drawing/2014/main" id="{D13B4E70-7162-409A-B5C5-9A244D7A9E00}"/>
              </a:ext>
            </a:extLst>
          </p:cNvPr>
          <p:cNvGraphicFramePr>
            <a:graphicFrameLocks noGrp="1"/>
          </p:cNvGraphicFramePr>
          <p:nvPr>
            <p:extLst>
              <p:ext uri="{D42A27DB-BD31-4B8C-83A1-F6EECF244321}">
                <p14:modId xmlns:p14="http://schemas.microsoft.com/office/powerpoint/2010/main" val="2008166595"/>
              </p:ext>
            </p:extLst>
          </p:nvPr>
        </p:nvGraphicFramePr>
        <p:xfrm>
          <a:off x="7513983" y="5406887"/>
          <a:ext cx="36377218" cy="3021496"/>
        </p:xfrm>
        <a:graphic>
          <a:graphicData uri="http://schemas.openxmlformats.org/drawingml/2006/table">
            <a:tbl>
              <a:tblPr firstRow="1" bandRow="1">
                <a:tableStyleId>{72833802-FEF1-4C79-8D5D-14CF1EAF98D9}</a:tableStyleId>
              </a:tblPr>
              <a:tblGrid>
                <a:gridCol w="6684858">
                  <a:extLst>
                    <a:ext uri="{9D8B030D-6E8A-4147-A177-3AD203B41FA5}">
                      <a16:colId xmlns:a16="http://schemas.microsoft.com/office/drawing/2014/main" val="307237230"/>
                    </a:ext>
                  </a:extLst>
                </a:gridCol>
                <a:gridCol w="5938472">
                  <a:extLst>
                    <a:ext uri="{9D8B030D-6E8A-4147-A177-3AD203B41FA5}">
                      <a16:colId xmlns:a16="http://schemas.microsoft.com/office/drawing/2014/main" val="563531540"/>
                    </a:ext>
                  </a:extLst>
                </a:gridCol>
                <a:gridCol w="5938472">
                  <a:extLst>
                    <a:ext uri="{9D8B030D-6E8A-4147-A177-3AD203B41FA5}">
                      <a16:colId xmlns:a16="http://schemas.microsoft.com/office/drawing/2014/main" val="2873160653"/>
                    </a:ext>
                  </a:extLst>
                </a:gridCol>
                <a:gridCol w="5938472">
                  <a:extLst>
                    <a:ext uri="{9D8B030D-6E8A-4147-A177-3AD203B41FA5}">
                      <a16:colId xmlns:a16="http://schemas.microsoft.com/office/drawing/2014/main" val="771660245"/>
                    </a:ext>
                  </a:extLst>
                </a:gridCol>
                <a:gridCol w="5938472">
                  <a:extLst>
                    <a:ext uri="{9D8B030D-6E8A-4147-A177-3AD203B41FA5}">
                      <a16:colId xmlns:a16="http://schemas.microsoft.com/office/drawing/2014/main" val="688651427"/>
                    </a:ext>
                  </a:extLst>
                </a:gridCol>
                <a:gridCol w="5938472">
                  <a:extLst>
                    <a:ext uri="{9D8B030D-6E8A-4147-A177-3AD203B41FA5}">
                      <a16:colId xmlns:a16="http://schemas.microsoft.com/office/drawing/2014/main" val="3650982440"/>
                    </a:ext>
                  </a:extLst>
                </a:gridCol>
              </a:tblGrid>
              <a:tr h="3021496">
                <a:tc>
                  <a:txBody>
                    <a:bodyPr/>
                    <a:lstStyle/>
                    <a:p>
                      <a:r>
                        <a:rPr lang="en-CA" dirty="0"/>
                        <a:t>0.5 Neurons</a:t>
                      </a:r>
                    </a:p>
                  </a:txBody>
                  <a:tcPr/>
                </a:tc>
                <a:tc>
                  <a:txBody>
                    <a:bodyPr/>
                    <a:lstStyle/>
                    <a:p>
                      <a:r>
                        <a:rPr lang="en-CA" dirty="0">
                          <a:solidFill>
                            <a:schemeClr val="bg1"/>
                          </a:solidFill>
                        </a:rPr>
                        <a:t>Baseline</a:t>
                      </a:r>
                    </a:p>
                  </a:txBody>
                  <a:tcPr/>
                </a:tc>
                <a:tc>
                  <a:txBody>
                    <a:bodyPr/>
                    <a:lstStyle/>
                    <a:p>
                      <a:r>
                        <a:rPr lang="en-CA" dirty="0"/>
                        <a:t>2xNeurons</a:t>
                      </a:r>
                    </a:p>
                  </a:txBody>
                  <a:tcPr/>
                </a:tc>
                <a:tc>
                  <a:txBody>
                    <a:bodyPr/>
                    <a:lstStyle/>
                    <a:p>
                      <a:r>
                        <a:rPr lang="en-CA" dirty="0"/>
                        <a:t>4xNeurons</a:t>
                      </a:r>
                    </a:p>
                  </a:txBody>
                  <a:tcPr/>
                </a:tc>
                <a:tc>
                  <a:txBody>
                    <a:bodyPr/>
                    <a:lstStyle/>
                    <a:p>
                      <a:r>
                        <a:rPr lang="en-CA" dirty="0"/>
                        <a:t>8xNeurons</a:t>
                      </a:r>
                    </a:p>
                  </a:txBody>
                  <a:tcPr/>
                </a:tc>
                <a:tc>
                  <a:txBody>
                    <a:bodyPr/>
                    <a:lstStyle/>
                    <a:p>
                      <a:r>
                        <a:rPr lang="en-CA" dirty="0"/>
                        <a:t>16xNeurons</a:t>
                      </a:r>
                    </a:p>
                  </a:txBody>
                  <a:tcPr/>
                </a:tc>
                <a:extLst>
                  <a:ext uri="{0D108BD9-81ED-4DB2-BD59-A6C34878D82A}">
                    <a16:rowId xmlns:a16="http://schemas.microsoft.com/office/drawing/2014/main" val="1040098559"/>
                  </a:ext>
                </a:extLst>
              </a:tr>
            </a:tbl>
          </a:graphicData>
        </a:graphic>
      </p:graphicFrame>
      <p:pic>
        <p:nvPicPr>
          <p:cNvPr id="33" name="Picture 32" descr="Test Accuracy &#10;">
            <a:extLst>
              <a:ext uri="{FF2B5EF4-FFF2-40B4-BE49-F238E27FC236}">
                <a16:creationId xmlns:a16="http://schemas.microsoft.com/office/drawing/2014/main" id="{3E231333-5964-469E-94CB-8F386021B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874" y="21031200"/>
            <a:ext cx="6122503" cy="4293703"/>
          </a:xfrm>
          <a:prstGeom prst="rect">
            <a:avLst/>
          </a:prstGeom>
        </p:spPr>
      </p:pic>
      <p:pic>
        <p:nvPicPr>
          <p:cNvPr id="35" name="Picture 34" descr="A screenshot of a cell phone&#10;&#10;Description automatically generated">
            <a:extLst>
              <a:ext uri="{FF2B5EF4-FFF2-40B4-BE49-F238E27FC236}">
                <a16:creationId xmlns:a16="http://schemas.microsoft.com/office/drawing/2014/main" id="{148936E0-1756-463D-9747-2344AECB7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874" y="28704208"/>
            <a:ext cx="6202018" cy="3975652"/>
          </a:xfrm>
          <a:prstGeom prst="rect">
            <a:avLst/>
          </a:prstGeom>
        </p:spPr>
      </p:pic>
      <p:pic>
        <p:nvPicPr>
          <p:cNvPr id="37" name="Picture 36" descr="A close up of a map&#10;&#10;Description automatically generated">
            <a:extLst>
              <a:ext uri="{FF2B5EF4-FFF2-40B4-BE49-F238E27FC236}">
                <a16:creationId xmlns:a16="http://schemas.microsoft.com/office/drawing/2014/main" id="{E66D362D-495C-4FFF-BDB5-BCEF73D72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2284" y="8306704"/>
            <a:ext cx="6579117" cy="4640123"/>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095F82D1-9AE7-4697-BBDD-8C46478094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875" y="25324903"/>
            <a:ext cx="6202018" cy="3657601"/>
          </a:xfrm>
          <a:prstGeom prst="rect">
            <a:avLst/>
          </a:prstGeom>
        </p:spPr>
      </p:pic>
      <p:pic>
        <p:nvPicPr>
          <p:cNvPr id="43" name="Picture 42" descr="A close up of a map&#10;&#10;Description automatically generated">
            <a:extLst>
              <a:ext uri="{FF2B5EF4-FFF2-40B4-BE49-F238E27FC236}">
                <a16:creationId xmlns:a16="http://schemas.microsoft.com/office/drawing/2014/main" id="{6BEE8F52-33DF-43F3-A500-B3D97F768D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5995" y="25324902"/>
            <a:ext cx="5539413" cy="3850690"/>
          </a:xfrm>
          <a:prstGeom prst="rect">
            <a:avLst/>
          </a:prstGeom>
        </p:spPr>
      </p:pic>
      <p:pic>
        <p:nvPicPr>
          <p:cNvPr id="47" name="Picture 46" descr="A close up of a map&#10;&#10;Description automatically generated">
            <a:extLst>
              <a:ext uri="{FF2B5EF4-FFF2-40B4-BE49-F238E27FC236}">
                <a16:creationId xmlns:a16="http://schemas.microsoft.com/office/drawing/2014/main" id="{06C5D033-E479-4E1F-BCB2-C7876CCA4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65617" y="21285398"/>
            <a:ext cx="6004396" cy="4293702"/>
          </a:xfrm>
          <a:prstGeom prst="rect">
            <a:avLst/>
          </a:prstGeom>
        </p:spPr>
      </p:pic>
      <p:pic>
        <p:nvPicPr>
          <p:cNvPr id="49" name="Picture 48" descr="A close up of a logo&#10;&#10;Description automatically generated">
            <a:extLst>
              <a:ext uri="{FF2B5EF4-FFF2-40B4-BE49-F238E27FC236}">
                <a16:creationId xmlns:a16="http://schemas.microsoft.com/office/drawing/2014/main" id="{AA0CCFD3-D38B-45E5-A559-448CB0C1F3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50768" y="12736771"/>
            <a:ext cx="5792333" cy="3808361"/>
          </a:xfrm>
          <a:prstGeom prst="rect">
            <a:avLst/>
          </a:prstGeom>
        </p:spPr>
      </p:pic>
      <p:pic>
        <p:nvPicPr>
          <p:cNvPr id="51" name="Picture 50" descr="A close up of a map&#10;&#10;Description automatically generated">
            <a:extLst>
              <a:ext uri="{FF2B5EF4-FFF2-40B4-BE49-F238E27FC236}">
                <a16:creationId xmlns:a16="http://schemas.microsoft.com/office/drawing/2014/main" id="{8BA26DA9-CF85-4528-AF9A-6E8F48CCEB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49526" y="25324902"/>
            <a:ext cx="5539413" cy="3850690"/>
          </a:xfrm>
          <a:prstGeom prst="rect">
            <a:avLst/>
          </a:prstGeom>
        </p:spPr>
      </p:pic>
      <p:pic>
        <p:nvPicPr>
          <p:cNvPr id="53" name="Picture 52" descr="A close up of a map&#10;&#10;Description automatically generated">
            <a:extLst>
              <a:ext uri="{FF2B5EF4-FFF2-40B4-BE49-F238E27FC236}">
                <a16:creationId xmlns:a16="http://schemas.microsoft.com/office/drawing/2014/main" id="{93F79B49-EDD6-424B-863A-263EBBAB63D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21177" y="28979654"/>
            <a:ext cx="5267762" cy="3938745"/>
          </a:xfrm>
          <a:prstGeom prst="rect">
            <a:avLst/>
          </a:prstGeom>
        </p:spPr>
      </p:pic>
      <p:pic>
        <p:nvPicPr>
          <p:cNvPr id="55" name="Picture 54" descr="A screenshot of a cell phone&#10;&#10;Description automatically generated">
            <a:extLst>
              <a:ext uri="{FF2B5EF4-FFF2-40B4-BE49-F238E27FC236}">
                <a16:creationId xmlns:a16="http://schemas.microsoft.com/office/drawing/2014/main" id="{7CF89597-D77B-4063-904B-D8625DC81B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76641" y="21161859"/>
            <a:ext cx="5685182" cy="4293702"/>
          </a:xfrm>
          <a:prstGeom prst="rect">
            <a:avLst/>
          </a:prstGeom>
        </p:spPr>
      </p:pic>
      <p:pic>
        <p:nvPicPr>
          <p:cNvPr id="57" name="Picture 56" descr="A close up of a map&#10;&#10;Description automatically generated">
            <a:extLst>
              <a:ext uri="{FF2B5EF4-FFF2-40B4-BE49-F238E27FC236}">
                <a16:creationId xmlns:a16="http://schemas.microsoft.com/office/drawing/2014/main" id="{807D6291-7B36-4657-952C-F876C5AE49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732938" y="13065712"/>
            <a:ext cx="6574198" cy="3328158"/>
          </a:xfrm>
          <a:prstGeom prst="rect">
            <a:avLst/>
          </a:prstGeom>
        </p:spPr>
      </p:pic>
      <p:pic>
        <p:nvPicPr>
          <p:cNvPr id="59" name="Picture 58" descr="A close up of a map&#10;&#10;Description automatically generated">
            <a:extLst>
              <a:ext uri="{FF2B5EF4-FFF2-40B4-BE49-F238E27FC236}">
                <a16:creationId xmlns:a16="http://schemas.microsoft.com/office/drawing/2014/main" id="{73CA241F-D3CC-4C17-AFD3-035E3600B0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597700" y="8556139"/>
            <a:ext cx="5792333" cy="4808883"/>
          </a:xfrm>
          <a:prstGeom prst="rect">
            <a:avLst/>
          </a:prstGeom>
        </p:spPr>
      </p:pic>
      <p:pic>
        <p:nvPicPr>
          <p:cNvPr id="61" name="Picture 60" descr="A screenshot of a map&#10;&#10;Description automatically generated">
            <a:extLst>
              <a:ext uri="{FF2B5EF4-FFF2-40B4-BE49-F238E27FC236}">
                <a16:creationId xmlns:a16="http://schemas.microsoft.com/office/drawing/2014/main" id="{F60C196C-65D7-4F7D-874F-2455211DE1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202797" y="25242541"/>
            <a:ext cx="5499672" cy="4100618"/>
          </a:xfrm>
          <a:prstGeom prst="rect">
            <a:avLst/>
          </a:prstGeom>
        </p:spPr>
      </p:pic>
      <p:pic>
        <p:nvPicPr>
          <p:cNvPr id="65" name="Picture 64" descr="A close up of a map&#10;&#10;Description automatically generated">
            <a:extLst>
              <a:ext uri="{FF2B5EF4-FFF2-40B4-BE49-F238E27FC236}">
                <a16:creationId xmlns:a16="http://schemas.microsoft.com/office/drawing/2014/main" id="{F9533CEE-A703-4A91-A3EE-4FE511AC97E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139915" y="29107410"/>
            <a:ext cx="5685182" cy="3961483"/>
          </a:xfrm>
          <a:prstGeom prst="rect">
            <a:avLst/>
          </a:prstGeom>
        </p:spPr>
      </p:pic>
      <p:pic>
        <p:nvPicPr>
          <p:cNvPr id="67" name="Picture 66" descr="A close up of a device&#10;&#10;Description automatically generated">
            <a:extLst>
              <a:ext uri="{FF2B5EF4-FFF2-40B4-BE49-F238E27FC236}">
                <a16:creationId xmlns:a16="http://schemas.microsoft.com/office/drawing/2014/main" id="{99FBE94A-65C1-47F9-9615-8280282E749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407675" y="25236847"/>
            <a:ext cx="6004279" cy="3938745"/>
          </a:xfrm>
          <a:prstGeom prst="rect">
            <a:avLst/>
          </a:prstGeom>
        </p:spPr>
      </p:pic>
      <p:pic>
        <p:nvPicPr>
          <p:cNvPr id="71" name="Picture 70" descr="A picture containing screenshot&#10;&#10;Description automatically generated">
            <a:extLst>
              <a:ext uri="{FF2B5EF4-FFF2-40B4-BE49-F238E27FC236}">
                <a16:creationId xmlns:a16="http://schemas.microsoft.com/office/drawing/2014/main" id="{8FD8A106-9A43-4F4C-9481-9518FCD339B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509233" y="21244211"/>
            <a:ext cx="6227076" cy="4270926"/>
          </a:xfrm>
          <a:prstGeom prst="rect">
            <a:avLst/>
          </a:prstGeom>
        </p:spPr>
      </p:pic>
      <p:pic>
        <p:nvPicPr>
          <p:cNvPr id="73" name="Picture 72" descr="A close up of a map&#10;&#10;Description automatically generated">
            <a:extLst>
              <a:ext uri="{FF2B5EF4-FFF2-40B4-BE49-F238E27FC236}">
                <a16:creationId xmlns:a16="http://schemas.microsoft.com/office/drawing/2014/main" id="{C6C1388D-8440-49AA-8980-048F395579C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407675" y="28769535"/>
            <a:ext cx="6227076" cy="4270926"/>
          </a:xfrm>
          <a:prstGeom prst="rect">
            <a:avLst/>
          </a:prstGeom>
        </p:spPr>
      </p:pic>
      <p:pic>
        <p:nvPicPr>
          <p:cNvPr id="75" name="Picture 74" descr="A close up of a map&#10;&#10;Description automatically generated">
            <a:extLst>
              <a:ext uri="{FF2B5EF4-FFF2-40B4-BE49-F238E27FC236}">
                <a16:creationId xmlns:a16="http://schemas.microsoft.com/office/drawing/2014/main" id="{77F072A4-174C-46EA-A2A6-A965FDB0E9A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431989" y="16459201"/>
            <a:ext cx="6031684" cy="5113032"/>
          </a:xfrm>
          <a:prstGeom prst="rect">
            <a:avLst/>
          </a:prstGeom>
        </p:spPr>
      </p:pic>
      <p:pic>
        <p:nvPicPr>
          <p:cNvPr id="77" name="Picture 76" descr="A close up of a map&#10;&#10;Description automatically generated">
            <a:extLst>
              <a:ext uri="{FF2B5EF4-FFF2-40B4-BE49-F238E27FC236}">
                <a16:creationId xmlns:a16="http://schemas.microsoft.com/office/drawing/2014/main" id="{1A088D6B-C7C7-4847-8711-9CBB528F8E3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50768" y="8262956"/>
            <a:ext cx="5538831" cy="5191728"/>
          </a:xfrm>
          <a:prstGeom prst="rect">
            <a:avLst/>
          </a:prstGeom>
        </p:spPr>
      </p:pic>
      <p:pic>
        <p:nvPicPr>
          <p:cNvPr id="79" name="Picture 78" descr="A close up of a device&#10;&#10;Description automatically generated">
            <a:extLst>
              <a:ext uri="{FF2B5EF4-FFF2-40B4-BE49-F238E27FC236}">
                <a16:creationId xmlns:a16="http://schemas.microsoft.com/office/drawing/2014/main" id="{C4127368-984F-4722-9D2E-9496B19CD39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69882" y="12690575"/>
            <a:ext cx="6485789" cy="4024876"/>
          </a:xfrm>
          <a:prstGeom prst="rect">
            <a:avLst/>
          </a:prstGeom>
        </p:spPr>
      </p:pic>
      <p:pic>
        <p:nvPicPr>
          <p:cNvPr id="81" name="Picture 80" descr="A screenshot of a cell phone&#10;&#10;Description automatically generated">
            <a:extLst>
              <a:ext uri="{FF2B5EF4-FFF2-40B4-BE49-F238E27FC236}">
                <a16:creationId xmlns:a16="http://schemas.microsoft.com/office/drawing/2014/main" id="{AC022049-10FE-4013-B85F-97AFF26A3F8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560357" y="16512756"/>
            <a:ext cx="6361045" cy="4649103"/>
          </a:xfrm>
          <a:prstGeom prst="rect">
            <a:avLst/>
          </a:prstGeom>
        </p:spPr>
      </p:pic>
      <p:sp>
        <p:nvSpPr>
          <p:cNvPr id="82" name="TextBox 81">
            <a:extLst>
              <a:ext uri="{FF2B5EF4-FFF2-40B4-BE49-F238E27FC236}">
                <a16:creationId xmlns:a16="http://schemas.microsoft.com/office/drawing/2014/main" id="{AEE44F78-9995-440D-ADDF-6D663CA06278}"/>
              </a:ext>
            </a:extLst>
          </p:cNvPr>
          <p:cNvSpPr txBox="1"/>
          <p:nvPr/>
        </p:nvSpPr>
        <p:spPr>
          <a:xfrm>
            <a:off x="37307136" y="9333220"/>
            <a:ext cx="5792333" cy="2800767"/>
          </a:xfrm>
          <a:prstGeom prst="rect">
            <a:avLst/>
          </a:prstGeom>
          <a:noFill/>
        </p:spPr>
        <p:txBody>
          <a:bodyPr wrap="square" rtlCol="0">
            <a:spAutoFit/>
          </a:bodyPr>
          <a:lstStyle/>
          <a:p>
            <a:r>
              <a:rPr lang="en-CA" sz="8800" dirty="0">
                <a:latin typeface="Times New Roman" panose="02020603050405020304" pitchFamily="18" charset="0"/>
                <a:cs typeface="Times New Roman" panose="02020603050405020304" pitchFamily="18" charset="0"/>
              </a:rPr>
              <a:t>Not Enough</a:t>
            </a:r>
          </a:p>
          <a:p>
            <a:r>
              <a:rPr lang="en-CA" sz="8800" dirty="0">
                <a:latin typeface="Times New Roman" panose="02020603050405020304" pitchFamily="18" charset="0"/>
                <a:cs typeface="Times New Roman" panose="02020603050405020304" pitchFamily="18" charset="0"/>
              </a:rPr>
              <a:t>RAM</a:t>
            </a:r>
          </a:p>
        </p:txBody>
      </p:sp>
      <p:pic>
        <p:nvPicPr>
          <p:cNvPr id="84" name="Picture 83" descr="A close up of a map&#10;&#10;Description automatically generated">
            <a:extLst>
              <a:ext uri="{FF2B5EF4-FFF2-40B4-BE49-F238E27FC236}">
                <a16:creationId xmlns:a16="http://schemas.microsoft.com/office/drawing/2014/main" id="{AE136F09-C877-4244-9A04-1CF0F74071D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170861" y="12722085"/>
            <a:ext cx="5500304" cy="4024876"/>
          </a:xfrm>
          <a:prstGeom prst="rect">
            <a:avLst/>
          </a:prstGeom>
        </p:spPr>
      </p:pic>
      <p:pic>
        <p:nvPicPr>
          <p:cNvPr id="86" name="Picture 85" descr="A close up of a map&#10;&#10;Description automatically generated">
            <a:extLst>
              <a:ext uri="{FF2B5EF4-FFF2-40B4-BE49-F238E27FC236}">
                <a16:creationId xmlns:a16="http://schemas.microsoft.com/office/drawing/2014/main" id="{F60ABC88-9674-49FC-A9A8-9C993302323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216065" y="16586313"/>
            <a:ext cx="5455099" cy="4605536"/>
          </a:xfrm>
          <a:prstGeom prst="rect">
            <a:avLst/>
          </a:prstGeom>
        </p:spPr>
      </p:pic>
      <p:pic>
        <p:nvPicPr>
          <p:cNvPr id="88" name="Picture 87" descr="A close up of a map&#10;&#10;Description automatically generated">
            <a:extLst>
              <a:ext uri="{FF2B5EF4-FFF2-40B4-BE49-F238E27FC236}">
                <a16:creationId xmlns:a16="http://schemas.microsoft.com/office/drawing/2014/main" id="{DE9AFD45-0E7C-4A30-833F-A2F4D1CF44A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9995837" y="8321780"/>
            <a:ext cx="5589697" cy="4965755"/>
          </a:xfrm>
          <a:prstGeom prst="rect">
            <a:avLst/>
          </a:prstGeom>
        </p:spPr>
      </p:pic>
      <p:pic>
        <p:nvPicPr>
          <p:cNvPr id="90" name="Picture 89" descr="A screenshot of a cell phone&#10;&#10;Description automatically generated">
            <a:extLst>
              <a:ext uri="{FF2B5EF4-FFF2-40B4-BE49-F238E27FC236}">
                <a16:creationId xmlns:a16="http://schemas.microsoft.com/office/drawing/2014/main" id="{5187F581-7AD9-4E6C-B885-9BB5B6AD537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3397948" y="25515137"/>
            <a:ext cx="7667485" cy="3660455"/>
          </a:xfrm>
          <a:prstGeom prst="rect">
            <a:avLst/>
          </a:prstGeom>
        </p:spPr>
      </p:pic>
      <p:pic>
        <p:nvPicPr>
          <p:cNvPr id="92" name="Picture 91" descr="A close up of a map&#10;&#10;Description automatically generated">
            <a:extLst>
              <a:ext uri="{FF2B5EF4-FFF2-40B4-BE49-F238E27FC236}">
                <a16:creationId xmlns:a16="http://schemas.microsoft.com/office/drawing/2014/main" id="{9D9FB4D1-26C0-4846-93CC-EA2C3369091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3523633" y="29107410"/>
            <a:ext cx="7603114" cy="4123063"/>
          </a:xfrm>
          <a:prstGeom prst="rect">
            <a:avLst/>
          </a:prstGeom>
        </p:spPr>
      </p:pic>
      <p:pic>
        <p:nvPicPr>
          <p:cNvPr id="94" name="Picture 93" descr="A screenshot of a cell phone&#10;&#10;Description automatically generated">
            <a:extLst>
              <a:ext uri="{FF2B5EF4-FFF2-40B4-BE49-F238E27FC236}">
                <a16:creationId xmlns:a16="http://schemas.microsoft.com/office/drawing/2014/main" id="{2404D106-E872-4CF1-8719-C6CF1990CA1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053926" y="21191849"/>
            <a:ext cx="6754204" cy="4455346"/>
          </a:xfrm>
          <a:prstGeom prst="rect">
            <a:avLst/>
          </a:prstGeom>
        </p:spPr>
      </p:pic>
      <p:pic>
        <p:nvPicPr>
          <p:cNvPr id="96" name="Picture 95" descr="A close up of a map&#10;&#10;Description automatically generated">
            <a:extLst>
              <a:ext uri="{FF2B5EF4-FFF2-40B4-BE49-F238E27FC236}">
                <a16:creationId xmlns:a16="http://schemas.microsoft.com/office/drawing/2014/main" id="{ACA4ADE1-0276-40A2-A663-9FBB6124A6E0}"/>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3412294" y="8618617"/>
            <a:ext cx="6951897" cy="4402271"/>
          </a:xfrm>
          <a:prstGeom prst="rect">
            <a:avLst/>
          </a:prstGeom>
        </p:spPr>
      </p:pic>
      <p:pic>
        <p:nvPicPr>
          <p:cNvPr id="98" name="Picture 97" descr="A close up of a map&#10;&#10;Description automatically generated">
            <a:extLst>
              <a:ext uri="{FF2B5EF4-FFF2-40B4-BE49-F238E27FC236}">
                <a16:creationId xmlns:a16="http://schemas.microsoft.com/office/drawing/2014/main" id="{8E531085-27AC-4BD2-9947-D1118D274AC7}"/>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3803241" y="12603073"/>
            <a:ext cx="6447093" cy="4231037"/>
          </a:xfrm>
          <a:prstGeom prst="rect">
            <a:avLst/>
          </a:prstGeom>
        </p:spPr>
      </p:pic>
      <p:pic>
        <p:nvPicPr>
          <p:cNvPr id="100" name="Picture 99" descr="A close up of a map&#10;&#10;Description automatically generated">
            <a:extLst>
              <a:ext uri="{FF2B5EF4-FFF2-40B4-BE49-F238E27FC236}">
                <a16:creationId xmlns:a16="http://schemas.microsoft.com/office/drawing/2014/main" id="{AAABB0FD-46DF-40FF-8BB4-6A0BCFC38D91}"/>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3641944" y="16802953"/>
            <a:ext cx="6459511" cy="4384435"/>
          </a:xfrm>
          <a:prstGeom prst="rect">
            <a:avLst/>
          </a:prstGeom>
        </p:spPr>
      </p:pic>
      <p:pic>
        <p:nvPicPr>
          <p:cNvPr id="107" name="Picture 106" descr="A close up of a map&#10;&#10;Description automatically generated">
            <a:extLst>
              <a:ext uri="{FF2B5EF4-FFF2-40B4-BE49-F238E27FC236}">
                <a16:creationId xmlns:a16="http://schemas.microsoft.com/office/drawing/2014/main" id="{575C8A52-CFBB-4327-A409-1B4AEF4AF6E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0826652" y="28774821"/>
            <a:ext cx="6432218" cy="4482024"/>
          </a:xfrm>
          <a:prstGeom prst="rect">
            <a:avLst/>
          </a:prstGeom>
        </p:spPr>
      </p:pic>
      <p:pic>
        <p:nvPicPr>
          <p:cNvPr id="109" name="Picture 108" descr="A screenshot of a cell phone&#10;&#10;Description automatically generated">
            <a:extLst>
              <a:ext uri="{FF2B5EF4-FFF2-40B4-BE49-F238E27FC236}">
                <a16:creationId xmlns:a16="http://schemas.microsoft.com/office/drawing/2014/main" id="{96752791-B9EC-4B29-BA56-C64B55A1B7C6}"/>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1878442" y="21325100"/>
            <a:ext cx="5662041" cy="4204253"/>
          </a:xfrm>
          <a:prstGeom prst="rect">
            <a:avLst/>
          </a:prstGeom>
        </p:spPr>
      </p:pic>
    </p:spTree>
    <p:extLst>
      <p:ext uri="{BB962C8B-B14F-4D97-AF65-F5344CB8AC3E}">
        <p14:creationId xmlns:p14="http://schemas.microsoft.com/office/powerpoint/2010/main" val="120116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D084-255B-462D-8EDC-7B58EB695CBD}"/>
              </a:ext>
            </a:extLst>
          </p:cNvPr>
          <p:cNvSpPr>
            <a:spLocks noGrp="1"/>
          </p:cNvSpPr>
          <p:nvPr>
            <p:ph type="title"/>
          </p:nvPr>
        </p:nvSpPr>
        <p:spPr/>
        <p:txBody>
          <a:bodyPr>
            <a:normAutofit fontScale="90000"/>
          </a:bodyPr>
          <a:lstStyle/>
          <a:p>
            <a:br>
              <a:rPr lang="en-CA" dirty="0"/>
            </a:br>
            <a:br>
              <a:rPr lang="en-CA" dirty="0"/>
            </a:br>
            <a:r>
              <a:rPr lang="en-CA" dirty="0"/>
              <a:t>Regularization</a:t>
            </a:r>
          </a:p>
        </p:txBody>
      </p:sp>
      <p:sp>
        <p:nvSpPr>
          <p:cNvPr id="3" name="Content Placeholder 2">
            <a:extLst>
              <a:ext uri="{FF2B5EF4-FFF2-40B4-BE49-F238E27FC236}">
                <a16:creationId xmlns:a16="http://schemas.microsoft.com/office/drawing/2014/main" id="{3111CF0B-5542-4A3D-94FC-B87665B3CB67}"/>
              </a:ext>
            </a:extLst>
          </p:cNvPr>
          <p:cNvSpPr>
            <a:spLocks noGrp="1"/>
          </p:cNvSpPr>
          <p:nvPr>
            <p:ph sz="half" idx="1"/>
          </p:nvPr>
        </p:nvSpPr>
        <p:spPr/>
        <p:txBody>
          <a:bodyPr/>
          <a:lstStyle/>
          <a:p>
            <a:r>
              <a:rPr lang="en-CA" dirty="0"/>
              <a:t>Convolutional N.N (8 x Neurons)</a:t>
            </a:r>
          </a:p>
          <a:p>
            <a:r>
              <a:rPr lang="en-CA" dirty="0"/>
              <a:t>Dropout Regularization(0.4)</a:t>
            </a:r>
          </a:p>
          <a:p>
            <a:r>
              <a:rPr lang="en-CA" dirty="0"/>
              <a:t>CIFAR-10</a:t>
            </a:r>
          </a:p>
          <a:p>
            <a:r>
              <a:rPr lang="en-CA" dirty="0"/>
              <a:t>0.70 Acc.(with</a:t>
            </a:r>
          </a:p>
          <a:p>
            <a:r>
              <a:rPr lang="en-CA" dirty="0"/>
              <a:t>regularization) </a:t>
            </a:r>
          </a:p>
          <a:p>
            <a:r>
              <a:rPr lang="en-CA" dirty="0"/>
              <a:t>0.82 Acc.</a:t>
            </a:r>
          </a:p>
          <a:p>
            <a:r>
              <a:rPr lang="en-CA" dirty="0"/>
              <a:t>(without reg.)</a:t>
            </a:r>
          </a:p>
          <a:p>
            <a:endParaRPr lang="en-CA" dirty="0"/>
          </a:p>
          <a:p>
            <a:r>
              <a:rPr lang="en-CA" dirty="0"/>
              <a:t>Fashion MNIST</a:t>
            </a:r>
          </a:p>
          <a:p>
            <a:pPr lvl="6"/>
            <a:r>
              <a:rPr lang="en-CA" dirty="0"/>
              <a:t>0.89 Acc (with Regularization</a:t>
            </a:r>
          </a:p>
          <a:p>
            <a:pPr lvl="6"/>
            <a:r>
              <a:rPr lang="en-CA" dirty="0"/>
              <a:t>0.9258 (without Regularization)</a:t>
            </a:r>
          </a:p>
        </p:txBody>
      </p:sp>
      <p:sp>
        <p:nvSpPr>
          <p:cNvPr id="4" name="Content Placeholder 3">
            <a:extLst>
              <a:ext uri="{FF2B5EF4-FFF2-40B4-BE49-F238E27FC236}">
                <a16:creationId xmlns:a16="http://schemas.microsoft.com/office/drawing/2014/main" id="{5CBFCF39-3ACB-48C8-A13D-FC1C1E1001EC}"/>
              </a:ext>
            </a:extLst>
          </p:cNvPr>
          <p:cNvSpPr>
            <a:spLocks noGrp="1"/>
          </p:cNvSpPr>
          <p:nvPr>
            <p:ph sz="half" idx="2"/>
          </p:nvPr>
        </p:nvSpPr>
        <p:spPr/>
        <p:txBody>
          <a:bodyPr/>
          <a:lstStyle/>
          <a:p>
            <a:r>
              <a:rPr lang="en-CA" sz="8800" dirty="0"/>
              <a:t>Multi-Layer Perceptron (16 x Neurons)</a:t>
            </a:r>
          </a:p>
          <a:p>
            <a:r>
              <a:rPr lang="en-CA" dirty="0"/>
              <a:t>L2 Regularization (0.1)</a:t>
            </a:r>
          </a:p>
          <a:p>
            <a:r>
              <a:rPr lang="en-CA" dirty="0"/>
              <a:t>CIFAR-10</a:t>
            </a:r>
          </a:p>
          <a:p>
            <a:endParaRPr lang="en-CA" dirty="0"/>
          </a:p>
          <a:p>
            <a:endParaRPr lang="en-CA" dirty="0"/>
          </a:p>
          <a:p>
            <a:endParaRPr lang="en-CA" dirty="0"/>
          </a:p>
          <a:p>
            <a:endParaRPr lang="en-CA" dirty="0"/>
          </a:p>
          <a:p>
            <a:r>
              <a:rPr lang="en-CA" dirty="0"/>
              <a:t>Fashion MNIST</a:t>
            </a:r>
          </a:p>
        </p:txBody>
      </p:sp>
      <p:pic>
        <p:nvPicPr>
          <p:cNvPr id="6" name="Picture 5" descr="A screenshot of a cell phone&#10;&#10;Description automatically generated">
            <a:extLst>
              <a:ext uri="{FF2B5EF4-FFF2-40B4-BE49-F238E27FC236}">
                <a16:creationId xmlns:a16="http://schemas.microsoft.com/office/drawing/2014/main" id="{A491F8B8-E1EA-4830-90A4-AC06D30AA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4548" y="14063007"/>
            <a:ext cx="11608904" cy="854789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E1B3310-3F94-4AA8-A9E2-92FBAA10C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9669" y="14153321"/>
            <a:ext cx="11071409" cy="7875270"/>
          </a:xfrm>
          <a:prstGeom prst="rect">
            <a:avLst/>
          </a:prstGeom>
        </p:spPr>
      </p:pic>
      <p:pic>
        <p:nvPicPr>
          <p:cNvPr id="10" name="Picture 9" descr="A close up of a map&#10;&#10;Description automatically generated">
            <a:extLst>
              <a:ext uri="{FF2B5EF4-FFF2-40B4-BE49-F238E27FC236}">
                <a16:creationId xmlns:a16="http://schemas.microsoft.com/office/drawing/2014/main" id="{BB45949D-1956-4507-A257-81D39FC33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6800" y="22610899"/>
            <a:ext cx="12344400" cy="103075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4A99FD57-1E06-4F6F-A154-34FB4C893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01047" y="22654456"/>
            <a:ext cx="11145753" cy="10846252"/>
          </a:xfrm>
          <a:prstGeom prst="rect">
            <a:avLst/>
          </a:prstGeom>
        </p:spPr>
      </p:pic>
      <p:pic>
        <p:nvPicPr>
          <p:cNvPr id="14" name="Picture 13" descr="A close up of a map&#10;&#10;Description automatically generated">
            <a:extLst>
              <a:ext uri="{FF2B5EF4-FFF2-40B4-BE49-F238E27FC236}">
                <a16:creationId xmlns:a16="http://schemas.microsoft.com/office/drawing/2014/main" id="{6CA13B4F-D623-4A0B-8717-8879BB5AB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2385" y="12406976"/>
            <a:ext cx="9597284" cy="8956598"/>
          </a:xfrm>
          <a:prstGeom prst="rect">
            <a:avLst/>
          </a:prstGeom>
        </p:spPr>
      </p:pic>
      <p:pic>
        <p:nvPicPr>
          <p:cNvPr id="16" name="Picture 15" descr="A close up of a map&#10;&#10;Description automatically generated">
            <a:extLst>
              <a:ext uri="{FF2B5EF4-FFF2-40B4-BE49-F238E27FC236}">
                <a16:creationId xmlns:a16="http://schemas.microsoft.com/office/drawing/2014/main" id="{57205740-F72A-4A41-8C0F-9EABF6B9A8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348" y="21363574"/>
            <a:ext cx="10203889" cy="9435082"/>
          </a:xfrm>
          <a:prstGeom prst="rect">
            <a:avLst/>
          </a:prstGeom>
        </p:spPr>
      </p:pic>
    </p:spTree>
    <p:extLst>
      <p:ext uri="{BB962C8B-B14F-4D97-AF65-F5344CB8AC3E}">
        <p14:creationId xmlns:p14="http://schemas.microsoft.com/office/powerpoint/2010/main" val="48114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70FA2D-C16F-4145-B298-748EAABFFF4A}"/>
              </a:ext>
            </a:extLst>
          </p:cNvPr>
          <p:cNvSpPr/>
          <p:nvPr/>
        </p:nvSpPr>
        <p:spPr>
          <a:xfrm>
            <a:off x="1232453" y="6679097"/>
            <a:ext cx="41597598" cy="23360241"/>
          </a:xfrm>
          <a:prstGeom prst="rect">
            <a:avLst/>
          </a:prstGeom>
        </p:spPr>
        <p:txBody>
          <a:bodyPr wrap="square">
            <a:spAutoFit/>
          </a:bodyPr>
          <a:lstStyle/>
          <a:p>
            <a:r>
              <a:rPr lang="fr-CA" sz="3600" b="1" dirty="0">
                <a:latin typeface="Times New Roman" panose="02020603050405020304" pitchFamily="18" charset="0"/>
                <a:cs typeface="Times New Roman" panose="02020603050405020304" pitchFamily="18" charset="0"/>
              </a:rPr>
              <a:t>Test </a:t>
            </a:r>
            <a:r>
              <a:rPr lang="fr-CA" sz="3600" b="1" dirty="0" err="1">
                <a:latin typeface="Times New Roman" panose="02020603050405020304" pitchFamily="18" charset="0"/>
                <a:cs typeface="Times New Roman" panose="02020603050405020304" pitchFamily="18" charset="0"/>
              </a:rPr>
              <a:t>Accuracies</a:t>
            </a:r>
            <a:r>
              <a:rPr lang="fr-CA" sz="3600" b="1" dirty="0">
                <a:latin typeface="Times New Roman" panose="02020603050405020304" pitchFamily="18" charset="0"/>
                <a:cs typeface="Times New Roman" panose="02020603050405020304" pitchFamily="18" charset="0"/>
              </a:rPr>
              <a:t> </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CNN</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CIFAR-10</a:t>
            </a:r>
            <a:endParaRPr lang="en-CA" sz="3600" dirty="0">
              <a:latin typeface="Times New Roman" panose="02020603050405020304" pitchFamily="18" charset="0"/>
              <a:cs typeface="Times New Roman" panose="02020603050405020304" pitchFamily="18" charset="0"/>
            </a:endParaRPr>
          </a:p>
          <a:p>
            <a:r>
              <a:rPr lang="en-CA" sz="3600" dirty="0" err="1">
                <a:latin typeface="Times New Roman" panose="02020603050405020304" pitchFamily="18" charset="0"/>
                <a:cs typeface="Times New Roman" panose="02020603050405020304" pitchFamily="18" charset="0"/>
              </a:rPr>
              <a:t>Half_Baseline</a:t>
            </a:r>
            <a:r>
              <a:rPr lang="en-CA" sz="3600" dirty="0">
                <a:latin typeface="Times New Roman" panose="02020603050405020304" pitchFamily="18" charset="0"/>
                <a:cs typeface="Times New Roman" panose="02020603050405020304" pitchFamily="18" charset="0"/>
              </a:rPr>
              <a:t> Neurons Test Acc: 0.6742</a:t>
            </a:r>
          </a:p>
          <a:p>
            <a:r>
              <a:rPr lang="fr-CA" sz="3600" dirty="0">
                <a:latin typeface="Times New Roman" panose="02020603050405020304" pitchFamily="18" charset="0"/>
                <a:cs typeface="Times New Roman" panose="02020603050405020304" pitchFamily="18" charset="0"/>
              </a:rPr>
              <a:t>2xBaseLine </a:t>
            </a:r>
            <a:r>
              <a:rPr lang="fr-CA" sz="3600" dirty="0" err="1">
                <a:latin typeface="Times New Roman" panose="02020603050405020304" pitchFamily="18" charset="0"/>
                <a:cs typeface="Times New Roman" panose="02020603050405020304" pitchFamily="18" charset="0"/>
              </a:rPr>
              <a:t>Neurons</a:t>
            </a:r>
            <a:r>
              <a:rPr lang="fr-CA" sz="3600" dirty="0">
                <a:latin typeface="Times New Roman" panose="02020603050405020304" pitchFamily="18" charset="0"/>
                <a:cs typeface="Times New Roman" panose="02020603050405020304" pitchFamily="18" charset="0"/>
              </a:rPr>
              <a:t> Test Acc: 0.7603</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4xBaseline </a:t>
            </a:r>
            <a:r>
              <a:rPr lang="fr-CA" sz="3600" dirty="0" err="1">
                <a:latin typeface="Times New Roman" panose="02020603050405020304" pitchFamily="18" charset="0"/>
                <a:cs typeface="Times New Roman" panose="02020603050405020304" pitchFamily="18" charset="0"/>
              </a:rPr>
              <a:t>Neurons</a:t>
            </a:r>
            <a:r>
              <a:rPr lang="fr-CA" sz="3600" dirty="0">
                <a:latin typeface="Times New Roman" panose="02020603050405020304" pitchFamily="18" charset="0"/>
                <a:cs typeface="Times New Roman" panose="02020603050405020304" pitchFamily="18" charset="0"/>
              </a:rPr>
              <a:t> Test Acc:0.80</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 :  0.8211</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Dropout(0.4) : 0.7016</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Cifar-10 Gray</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HalfNeurons:0.6185</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2xNeurons:0.7212</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4xNeurons: 0.7692</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 : 0.7318</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Dropout(0.4) : 0.6395</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Fashion-MNIST</a:t>
            </a:r>
            <a:endParaRPr lang="en-CA" sz="3600" dirty="0">
              <a:latin typeface="Times New Roman" panose="02020603050405020304" pitchFamily="18" charset="0"/>
              <a:cs typeface="Times New Roman" panose="02020603050405020304" pitchFamily="18" charset="0"/>
            </a:endParaRPr>
          </a:p>
          <a:p>
            <a:r>
              <a:rPr lang="fr-CA" sz="3600" dirty="0" err="1">
                <a:latin typeface="Times New Roman" panose="02020603050405020304" pitchFamily="18" charset="0"/>
                <a:cs typeface="Times New Roman" panose="02020603050405020304" pitchFamily="18" charset="0"/>
              </a:rPr>
              <a:t>HalfNeurons</a:t>
            </a:r>
            <a:r>
              <a:rPr lang="fr-CA" sz="3600" dirty="0">
                <a:latin typeface="Times New Roman" panose="02020603050405020304" pitchFamily="18" charset="0"/>
                <a:cs typeface="Times New Roman" panose="02020603050405020304" pitchFamily="18" charset="0"/>
              </a:rPr>
              <a:t> : 0.899</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2xNeurons :0.9263</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4xNeurons: 0.9245</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 :0.9258</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Dropout(0.4) : 0.8913</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MLP</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CIFAR-10</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Half </a:t>
            </a:r>
            <a:r>
              <a:rPr lang="fr-CA" sz="3600" dirty="0" err="1">
                <a:latin typeface="Times New Roman" panose="02020603050405020304" pitchFamily="18" charset="0"/>
                <a:cs typeface="Times New Roman" panose="02020603050405020304" pitchFamily="18" charset="0"/>
              </a:rPr>
              <a:t>Neurons</a:t>
            </a:r>
            <a:r>
              <a:rPr lang="fr-CA" sz="3600" dirty="0">
                <a:latin typeface="Times New Roman" panose="02020603050405020304" pitchFamily="18" charset="0"/>
                <a:cs typeface="Times New Roman" panose="02020603050405020304" pitchFamily="18" charset="0"/>
              </a:rPr>
              <a:t>: 0.4134</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2xNeurons:0.348</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4xNeurons:0.3784</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8xNeurons:0.4022</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16xNeurons :0.1808</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16xNeurons (0.1 L2 </a:t>
            </a:r>
            <a:r>
              <a:rPr lang="fr-CA" sz="3600" dirty="0" err="1">
                <a:latin typeface="Times New Roman" panose="02020603050405020304" pitchFamily="18" charset="0"/>
                <a:cs typeface="Times New Roman" panose="02020603050405020304" pitchFamily="18" charset="0"/>
              </a:rPr>
              <a:t>Regularization</a:t>
            </a:r>
            <a:r>
              <a:rPr lang="fr-CA" sz="3600" dirty="0">
                <a:latin typeface="Times New Roman" panose="02020603050405020304" pitchFamily="18" charset="0"/>
                <a:cs typeface="Times New Roman" panose="02020603050405020304" pitchFamily="18" charset="0"/>
              </a:rPr>
              <a:t>) :0.1374</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Cifar-10 Gray</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Half </a:t>
            </a:r>
            <a:r>
              <a:rPr lang="fr-CA" sz="3600" dirty="0" err="1">
                <a:latin typeface="Times New Roman" panose="02020603050405020304" pitchFamily="18" charset="0"/>
                <a:cs typeface="Times New Roman" panose="02020603050405020304" pitchFamily="18" charset="0"/>
              </a:rPr>
              <a:t>Neurons</a:t>
            </a:r>
            <a:r>
              <a:rPr lang="fr-CA" sz="3600" dirty="0">
                <a:latin typeface="Times New Roman" panose="02020603050405020304" pitchFamily="18" charset="0"/>
                <a:cs typeface="Times New Roman" panose="02020603050405020304" pitchFamily="18" charset="0"/>
              </a:rPr>
              <a:t>: 0.2884</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2xNeurons:0.1804</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4xNeurons:0.1938</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8xNeurons:0.2231</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16xNeurons :0.1885</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 </a:t>
            </a:r>
            <a:endParaRPr lang="en-CA" sz="3600" dirty="0">
              <a:latin typeface="Times New Roman" panose="02020603050405020304" pitchFamily="18" charset="0"/>
              <a:cs typeface="Times New Roman" panose="02020603050405020304" pitchFamily="18" charset="0"/>
            </a:endParaRPr>
          </a:p>
          <a:p>
            <a:r>
              <a:rPr lang="fr-CA" sz="3600" b="1" dirty="0">
                <a:latin typeface="Times New Roman" panose="02020603050405020304" pitchFamily="18" charset="0"/>
                <a:cs typeface="Times New Roman" panose="02020603050405020304" pitchFamily="18" charset="0"/>
              </a:rPr>
              <a:t>Fashion-MNIST</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Half </a:t>
            </a:r>
            <a:r>
              <a:rPr lang="fr-CA" sz="3600" dirty="0" err="1">
                <a:latin typeface="Times New Roman" panose="02020603050405020304" pitchFamily="18" charset="0"/>
                <a:cs typeface="Times New Roman" panose="02020603050405020304" pitchFamily="18" charset="0"/>
              </a:rPr>
              <a:t>Neurons</a:t>
            </a:r>
            <a:r>
              <a:rPr lang="fr-CA" sz="3600" dirty="0">
                <a:latin typeface="Times New Roman" panose="02020603050405020304" pitchFamily="18" charset="0"/>
                <a:cs typeface="Times New Roman" panose="02020603050405020304" pitchFamily="18" charset="0"/>
              </a:rPr>
              <a:t>: 0.83</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2xNeurons:0.8621</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4xNeurons:0.8693</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8xNeurons:0.8057</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16xNeurons : 0.4546</a:t>
            </a:r>
            <a:endParaRPr lang="en-CA" sz="3600" dirty="0">
              <a:latin typeface="Times New Roman" panose="02020603050405020304" pitchFamily="18" charset="0"/>
              <a:cs typeface="Times New Roman" panose="02020603050405020304" pitchFamily="18" charset="0"/>
            </a:endParaRPr>
          </a:p>
          <a:p>
            <a:r>
              <a:rPr lang="fr-CA" sz="3600" dirty="0">
                <a:latin typeface="Times New Roman" panose="02020603050405020304" pitchFamily="18" charset="0"/>
                <a:cs typeface="Times New Roman" panose="02020603050405020304" pitchFamily="18" charset="0"/>
              </a:rPr>
              <a:t>16xNeurons (0.1 L2 </a:t>
            </a:r>
            <a:r>
              <a:rPr lang="fr-CA" sz="3600" dirty="0" err="1">
                <a:latin typeface="Times New Roman" panose="02020603050405020304" pitchFamily="18" charset="0"/>
                <a:cs typeface="Times New Roman" panose="02020603050405020304" pitchFamily="18" charset="0"/>
              </a:rPr>
              <a:t>Regularization</a:t>
            </a:r>
            <a:r>
              <a:rPr lang="fr-CA" sz="3600" dirty="0">
                <a:latin typeface="Times New Roman" panose="02020603050405020304" pitchFamily="18" charset="0"/>
                <a:cs typeface="Times New Roman" panose="02020603050405020304" pitchFamily="18" charset="0"/>
              </a:rPr>
              <a:t>) : 0.2471</a:t>
            </a:r>
            <a:endParaRPr lang="en-CA"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308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TotalTime>
  <Words>526</Words>
  <Application>Microsoft Office PowerPoint</Application>
  <PresentationFormat>Custom</PresentationFormat>
  <Paragraphs>148</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Science Project Title</vt:lpstr>
      <vt:lpstr>PowerPoint Presentation</vt:lpstr>
      <vt:lpstr>  Regularization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Alexander Peplowski</dc:creator>
  <cp:lastModifiedBy>Owner</cp:lastModifiedBy>
  <cp:revision>19</cp:revision>
  <dcterms:created xsi:type="dcterms:W3CDTF">2013-01-20T21:20:28Z</dcterms:created>
  <dcterms:modified xsi:type="dcterms:W3CDTF">2019-12-17T05:50:07Z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