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90B945-0B72-4CBD-9622-15F6D690A9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A924BD-263D-4DA4-A2EE-D9ED64BF76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DCE3B7F-8085-4413-8C68-335B8FC02E3A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40000" y="103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ru-RU" sz="4000" strike="noStrike" u="none">
                <a:solidFill>
                  <a:srgbClr val="1a4f4b"/>
                </a:solidFill>
                <a:uFillTx/>
                <a:latin typeface="Arial Black"/>
              </a:rPr>
              <a:t>ПРОГРАММА, ОПРЕДЕЛЯЮЩАЯ, ЯВЛЯЕТСЯ ЛИ ПИСЬМО СПАМОМ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fed"/>
            </a:gs>
            <a:gs pos="100000">
              <a:srgbClr val="d2e6f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9960" y="-55800"/>
            <a:ext cx="10152720" cy="12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200" strike="noStrike" u="none">
                <a:solidFill>
                  <a:srgbClr val="1a4f4b"/>
                </a:solidFill>
                <a:uFillTx/>
                <a:latin typeface="Arial Black"/>
              </a:rPr>
              <a:t>Заключение</a:t>
            </a:r>
            <a:endParaRPr b="0" lang="ru-R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821160" y="1215360"/>
            <a:ext cx="8520840" cy="429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1b1b1b"/>
                </a:solidFill>
                <a:uFillTx/>
                <a:latin typeface="Century Gothic"/>
              </a:rPr>
              <a:t> </a:t>
            </a:r>
            <a:r>
              <a:rPr b="1" lang="ru-RU" sz="2400" strike="noStrike" u="none">
                <a:solidFill>
                  <a:srgbClr val="1b1b1b"/>
                </a:solidFill>
                <a:uFillTx/>
                <a:latin typeface="Century Gothic"/>
              </a:rPr>
              <a:t>Успешно реализовали веб-приложение на </a:t>
            </a:r>
            <a:r>
              <a:rPr b="1" lang="ru-RU" sz="2400" strike="noStrike" u="none">
                <a:solidFill>
                  <a:srgbClr val="36873c"/>
                </a:solidFill>
                <a:uFillTx/>
                <a:latin typeface="Century Gothic"/>
              </a:rPr>
              <a:t>FastAPI</a:t>
            </a:r>
            <a:r>
              <a:rPr b="1" lang="ru-RU" sz="2400" strike="noStrike" u="none">
                <a:solidFill>
                  <a:srgbClr val="1b1b1b"/>
                </a:solidFill>
                <a:uFillTx/>
                <a:latin typeface="Century Gothic"/>
              </a:rPr>
              <a:t> для определения спама в .txt-файлах</a:t>
            </a:r>
            <a:endParaRPr b="0" lang="ru-RU" sz="2400" strike="noStrike" u="none">
              <a:solidFill>
                <a:srgbClr val="1b1b1b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1b1b1b"/>
                </a:solidFill>
                <a:uFillTx/>
                <a:latin typeface="Century Gothic"/>
              </a:rPr>
              <a:t>Научились работать с frontend и backend сайта</a:t>
            </a:r>
            <a:endParaRPr b="0" lang="ru-RU" sz="2400" strike="noStrike" u="none">
              <a:solidFill>
                <a:srgbClr val="1b1b1b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1b1b1b"/>
                </a:solidFill>
                <a:uFillTx/>
                <a:latin typeface="Century Gothic"/>
              </a:rPr>
              <a:t>Поработали с </a:t>
            </a:r>
            <a:r>
              <a:rPr b="1" lang="ru-RU" sz="2400" strike="noStrike" u="none">
                <a:solidFill>
                  <a:srgbClr val="36873c"/>
                </a:solidFill>
                <a:uFillTx/>
                <a:latin typeface="Century Gothic"/>
              </a:rPr>
              <a:t>NLTK</a:t>
            </a:r>
            <a:r>
              <a:rPr b="1" lang="ru-RU" sz="2400" strike="noStrike" u="none">
                <a:solidFill>
                  <a:srgbClr val="1b1b1b"/>
                </a:solidFill>
                <a:uFillTx/>
                <a:latin typeface="Century Gothic"/>
              </a:rPr>
              <a:t>, что дало опыт для дальнейших лингвистических разработок</a:t>
            </a:r>
            <a:endParaRPr b="0" lang="ru-RU" sz="2400" strike="noStrike" u="none">
              <a:solidFill>
                <a:srgbClr val="1b1b1b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fed"/>
            </a:gs>
            <a:gs pos="100000">
              <a:srgbClr val="d2e6f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1a4f4b"/>
                </a:solidFill>
                <a:uFillTx/>
                <a:latin typeface="Arial Black"/>
              </a:rPr>
              <a:t>Введение</a:t>
            </a:r>
            <a:endParaRPr b="0" lang="ru-RU" sz="4400" strike="noStrike" u="none">
              <a:solidFill>
                <a:srgbClr val="000000"/>
              </a:solidFill>
              <a:uFillTx/>
              <a:latin typeface="Arial Black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03280" y="1381680"/>
            <a:ext cx="9028440" cy="90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ru-RU" sz="2600" strike="noStrike" u="none">
                <a:solidFill>
                  <a:srgbClr val="1a4f4b"/>
                </a:solidFill>
                <a:uFillTx/>
                <a:latin typeface="Century Gothic"/>
              </a:rPr>
              <a:t>Цель проекта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: анализ файлов формата .txt на предмет спама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483480" y="2498400"/>
            <a:ext cx="9527400" cy="282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ru-RU" sz="2600" strike="noStrike" u="none">
                <a:solidFill>
                  <a:srgbClr val="1a4f4b"/>
                </a:solidFill>
                <a:uFillTx/>
                <a:latin typeface="Century Gothic"/>
              </a:rPr>
              <a:t>Использованные языки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trike="noStrike" u="none">
                <a:solidFill>
                  <a:srgbClr val="709c59"/>
                </a:solidFill>
                <a:uFillTx/>
                <a:latin typeface="Century Gothic"/>
              </a:rPr>
              <a:t>Python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 — логика проекта, backend сайта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trike="noStrike" u="none">
                <a:solidFill>
                  <a:srgbClr val="709c59"/>
                </a:solidFill>
                <a:uFillTx/>
                <a:latin typeface="Century Gothic"/>
              </a:rPr>
              <a:t>JavaScript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 — реализация веб-панели, взаимодействие в браузере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trike="noStrike" u="none">
                <a:solidFill>
                  <a:srgbClr val="709c59"/>
                </a:solidFill>
                <a:uFillTx/>
                <a:latin typeface="Century Gothic"/>
              </a:rPr>
              <a:t>HTML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 — шаблон для базы интерфейса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trike="noStrike" u="none">
                <a:solidFill>
                  <a:srgbClr val="709c59"/>
                </a:solidFill>
                <a:uFillTx/>
                <a:latin typeface="Century Gothic"/>
              </a:rPr>
              <a:t>CCS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 — внешний вид сайта 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fed"/>
            </a:gs>
            <a:gs pos="100000">
              <a:srgbClr val="d2e6f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454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1a4f4b"/>
                </a:solidFill>
                <a:uFillTx/>
                <a:latin typeface="Arial Black"/>
              </a:rPr>
              <a:t>Введение</a:t>
            </a:r>
            <a:endParaRPr b="0" lang="ru-RU" sz="4400" strike="noStrike" u="none">
              <a:solidFill>
                <a:srgbClr val="000000"/>
              </a:solidFill>
              <a:uFillTx/>
              <a:latin typeface="Arial Black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503280" y="1172520"/>
            <a:ext cx="9028440" cy="420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i="1" lang="ru-RU" sz="2600" strike="noStrike" u="none">
                <a:solidFill>
                  <a:srgbClr val="1a4f4b"/>
                </a:solidFill>
                <a:uFillTx/>
                <a:latin typeface="Century Gothic"/>
              </a:rPr>
              <a:t>Ключевые библиотеки и фреймворки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: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trike="noStrike" u="none">
                <a:solidFill>
                  <a:srgbClr val="709c59"/>
                </a:solidFill>
                <a:uFillTx/>
                <a:latin typeface="Century Gothic"/>
              </a:rPr>
              <a:t>FastAPI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 —  фреймворк для создания веб-API, основное ядро сайта, связывающее код воедино; точка входа в программу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trike="noStrike" u="none">
                <a:solidFill>
                  <a:srgbClr val="709c59"/>
                </a:solidFill>
                <a:uFillTx/>
                <a:latin typeface="Century Gothic"/>
              </a:rPr>
              <a:t>Natural Language Toolkit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 </a:t>
            </a:r>
            <a:r>
              <a:rPr b="1" lang="ru-RU" sz="2600" strike="noStrike" u="none">
                <a:solidFill>
                  <a:srgbClr val="9eb43c"/>
                </a:solidFill>
                <a:uFillTx/>
                <a:latin typeface="Century Gothic"/>
              </a:rPr>
              <a:t>(NLTK)</a:t>
            </a:r>
            <a:r>
              <a:rPr b="1" lang="ru-RU" sz="2600" strike="noStrike" u="none">
                <a:solidFill>
                  <a:srgbClr val="1b1b1b"/>
                </a:solidFill>
                <a:uFillTx/>
                <a:latin typeface="Century Gothic"/>
              </a:rPr>
              <a:t> — библиотека для обработки естественного языка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600" strike="noStrike" u="none">
                <a:solidFill>
                  <a:srgbClr val="709c59"/>
                </a:solidFill>
                <a:uFillTx/>
                <a:latin typeface="Century Gothic"/>
              </a:rPr>
              <a:t>Словарный фильтр в виде .xlsx-таблицы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fed"/>
            </a:gs>
            <a:gs pos="100000">
              <a:srgbClr val="d2e6f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-380880" y="-81000"/>
            <a:ext cx="10932840" cy="157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1a4f4b"/>
                </a:solidFill>
                <a:uFillTx/>
                <a:latin typeface="Arial Black"/>
              </a:rPr>
              <a:t>Распределение обязанностей</a:t>
            </a:r>
            <a:endParaRPr b="0" lang="ru-RU" sz="4400" strike="noStrike" u="none">
              <a:solidFill>
                <a:srgbClr val="000000"/>
              </a:solidFill>
              <a:uFillTx/>
              <a:latin typeface="Arial Black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68640" y="917280"/>
            <a:ext cx="9527400" cy="468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2600" strike="noStrike" u="none">
                <a:solidFill>
                  <a:srgbClr val="7fba62"/>
                </a:solidFill>
                <a:uFillTx/>
                <a:latin typeface="Century Gothic"/>
              </a:rPr>
              <a:t>Артемий Сиднев</a:t>
            </a:r>
            <a:r>
              <a:rPr b="1" lang="ru-RU" sz="2600" strike="noStrike" u="none">
                <a:solidFill>
                  <a:srgbClr val="b8cdaa"/>
                </a:solidFill>
                <a:uFillTx/>
                <a:latin typeface="Century Gothic"/>
              </a:rPr>
              <a:t> 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— структура проекта, логика взаимодействия внутри файлов. Backend сайта, внешнее оформление и ядро проекта (анализ текста и фильтрация)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2600" strike="noStrike" u="none">
                <a:solidFill>
                  <a:srgbClr val="709c59"/>
                </a:solidFill>
                <a:uFillTx/>
                <a:latin typeface="Century Gothic"/>
              </a:rPr>
              <a:t>Теймур Алиев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 —  датасет, логика фильтрации, код для загрузки и хранения файлов внутри программы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2600" strike="noStrike" u="none">
                <a:solidFill>
                  <a:srgbClr val="709c59"/>
                </a:solidFill>
                <a:uFillTx/>
                <a:latin typeface="Century Gothic"/>
              </a:rPr>
              <a:t>Даниил Давтян 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Century Gothic"/>
              </a:rPr>
              <a:t>— датасет, система приоритетов в датасете, интерфейс и код очистки текста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fed"/>
            </a:gs>
            <a:gs pos="100000">
              <a:srgbClr val="d2e6f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0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1a4f4b"/>
                </a:solidFill>
                <a:uFillTx/>
                <a:latin typeface="Arial Black"/>
              </a:rPr>
              <a:t>Как работает код?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874800" y="1496160"/>
            <a:ext cx="3333240" cy="3654000"/>
          </a:xfrm>
          <a:prstGeom prst="rect">
            <a:avLst/>
          </a:prstGeom>
          <a:noFill/>
          <a:ln w="36000">
            <a:solidFill>
              <a:srgbClr val="003834">
                <a:alpha val="95000"/>
              </a:srgbClr>
            </a:solidFill>
            <a:round/>
          </a:ln>
          <a:effectLst>
            <a:outerShdw dist="0" dir="0" blurRad="0" rotWithShape="0">
              <a:srgbClr val="808080"/>
            </a:outerShdw>
          </a:effectLst>
        </p:spPr>
      </p:pic>
      <p:pic>
        <p:nvPicPr>
          <p:cNvPr id="19" name="" descr=""/>
          <p:cNvPicPr/>
          <p:nvPr/>
        </p:nvPicPr>
        <p:blipFill>
          <a:blip r:embed="rId2"/>
          <a:stretch/>
        </p:blipFill>
        <p:spPr>
          <a:xfrm>
            <a:off x="4958280" y="1335600"/>
            <a:ext cx="4314600" cy="1999080"/>
          </a:xfrm>
          <a:prstGeom prst="rect">
            <a:avLst/>
          </a:prstGeom>
          <a:noFill/>
          <a:ln w="36000">
            <a:solidFill>
              <a:srgbClr val="003834"/>
            </a:solidFill>
            <a:round/>
          </a:ln>
          <a:effectLst>
            <a:outerShdw dist="0" dir="0" blurRad="0" rotWithShape="0">
              <a:srgbClr val="808080"/>
            </a:outerShdw>
          </a:effectLst>
        </p:spPr>
      </p:pic>
      <p:pic>
        <p:nvPicPr>
          <p:cNvPr id="20" name="" descr=""/>
          <p:cNvPicPr/>
          <p:nvPr/>
        </p:nvPicPr>
        <p:blipFill>
          <a:blip r:embed="rId3"/>
          <a:stretch/>
        </p:blipFill>
        <p:spPr>
          <a:xfrm>
            <a:off x="5209920" y="3799080"/>
            <a:ext cx="2528640" cy="1607760"/>
          </a:xfrm>
          <a:prstGeom prst="rect">
            <a:avLst/>
          </a:prstGeom>
          <a:noFill/>
          <a:ln w="36000">
            <a:solidFill>
              <a:srgbClr val="003834"/>
            </a:solidFill>
            <a:round/>
          </a:ln>
          <a:effectLst>
            <a:outerShdw dist="0" dir="0" blurRad="0" rotWithShape="0">
              <a:srgbClr val="808080"/>
            </a:outerShdw>
          </a:effectLst>
        </p:spPr>
      </p:pic>
      <p:sp>
        <p:nvSpPr>
          <p:cNvPr id="21" name=""/>
          <p:cNvSpPr/>
          <p:nvPr/>
        </p:nvSpPr>
        <p:spPr>
          <a:xfrm flipV="1">
            <a:off x="4208040" y="1636200"/>
            <a:ext cx="750240" cy="20880"/>
          </a:xfrm>
          <a:prstGeom prst="line">
            <a:avLst/>
          </a:prstGeom>
          <a:ln w="36000">
            <a:solidFill>
              <a:srgbClr val="00383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42120" bIns="-4212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4250160" y="2243880"/>
            <a:ext cx="959760" cy="2097360"/>
          </a:xfrm>
          <a:prstGeom prst="line">
            <a:avLst/>
          </a:prstGeom>
          <a:ln w="36000">
            <a:solidFill>
              <a:srgbClr val="003834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fed"/>
            </a:gs>
            <a:gs pos="100000">
              <a:srgbClr val="d2e6f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1a4f4b"/>
                </a:solidFill>
                <a:uFillTx/>
                <a:latin typeface="Arial Black"/>
              </a:rPr>
              <a:t>Как работает код?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482400" y="1223640"/>
            <a:ext cx="8235000" cy="487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ru-RU" sz="2100" strike="noStrike" u="none">
                <a:solidFill>
                  <a:srgbClr val="4a8530"/>
                </a:solidFill>
                <a:uFillTx/>
                <a:latin typeface="Century Gothic"/>
              </a:rPr>
              <a:t> </a:t>
            </a:r>
            <a:r>
              <a:rPr b="1" lang="ru-RU" sz="2400" strike="noStrike" u="none">
                <a:solidFill>
                  <a:srgbClr val="4a8530"/>
                </a:solidFill>
                <a:uFillTx/>
                <a:latin typeface="Century Gothic"/>
              </a:rPr>
              <a:t>main.py </a:t>
            </a:r>
            <a:r>
              <a:rPr b="1" lang="ru-RU" sz="2400" strike="noStrike" u="none">
                <a:solidFill>
                  <a:srgbClr val="000000"/>
                </a:solidFill>
                <a:uFillTx/>
                <a:latin typeface="Century Gothic"/>
              </a:rPr>
              <a:t>—  FastAPI-маршрутизация при помощи функций с определёнными декораторами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000000"/>
                </a:solidFill>
                <a:uFillTx/>
                <a:latin typeface="Century Gothic"/>
              </a:rPr>
              <a:t>Ключевая функция </a:t>
            </a:r>
            <a:r>
              <a:rPr b="1" lang="ru-RU" sz="2600" strike="noStrike" u="none">
                <a:solidFill>
                  <a:srgbClr val="008882"/>
                </a:solidFill>
                <a:uFillTx/>
                <a:latin typeface="OCR A Extended"/>
              </a:rPr>
              <a:t>analyze_file</a:t>
            </a:r>
            <a:r>
              <a:rPr b="1" lang="ru-RU" sz="2600" strike="noStrike" u="none">
                <a:solidFill>
                  <a:srgbClr val="769c3f"/>
                </a:solidFill>
                <a:uFillTx/>
                <a:latin typeface="OCR A Extended"/>
              </a:rPr>
              <a:t>()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OCR A Extended"/>
              </a:rPr>
              <a:t> </a:t>
            </a:r>
            <a:r>
              <a:rPr b="1" lang="ru-RU" sz="2200" strike="noStrike" u="none">
                <a:solidFill>
                  <a:srgbClr val="000000"/>
                </a:solidFill>
                <a:uFillTx/>
                <a:latin typeface="Century Gothic"/>
              </a:rPr>
              <a:t>принимает файл .txt, возвращает JSON-ответ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2200" strike="noStrike" u="none">
                <a:solidFill>
                  <a:srgbClr val="4a8530"/>
                </a:solidFill>
                <a:uFillTx/>
                <a:latin typeface="Century Gothic"/>
              </a:rPr>
              <a:t> </a:t>
            </a:r>
            <a:r>
              <a:rPr b="1" lang="ru-RU" sz="2200" strike="noStrike" u="none">
                <a:solidFill>
                  <a:srgbClr val="4a8530"/>
                </a:solidFill>
                <a:uFillTx/>
                <a:latin typeface="Century Gothic"/>
              </a:rPr>
              <a:t>static </a:t>
            </a:r>
            <a:r>
              <a:rPr b="1" lang="ru-RU" sz="2200" strike="noStrike" u="none">
                <a:solidFill>
                  <a:srgbClr val="000000"/>
                </a:solidFill>
                <a:uFillTx/>
                <a:latin typeface="Century Gothic"/>
              </a:rPr>
              <a:t>— папка, где принимается и обрабатывается JSON-файл в </a:t>
            </a:r>
            <a:r>
              <a:rPr b="1" lang="ru-RU" sz="2200" strike="noStrike" u="none">
                <a:solidFill>
                  <a:srgbClr val="00a39c"/>
                </a:solidFill>
                <a:uFillTx/>
                <a:latin typeface="Century Gothic"/>
              </a:rPr>
              <a:t>script.js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ru-RU" sz="2200" strike="noStrike" u="none">
                <a:solidFill>
                  <a:srgbClr val="000000"/>
                </a:solidFill>
                <a:uFillTx/>
                <a:latin typeface="Century Gothic"/>
              </a:rPr>
              <a:t>Также там хранится некий дизайн плашек сайта, за что отвечает </a:t>
            </a:r>
            <a:r>
              <a:rPr b="1" lang="ru-RU" sz="2200" strike="noStrike" u="none">
                <a:solidFill>
                  <a:srgbClr val="00a39c"/>
                </a:solidFill>
                <a:uFillTx/>
                <a:latin typeface="Century Gothic"/>
              </a:rPr>
              <a:t>style.css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fed"/>
            </a:gs>
            <a:gs pos="100000">
              <a:srgbClr val="d2e6f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71480" y="-54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1a4f4b"/>
                </a:solidFill>
                <a:uFillTx/>
                <a:latin typeface="Arial Black"/>
              </a:rPr>
              <a:t>Как работает код?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82400" y="892080"/>
            <a:ext cx="8235000" cy="123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ru-RU" sz="2200" strike="noStrike" u="none">
                <a:solidFill>
                  <a:srgbClr val="4a8530"/>
                </a:solidFill>
                <a:uFillTx/>
                <a:latin typeface="Century Gothic"/>
              </a:rPr>
              <a:t>core</a:t>
            </a:r>
            <a:r>
              <a:rPr b="1" lang="ru-RU" sz="2200" strike="noStrike" u="none">
                <a:solidFill>
                  <a:srgbClr val="000000"/>
                </a:solidFill>
                <a:uFillTx/>
                <a:latin typeface="Century Gothic"/>
              </a:rPr>
              <a:t> — папка с  ядром программы, где происходит основная обработка файла. 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594720" y="1895400"/>
            <a:ext cx="4314600" cy="1999080"/>
          </a:xfrm>
          <a:prstGeom prst="rect">
            <a:avLst/>
          </a:prstGeom>
          <a:noFill/>
          <a:ln w="36000">
            <a:solidFill>
              <a:srgbClr val="003834"/>
            </a:solidFill>
            <a:round/>
          </a:ln>
          <a:effectLst>
            <a:outerShdw dist="0" dir="0" blurRad="0" rotWithShape="0">
              <a:srgbClr val="808080"/>
            </a:outerShdw>
          </a:effectLst>
        </p:spPr>
      </p:pic>
      <p:sp>
        <p:nvSpPr>
          <p:cNvPr id="28" name=""/>
          <p:cNvSpPr txBox="1"/>
          <p:nvPr/>
        </p:nvSpPr>
        <p:spPr>
          <a:xfrm>
            <a:off x="4945320" y="3411720"/>
            <a:ext cx="4055400" cy="3708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Century Gothic"/>
              </a:rPr>
              <a:t>—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Century Gothic"/>
              </a:rPr>
              <a:t>&gt; </a:t>
            </a:r>
            <a:r>
              <a:rPr b="1" lang="ru-RU" sz="1800" strike="noStrike" u="none">
                <a:solidFill>
                  <a:srgbClr val="4a8530"/>
                </a:solidFill>
                <a:uFillTx/>
                <a:latin typeface="Century Gothic"/>
              </a:rPr>
              <a:t>токенизация и лемматизация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945320" y="3040920"/>
            <a:ext cx="3997440" cy="3708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Century Gothic"/>
              </a:rPr>
              <a:t>—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Century Gothic"/>
              </a:rPr>
              <a:t>&gt; </a:t>
            </a:r>
            <a:r>
              <a:rPr b="1" lang="ru-RU" sz="1800" strike="noStrike" u="none">
                <a:solidFill>
                  <a:srgbClr val="4a8530"/>
                </a:solidFill>
                <a:uFillTx/>
                <a:latin typeface="Century Gothic"/>
              </a:rPr>
              <a:t>фильтрация и анализ текста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4989960" y="2269800"/>
            <a:ext cx="3544920" cy="3708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Century Gothic"/>
              </a:rPr>
              <a:t>—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Century Gothic"/>
              </a:rPr>
              <a:t>&gt; </a:t>
            </a:r>
            <a:r>
              <a:rPr b="1" lang="ru-RU" sz="1800" strike="noStrike" u="none">
                <a:solidFill>
                  <a:srgbClr val="4a8530"/>
                </a:solidFill>
                <a:uFillTx/>
                <a:latin typeface="Century Gothic"/>
              </a:rPr>
              <a:t>чтение файла с текстом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476640" y="4007880"/>
            <a:ext cx="9671040" cy="190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i="1" lang="ru-RU" sz="2000" strike="noStrike" u="none">
                <a:solidFill>
                  <a:srgbClr val="769c3f"/>
                </a:solidFill>
                <a:uFillTx/>
                <a:latin typeface="Century Gothic"/>
              </a:rPr>
              <a:t>Ключевые функции</a:t>
            </a:r>
            <a:r>
              <a:rPr b="1" i="1" lang="ru-RU" sz="1800" strike="noStrike" u="none">
                <a:solidFill>
                  <a:srgbClr val="000000"/>
                </a:solidFill>
                <a:uFillTx/>
                <a:latin typeface="Century Gothic"/>
              </a:rPr>
              <a:t>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trike="noStrike" u="none">
                <a:solidFill>
                  <a:srgbClr val="00a6ad"/>
                </a:solidFill>
                <a:uFillTx/>
                <a:latin typeface="OCR A Extended"/>
              </a:rPr>
              <a:t>read_text_file</a:t>
            </a:r>
            <a:r>
              <a:rPr b="1" lang="ru-RU" sz="2000" strike="noStrike" u="none">
                <a:solidFill>
                  <a:srgbClr val="008d52"/>
                </a:solidFill>
                <a:uFillTx/>
                <a:latin typeface="OCR A Extended"/>
              </a:rPr>
              <a:t>()</a:t>
            </a:r>
            <a:r>
              <a:rPr b="1" lang="ru-RU" sz="2000" strike="noStrike" u="none">
                <a:solidFill>
                  <a:srgbClr val="000000"/>
                </a:solidFill>
                <a:uFillTx/>
                <a:latin typeface="Century Gothic"/>
              </a:rPr>
              <a:t> — читает текст из файла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trike="noStrike" u="none">
                <a:solidFill>
                  <a:srgbClr val="00a6ad"/>
                </a:solidFill>
                <a:uFillTx/>
                <a:latin typeface="OCR A Extended"/>
              </a:rPr>
              <a:t>extract_tokens</a:t>
            </a:r>
            <a:r>
              <a:rPr b="1" lang="ru-RU" sz="2000" strike="noStrike" u="none">
                <a:solidFill>
                  <a:srgbClr val="008d52"/>
                </a:solidFill>
                <a:uFillTx/>
                <a:latin typeface="OCR A Extended"/>
              </a:rPr>
              <a:t>()</a:t>
            </a:r>
            <a:r>
              <a:rPr b="1" lang="ru-RU" sz="2000" strike="noStrike" u="none">
                <a:solidFill>
                  <a:srgbClr val="000000"/>
                </a:solidFill>
                <a:uFillTx/>
                <a:latin typeface="Century Gothic"/>
              </a:rPr>
              <a:t> — убирает шум, превращает текст в список слов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trike="noStrike" u="none">
                <a:solidFill>
                  <a:srgbClr val="00a6ad"/>
                </a:solidFill>
                <a:uFillTx/>
                <a:latin typeface="OCR A Extended"/>
              </a:rPr>
              <a:t>is_spam</a:t>
            </a:r>
            <a:r>
              <a:rPr b="1" lang="ru-RU" sz="2000" strike="noStrike" u="none">
                <a:solidFill>
                  <a:srgbClr val="008d52"/>
                </a:solidFill>
                <a:uFillTx/>
                <a:latin typeface="OCR A Extended"/>
              </a:rPr>
              <a:t>()</a:t>
            </a:r>
            <a:r>
              <a:rPr b="1" lang="ru-RU" sz="2000" strike="noStrike" u="none">
                <a:solidFill>
                  <a:srgbClr val="000000"/>
                </a:solidFill>
                <a:uFillTx/>
                <a:latin typeface="Century Gothic"/>
              </a:rPr>
              <a:t> — даёт оценку спама на основе ключевых слов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fed"/>
            </a:gs>
            <a:gs pos="100000">
              <a:srgbClr val="d2e6f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9960" y="-105480"/>
            <a:ext cx="10152720" cy="12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3600" strike="noStrike" u="none">
                <a:solidFill>
                  <a:srgbClr val="1a4f4b"/>
                </a:solidFill>
                <a:uFillTx/>
                <a:latin typeface="Arial Black"/>
              </a:rPr>
              <a:t>Как происходит </a:t>
            </a:r>
            <a:r>
              <a:rPr b="1" lang="ru-RU" sz="3600" strike="noStrike" u="none">
                <a:solidFill>
                  <a:srgbClr val="1a4f4b"/>
                </a:solidFill>
                <a:uFillTx/>
                <a:latin typeface="Arial Black"/>
              </a:rPr>
              <a:t>проверка</a:t>
            </a:r>
            <a:r>
              <a:rPr b="1" lang="ru-RU" sz="3600" strike="noStrike" u="none">
                <a:solidFill>
                  <a:srgbClr val="1a4f4b"/>
                </a:solidFill>
                <a:uFillTx/>
                <a:latin typeface="Arial Black"/>
              </a:rPr>
              <a:t> на спам?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06200" y="768240"/>
            <a:ext cx="9357840" cy="56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	</a:t>
            </a:r>
            <a:r>
              <a:rPr b="1" lang="ru-RU" sz="2400" strike="noStrike" u="none">
                <a:solidFill>
                  <a:srgbClr val="1b1b1b"/>
                </a:solidFill>
                <a:uFillTx/>
                <a:latin typeface="Century Gothic"/>
              </a:rPr>
              <a:t>Обработка текста в</a:t>
            </a:r>
            <a:r>
              <a:rPr b="1" lang="ru-RU" sz="2400" strike="noStrike" u="none">
                <a:solidFill>
                  <a:srgbClr val="4a8530"/>
                </a:solidFill>
                <a:uFillTx/>
                <a:latin typeface="Century Gothic"/>
              </a:rPr>
              <a:t> </a:t>
            </a:r>
            <a:r>
              <a:rPr b="1" lang="ru-RU" sz="2400" strike="noStrike" u="none">
                <a:solidFill>
                  <a:srgbClr val="00a6ad"/>
                </a:solidFill>
                <a:uFillTx/>
                <a:latin typeface="OCR A Extended"/>
              </a:rPr>
              <a:t>spam_cleaner</a:t>
            </a:r>
            <a:r>
              <a:rPr b="1" lang="ru-RU" sz="2400" strike="noStrike" u="none">
                <a:solidFill>
                  <a:srgbClr val="4a8530"/>
                </a:solidFill>
                <a:uFillTx/>
                <a:latin typeface="OCR A Extended"/>
              </a:rPr>
              <a:t>()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Удаление HTML-тегов в тексте с помощью</a:t>
            </a:r>
            <a:r>
              <a:rPr b="1" lang="ru-RU" sz="2200" strike="noStrike" u="none">
                <a:solidFill>
                  <a:srgbClr val="4a8530"/>
                </a:solidFill>
                <a:uFillTx/>
                <a:latin typeface="Century Gothic"/>
              </a:rPr>
              <a:t> </a:t>
            </a: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регулярного выражения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Приведение к нижнему регистру</a:t>
            </a:r>
            <a:r>
              <a:rPr b="1" lang="ru-RU" sz="2200" strike="noStrike" u="none">
                <a:solidFill>
                  <a:srgbClr val="4a8530"/>
                </a:solidFill>
                <a:uFillTx/>
                <a:latin typeface="Century Gothic"/>
              </a:rPr>
              <a:t> </a:t>
            </a:r>
            <a:r>
              <a:rPr b="1" lang="ru-RU" sz="2200" strike="noStrike" u="none">
                <a:solidFill>
                  <a:srgbClr val="303123"/>
                </a:solidFill>
                <a:uFillTx/>
                <a:latin typeface="Century Gothic"/>
              </a:rPr>
              <a:t>методом</a:t>
            </a:r>
            <a:r>
              <a:rPr b="1" lang="ru-RU" sz="2200" strike="noStrike" u="none">
                <a:solidFill>
                  <a:srgbClr val="4a8530"/>
                </a:solidFill>
                <a:uFillTx/>
                <a:latin typeface="Century Gothic"/>
              </a:rPr>
              <a:t>  .</a:t>
            </a:r>
            <a:r>
              <a:rPr b="1" lang="ru-RU" sz="2200" strike="noStrike" u="none">
                <a:solidFill>
                  <a:srgbClr val="00a6ad"/>
                </a:solidFill>
                <a:uFillTx/>
                <a:latin typeface="OCR A Extended"/>
              </a:rPr>
              <a:t>lower</a:t>
            </a:r>
            <a:r>
              <a:rPr b="1" lang="ru-RU" sz="2200" strike="noStrike" u="none">
                <a:solidFill>
                  <a:srgbClr val="4a8530"/>
                </a:solidFill>
                <a:uFillTx/>
                <a:latin typeface="OCR A Extended"/>
              </a:rPr>
              <a:t>()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Токенизация с помощью </a:t>
            </a:r>
            <a:r>
              <a:rPr b="1" lang="ru-RU" sz="2200" strike="noStrike" u="none">
                <a:solidFill>
                  <a:srgbClr val="36873c"/>
                </a:solidFill>
                <a:uFillTx/>
                <a:latin typeface="Century Gothic"/>
              </a:rPr>
              <a:t>NLTK</a:t>
            </a:r>
            <a:r>
              <a:rPr b="1" lang="ru-RU" sz="2200" strike="noStrike" u="none">
                <a:solidFill>
                  <a:srgbClr val="4a8530"/>
                </a:solidFill>
                <a:uFillTx/>
                <a:latin typeface="Century Gothic"/>
              </a:rPr>
              <a:t>   </a:t>
            </a:r>
            <a:r>
              <a:rPr b="1" lang="ru-RU" sz="2200" strike="noStrike" u="none">
                <a:solidFill>
                  <a:srgbClr val="00a6ad"/>
                </a:solidFill>
                <a:uFillTx/>
                <a:latin typeface="OCR A Extended"/>
              </a:rPr>
              <a:t>word_tokenize</a:t>
            </a:r>
            <a:r>
              <a:rPr b="1" lang="ru-RU" sz="2200" strike="noStrike" u="none">
                <a:solidFill>
                  <a:srgbClr val="4a8530"/>
                </a:solidFill>
                <a:uFillTx/>
                <a:latin typeface="OCR A Extended"/>
              </a:rPr>
              <a:t>()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988560" y="3644280"/>
            <a:ext cx="3657240" cy="1606680"/>
          </a:xfrm>
          <a:prstGeom prst="rect">
            <a:avLst/>
          </a:prstGeom>
          <a:noFill/>
          <a:ln w="36000">
            <a:solidFill>
              <a:srgbClr val="2e6a33"/>
            </a:solidFill>
            <a:round/>
          </a:ln>
          <a:effectLst>
            <a:outerShdw dist="0" dir="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8ffed"/>
            </a:gs>
            <a:gs pos="100000">
              <a:srgbClr val="d2e6f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9960" y="-55800"/>
            <a:ext cx="10152720" cy="127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3600" strike="noStrike" u="none">
                <a:solidFill>
                  <a:srgbClr val="1a4f4b"/>
                </a:solidFill>
                <a:uFillTx/>
                <a:latin typeface="Arial Black"/>
              </a:rPr>
              <a:t>Как происходит проверка на спам?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81040" y="966600"/>
            <a:ext cx="8520840" cy="429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 </a:t>
            </a:r>
            <a:r>
              <a:rPr b="1" lang="ru-RU" sz="2400" strike="noStrike" u="none">
                <a:solidFill>
                  <a:srgbClr val="255027"/>
                </a:solidFill>
                <a:uFillTx/>
                <a:latin typeface="Century Gothic"/>
              </a:rPr>
              <a:t>Очищенный список передаётся в</a:t>
            </a:r>
            <a:r>
              <a:rPr b="1" lang="ru-RU" sz="2400" strike="noStrike" u="none">
                <a:solidFill>
                  <a:srgbClr val="1b1b1b"/>
                </a:solidFill>
                <a:uFillTx/>
                <a:latin typeface="OCR A Extended"/>
              </a:rPr>
              <a:t> </a:t>
            </a:r>
            <a:r>
              <a:rPr b="1" lang="ru-RU" sz="2400" strike="noStrike" u="none">
                <a:solidFill>
                  <a:srgbClr val="00a39c"/>
                </a:solidFill>
                <a:uFillTx/>
                <a:latin typeface="OCR A Extended"/>
              </a:rPr>
              <a:t>is_spam</a:t>
            </a:r>
            <a:r>
              <a:rPr b="1" lang="ru-RU" sz="2400" strike="noStrike" u="none">
                <a:solidFill>
                  <a:srgbClr val="3aa462"/>
                </a:solidFill>
                <a:uFillTx/>
                <a:latin typeface="OCR A Extended"/>
              </a:rPr>
              <a:t>()</a:t>
            </a:r>
            <a:endParaRPr b="0" lang="ru-RU" sz="2400" strike="noStrike" u="none">
              <a:solidFill>
                <a:srgbClr val="1b1b1b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trike="noStrike" u="none">
                <a:solidFill>
                  <a:srgbClr val="3aa462"/>
                </a:solidFill>
                <a:uFillTx/>
                <a:latin typeface="OCR A Extended"/>
              </a:rPr>
              <a:t> </a:t>
            </a: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Токены объединяются в строку, где считается общее количество слов</a:t>
            </a:r>
            <a:endParaRPr b="0" lang="ru-RU" sz="2200" strike="noStrike" u="none">
              <a:solidFill>
                <a:srgbClr val="1b1b1b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 </a:t>
            </a: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Программа проходит по словарю спам-слов и ссылок</a:t>
            </a:r>
            <a:r>
              <a:rPr b="1" lang="ru-RU" sz="2200" strike="noStrike" u="none">
                <a:solidFill>
                  <a:srgbClr val="3aa462"/>
                </a:solidFill>
                <a:uFillTx/>
                <a:latin typeface="OCR A Extended"/>
              </a:rPr>
              <a:t> (SPAM_KEYWORD, SPAM_URLS)</a:t>
            </a:r>
            <a:endParaRPr b="0" lang="ru-RU" sz="2200" strike="noStrike" u="none">
              <a:solidFill>
                <a:srgbClr val="1b1b1b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 </a:t>
            </a: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Спам-слово добавляет вес (value) к счётчику (от </a:t>
            </a:r>
            <a:r>
              <a:rPr b="1" lang="ru-RU" sz="2200" strike="noStrike" u="none">
                <a:solidFill>
                  <a:srgbClr val="00a39c"/>
                </a:solidFill>
                <a:uFillTx/>
                <a:latin typeface="Century Gothic"/>
              </a:rPr>
              <a:t>1</a:t>
            </a: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 до </a:t>
            </a:r>
            <a:r>
              <a:rPr b="1" lang="ru-RU" sz="2200" strike="noStrike" u="none">
                <a:solidFill>
                  <a:srgbClr val="00a39c"/>
                </a:solidFill>
                <a:uFillTx/>
                <a:latin typeface="Century Gothic"/>
              </a:rPr>
              <a:t>3</a:t>
            </a: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)</a:t>
            </a:r>
            <a:endParaRPr b="0" lang="ru-RU" sz="2200" strike="noStrike" u="none">
              <a:solidFill>
                <a:srgbClr val="1b1b1b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Определение коэффициента спама</a:t>
            </a:r>
            <a:endParaRPr b="0" lang="ru-RU" sz="2200" strike="noStrike" u="none">
              <a:solidFill>
                <a:srgbClr val="1b1b1b"/>
              </a:solidFill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200" strike="noStrike" u="none">
                <a:solidFill>
                  <a:srgbClr val="1b1b1b"/>
                </a:solidFill>
                <a:uFillTx/>
                <a:latin typeface="Century Gothic"/>
              </a:rPr>
              <a:t>&gt;=0.3  — спам  </a:t>
            </a:r>
            <a:endParaRPr b="0" lang="ru-RU" sz="2200" strike="noStrike" u="none">
              <a:solidFill>
                <a:srgbClr val="1b1b1b"/>
              </a:solidFill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6679080" y="3475440"/>
            <a:ext cx="2266200" cy="2058840"/>
          </a:xfrm>
          <a:prstGeom prst="rect">
            <a:avLst/>
          </a:prstGeom>
          <a:noFill/>
          <a:ln w="36000">
            <a:solidFill>
              <a:srgbClr val="2e6a33"/>
            </a:solidFill>
            <a:round/>
          </a:ln>
          <a:effectLst>
            <a:outerShdw dist="0" dir="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2025-05-31T01:04:30Z</dcterms:created>
  <dc:creator/>
  <dc:description/>
  <dc:language>ru-RU</dc:language>
  <cp:lastModifiedBy/>
  <dcterms:modified xsi:type="dcterms:W3CDTF">2025-06-01T14:28:58Z</dcterms:modified>
  <cp:revision>11</cp:revision>
  <dc:subject/>
  <dc:title/>
</cp:coreProperties>
</file>