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76" r:id="rId4"/>
    <p:sldId id="279" r:id="rId5"/>
    <p:sldId id="278" r:id="rId6"/>
    <p:sldId id="280" r:id="rId7"/>
    <p:sldId id="277" r:id="rId8"/>
    <p:sldId id="261" r:id="rId9"/>
    <p:sldId id="281" r:id="rId10"/>
    <p:sldId id="282" r:id="rId11"/>
    <p:sldId id="283" r:id="rId12"/>
    <p:sldId id="284" r:id="rId13"/>
    <p:sldId id="285"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7"/>
    <p:restoredTop sz="96327"/>
  </p:normalViewPr>
  <p:slideViewPr>
    <p:cSldViewPr snapToGrid="0">
      <p:cViewPr varScale="1">
        <p:scale>
          <a:sx n="128" d="100"/>
          <a:sy n="128" d="100"/>
        </p:scale>
        <p:origin x="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4AF8-56BC-A73C-722D-31ED978A18CA}"/>
              </a:ext>
            </a:extLst>
          </p:cNvPr>
          <p:cNvSpPr>
            <a:spLocks noGrp="1"/>
          </p:cNvSpPr>
          <p:nvPr>
            <p:ph type="ctrTitle"/>
          </p:nvPr>
        </p:nvSpPr>
        <p:spPr>
          <a:xfrm>
            <a:off x="2589212" y="705678"/>
            <a:ext cx="8915399" cy="2262781"/>
          </a:xfrm>
        </p:spPr>
        <p:txBody>
          <a:bodyPr/>
          <a:lstStyle/>
          <a:p>
            <a:r>
              <a:rPr lang="en-US" dirty="0"/>
              <a:t>Object Oriented Programming II</a:t>
            </a:r>
          </a:p>
        </p:txBody>
      </p:sp>
      <p:sp>
        <p:nvSpPr>
          <p:cNvPr id="3" name="Subtitle 2">
            <a:extLst>
              <a:ext uri="{FF2B5EF4-FFF2-40B4-BE49-F238E27FC236}">
                <a16:creationId xmlns:a16="http://schemas.microsoft.com/office/drawing/2014/main" id="{AE38C871-9FF0-C14C-CE11-05B4A76CACFC}"/>
              </a:ext>
            </a:extLst>
          </p:cNvPr>
          <p:cNvSpPr>
            <a:spLocks noGrp="1"/>
          </p:cNvSpPr>
          <p:nvPr>
            <p:ph type="subTitle" idx="1"/>
          </p:nvPr>
        </p:nvSpPr>
        <p:spPr>
          <a:xfrm>
            <a:off x="2559396" y="4777379"/>
            <a:ext cx="8915399" cy="1126283"/>
          </a:xfrm>
        </p:spPr>
        <p:txBody>
          <a:bodyPr/>
          <a:lstStyle/>
          <a:p>
            <a:r>
              <a:rPr lang="en-US" dirty="0"/>
              <a:t>Monday </a:t>
            </a:r>
            <a:r>
              <a:rPr lang="en-US"/>
              <a:t>3 December 2024</a:t>
            </a:r>
            <a:endParaRPr lang="en-US" dirty="0"/>
          </a:p>
        </p:txBody>
      </p:sp>
    </p:spTree>
    <p:extLst>
      <p:ext uri="{BB962C8B-B14F-4D97-AF65-F5344CB8AC3E}">
        <p14:creationId xmlns:p14="http://schemas.microsoft.com/office/powerpoint/2010/main" val="88562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A4F7-29E9-3A83-AC69-0A620428BD92}"/>
              </a:ext>
            </a:extLst>
          </p:cNvPr>
          <p:cNvSpPr>
            <a:spLocks noGrp="1"/>
          </p:cNvSpPr>
          <p:nvPr>
            <p:ph type="title"/>
          </p:nvPr>
        </p:nvSpPr>
        <p:spPr>
          <a:xfrm>
            <a:off x="2948299" y="394118"/>
            <a:ext cx="7691215" cy="1280890"/>
          </a:xfrm>
        </p:spPr>
        <p:txBody>
          <a:bodyPr>
            <a:normAutofit/>
          </a:bodyPr>
          <a:lstStyle/>
          <a:p>
            <a:r>
              <a:rPr lang="en-US" dirty="0"/>
              <a:t>Open Closed Principle</a:t>
            </a:r>
          </a:p>
        </p:txBody>
      </p:sp>
      <p:sp>
        <p:nvSpPr>
          <p:cNvPr id="3" name="TextBox 2">
            <a:extLst>
              <a:ext uri="{FF2B5EF4-FFF2-40B4-BE49-F238E27FC236}">
                <a16:creationId xmlns:a16="http://schemas.microsoft.com/office/drawing/2014/main" id="{859B5DD9-84ED-D14B-BCD6-4F6235F8BD5E}"/>
              </a:ext>
            </a:extLst>
          </p:cNvPr>
          <p:cNvSpPr txBox="1"/>
          <p:nvPr/>
        </p:nvSpPr>
        <p:spPr>
          <a:xfrm>
            <a:off x="2948299" y="2220926"/>
            <a:ext cx="6520441" cy="923330"/>
          </a:xfrm>
          <a:prstGeom prst="rect">
            <a:avLst/>
          </a:prstGeom>
          <a:noFill/>
        </p:spPr>
        <p:txBody>
          <a:bodyPr wrap="square" rtlCol="0">
            <a:spAutoFit/>
          </a:bodyPr>
          <a:lstStyle/>
          <a:p>
            <a:r>
              <a:rPr lang="en-US" dirty="0"/>
              <a:t>Software entities should be </a:t>
            </a:r>
            <a:r>
              <a:rPr lang="en-US" b="1" dirty="0"/>
              <a:t>open</a:t>
            </a:r>
            <a:r>
              <a:rPr lang="en-US" dirty="0"/>
              <a:t> for extension but </a:t>
            </a:r>
            <a:r>
              <a:rPr lang="en-US" b="1" dirty="0"/>
              <a:t>closed</a:t>
            </a:r>
            <a:r>
              <a:rPr lang="en-US" dirty="0"/>
              <a:t> for modification</a:t>
            </a:r>
            <a:br>
              <a:rPr lang="en-US" b="1" dirty="0"/>
            </a:br>
            <a:endParaRPr lang="en-US" dirty="0"/>
          </a:p>
        </p:txBody>
      </p:sp>
    </p:spTree>
    <p:extLst>
      <p:ext uri="{BB962C8B-B14F-4D97-AF65-F5344CB8AC3E}">
        <p14:creationId xmlns:p14="http://schemas.microsoft.com/office/powerpoint/2010/main" val="107216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A4F7-29E9-3A83-AC69-0A620428BD92}"/>
              </a:ext>
            </a:extLst>
          </p:cNvPr>
          <p:cNvSpPr>
            <a:spLocks noGrp="1"/>
          </p:cNvSpPr>
          <p:nvPr>
            <p:ph type="title"/>
          </p:nvPr>
        </p:nvSpPr>
        <p:spPr>
          <a:xfrm>
            <a:off x="2948299" y="394118"/>
            <a:ext cx="7691215" cy="1280890"/>
          </a:xfrm>
        </p:spPr>
        <p:txBody>
          <a:bodyPr>
            <a:normAutofit/>
          </a:bodyPr>
          <a:lstStyle/>
          <a:p>
            <a:r>
              <a:rPr lang="en-US" dirty="0" err="1"/>
              <a:t>Liskov</a:t>
            </a:r>
            <a:r>
              <a:rPr lang="en-US" dirty="0"/>
              <a:t> </a:t>
            </a:r>
            <a:r>
              <a:rPr lang="en-US" dirty="0" err="1"/>
              <a:t>Subsitituion</a:t>
            </a:r>
            <a:r>
              <a:rPr lang="en-US" dirty="0"/>
              <a:t> Principle (LSP)</a:t>
            </a:r>
          </a:p>
        </p:txBody>
      </p:sp>
      <p:sp>
        <p:nvSpPr>
          <p:cNvPr id="3" name="TextBox 2">
            <a:extLst>
              <a:ext uri="{FF2B5EF4-FFF2-40B4-BE49-F238E27FC236}">
                <a16:creationId xmlns:a16="http://schemas.microsoft.com/office/drawing/2014/main" id="{859B5DD9-84ED-D14B-BCD6-4F6235F8BD5E}"/>
              </a:ext>
            </a:extLst>
          </p:cNvPr>
          <p:cNvSpPr txBox="1"/>
          <p:nvPr/>
        </p:nvSpPr>
        <p:spPr>
          <a:xfrm>
            <a:off x="2948299" y="1443841"/>
            <a:ext cx="6520441" cy="3970318"/>
          </a:xfrm>
          <a:prstGeom prst="rect">
            <a:avLst/>
          </a:prstGeom>
          <a:noFill/>
        </p:spPr>
        <p:txBody>
          <a:bodyPr wrap="square" rtlCol="0">
            <a:spAutoFit/>
          </a:bodyPr>
          <a:lstStyle/>
          <a:p>
            <a:r>
              <a:rPr lang="en-US" b="1" dirty="0"/>
              <a:t>Subtypes</a:t>
            </a:r>
            <a:r>
              <a:rPr lang="en-US" dirty="0"/>
              <a:t> must be a substitutable for their base types.</a:t>
            </a:r>
          </a:p>
          <a:p>
            <a:endParaRPr lang="en-US" dirty="0"/>
          </a:p>
          <a:p>
            <a:endParaRPr lang="en-US" dirty="0"/>
          </a:p>
          <a:p>
            <a:r>
              <a:rPr lang="en-US" dirty="0"/>
              <a:t>*** Follow “IS-A” method</a:t>
            </a:r>
            <a:br>
              <a:rPr lang="en-US" dirty="0"/>
            </a:br>
            <a:endParaRPr lang="en-US" dirty="0"/>
          </a:p>
          <a:p>
            <a:r>
              <a:rPr lang="en-US" b="1" dirty="0"/>
              <a:t>DO’s</a:t>
            </a:r>
            <a:br>
              <a:rPr lang="en-US" dirty="0"/>
            </a:br>
            <a:r>
              <a:rPr lang="en-US" dirty="0"/>
              <a:t>Rectangle </a:t>
            </a:r>
            <a:r>
              <a:rPr lang="en-US" b="1" dirty="0"/>
              <a:t>is a </a:t>
            </a:r>
            <a:r>
              <a:rPr lang="en-US" dirty="0"/>
              <a:t>shape</a:t>
            </a:r>
          </a:p>
          <a:p>
            <a:r>
              <a:rPr lang="en-US" dirty="0"/>
              <a:t>Circle </a:t>
            </a:r>
            <a:r>
              <a:rPr lang="en-US" b="1" dirty="0"/>
              <a:t>is a </a:t>
            </a:r>
            <a:r>
              <a:rPr lang="en-US" dirty="0"/>
              <a:t>shape</a:t>
            </a:r>
          </a:p>
          <a:p>
            <a:r>
              <a:rPr lang="en-US" dirty="0" err="1"/>
              <a:t>PassengerVehicle</a:t>
            </a:r>
            <a:r>
              <a:rPr lang="en-US" dirty="0"/>
              <a:t> </a:t>
            </a:r>
            <a:r>
              <a:rPr lang="en-US" b="1" dirty="0"/>
              <a:t>is a </a:t>
            </a:r>
            <a:r>
              <a:rPr lang="en-US" dirty="0"/>
              <a:t>Vehicle</a:t>
            </a:r>
          </a:p>
          <a:p>
            <a:r>
              <a:rPr lang="en-US" dirty="0"/>
              <a:t>Employee </a:t>
            </a:r>
            <a:r>
              <a:rPr lang="en-US" b="1" dirty="0"/>
              <a:t>is a </a:t>
            </a:r>
            <a:r>
              <a:rPr lang="en-US" dirty="0"/>
              <a:t>Person</a:t>
            </a:r>
          </a:p>
          <a:p>
            <a:endParaRPr lang="en-US" dirty="0"/>
          </a:p>
          <a:p>
            <a:r>
              <a:rPr lang="en-US" b="1" dirty="0"/>
              <a:t>DON’T’s</a:t>
            </a:r>
          </a:p>
          <a:p>
            <a:r>
              <a:rPr lang="en-US" dirty="0"/>
              <a:t>Rectangle </a:t>
            </a:r>
            <a:r>
              <a:rPr lang="en-US" b="1" dirty="0"/>
              <a:t>is not a </a:t>
            </a:r>
            <a:r>
              <a:rPr lang="en-US" dirty="0"/>
              <a:t>square</a:t>
            </a:r>
          </a:p>
          <a:p>
            <a:endParaRPr lang="en-US" dirty="0"/>
          </a:p>
        </p:txBody>
      </p:sp>
    </p:spTree>
    <p:extLst>
      <p:ext uri="{BB962C8B-B14F-4D97-AF65-F5344CB8AC3E}">
        <p14:creationId xmlns:p14="http://schemas.microsoft.com/office/powerpoint/2010/main" val="43454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A4F7-29E9-3A83-AC69-0A620428BD92}"/>
              </a:ext>
            </a:extLst>
          </p:cNvPr>
          <p:cNvSpPr>
            <a:spLocks noGrp="1"/>
          </p:cNvSpPr>
          <p:nvPr>
            <p:ph type="title"/>
          </p:nvPr>
        </p:nvSpPr>
        <p:spPr>
          <a:xfrm>
            <a:off x="2657742" y="394118"/>
            <a:ext cx="9041451" cy="1280890"/>
          </a:xfrm>
        </p:spPr>
        <p:txBody>
          <a:bodyPr>
            <a:normAutofit/>
          </a:bodyPr>
          <a:lstStyle/>
          <a:p>
            <a:r>
              <a:rPr lang="en-US" dirty="0"/>
              <a:t>Interface Segregation Principle (ISP)</a:t>
            </a:r>
          </a:p>
        </p:txBody>
      </p:sp>
      <p:sp>
        <p:nvSpPr>
          <p:cNvPr id="3" name="TextBox 2">
            <a:extLst>
              <a:ext uri="{FF2B5EF4-FFF2-40B4-BE49-F238E27FC236}">
                <a16:creationId xmlns:a16="http://schemas.microsoft.com/office/drawing/2014/main" id="{859B5DD9-84ED-D14B-BCD6-4F6235F8BD5E}"/>
              </a:ext>
            </a:extLst>
          </p:cNvPr>
          <p:cNvSpPr txBox="1"/>
          <p:nvPr/>
        </p:nvSpPr>
        <p:spPr>
          <a:xfrm>
            <a:off x="2948299" y="1443841"/>
            <a:ext cx="6520441" cy="2585323"/>
          </a:xfrm>
          <a:prstGeom prst="rect">
            <a:avLst/>
          </a:prstGeom>
          <a:noFill/>
        </p:spPr>
        <p:txBody>
          <a:bodyPr wrap="square" rtlCol="0">
            <a:spAutoFit/>
          </a:bodyPr>
          <a:lstStyle/>
          <a:p>
            <a:r>
              <a:rPr lang="en-US" b="1" dirty="0"/>
              <a:t>Clients </a:t>
            </a:r>
            <a:r>
              <a:rPr lang="en-US" dirty="0"/>
              <a:t>should not be forced to implement interfaces they don’t use.</a:t>
            </a:r>
          </a:p>
          <a:p>
            <a:br>
              <a:rPr lang="en-US" dirty="0"/>
            </a:br>
            <a:r>
              <a:rPr lang="en-US" dirty="0"/>
              <a:t>Instead of one fat interface many small interfaces are preferred based on groups of methods, each one serving one submodule.</a:t>
            </a:r>
          </a:p>
          <a:p>
            <a:endParaRPr lang="en-US" dirty="0"/>
          </a:p>
          <a:p>
            <a:endParaRPr lang="en-US" dirty="0"/>
          </a:p>
          <a:p>
            <a:endParaRPr lang="en-US" dirty="0"/>
          </a:p>
        </p:txBody>
      </p:sp>
    </p:spTree>
    <p:extLst>
      <p:ext uri="{BB962C8B-B14F-4D97-AF65-F5344CB8AC3E}">
        <p14:creationId xmlns:p14="http://schemas.microsoft.com/office/powerpoint/2010/main" val="403240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A4F7-29E9-3A83-AC69-0A620428BD92}"/>
              </a:ext>
            </a:extLst>
          </p:cNvPr>
          <p:cNvSpPr>
            <a:spLocks noGrp="1"/>
          </p:cNvSpPr>
          <p:nvPr>
            <p:ph type="title"/>
          </p:nvPr>
        </p:nvSpPr>
        <p:spPr>
          <a:xfrm>
            <a:off x="2657742" y="394118"/>
            <a:ext cx="9041451" cy="1280890"/>
          </a:xfrm>
        </p:spPr>
        <p:txBody>
          <a:bodyPr>
            <a:normAutofit/>
          </a:bodyPr>
          <a:lstStyle/>
          <a:p>
            <a:r>
              <a:rPr lang="en-US" dirty="0"/>
              <a:t>Dependency Inversion Principle (DIP)</a:t>
            </a:r>
          </a:p>
        </p:txBody>
      </p:sp>
      <p:sp>
        <p:nvSpPr>
          <p:cNvPr id="3" name="TextBox 2">
            <a:extLst>
              <a:ext uri="{FF2B5EF4-FFF2-40B4-BE49-F238E27FC236}">
                <a16:creationId xmlns:a16="http://schemas.microsoft.com/office/drawing/2014/main" id="{859B5DD9-84ED-D14B-BCD6-4F6235F8BD5E}"/>
              </a:ext>
            </a:extLst>
          </p:cNvPr>
          <p:cNvSpPr txBox="1"/>
          <p:nvPr/>
        </p:nvSpPr>
        <p:spPr>
          <a:xfrm>
            <a:off x="2657742" y="1460933"/>
            <a:ext cx="6520441" cy="1477328"/>
          </a:xfrm>
          <a:prstGeom prst="rect">
            <a:avLst/>
          </a:prstGeom>
          <a:noFill/>
        </p:spPr>
        <p:txBody>
          <a:bodyPr wrap="square" rtlCol="0">
            <a:spAutoFit/>
          </a:bodyPr>
          <a:lstStyle/>
          <a:p>
            <a:r>
              <a:rPr lang="en-US" b="1" dirty="0"/>
              <a:t>DEPEND </a:t>
            </a:r>
            <a:r>
              <a:rPr lang="en-US" dirty="0"/>
              <a:t>upon interfaces or abstractions, </a:t>
            </a:r>
            <a:r>
              <a:rPr lang="en-US" b="1" dirty="0"/>
              <a:t>NOT </a:t>
            </a:r>
            <a:r>
              <a:rPr lang="en-US" dirty="0"/>
              <a:t>upon concrete classes</a:t>
            </a:r>
            <a:br>
              <a:rPr lang="en-US" dirty="0"/>
            </a:br>
            <a:br>
              <a:rPr lang="en-US" dirty="0"/>
            </a:br>
            <a:r>
              <a:rPr lang="en-US" b="1" dirty="0"/>
              <a:t>High level objects should not depend on low level implementations</a:t>
            </a:r>
          </a:p>
        </p:txBody>
      </p:sp>
    </p:spTree>
    <p:extLst>
      <p:ext uri="{BB962C8B-B14F-4D97-AF65-F5344CB8AC3E}">
        <p14:creationId xmlns:p14="http://schemas.microsoft.com/office/powerpoint/2010/main" val="359138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7C8B7-CB3A-ED3A-1F31-86C3FBD32EDB}"/>
              </a:ext>
            </a:extLst>
          </p:cNvPr>
          <p:cNvSpPr>
            <a:spLocks noGrp="1"/>
          </p:cNvSpPr>
          <p:nvPr>
            <p:ph idx="1"/>
          </p:nvPr>
        </p:nvSpPr>
        <p:spPr>
          <a:xfrm>
            <a:off x="2592925" y="2920448"/>
            <a:ext cx="5143431" cy="1017104"/>
          </a:xfrm>
        </p:spPr>
        <p:txBody>
          <a:bodyPr>
            <a:normAutofit/>
          </a:bodyPr>
          <a:lstStyle/>
          <a:p>
            <a:r>
              <a:rPr lang="en-US" sz="4000" dirty="0" err="1"/>
              <a:t>Vragen</a:t>
            </a:r>
            <a:r>
              <a:rPr lang="en-US" sz="4000" dirty="0"/>
              <a:t>?</a:t>
            </a:r>
          </a:p>
        </p:txBody>
      </p:sp>
    </p:spTree>
    <p:extLst>
      <p:ext uri="{BB962C8B-B14F-4D97-AF65-F5344CB8AC3E}">
        <p14:creationId xmlns:p14="http://schemas.microsoft.com/office/powerpoint/2010/main" val="223420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F971-0CAB-6502-D392-EE872561F03C}"/>
              </a:ext>
            </a:extLst>
          </p:cNvPr>
          <p:cNvSpPr>
            <a:spLocks noGrp="1"/>
          </p:cNvSpPr>
          <p:nvPr>
            <p:ph type="title"/>
          </p:nvPr>
        </p:nvSpPr>
        <p:spPr>
          <a:xfrm>
            <a:off x="3846146" y="445481"/>
            <a:ext cx="4499708" cy="1280890"/>
          </a:xfrm>
        </p:spPr>
        <p:txBody>
          <a:bodyPr>
            <a:normAutofit/>
          </a:bodyPr>
          <a:lstStyle/>
          <a:p>
            <a:pPr fontAlgn="base"/>
            <a:r>
              <a:rPr lang="en-US" b="1" i="0" dirty="0" err="1">
                <a:solidFill>
                  <a:srgbClr val="222222"/>
                </a:solidFill>
                <a:effectLst/>
                <a:latin typeface="lato" panose="020F0502020204030203" pitchFamily="34" charset="0"/>
              </a:rPr>
              <a:t>Samenvatting</a:t>
            </a:r>
            <a:r>
              <a:rPr lang="en-US" b="1" i="0" dirty="0">
                <a:solidFill>
                  <a:srgbClr val="222222"/>
                </a:solidFill>
                <a:effectLst/>
                <a:latin typeface="lato" panose="020F0502020204030203" pitchFamily="34" charset="0"/>
              </a:rPr>
              <a:t> OOP I</a:t>
            </a:r>
            <a:endParaRPr lang="en-US" dirty="0"/>
          </a:p>
        </p:txBody>
      </p:sp>
      <p:pic>
        <p:nvPicPr>
          <p:cNvPr id="1026" name="Picture 2" descr="The Four Pillars of Object Oriented Programming - DEV Community">
            <a:extLst>
              <a:ext uri="{FF2B5EF4-FFF2-40B4-BE49-F238E27FC236}">
                <a16:creationId xmlns:a16="http://schemas.microsoft.com/office/drawing/2014/main" id="{FB157EAA-8A7C-D412-E656-EF5B6B35F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817" y="1931850"/>
            <a:ext cx="8391176" cy="352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6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A10D-ACA1-ABED-91D4-26AD3641F598}"/>
              </a:ext>
            </a:extLst>
          </p:cNvPr>
          <p:cNvSpPr>
            <a:spLocks noGrp="1"/>
          </p:cNvSpPr>
          <p:nvPr>
            <p:ph type="title"/>
          </p:nvPr>
        </p:nvSpPr>
        <p:spPr>
          <a:xfrm>
            <a:off x="2980551" y="584353"/>
            <a:ext cx="3698545" cy="926394"/>
          </a:xfrm>
        </p:spPr>
        <p:txBody>
          <a:bodyPr/>
          <a:lstStyle/>
          <a:p>
            <a:r>
              <a:rPr lang="en-US" dirty="0"/>
              <a:t>Encapsulation</a:t>
            </a:r>
          </a:p>
        </p:txBody>
      </p:sp>
      <p:sp>
        <p:nvSpPr>
          <p:cNvPr id="3" name="Content Placeholder 2">
            <a:extLst>
              <a:ext uri="{FF2B5EF4-FFF2-40B4-BE49-F238E27FC236}">
                <a16:creationId xmlns:a16="http://schemas.microsoft.com/office/drawing/2014/main" id="{45A5F04D-6046-145B-3575-1B49EBB7DEA5}"/>
              </a:ext>
            </a:extLst>
          </p:cNvPr>
          <p:cNvSpPr>
            <a:spLocks noGrp="1"/>
          </p:cNvSpPr>
          <p:nvPr>
            <p:ph idx="1"/>
          </p:nvPr>
        </p:nvSpPr>
        <p:spPr>
          <a:xfrm>
            <a:off x="2592925" y="1755913"/>
            <a:ext cx="8915400" cy="3777622"/>
          </a:xfrm>
        </p:spPr>
        <p:txBody>
          <a:bodyPr/>
          <a:lstStyle/>
          <a:p>
            <a:r>
              <a:rPr lang="en-US" b="0" i="0" dirty="0">
                <a:solidFill>
                  <a:srgbClr val="080809"/>
                </a:solidFill>
                <a:effectLst/>
                <a:latin typeface="PT Serif" panose="020A0603040505020204" pitchFamily="18" charset="77"/>
              </a:rPr>
              <a:t>Encapsulation is the process of grouping functions and data into a single entity. To access these data members, the member function’s scope must be set to “public,” while the data members’ scope must be set to “private.” According to this theory, an item contains all important information; only a small subset is made available to the outside world. Each object has a private class that contains its implementation and state.</a:t>
            </a:r>
            <a:endParaRPr lang="en-US" dirty="0"/>
          </a:p>
        </p:txBody>
      </p:sp>
    </p:spTree>
    <p:extLst>
      <p:ext uri="{BB962C8B-B14F-4D97-AF65-F5344CB8AC3E}">
        <p14:creationId xmlns:p14="http://schemas.microsoft.com/office/powerpoint/2010/main" val="14582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A10D-ACA1-ABED-91D4-26AD3641F598}"/>
              </a:ext>
            </a:extLst>
          </p:cNvPr>
          <p:cNvSpPr>
            <a:spLocks noGrp="1"/>
          </p:cNvSpPr>
          <p:nvPr>
            <p:ph type="title"/>
          </p:nvPr>
        </p:nvSpPr>
        <p:spPr>
          <a:xfrm>
            <a:off x="2980551" y="584353"/>
            <a:ext cx="3698545" cy="926394"/>
          </a:xfrm>
        </p:spPr>
        <p:txBody>
          <a:bodyPr/>
          <a:lstStyle/>
          <a:p>
            <a:r>
              <a:rPr lang="en-US" i="0" dirty="0">
                <a:solidFill>
                  <a:srgbClr val="080809"/>
                </a:solidFill>
                <a:effectLst/>
                <a:latin typeface="Roboto" panose="02000000000000000000" pitchFamily="2" charset="0"/>
              </a:rPr>
              <a:t>Abstraction</a:t>
            </a:r>
            <a:endParaRPr lang="en-US" dirty="0"/>
          </a:p>
        </p:txBody>
      </p:sp>
      <p:sp>
        <p:nvSpPr>
          <p:cNvPr id="3" name="Content Placeholder 2">
            <a:extLst>
              <a:ext uri="{FF2B5EF4-FFF2-40B4-BE49-F238E27FC236}">
                <a16:creationId xmlns:a16="http://schemas.microsoft.com/office/drawing/2014/main" id="{45A5F04D-6046-145B-3575-1B49EBB7DEA5}"/>
              </a:ext>
            </a:extLst>
          </p:cNvPr>
          <p:cNvSpPr>
            <a:spLocks noGrp="1"/>
          </p:cNvSpPr>
          <p:nvPr>
            <p:ph idx="1"/>
          </p:nvPr>
        </p:nvSpPr>
        <p:spPr>
          <a:xfrm>
            <a:off x="2592925" y="1755913"/>
            <a:ext cx="8915400" cy="3777622"/>
          </a:xfrm>
        </p:spPr>
        <p:txBody>
          <a:bodyPr/>
          <a:lstStyle/>
          <a:p>
            <a:r>
              <a:rPr lang="en-US" b="0" i="0" dirty="0">
                <a:solidFill>
                  <a:srgbClr val="080809"/>
                </a:solidFill>
                <a:effectLst/>
                <a:latin typeface="PT Serif" panose="020A0603040505020204" pitchFamily="18" charset="77"/>
              </a:rPr>
              <a:t>One of the OOP concepts is abstraction, which is the act of representing key features without including supporting information. It is a method for developing a brand-new data type appropriate for a particular application. It avoids providing extraneous or pointless facts and only displays the precise portion the user has requested. </a:t>
            </a:r>
            <a:endParaRPr lang="en-US" dirty="0"/>
          </a:p>
        </p:txBody>
      </p:sp>
    </p:spTree>
    <p:extLst>
      <p:ext uri="{BB962C8B-B14F-4D97-AF65-F5344CB8AC3E}">
        <p14:creationId xmlns:p14="http://schemas.microsoft.com/office/powerpoint/2010/main" val="116236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A10D-ACA1-ABED-91D4-26AD3641F598}"/>
              </a:ext>
            </a:extLst>
          </p:cNvPr>
          <p:cNvSpPr>
            <a:spLocks noGrp="1"/>
          </p:cNvSpPr>
          <p:nvPr>
            <p:ph type="title"/>
          </p:nvPr>
        </p:nvSpPr>
        <p:spPr>
          <a:xfrm>
            <a:off x="2980551" y="584353"/>
            <a:ext cx="3698545" cy="926394"/>
          </a:xfrm>
        </p:spPr>
        <p:txBody>
          <a:bodyPr/>
          <a:lstStyle/>
          <a:p>
            <a:r>
              <a:rPr lang="en-US" i="0" dirty="0">
                <a:solidFill>
                  <a:srgbClr val="080809"/>
                </a:solidFill>
                <a:effectLst/>
                <a:latin typeface="Roboto" panose="02000000000000000000" pitchFamily="2" charset="0"/>
              </a:rPr>
              <a:t>Inheritance</a:t>
            </a:r>
            <a:endParaRPr lang="en-US" dirty="0"/>
          </a:p>
        </p:txBody>
      </p:sp>
      <p:sp>
        <p:nvSpPr>
          <p:cNvPr id="3" name="Content Placeholder 2">
            <a:extLst>
              <a:ext uri="{FF2B5EF4-FFF2-40B4-BE49-F238E27FC236}">
                <a16:creationId xmlns:a16="http://schemas.microsoft.com/office/drawing/2014/main" id="{45A5F04D-6046-145B-3575-1B49EBB7DEA5}"/>
              </a:ext>
            </a:extLst>
          </p:cNvPr>
          <p:cNvSpPr>
            <a:spLocks noGrp="1"/>
          </p:cNvSpPr>
          <p:nvPr>
            <p:ph idx="1"/>
          </p:nvPr>
        </p:nvSpPr>
        <p:spPr>
          <a:xfrm>
            <a:off x="2592925" y="1755913"/>
            <a:ext cx="8915400" cy="3777622"/>
          </a:xfrm>
        </p:spPr>
        <p:txBody>
          <a:bodyPr/>
          <a:lstStyle/>
          <a:p>
            <a:r>
              <a:rPr lang="en-US" b="0" i="0" dirty="0">
                <a:solidFill>
                  <a:srgbClr val="080809"/>
                </a:solidFill>
                <a:effectLst/>
                <a:latin typeface="PT Serif" panose="020A0603040505020204" pitchFamily="18" charset="77"/>
              </a:rPr>
              <a:t>inheritance refers to the process of gaining properties. One object in OOP inherits the properties of another. Developers can reuse common functionality while retaining a distinct hierarchy by assigning relationships and subclasses between items. This characteristic of OOP speeds up development and provides more accuracy by requiring a more in-depth investigation of the data. The parent-child relationship is symbolized via inheritance.</a:t>
            </a:r>
            <a:endParaRPr lang="en-US" dirty="0"/>
          </a:p>
        </p:txBody>
      </p:sp>
    </p:spTree>
    <p:extLst>
      <p:ext uri="{BB962C8B-B14F-4D97-AF65-F5344CB8AC3E}">
        <p14:creationId xmlns:p14="http://schemas.microsoft.com/office/powerpoint/2010/main" val="412800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DB49-8ED2-CD7B-CB7E-1A43515F97AB}"/>
              </a:ext>
            </a:extLst>
          </p:cNvPr>
          <p:cNvSpPr>
            <a:spLocks noGrp="1"/>
          </p:cNvSpPr>
          <p:nvPr>
            <p:ph type="title"/>
          </p:nvPr>
        </p:nvSpPr>
        <p:spPr/>
        <p:txBody>
          <a:bodyPr/>
          <a:lstStyle/>
          <a:p>
            <a:r>
              <a:rPr lang="en-US" dirty="0"/>
              <a:t>Overriding vs Overloading</a:t>
            </a:r>
          </a:p>
        </p:txBody>
      </p:sp>
      <p:sp>
        <p:nvSpPr>
          <p:cNvPr id="3" name="Content Placeholder 2">
            <a:extLst>
              <a:ext uri="{FF2B5EF4-FFF2-40B4-BE49-F238E27FC236}">
                <a16:creationId xmlns:a16="http://schemas.microsoft.com/office/drawing/2014/main" id="{EB3BA72A-47F7-AB24-535A-419CA06EB1FB}"/>
              </a:ext>
            </a:extLst>
          </p:cNvPr>
          <p:cNvSpPr>
            <a:spLocks noGrp="1"/>
          </p:cNvSpPr>
          <p:nvPr>
            <p:ph idx="1"/>
          </p:nvPr>
        </p:nvSpPr>
        <p:spPr>
          <a:xfrm>
            <a:off x="2589212" y="2123660"/>
            <a:ext cx="8915400" cy="3777622"/>
          </a:xfrm>
        </p:spPr>
        <p:txBody>
          <a:bodyPr/>
          <a:lstStyle/>
          <a:p>
            <a:r>
              <a:rPr lang="en-US" dirty="0"/>
              <a:t>Overriding occurs when the method signature is the same in the superclass and the child class. Overloading occurs when two or more methods in the same class have the same name but different parameters.</a:t>
            </a:r>
          </a:p>
        </p:txBody>
      </p:sp>
    </p:spTree>
    <p:extLst>
      <p:ext uri="{BB962C8B-B14F-4D97-AF65-F5344CB8AC3E}">
        <p14:creationId xmlns:p14="http://schemas.microsoft.com/office/powerpoint/2010/main" val="397750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A10D-ACA1-ABED-91D4-26AD3641F598}"/>
              </a:ext>
            </a:extLst>
          </p:cNvPr>
          <p:cNvSpPr>
            <a:spLocks noGrp="1"/>
          </p:cNvSpPr>
          <p:nvPr>
            <p:ph type="title"/>
          </p:nvPr>
        </p:nvSpPr>
        <p:spPr>
          <a:xfrm>
            <a:off x="2980551" y="584353"/>
            <a:ext cx="8527774" cy="926394"/>
          </a:xfrm>
        </p:spPr>
        <p:txBody>
          <a:bodyPr>
            <a:normAutofit fontScale="90000"/>
          </a:bodyPr>
          <a:lstStyle/>
          <a:p>
            <a:r>
              <a:rPr lang="en-US" i="0" dirty="0">
                <a:solidFill>
                  <a:srgbClr val="080809"/>
                </a:solidFill>
                <a:effectLst/>
                <a:latin typeface="Roboto" panose="02000000000000000000" pitchFamily="2" charset="0"/>
              </a:rPr>
              <a:t>Polymorphism (Many Shapes / Many Forms)</a:t>
            </a:r>
            <a:endParaRPr lang="en-US" dirty="0"/>
          </a:p>
        </p:txBody>
      </p:sp>
      <p:sp>
        <p:nvSpPr>
          <p:cNvPr id="3" name="Content Placeholder 2">
            <a:extLst>
              <a:ext uri="{FF2B5EF4-FFF2-40B4-BE49-F238E27FC236}">
                <a16:creationId xmlns:a16="http://schemas.microsoft.com/office/drawing/2014/main" id="{45A5F04D-6046-145B-3575-1B49EBB7DEA5}"/>
              </a:ext>
            </a:extLst>
          </p:cNvPr>
          <p:cNvSpPr>
            <a:spLocks noGrp="1"/>
          </p:cNvSpPr>
          <p:nvPr>
            <p:ph idx="1"/>
          </p:nvPr>
        </p:nvSpPr>
        <p:spPr>
          <a:xfrm>
            <a:off x="2592925" y="1755913"/>
            <a:ext cx="8915400" cy="3777622"/>
          </a:xfrm>
        </p:spPr>
        <p:txBody>
          <a:bodyPr/>
          <a:lstStyle/>
          <a:p>
            <a:r>
              <a:rPr lang="en-US" b="0" i="0" dirty="0">
                <a:solidFill>
                  <a:srgbClr val="080809"/>
                </a:solidFill>
                <a:effectLst/>
                <a:latin typeface="PT Serif" panose="020A0603040505020204" pitchFamily="18" charset="77"/>
              </a:rPr>
              <a:t>Multiple classes can use the same method name using polymorphism, which also involves redefining methods for derived classes. Compile-time polymorphism and run-time polymorphism are the two different types of polymorphism. In addition to having several forms, objects are made to have shared behaviors. To avoid writing duplicate code, the software will determine which usage or meaning is required for each time an object from a parent class is used.</a:t>
            </a:r>
            <a:endParaRPr lang="en-US" dirty="0"/>
          </a:p>
        </p:txBody>
      </p:sp>
    </p:spTree>
    <p:extLst>
      <p:ext uri="{BB962C8B-B14F-4D97-AF65-F5344CB8AC3E}">
        <p14:creationId xmlns:p14="http://schemas.microsoft.com/office/powerpoint/2010/main" val="29179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A4F7-29E9-3A83-AC69-0A620428BD92}"/>
              </a:ext>
            </a:extLst>
          </p:cNvPr>
          <p:cNvSpPr>
            <a:spLocks noGrp="1"/>
          </p:cNvSpPr>
          <p:nvPr>
            <p:ph type="title"/>
          </p:nvPr>
        </p:nvSpPr>
        <p:spPr>
          <a:xfrm>
            <a:off x="5491438" y="385572"/>
            <a:ext cx="1744249" cy="1280890"/>
          </a:xfrm>
        </p:spPr>
        <p:txBody>
          <a:bodyPr/>
          <a:lstStyle/>
          <a:p>
            <a:r>
              <a:rPr lang="en-US"/>
              <a:t>OOP 2</a:t>
            </a:r>
            <a:endParaRPr lang="en-US" dirty="0"/>
          </a:p>
        </p:txBody>
      </p:sp>
      <p:pic>
        <p:nvPicPr>
          <p:cNvPr id="2052" name="Picture 4" descr="Single Responsibility in SOLID Design Principle - GeeksforGeeks">
            <a:extLst>
              <a:ext uri="{FF2B5EF4-FFF2-40B4-BE49-F238E27FC236}">
                <a16:creationId xmlns:a16="http://schemas.microsoft.com/office/drawing/2014/main" id="{BCE392DE-7C49-6E99-8717-E69072EC4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972" y="1412360"/>
            <a:ext cx="6807617" cy="403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24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A4F7-29E9-3A83-AC69-0A620428BD92}"/>
              </a:ext>
            </a:extLst>
          </p:cNvPr>
          <p:cNvSpPr>
            <a:spLocks noGrp="1"/>
          </p:cNvSpPr>
          <p:nvPr>
            <p:ph type="title"/>
          </p:nvPr>
        </p:nvSpPr>
        <p:spPr>
          <a:xfrm>
            <a:off x="2948299" y="394118"/>
            <a:ext cx="8219234" cy="1280890"/>
          </a:xfrm>
        </p:spPr>
        <p:txBody>
          <a:bodyPr>
            <a:normAutofit/>
          </a:bodyPr>
          <a:lstStyle/>
          <a:p>
            <a:r>
              <a:rPr lang="en-US" dirty="0"/>
              <a:t>Single Responsibility Principle (SRP)</a:t>
            </a:r>
          </a:p>
        </p:txBody>
      </p:sp>
      <p:sp>
        <p:nvSpPr>
          <p:cNvPr id="3" name="TextBox 2">
            <a:extLst>
              <a:ext uri="{FF2B5EF4-FFF2-40B4-BE49-F238E27FC236}">
                <a16:creationId xmlns:a16="http://schemas.microsoft.com/office/drawing/2014/main" id="{859B5DD9-84ED-D14B-BCD6-4F6235F8BD5E}"/>
              </a:ext>
            </a:extLst>
          </p:cNvPr>
          <p:cNvSpPr txBox="1"/>
          <p:nvPr/>
        </p:nvSpPr>
        <p:spPr>
          <a:xfrm>
            <a:off x="2948299" y="2220926"/>
            <a:ext cx="6520441" cy="3139321"/>
          </a:xfrm>
          <a:prstGeom prst="rect">
            <a:avLst/>
          </a:prstGeom>
          <a:noFill/>
        </p:spPr>
        <p:txBody>
          <a:bodyPr wrap="square" rtlCol="0">
            <a:spAutoFit/>
          </a:bodyPr>
          <a:lstStyle/>
          <a:p>
            <a:r>
              <a:rPr lang="en-US" dirty="0"/>
              <a:t>A class should have ONE and ONLY ONE reason to change</a:t>
            </a:r>
            <a:br>
              <a:rPr lang="en-US" dirty="0"/>
            </a:br>
            <a:br>
              <a:rPr lang="en-US" dirty="0"/>
            </a:br>
            <a:r>
              <a:rPr lang="en-US" b="1" dirty="0"/>
              <a:t>*** 1 Responsibility</a:t>
            </a:r>
            <a:br>
              <a:rPr lang="en-US" b="1" dirty="0"/>
            </a:br>
            <a:br>
              <a:rPr lang="en-US" b="1" dirty="0"/>
            </a:br>
            <a:r>
              <a:rPr lang="en-US" b="1" dirty="0"/>
              <a:t>Characteristics:</a:t>
            </a:r>
            <a:br>
              <a:rPr lang="en-US" b="1" dirty="0"/>
            </a:br>
            <a:r>
              <a:rPr lang="en-US" dirty="0"/>
              <a:t>- Should be able to explain what an application is doing in 1 single line</a:t>
            </a:r>
          </a:p>
          <a:p>
            <a:br>
              <a:rPr lang="en-US" b="1" dirty="0"/>
            </a:br>
            <a:r>
              <a:rPr lang="en-US" b="1" dirty="0"/>
              <a:t>Main problem it solved:</a:t>
            </a:r>
          </a:p>
          <a:p>
            <a:r>
              <a:rPr lang="en-US" dirty="0"/>
              <a:t>- Re-usability</a:t>
            </a:r>
          </a:p>
        </p:txBody>
      </p:sp>
    </p:spTree>
    <p:extLst>
      <p:ext uri="{BB962C8B-B14F-4D97-AF65-F5344CB8AC3E}">
        <p14:creationId xmlns:p14="http://schemas.microsoft.com/office/powerpoint/2010/main" val="23851032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416</TotalTime>
  <Words>524</Words>
  <Application>Microsoft Macintosh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lato</vt:lpstr>
      <vt:lpstr>PT Serif</vt:lpstr>
      <vt:lpstr>Roboto</vt:lpstr>
      <vt:lpstr>Wingdings 3</vt:lpstr>
      <vt:lpstr>Wisp</vt:lpstr>
      <vt:lpstr>Object Oriented Programming II</vt:lpstr>
      <vt:lpstr>Samenvatting OOP I</vt:lpstr>
      <vt:lpstr>Encapsulation</vt:lpstr>
      <vt:lpstr>Abstraction</vt:lpstr>
      <vt:lpstr>Inheritance</vt:lpstr>
      <vt:lpstr>Overriding vs Overloading</vt:lpstr>
      <vt:lpstr>Polymorphism (Many Shapes / Many Forms)</vt:lpstr>
      <vt:lpstr>OOP 2</vt:lpstr>
      <vt:lpstr>Single Responsibility Principle (SRP)</vt:lpstr>
      <vt:lpstr>Open Closed Principle</vt:lpstr>
      <vt:lpstr>Liskov Subsitituion Principle (LSP)</vt:lpstr>
      <vt:lpstr>Interface Segregation Principle (ISP)</vt:lpstr>
      <vt:lpstr>Dependency Inversion Principle (DIP)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Maharishi International University (Iowa, Fairfield)</dc:title>
  <dc:creator>Widjesh Shiva Bhaggan</dc:creator>
  <cp:lastModifiedBy>Widjesh Shiva Bhaggan</cp:lastModifiedBy>
  <cp:revision>6</cp:revision>
  <dcterms:created xsi:type="dcterms:W3CDTF">2023-06-08T14:17:08Z</dcterms:created>
  <dcterms:modified xsi:type="dcterms:W3CDTF">2024-12-09T03:01:35Z</dcterms:modified>
</cp:coreProperties>
</file>