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F731D-6333-438E-AC9B-A5828BC74C05}" v="555" dt="2023-04-26T20:38:44.671"/>
    <p1510:client id="{43222355-FF81-42C8-9410-7111643395AB}" v="380" dt="2023-04-26T20:23:16.500"/>
    <p1510:client id="{6B4D197C-86BB-4C37-90E6-FFC2EDD4E245}" v="140" dt="2023-04-26T18:11:07.426"/>
    <p1510:client id="{F784EA0A-59F9-4132-825F-0DFC7752996B}" v="7" dt="2023-04-26T18:10:16.396"/>
  </p1510:revLst>
</p1510:revInfo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2BC11-90CF-49FF-8D61-E8A8AAFE1BB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EFAF7DB-220E-474B-A306-B18848A2E64E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>
              <a:latin typeface="Segoe Print"/>
            </a:rPr>
            <a:t>1.308.835</a:t>
          </a:r>
          <a:r>
            <a:rPr lang="en-US"/>
            <a:t> </a:t>
          </a:r>
          <a:r>
            <a:rPr lang="en-US" err="1"/>
            <a:t>jogos</a:t>
          </a:r>
          <a:endParaRPr lang="en-US"/>
        </a:p>
      </dgm:t>
    </dgm:pt>
    <dgm:pt modelId="{ADEA5C60-BA03-45CE-8AE4-87E8350E817F}" type="parTrans" cxnId="{E88E6FD0-5EE8-42CE-8AC4-D71962510EE7}">
      <dgm:prSet/>
      <dgm:spPr/>
      <dgm:t>
        <a:bodyPr/>
        <a:lstStyle/>
        <a:p>
          <a:endParaRPr lang="en-US"/>
        </a:p>
      </dgm:t>
    </dgm:pt>
    <dgm:pt modelId="{8655DB40-16AB-41AF-B7B9-C009642A6E8E}" type="sibTrans" cxnId="{E88E6FD0-5EE8-42CE-8AC4-D71962510EE7}">
      <dgm:prSet/>
      <dgm:spPr/>
      <dgm:t>
        <a:bodyPr/>
        <a:lstStyle/>
        <a:p>
          <a:endParaRPr lang="en-US"/>
        </a:p>
      </dgm:t>
    </dgm:pt>
    <dgm:pt modelId="{9CA7C66F-6CF9-4093-95BD-C861D9811AA0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>
              <a:latin typeface="Segoe Print"/>
            </a:rPr>
            <a:t>9.953 </a:t>
          </a:r>
          <a:r>
            <a:rPr lang="en-US" err="1">
              <a:latin typeface="Segoe Print"/>
            </a:rPr>
            <a:t>jogadores</a:t>
          </a:r>
          <a:endParaRPr lang="en-US"/>
        </a:p>
      </dgm:t>
      <dgm:extLst>
        <a:ext uri="{E40237B7-FDA0-4F09-8148-C483321AD2D9}">
          <dgm14:cNvPr xmlns:dgm14="http://schemas.microsoft.com/office/drawing/2010/diagram" id="0" name="" descr="Basic Block List" title="SmartArt"/>
        </a:ext>
      </dgm:extLst>
    </dgm:pt>
    <dgm:pt modelId="{5C383048-3A83-419C-82E9-AA46D2B4FFD3}" type="parTrans" cxnId="{1A254136-9EEE-43D0-BC71-1289B085104A}">
      <dgm:prSet/>
      <dgm:spPr/>
      <dgm:t>
        <a:bodyPr/>
        <a:lstStyle/>
        <a:p>
          <a:endParaRPr lang="en-US"/>
        </a:p>
      </dgm:t>
    </dgm:pt>
    <dgm:pt modelId="{9AC506A7-F034-46F5-B26F-46FD22856FB4}" type="sibTrans" cxnId="{1A254136-9EEE-43D0-BC71-1289B085104A}">
      <dgm:prSet/>
      <dgm:spPr/>
      <dgm:t>
        <a:bodyPr/>
        <a:lstStyle/>
        <a:p>
          <a:endParaRPr lang="en-US"/>
        </a:p>
      </dgm:t>
    </dgm:pt>
    <dgm:pt modelId="{8AEC6483-23EF-4414-8E2A-6A005181899E}">
      <dgm:prSet phldrT="[Text]"/>
      <dgm:spPr/>
      <dgm:t>
        <a:bodyPr/>
        <a:lstStyle/>
        <a:p>
          <a:pPr rtl="0"/>
          <a:r>
            <a:rPr lang="en-US">
              <a:latin typeface="Segoe Print"/>
            </a:rPr>
            <a:t>682.069 matches</a:t>
          </a:r>
          <a:endParaRPr lang="en-US"/>
        </a:p>
      </dgm:t>
    </dgm:pt>
    <dgm:pt modelId="{526DBE94-00A7-461E-AF61-51DFFA468BD0}" type="parTrans" cxnId="{976405B9-79B8-494E-A105-801AB128A327}">
      <dgm:prSet/>
      <dgm:spPr/>
      <dgm:t>
        <a:bodyPr/>
        <a:lstStyle/>
        <a:p>
          <a:endParaRPr lang="en-US"/>
        </a:p>
      </dgm:t>
    </dgm:pt>
    <dgm:pt modelId="{C81D2561-AE20-4589-919A-5479573342B0}" type="sibTrans" cxnId="{976405B9-79B8-494E-A105-801AB128A327}">
      <dgm:prSet/>
      <dgm:spPr/>
      <dgm:t>
        <a:bodyPr/>
        <a:lstStyle/>
        <a:p>
          <a:endParaRPr lang="en-US"/>
        </a:p>
      </dgm:t>
    </dgm:pt>
    <dgm:pt modelId="{068CCA7D-1404-4068-AB93-6968EFC37502}" type="pres">
      <dgm:prSet presAssocID="{B842BC11-90CF-49FF-8D61-E8A8AAFE1BB6}" presName="diagram" presStyleCnt="0">
        <dgm:presLayoutVars>
          <dgm:dir/>
          <dgm:resizeHandles val="exact"/>
        </dgm:presLayoutVars>
      </dgm:prSet>
      <dgm:spPr/>
    </dgm:pt>
    <dgm:pt modelId="{EAA4FAF7-2B1B-440D-AB04-52061A8327A8}" type="pres">
      <dgm:prSet presAssocID="{0EFAF7DB-220E-474B-A306-B18848A2E64E}" presName="node" presStyleLbl="node1" presStyleIdx="0" presStyleCnt="3">
        <dgm:presLayoutVars>
          <dgm:bulletEnabled val="1"/>
        </dgm:presLayoutVars>
      </dgm:prSet>
      <dgm:spPr/>
    </dgm:pt>
    <dgm:pt modelId="{D86C629E-FD24-4979-AD6C-FF765663342C}" type="pres">
      <dgm:prSet presAssocID="{8655DB40-16AB-41AF-B7B9-C009642A6E8E}" presName="sibTrans" presStyleCnt="0"/>
      <dgm:spPr/>
    </dgm:pt>
    <dgm:pt modelId="{C593AB34-4B84-4F47-A09D-1663F9F71AFC}" type="pres">
      <dgm:prSet presAssocID="{9CA7C66F-6CF9-4093-95BD-C861D9811AA0}" presName="node" presStyleLbl="node1" presStyleIdx="1" presStyleCnt="3">
        <dgm:presLayoutVars>
          <dgm:bulletEnabled val="1"/>
        </dgm:presLayoutVars>
      </dgm:prSet>
      <dgm:spPr/>
    </dgm:pt>
    <dgm:pt modelId="{5AD6466A-5AEB-4BDD-BDCC-43ADA92E714A}" type="pres">
      <dgm:prSet presAssocID="{9AC506A7-F034-46F5-B26F-46FD22856FB4}" presName="sibTrans" presStyleCnt="0"/>
      <dgm:spPr/>
    </dgm:pt>
    <dgm:pt modelId="{917D3CD9-BA5B-404E-931F-223BF970C99B}" type="pres">
      <dgm:prSet presAssocID="{8AEC6483-23EF-4414-8E2A-6A005181899E}" presName="node" presStyleLbl="node1" presStyleIdx="2" presStyleCnt="3">
        <dgm:presLayoutVars>
          <dgm:bulletEnabled val="1"/>
        </dgm:presLayoutVars>
      </dgm:prSet>
      <dgm:spPr/>
    </dgm:pt>
  </dgm:ptLst>
  <dgm:cxnLst>
    <dgm:cxn modelId="{98E9781F-6C85-4C8B-A8C8-ACC68D56FD26}" type="presOf" srcId="{0EFAF7DB-220E-474B-A306-B18848A2E64E}" destId="{EAA4FAF7-2B1B-440D-AB04-52061A8327A8}" srcOrd="0" destOrd="0" presId="urn:microsoft.com/office/officeart/2005/8/layout/default"/>
    <dgm:cxn modelId="{1A254136-9EEE-43D0-BC71-1289B085104A}" srcId="{B842BC11-90CF-49FF-8D61-E8A8AAFE1BB6}" destId="{9CA7C66F-6CF9-4093-95BD-C861D9811AA0}" srcOrd="1" destOrd="0" parTransId="{5C383048-3A83-419C-82E9-AA46D2B4FFD3}" sibTransId="{9AC506A7-F034-46F5-B26F-46FD22856FB4}"/>
    <dgm:cxn modelId="{C2739289-C7F5-4C2B-8002-E64A84A3CCF1}" type="presOf" srcId="{9CA7C66F-6CF9-4093-95BD-C861D9811AA0}" destId="{C593AB34-4B84-4F47-A09D-1663F9F71AFC}" srcOrd="0" destOrd="0" presId="urn:microsoft.com/office/officeart/2005/8/layout/default"/>
    <dgm:cxn modelId="{4B3A68AC-F7E0-44C7-B1C8-7CD80B465A26}" type="presOf" srcId="{8AEC6483-23EF-4414-8E2A-6A005181899E}" destId="{917D3CD9-BA5B-404E-931F-223BF970C99B}" srcOrd="0" destOrd="0" presId="urn:microsoft.com/office/officeart/2005/8/layout/default"/>
    <dgm:cxn modelId="{976405B9-79B8-494E-A105-801AB128A327}" srcId="{B842BC11-90CF-49FF-8D61-E8A8AAFE1BB6}" destId="{8AEC6483-23EF-4414-8E2A-6A005181899E}" srcOrd="2" destOrd="0" parTransId="{526DBE94-00A7-461E-AF61-51DFFA468BD0}" sibTransId="{C81D2561-AE20-4589-919A-5479573342B0}"/>
    <dgm:cxn modelId="{E88E6FD0-5EE8-42CE-8AC4-D71962510EE7}" srcId="{B842BC11-90CF-49FF-8D61-E8A8AAFE1BB6}" destId="{0EFAF7DB-220E-474B-A306-B18848A2E64E}" srcOrd="0" destOrd="0" parTransId="{ADEA5C60-BA03-45CE-8AE4-87E8350E817F}" sibTransId="{8655DB40-16AB-41AF-B7B9-C009642A6E8E}"/>
    <dgm:cxn modelId="{7095E1F8-4EDE-4430-B07D-B7175589A733}" type="presOf" srcId="{B842BC11-90CF-49FF-8D61-E8A8AAFE1BB6}" destId="{068CCA7D-1404-4068-AB93-6968EFC37502}" srcOrd="0" destOrd="0" presId="urn:microsoft.com/office/officeart/2005/8/layout/default"/>
    <dgm:cxn modelId="{BC5FF21A-43E7-485A-B596-C5AADF327B05}" type="presParOf" srcId="{068CCA7D-1404-4068-AB93-6968EFC37502}" destId="{EAA4FAF7-2B1B-440D-AB04-52061A8327A8}" srcOrd="0" destOrd="0" presId="urn:microsoft.com/office/officeart/2005/8/layout/default"/>
    <dgm:cxn modelId="{7DBDEB3C-0922-4C11-B032-8800766EAAC7}" type="presParOf" srcId="{068CCA7D-1404-4068-AB93-6968EFC37502}" destId="{D86C629E-FD24-4979-AD6C-FF765663342C}" srcOrd="1" destOrd="0" presId="urn:microsoft.com/office/officeart/2005/8/layout/default"/>
    <dgm:cxn modelId="{613FE1F9-EF48-4B26-8AF0-FACA67BF29EB}" type="presParOf" srcId="{068CCA7D-1404-4068-AB93-6968EFC37502}" destId="{C593AB34-4B84-4F47-A09D-1663F9F71AFC}" srcOrd="2" destOrd="0" presId="urn:microsoft.com/office/officeart/2005/8/layout/default"/>
    <dgm:cxn modelId="{40AAE183-EE4F-4AB0-9437-11D5128906F3}" type="presParOf" srcId="{068CCA7D-1404-4068-AB93-6968EFC37502}" destId="{5AD6466A-5AEB-4BDD-BDCC-43ADA92E714A}" srcOrd="3" destOrd="0" presId="urn:microsoft.com/office/officeart/2005/8/layout/default"/>
    <dgm:cxn modelId="{0859D5FC-F1F1-41ED-AFE7-9ED996860B28}" type="presParOf" srcId="{068CCA7D-1404-4068-AB93-6968EFC37502}" destId="{917D3CD9-BA5B-404E-931F-223BF970C99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4FAF7-2B1B-440D-AB04-52061A8327A8}">
      <dsp:nvSpPr>
        <dsp:cNvPr id="0" name=""/>
        <dsp:cNvSpPr/>
      </dsp:nvSpPr>
      <dsp:spPr>
        <a:xfrm>
          <a:off x="604" y="561706"/>
          <a:ext cx="2357240" cy="1414344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egoe Print"/>
            </a:rPr>
            <a:t>1.308.835</a:t>
          </a:r>
          <a:r>
            <a:rPr lang="en-US" sz="1800" kern="1200"/>
            <a:t> </a:t>
          </a:r>
          <a:r>
            <a:rPr lang="en-US" sz="1800" kern="1200" err="1"/>
            <a:t>jogos</a:t>
          </a:r>
          <a:endParaRPr lang="en-US" sz="1800" kern="1200"/>
        </a:p>
      </dsp:txBody>
      <dsp:txXfrm>
        <a:off x="604" y="561706"/>
        <a:ext cx="2357240" cy="1414344"/>
      </dsp:txXfrm>
    </dsp:sp>
    <dsp:sp modelId="{C593AB34-4B84-4F47-A09D-1663F9F71AFC}">
      <dsp:nvSpPr>
        <dsp:cNvPr id="0" name=""/>
        <dsp:cNvSpPr/>
      </dsp:nvSpPr>
      <dsp:spPr>
        <a:xfrm>
          <a:off x="2593568" y="561706"/>
          <a:ext cx="2357240" cy="1414344"/>
        </a:xfrm>
        <a:prstGeom prst="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egoe Print"/>
            </a:rPr>
            <a:t>9.953 </a:t>
          </a:r>
          <a:r>
            <a:rPr lang="en-US" sz="1800" kern="1200" err="1">
              <a:latin typeface="Segoe Print"/>
            </a:rPr>
            <a:t>jogadores</a:t>
          </a:r>
          <a:endParaRPr lang="en-US" sz="1800" kern="1200"/>
        </a:p>
      </dsp:txBody>
      <dsp:txXfrm>
        <a:off x="2593568" y="561706"/>
        <a:ext cx="2357240" cy="1414344"/>
      </dsp:txXfrm>
    </dsp:sp>
    <dsp:sp modelId="{917D3CD9-BA5B-404E-931F-223BF970C99B}">
      <dsp:nvSpPr>
        <dsp:cNvPr id="0" name=""/>
        <dsp:cNvSpPr/>
      </dsp:nvSpPr>
      <dsp:spPr>
        <a:xfrm>
          <a:off x="1297086" y="2211774"/>
          <a:ext cx="2357240" cy="14143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egoe Print"/>
            </a:rPr>
            <a:t>682.069 matches</a:t>
          </a:r>
          <a:endParaRPr lang="en-US" sz="1800" kern="1200"/>
        </a:p>
      </dsp:txBody>
      <dsp:txXfrm>
        <a:off x="1297086" y="2211774"/>
        <a:ext cx="2357240" cy="1414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4/27/2023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4/27/2023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cs typeface="Calibri"/>
              </a:rPr>
              <a:t>Criação</a:t>
            </a:r>
            <a:r>
              <a:rPr lang="en-US">
                <a:latin typeface="Calibri"/>
                <a:cs typeface="Calibri"/>
              </a:rPr>
              <a:t> do </a:t>
            </a:r>
            <a:r>
              <a:rPr lang="en-US" err="1">
                <a:latin typeface="Calibri"/>
                <a:cs typeface="Calibri"/>
              </a:rPr>
              <a:t>dataframe</a:t>
            </a:r>
            <a:r>
              <a:rPr lang="en-US">
                <a:latin typeface="Calibri"/>
                <a:cs typeface="Calibri"/>
              </a:rPr>
              <a:t> com </a:t>
            </a:r>
            <a:r>
              <a:rPr lang="en-US" err="1">
                <a:latin typeface="Calibri"/>
                <a:cs typeface="Calibri"/>
              </a:rPr>
              <a:t>os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jogos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distintos</a:t>
            </a:r>
            <a:r>
              <a:rPr lang="en-US">
                <a:latin typeface="Calibri"/>
                <a:cs typeface="Calibri"/>
              </a:rPr>
              <a:t> "matches" e </a:t>
            </a:r>
            <a:r>
              <a:rPr lang="en-US" err="1">
                <a:latin typeface="Calibri"/>
                <a:cs typeface="Calibri"/>
              </a:rPr>
              <a:t>explicação</a:t>
            </a:r>
            <a:r>
              <a:rPr lang="en-US">
                <a:latin typeface="Calibri"/>
                <a:cs typeface="Calibri"/>
              </a:rPr>
              <a:t> do </a:t>
            </a:r>
            <a:r>
              <a:rPr lang="en-US" err="1">
                <a:latin typeface="Calibri"/>
                <a:cs typeface="Calibri"/>
              </a:rPr>
              <a:t>comando</a:t>
            </a:r>
            <a:r>
              <a:rPr lang="en-US">
                <a:latin typeface="Calibri"/>
                <a:cs typeface="Calibri"/>
              </a:rPr>
              <a:t> R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C57A8-AE18-4654-B6AF-04B3577165BE}" type="slidenum">
              <a:rPr lang="pt-PT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185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cs typeface="Calibri"/>
              </a:rPr>
              <a:t>Processo</a:t>
            </a:r>
            <a:r>
              <a:rPr lang="en-US">
                <a:latin typeface="Calibri"/>
                <a:cs typeface="Calibri"/>
              </a:rPr>
              <a:t> de </a:t>
            </a:r>
            <a:r>
              <a:rPr lang="en-US" err="1">
                <a:latin typeface="Calibri"/>
                <a:cs typeface="Calibri"/>
              </a:rPr>
              <a:t>importação</a:t>
            </a:r>
            <a:r>
              <a:rPr lang="en-US">
                <a:latin typeface="Calibri"/>
                <a:cs typeface="Calibri"/>
              </a:rPr>
              <a:t> dos dados</a:t>
            </a:r>
            <a:endParaRPr lang="en-US" err="1">
              <a:latin typeface="Calibri"/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C57A8-AE18-4654-B6AF-04B3577165BE}" type="slidenum">
              <a:rPr lang="pt-PT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451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‹nº›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4/27/2023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‹nº›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4/27/2023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‹nº›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4/27/2023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‹nº›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4/27/2023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‹nº›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4/27/2023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‹nº›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4/27/2023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‹nº›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4/27/2023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‹nº›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4/27/2023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‹nº›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4/27/2023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‹nº›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4/27/2023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‹nº›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4/27/2023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‹nº›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4/27/2023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4/27/2023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Previsão do n.º de sets para conclusão de um jogo de ténis profissional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2ª </a:t>
            </a:r>
            <a:r>
              <a:rPr lang="en-US" err="1"/>
              <a:t>semana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Progresso 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semanal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4" y="2464904"/>
            <a:ext cx="10058400" cy="3235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7345" indent="-347345"/>
            <a:r>
              <a:rPr lang="en-GB" err="1">
                <a:latin typeface="Lucida Bright" panose="020B0604020202020204" pitchFamily="18" charset="0"/>
                <a:cs typeface="Arial" panose="020B0604020202020204" pitchFamily="34" charset="0"/>
              </a:rPr>
              <a:t>Verificação</a:t>
            </a:r>
            <a:r>
              <a:rPr lang="en-GB">
                <a:latin typeface="Lucida Bright" panose="020B0604020202020204" pitchFamily="18" charset="0"/>
                <a:cs typeface="Arial" panose="020B0604020202020204" pitchFamily="34" charset="0"/>
              </a:rPr>
              <a:t> da </a:t>
            </a:r>
            <a:r>
              <a:rPr lang="en-GB" err="1">
                <a:latin typeface="Lucida Bright" panose="020B0604020202020204" pitchFamily="18" charset="0"/>
                <a:cs typeface="Arial" panose="020B0604020202020204" pitchFamily="34" charset="0"/>
              </a:rPr>
              <a:t>estrutura</a:t>
            </a:r>
            <a:r>
              <a:rPr lang="en-GB">
                <a:latin typeface="Lucida Bright" panose="020B0604020202020204" pitchFamily="18" charset="0"/>
                <a:cs typeface="Arial" panose="020B0604020202020204" pitchFamily="34" charset="0"/>
              </a:rPr>
              <a:t> dos dados</a:t>
            </a:r>
            <a:endParaRPr lang="pt-PT">
              <a:latin typeface="Lucida Bright" panose="020B0604020202020204" pitchFamily="18" charset="0"/>
              <a:cs typeface="Arial" panose="020B0604020202020204" pitchFamily="34" charset="0"/>
            </a:endParaRPr>
          </a:p>
          <a:p>
            <a:pPr marL="347345" indent="-347345"/>
            <a:endParaRPr lang="en-GB">
              <a:latin typeface="Lucida Bright" panose="020B0604020202020204" pitchFamily="18" charset="0"/>
              <a:cs typeface="Arial" panose="020B0604020202020204" pitchFamily="34" charset="0"/>
            </a:endParaRPr>
          </a:p>
          <a:p>
            <a:pPr marL="347345" indent="-347345"/>
            <a:r>
              <a:rPr lang="en-GB" err="1">
                <a:latin typeface="Lucida Bright" panose="020B0604020202020204" pitchFamily="18" charset="0"/>
                <a:cs typeface="Arial" panose="020B0604020202020204" pitchFamily="34" charset="0"/>
              </a:rPr>
              <a:t>Tratamento</a:t>
            </a:r>
            <a:r>
              <a:rPr lang="en-GB">
                <a:latin typeface="Lucida Bright" panose="020B0604020202020204" pitchFamily="18" charset="0"/>
                <a:cs typeface="Arial" panose="020B0604020202020204" pitchFamily="34" charset="0"/>
              </a:rPr>
              <a:t> dos dados </a:t>
            </a:r>
            <a:r>
              <a:rPr lang="en-GB" err="1">
                <a:latin typeface="Lucida Bright" panose="020B0604020202020204" pitchFamily="18" charset="0"/>
                <a:cs typeface="Arial" panose="020B0604020202020204" pitchFamily="34" charset="0"/>
              </a:rPr>
              <a:t>relativos</a:t>
            </a:r>
            <a:r>
              <a:rPr lang="en-GB">
                <a:latin typeface="Lucida Bright" panose="020B0604020202020204" pitchFamily="18" charset="0"/>
                <a:cs typeface="Arial" panose="020B0604020202020204" pitchFamily="34" charset="0"/>
              </a:rPr>
              <a:t> as </a:t>
            </a:r>
            <a:r>
              <a:rPr lang="en-GB" err="1">
                <a:latin typeface="Lucida Bright" panose="020B0604020202020204" pitchFamily="18" charset="0"/>
                <a:cs typeface="Arial" panose="020B0604020202020204" pitchFamily="34" charset="0"/>
              </a:rPr>
              <a:t>colunas</a:t>
            </a:r>
            <a:r>
              <a:rPr lang="en-GB">
                <a:latin typeface="Lucida Bright" panose="020B0604020202020204" pitchFamily="18" charset="0"/>
                <a:cs typeface="Arial" panose="020B0604020202020204" pitchFamily="34" charset="0"/>
              </a:rPr>
              <a:t> date e locations</a:t>
            </a:r>
          </a:p>
          <a:p>
            <a:pPr marL="347345" indent="-347345"/>
            <a:endParaRPr lang="en-GB">
              <a:latin typeface="Lucida Bright" panose="020B0604020202020204" pitchFamily="18" charset="0"/>
              <a:cs typeface="Arial" panose="020B0604020202020204" pitchFamily="34" charset="0"/>
            </a:endParaRPr>
          </a:p>
          <a:p>
            <a:pPr marL="347345" indent="-347345"/>
            <a:r>
              <a:rPr lang="en-GB" err="1">
                <a:latin typeface="Lucida Bright" panose="020B0604020202020204" pitchFamily="18" charset="0"/>
                <a:cs typeface="Arial" panose="020B0604020202020204" pitchFamily="34" charset="0"/>
              </a:rPr>
              <a:t>Transformação</a:t>
            </a:r>
            <a:r>
              <a:rPr lang="en-GB">
                <a:latin typeface="Lucida Bright" panose="020B0604020202020204" pitchFamily="18" charset="0"/>
                <a:cs typeface="Arial" panose="020B0604020202020204" pitchFamily="34" charset="0"/>
              </a:rPr>
              <a:t> dos </a:t>
            </a:r>
            <a:r>
              <a:rPr lang="en-GB" err="1">
                <a:latin typeface="Lucida Bright" panose="020B0604020202020204" pitchFamily="18" charset="0"/>
                <a:cs typeface="Arial" panose="020B0604020202020204" pitchFamily="34" charset="0"/>
              </a:rPr>
              <a:t>jogos</a:t>
            </a:r>
            <a:endParaRPr lang="en-GB">
              <a:latin typeface="Lucida Bright" panose="020B060402020202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Verificação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estrutura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7345" indent="-347345"/>
            <a:endParaRPr lang="en-US">
              <a:latin typeface="Lucida Bright" panose="02040602050505020304" pitchFamily="18" charset="0"/>
              <a:cs typeface="Arial" panose="020B0604020202020204" pitchFamily="34" charset="0"/>
            </a:endParaRPr>
          </a:p>
          <a:p>
            <a:pPr marL="347345" indent="-347345"/>
            <a:r>
              <a:rPr lang="en-US">
                <a:latin typeface="Lucida Bright" panose="02040602050505020304" pitchFamily="18" charset="0"/>
                <a:cs typeface="Arial" panose="020B0604020202020204" pitchFamily="34" charset="0"/>
              </a:rPr>
              <a:t>Distincts</a:t>
            </a:r>
          </a:p>
          <a:p>
            <a:pPr marL="347345" indent="-347345"/>
            <a:endParaRPr lang="pt-PT">
              <a:latin typeface="Lucida Bright" panose="02040602050505020304" pitchFamily="18" charset="0"/>
              <a:cs typeface="Arial" panose="020B0604020202020204" pitchFamily="34" charset="0"/>
            </a:endParaRPr>
          </a:p>
          <a:p>
            <a:pPr marL="347345" indent="-347345"/>
            <a:r>
              <a:rPr lang="en-US" err="1">
                <a:latin typeface="Lucida Bright" panose="02040602050505020304" pitchFamily="18" charset="0"/>
                <a:cs typeface="Arial" panose="020B0604020202020204" pitchFamily="34" charset="0"/>
              </a:rPr>
              <a:t>Conclusão</a:t>
            </a:r>
            <a:r>
              <a:rPr lang="en-US">
                <a:latin typeface="Lucida Bright" panose="02040602050505020304" pitchFamily="18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Lucida Bright" panose="02040602050505020304" pitchFamily="18" charset="0"/>
                <a:cs typeface="Arial" panose="020B0604020202020204" pitchFamily="34" charset="0"/>
              </a:rPr>
              <a:t>sobre</a:t>
            </a:r>
            <a:r>
              <a:rPr lang="en-US">
                <a:latin typeface="Lucida Bright" panose="02040602050505020304" pitchFamily="18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Lucida Bright" panose="02040602050505020304" pitchFamily="18" charset="0"/>
                <a:cs typeface="Arial" panose="020B0604020202020204" pitchFamily="34" charset="0"/>
              </a:rPr>
              <a:t>cada</a:t>
            </a:r>
            <a:r>
              <a:rPr lang="en-US">
                <a:latin typeface="Lucida Bright" panose="02040602050505020304" pitchFamily="18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Lucida Bright" panose="02040602050505020304" pitchFamily="18" charset="0"/>
                <a:cs typeface="Arial" panose="020B0604020202020204" pitchFamily="34" charset="0"/>
              </a:rPr>
              <a:t>coluna</a:t>
            </a:r>
            <a:endParaRPr lang="en-US">
              <a:latin typeface="Lucida Bright" panose="02040602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Tranformação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jogos</a:t>
            </a:r>
            <a:endParaRPr lang="pt-P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00818" y="2538745"/>
            <a:ext cx="3146414" cy="1785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7345" indent="-347345"/>
            <a:r>
              <a:rPr lang="en-US" err="1"/>
              <a:t>Relevância</a:t>
            </a:r>
            <a:endParaRPr lang="en-US"/>
          </a:p>
          <a:p>
            <a:pPr marL="347345" indent="-347345"/>
            <a:endParaRPr lang="en-US"/>
          </a:p>
          <a:p>
            <a:pPr marL="347345" indent="-347345"/>
            <a:r>
              <a:rPr lang="en-US" err="1"/>
              <a:t>Comando</a:t>
            </a:r>
            <a:r>
              <a:rPr lang="en-US"/>
              <a:t> R:</a:t>
            </a:r>
          </a:p>
        </p:txBody>
      </p:sp>
      <p:graphicFrame>
        <p:nvGraphicFramePr>
          <p:cNvPr id="9" name="Content Placeholder 8" descr="Basic Block List showing 6 groups of boxes, each a different color, arranged from left to right and top to bottom by row with 2 boxes in each row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5363776"/>
              </p:ext>
            </p:extLst>
          </p:nvPr>
        </p:nvGraphicFramePr>
        <p:xfrm>
          <a:off x="6624662" y="1766332"/>
          <a:ext cx="4951413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15C66FAA-25F8-B873-240D-9DF44B6964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3005" y="4810906"/>
            <a:ext cx="6535478" cy="106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10CD-7A4C-2ADE-4C54-7AE186FC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Colunas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date</a:t>
            </a:r>
            <a:endParaRPr lang="pt-P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A91E-7A31-213A-1FCD-FFE2C331FB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err="1"/>
              <a:t>Período</a:t>
            </a:r>
            <a:r>
              <a:rPr lang="en-GB"/>
              <a:t> de </a:t>
            </a:r>
            <a:r>
              <a:rPr lang="en-GB" err="1"/>
              <a:t>dias</a:t>
            </a:r>
            <a:r>
              <a:rPr lang="en-GB"/>
              <a:t> de um </a:t>
            </a:r>
            <a:r>
              <a:rPr lang="en-GB" err="1"/>
              <a:t>partida</a:t>
            </a:r>
            <a:endParaRPr lang="en-GB"/>
          </a:p>
          <a:p>
            <a:r>
              <a:rPr lang="pt-PT"/>
              <a:t>12360 partidas só com 1 dia(a partida começou e acabou no mesmo dia)</a:t>
            </a:r>
          </a:p>
          <a:p>
            <a:r>
              <a:rPr lang="pt-PT"/>
              <a:t>Análise da duração dos torneios (valores negativos?)</a:t>
            </a:r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BC672C3F-1FDB-FC32-75A8-0A6809218C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938" y="1825625"/>
            <a:ext cx="2373937" cy="4187825"/>
          </a:xfrm>
        </p:spPr>
      </p:pic>
    </p:spTree>
    <p:extLst>
      <p:ext uri="{BB962C8B-B14F-4D97-AF65-F5344CB8AC3E}">
        <p14:creationId xmlns:p14="http://schemas.microsoft.com/office/powerpoint/2010/main" val="135483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6A5DD-390D-717E-2F37-F780E922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latin typeface="Arial"/>
                <a:cs typeface="Arial"/>
              </a:rPr>
              <a:t>Recursos utilizados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B018B4-4BAD-EF08-BFE1-964D025F4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212" y="2455103"/>
            <a:ext cx="10156066" cy="33596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7345" indent="-347345"/>
            <a:r>
              <a:rPr lang="pt-PT"/>
              <a:t>Ficheiro </a:t>
            </a:r>
            <a:r>
              <a:rPr lang="pt-PT" err="1"/>
              <a:t>atpplayers.json</a:t>
            </a:r>
          </a:p>
          <a:p>
            <a:pPr marL="347345" indent="-347345"/>
            <a:endParaRPr lang="pt-PT"/>
          </a:p>
          <a:p>
            <a:pPr marL="347345" indent="-347345"/>
            <a:r>
              <a:rPr lang="pt-PT"/>
              <a:t>Ficheiro CountryAlias.csv</a:t>
            </a:r>
          </a:p>
          <a:p>
            <a:pPr marL="347345" indent="-347345"/>
            <a:endParaRPr lang="pt-PT"/>
          </a:p>
          <a:p>
            <a:pPr marL="347345" indent="-347345"/>
            <a:r>
              <a:rPr lang="pt-PT" err="1"/>
              <a:t>Softwere</a:t>
            </a:r>
            <a:r>
              <a:rPr lang="pt-PT"/>
              <a:t> R</a:t>
            </a:r>
          </a:p>
          <a:p>
            <a:pPr marL="347345" indent="-347345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5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98EB-FAFC-DF0D-46C6-EB421DBB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Para a 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semana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pt-P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2FD18-B024-EEB3-91DA-0CB1F1D95C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>
              <a:latin typeface="Lucida Bright" panose="02040602050505020304" pitchFamily="18" charset="0"/>
            </a:endParaRPr>
          </a:p>
          <a:p>
            <a:r>
              <a:rPr lang="en-GB">
                <a:latin typeface="Lucida Bright" panose="02040602050505020304" pitchFamily="18" charset="0"/>
              </a:rPr>
              <a:t>Acabar o </a:t>
            </a:r>
            <a:r>
              <a:rPr lang="en-GB" err="1">
                <a:latin typeface="Lucida Bright" panose="02040602050505020304" pitchFamily="18" charset="0"/>
              </a:rPr>
              <a:t>tratamento</a:t>
            </a:r>
            <a:endParaRPr lang="en-GB">
              <a:latin typeface="Lucida Bright" panose="02040602050505020304" pitchFamily="18" charset="0"/>
            </a:endParaRPr>
          </a:p>
          <a:p>
            <a:endParaRPr lang="en-GB">
              <a:latin typeface="Lucida Bright" panose="02040602050505020304" pitchFamily="18" charset="0"/>
            </a:endParaRPr>
          </a:p>
          <a:p>
            <a:r>
              <a:rPr lang="en-GB">
                <a:latin typeface="Lucida Bright" panose="02040602050505020304" pitchFamily="18" charset="0"/>
              </a:rPr>
              <a:t>Mudar para matches</a:t>
            </a:r>
          </a:p>
          <a:p>
            <a:endParaRPr lang="en-GB">
              <a:latin typeface="Lucida Bright" panose="02040602050505020304" pitchFamily="18" charset="0"/>
            </a:endParaRPr>
          </a:p>
          <a:p>
            <a:r>
              <a:rPr lang="en-GB" err="1">
                <a:latin typeface="Lucida Bright" panose="02040602050505020304" pitchFamily="18" charset="0"/>
              </a:rPr>
              <a:t>Pôr</a:t>
            </a:r>
            <a:r>
              <a:rPr lang="en-GB">
                <a:latin typeface="Lucida Bright" panose="02040602050505020304" pitchFamily="18" charset="0"/>
              </a:rPr>
              <a:t> features</a:t>
            </a:r>
            <a:endParaRPr lang="pt-PT">
              <a:latin typeface="Lucida Bright" panose="020406020505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042FF-789A-76A1-386E-13C98AEB53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12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presentation</Template>
  <Application>Microsoft Office PowerPoint</Application>
  <PresentationFormat>Ecrã Panorâmico</PresentationFormat>
  <Slides>7</Slides>
  <Notes>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8" baseType="lpstr">
      <vt:lpstr>Nature Illustration 16x9</vt:lpstr>
      <vt:lpstr>Previsão do n.º de sets para conclusão de um jogo de ténis profissional</vt:lpstr>
      <vt:lpstr>Progresso semanal </vt:lpstr>
      <vt:lpstr>Verificação de estrutura de dados</vt:lpstr>
      <vt:lpstr>Tranformação dos jogos</vt:lpstr>
      <vt:lpstr>Colunas date</vt:lpstr>
      <vt:lpstr>Recursos utilizados</vt:lpstr>
      <vt:lpstr>Para a semana…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Previsão do n.º de sets para conclusão de um jogo de ténis profissional</dc:title>
  <dc:creator>Rui Chaves</dc:creator>
  <cp:revision>2</cp:revision>
  <dcterms:created xsi:type="dcterms:W3CDTF">2023-04-26T17:39:20Z</dcterms:created>
  <dcterms:modified xsi:type="dcterms:W3CDTF">2023-04-27T22:01:07Z</dcterms:modified>
</cp:coreProperties>
</file>