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320" r:id="rId3"/>
    <p:sldId id="329" r:id="rId4"/>
    <p:sldId id="321" r:id="rId5"/>
    <p:sldId id="351" r:id="rId6"/>
    <p:sldId id="352" r:id="rId7"/>
    <p:sldId id="362" r:id="rId8"/>
    <p:sldId id="353" r:id="rId9"/>
    <p:sldId id="374" r:id="rId10"/>
    <p:sldId id="375" r:id="rId11"/>
    <p:sldId id="354" r:id="rId12"/>
    <p:sldId id="322" r:id="rId13"/>
    <p:sldId id="330" r:id="rId14"/>
    <p:sldId id="331" r:id="rId15"/>
    <p:sldId id="332" r:id="rId16"/>
    <p:sldId id="341" r:id="rId17"/>
    <p:sldId id="342" r:id="rId18"/>
    <p:sldId id="344" r:id="rId19"/>
    <p:sldId id="345" r:id="rId20"/>
    <p:sldId id="346" r:id="rId21"/>
    <p:sldId id="347" r:id="rId22"/>
    <p:sldId id="348" r:id="rId23"/>
    <p:sldId id="349" r:id="rId24"/>
    <p:sldId id="35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4" autoAdjust="0"/>
    <p:restoredTop sz="92165" autoAdjust="0"/>
  </p:normalViewPr>
  <p:slideViewPr>
    <p:cSldViewPr>
      <p:cViewPr varScale="1">
        <p:scale>
          <a:sx n="58" d="100"/>
          <a:sy n="58" d="100"/>
        </p:scale>
        <p:origin x="14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2B923-03EF-4339-8007-30CB8348746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143FB-5D6B-4A1B-A5F0-664EBA2D5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3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hyperlink" Target="http://en.wikipedia.org/wiki/File:Gyroscope_wheel_animation.gi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images.google.com/imgres?imgurl=http://www.mobilerobots.com/LaserRangefinder.jpg&amp;imgrefurl=http://www.mobilerobots.com/MRindoors.html&amp;usg=__zEcr-p1M5kC_PTmzWzXSboW_q6E=&amp;h=642&amp;w=665&amp;sz=467&amp;hl=en&amp;start=2&amp;um=1&amp;tbnid=vqHdBsH2UlzxDM:&amp;tbnh=133&amp;tbnw=138&amp;prev=/images?q=Sick+laser+Range&amp;hl=en&amp;sa=N&amp;um=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images.google.com/imgres?imgurl=http://www.everfocus.com.tw/taiwan/eq200.jpg&amp;imgrefurl=http://www.everfocus.com.tw/taiwan/camera.htm&amp;usg=__zedfdGwSWr6WIceXMYnc0JW5qCM=&amp;h=474&amp;w=807&amp;sz=76&amp;hl=en&amp;start=2&amp;um=1&amp;tbnid=OVloMjT0OkRe2M:&amp;tbnh=84&amp;tbnw=143&amp;prev=/images?q=CCD+camera&amp;hl=en&amp;sa=N&amp;um=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Comic Sans MS" pitchFamily="66" charset="0"/>
              </a:rPr>
              <a:t>CISC 3060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9144000" cy="50292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Introduction to Robotics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  <a:p>
            <a:b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</a:br>
            <a:b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</a:br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Sensor Subsystem</a:t>
            </a:r>
          </a:p>
          <a:p>
            <a:endParaRPr lang="en-US" sz="4000" dirty="0">
              <a:solidFill>
                <a:schemeClr val="tx1"/>
              </a:solidFill>
              <a:latin typeface="Comic Sans MS" pitchFamily="66" charset="0"/>
            </a:endParaRPr>
          </a:p>
          <a:p>
            <a:endParaRPr lang="en-US" sz="4000" dirty="0">
              <a:solidFill>
                <a:schemeClr val="tx1"/>
              </a:solidFill>
              <a:latin typeface="Comic Sans MS" pitchFamily="66" charset="0"/>
            </a:endParaRPr>
          </a:p>
          <a:p>
            <a:pPr algn="r"/>
            <a:r>
              <a:rPr lang="en-US" sz="100" i="1" dirty="0">
                <a:solidFill>
                  <a:schemeClr val="bg2">
                    <a:lumMod val="25000"/>
                  </a:schemeClr>
                </a:solidFill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Classification (2)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191499" name="Group 11"/>
          <p:cNvGrpSpPr>
            <a:grpSpLocks/>
          </p:cNvGrpSpPr>
          <p:nvPr/>
        </p:nvGrpSpPr>
        <p:grpSpPr bwMode="auto">
          <a:xfrm>
            <a:off x="422031" y="1219201"/>
            <a:ext cx="8229600" cy="5351463"/>
            <a:chOff x="-96" y="816"/>
            <a:chExt cx="6528" cy="3918"/>
          </a:xfrm>
        </p:grpSpPr>
        <p:pic>
          <p:nvPicPr>
            <p:cNvPr id="191498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6" y="1356"/>
              <a:ext cx="6522" cy="3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9149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6" y="816"/>
              <a:ext cx="6528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0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Produce noisy output signals</a:t>
            </a:r>
          </a:p>
          <a:p>
            <a:r>
              <a:rPr lang="en-US" dirty="0"/>
              <a:t>Return an incomplete description</a:t>
            </a:r>
          </a:p>
          <a:p>
            <a:r>
              <a:rPr lang="en-US" dirty="0"/>
              <a:t>Cannot be modeled completely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Bump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‘tactile’ or touch sensors</a:t>
            </a:r>
          </a:p>
          <a:p>
            <a:r>
              <a:rPr lang="en-US" dirty="0"/>
              <a:t>Typically </a:t>
            </a:r>
            <a:r>
              <a:rPr lang="en-US" dirty="0" err="1"/>
              <a:t>exterioceptive</a:t>
            </a:r>
            <a:r>
              <a:rPr lang="en-US" dirty="0"/>
              <a:t>, passive, contact, digital sensors.</a:t>
            </a:r>
          </a:p>
          <a:p>
            <a:r>
              <a:rPr lang="en-US" dirty="0"/>
              <a:t>Used to determine if the robot is in contact with the environment</a:t>
            </a:r>
          </a:p>
          <a:p>
            <a:r>
              <a:rPr lang="en-US" dirty="0"/>
              <a:t>Most typically a switch:</a:t>
            </a:r>
          </a:p>
          <a:p>
            <a:pPr lvl="1"/>
            <a:r>
              <a:rPr lang="en-US" dirty="0"/>
              <a:t>Open when there is no contact</a:t>
            </a:r>
          </a:p>
          <a:p>
            <a:pPr lvl="1"/>
            <a:r>
              <a:rPr lang="en-US" dirty="0"/>
              <a:t>Closed where there is contact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Sensing of Motor Movement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Robot actuator – typically a rotary motor</a:t>
            </a:r>
          </a:p>
          <a:p>
            <a:r>
              <a:rPr lang="en-US" sz="2800"/>
              <a:t>Sense how much it has ‘turned’</a:t>
            </a:r>
          </a:p>
          <a:p>
            <a:r>
              <a:rPr lang="en-US" sz="2800"/>
              <a:t>Why? </a:t>
            </a:r>
            <a:r>
              <a:rPr lang="en-US" sz="2800">
                <a:solidFill>
                  <a:srgbClr val="008000"/>
                </a:solidFill>
              </a:rPr>
              <a:t>After all when you activate the motor – won’t it move as you tell it, so if you calculate by </a:t>
            </a:r>
            <a:r>
              <a:rPr lang="en-US" sz="2800" b="1" i="1">
                <a:solidFill>
                  <a:srgbClr val="008000"/>
                </a:solidFill>
              </a:rPr>
              <a:t>Dead Reckoning</a:t>
            </a:r>
            <a:r>
              <a:rPr lang="en-US" sz="2800">
                <a:solidFill>
                  <a:srgbClr val="008000"/>
                </a:solidFill>
              </a:rPr>
              <a:t> won’t you know where the robot is?</a:t>
            </a:r>
          </a:p>
          <a:p>
            <a:r>
              <a:rPr lang="en-US" sz="2800">
                <a:solidFill>
                  <a:srgbClr val="FF0000"/>
                </a:solidFill>
              </a:rPr>
              <a:t>NO! </a:t>
            </a:r>
            <a:r>
              <a:rPr lang="en-US" sz="2800"/>
              <a:t>Why?</a:t>
            </a:r>
          </a:p>
          <a:p>
            <a:r>
              <a:rPr lang="en-US" sz="2800"/>
              <a:t>It can Slip, Stall, Race, Saturate, ……</a:t>
            </a:r>
          </a:p>
          <a:p>
            <a:pPr>
              <a:buFontTx/>
              <a:buNone/>
            </a:pPr>
            <a:r>
              <a:rPr lang="en-US" sz="2000" i="1"/>
              <a:t>	(and animal ‘muscles’ have similar issues, which is why animals have muscle sensors…)</a:t>
            </a:r>
          </a:p>
          <a:p>
            <a:endParaRPr lang="en-US" sz="20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4293A21-FDB2-40BF-AA73-DEA6CC10E27B}"/>
              </a:ext>
            </a:extLst>
          </p:cNvPr>
          <p:cNvSpPr/>
          <p:nvPr/>
        </p:nvSpPr>
        <p:spPr>
          <a:xfrm>
            <a:off x="4667250" y="3235325"/>
            <a:ext cx="609600" cy="12715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5" name="AutoShape 11"/>
          <p:cNvSpPr>
            <a:spLocks noChangeArrowheads="1"/>
          </p:cNvSpPr>
          <p:nvPr/>
        </p:nvSpPr>
        <p:spPr bwMode="auto">
          <a:xfrm rot="-5560956">
            <a:off x="4768850" y="3787775"/>
            <a:ext cx="261938" cy="274638"/>
          </a:xfrm>
          <a:prstGeom prst="can">
            <a:avLst>
              <a:gd name="adj" fmla="val 3999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Sensing of Wheel Rotation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Methods:</a:t>
            </a:r>
          </a:p>
          <a:p>
            <a:pPr lvl="1"/>
            <a:r>
              <a:rPr lang="en-US" dirty="0"/>
              <a:t>Resolver, Tachometer – measure velocity</a:t>
            </a:r>
          </a:p>
          <a:p>
            <a:pPr lvl="1"/>
            <a:r>
              <a:rPr lang="en-US" dirty="0"/>
              <a:t>Potentiometer or encoder – measure position</a:t>
            </a: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 rot="16200000">
            <a:off x="3048000" y="3505200"/>
            <a:ext cx="685800" cy="838200"/>
          </a:xfrm>
          <a:prstGeom prst="can">
            <a:avLst>
              <a:gd name="adj" fmla="val 3055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2057400" y="39370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3829050" y="3919538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1" name="Freeform 7"/>
          <p:cNvSpPr>
            <a:spLocks/>
          </p:cNvSpPr>
          <p:nvPr/>
        </p:nvSpPr>
        <p:spPr bwMode="auto">
          <a:xfrm>
            <a:off x="4035425" y="3605213"/>
            <a:ext cx="431800" cy="431800"/>
          </a:xfrm>
          <a:custGeom>
            <a:avLst/>
            <a:gdLst/>
            <a:ahLst/>
            <a:cxnLst>
              <a:cxn ang="0">
                <a:pos x="585" y="288"/>
              </a:cxn>
              <a:cxn ang="0">
                <a:pos x="354" y="25"/>
              </a:cxn>
              <a:cxn ang="0">
                <a:pos x="0" y="140"/>
              </a:cxn>
            </a:cxnLst>
            <a:rect l="0" t="0" r="r" b="b"/>
            <a:pathLst>
              <a:path w="585" h="288">
                <a:moveTo>
                  <a:pt x="585" y="288"/>
                </a:moveTo>
                <a:cubicBezTo>
                  <a:pt x="518" y="169"/>
                  <a:pt x="451" y="50"/>
                  <a:pt x="354" y="25"/>
                </a:cubicBezTo>
                <a:cubicBezTo>
                  <a:pt x="257" y="0"/>
                  <a:pt x="60" y="121"/>
                  <a:pt x="0" y="1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3" name="AutoShape 9"/>
          <p:cNvSpPr>
            <a:spLocks/>
          </p:cNvSpPr>
          <p:nvPr/>
        </p:nvSpPr>
        <p:spPr bwMode="auto">
          <a:xfrm>
            <a:off x="2132013" y="4613275"/>
            <a:ext cx="914400" cy="374650"/>
          </a:xfrm>
          <a:prstGeom prst="borderCallout1">
            <a:avLst>
              <a:gd name="adj1" fmla="val 30509"/>
              <a:gd name="adj2" fmla="val 108333"/>
              <a:gd name="adj3" fmla="val -171611"/>
              <a:gd name="adj4" fmla="val 132639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latin typeface="Arial" charset="0"/>
              </a:rPr>
              <a:t>Motor</a:t>
            </a:r>
          </a:p>
        </p:txBody>
      </p:sp>
      <p:sp>
        <p:nvSpPr>
          <p:cNvPr id="11274" name="AutoShape 10"/>
          <p:cNvSpPr>
            <a:spLocks/>
          </p:cNvSpPr>
          <p:nvPr/>
        </p:nvSpPr>
        <p:spPr bwMode="auto">
          <a:xfrm>
            <a:off x="1011238" y="4313238"/>
            <a:ext cx="914400" cy="387350"/>
          </a:xfrm>
          <a:prstGeom prst="borderCallout1">
            <a:avLst>
              <a:gd name="adj1" fmla="val 29509"/>
              <a:gd name="adj2" fmla="val 108333"/>
              <a:gd name="adj3" fmla="val -82787"/>
              <a:gd name="adj4" fmla="val 178301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latin typeface="Arial" charset="0"/>
              </a:rPr>
              <a:t>Axle</a:t>
            </a:r>
          </a:p>
        </p:txBody>
      </p:sp>
      <p:sp>
        <p:nvSpPr>
          <p:cNvPr id="11276" name="AutoShape 12"/>
          <p:cNvSpPr>
            <a:spLocks/>
          </p:cNvSpPr>
          <p:nvPr/>
        </p:nvSpPr>
        <p:spPr bwMode="auto">
          <a:xfrm>
            <a:off x="6288373" y="3805237"/>
            <a:ext cx="1239838" cy="923925"/>
          </a:xfrm>
          <a:prstGeom prst="borderCallout1">
            <a:avLst>
              <a:gd name="adj1" fmla="val 12370"/>
              <a:gd name="adj2" fmla="val -6148"/>
              <a:gd name="adj3" fmla="val 19376"/>
              <a:gd name="adj4" fmla="val -109310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>
                <a:latin typeface="Arial" charset="0"/>
              </a:rPr>
              <a:t>Resolver </a:t>
            </a:r>
          </a:p>
          <a:p>
            <a:pPr algn="ctr"/>
            <a:r>
              <a:rPr lang="en-US" dirty="0">
                <a:latin typeface="Arial" charset="0"/>
              </a:rPr>
              <a:t>or </a:t>
            </a:r>
          </a:p>
          <a:p>
            <a:pPr algn="ctr"/>
            <a:r>
              <a:rPr lang="en-US" dirty="0">
                <a:latin typeface="Arial" charset="0"/>
              </a:rPr>
              <a:t>Encoder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3046413" y="4955382"/>
            <a:ext cx="59753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Encoder is far more common - used on printers,</a:t>
            </a:r>
          </a:p>
          <a:p>
            <a:r>
              <a:rPr lang="en-US" dirty="0">
                <a:latin typeface="Arial" charset="0"/>
              </a:rPr>
              <a:t>scanners, and other peripherals as well as robots.</a:t>
            </a:r>
          </a:p>
          <a:p>
            <a:endParaRPr lang="en-US" dirty="0">
              <a:latin typeface="Arial" charset="0"/>
            </a:endParaRPr>
          </a:p>
          <a:p>
            <a:r>
              <a:rPr lang="en-US" b="1" dirty="0">
                <a:latin typeface="Arial" charset="0"/>
              </a:rPr>
              <a:t>Absolute Encoder:       Gives a Degree reading</a:t>
            </a:r>
          </a:p>
          <a:p>
            <a:r>
              <a:rPr lang="en-US" b="1" dirty="0">
                <a:latin typeface="Arial" charset="0"/>
              </a:rPr>
              <a:t>Incremental Encoder:   Rotation relative to a start</a:t>
            </a:r>
          </a:p>
          <a:p>
            <a:r>
              <a:rPr lang="en-US" b="1" dirty="0">
                <a:latin typeface="Arial" charset="0"/>
              </a:rPr>
              <a:t>Differential Encoder:    Two readings, better accuracy</a:t>
            </a: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F3F7B150-4CB6-468E-871F-151E1B1A1580}"/>
              </a:ext>
            </a:extLst>
          </p:cNvPr>
          <p:cNvSpPr>
            <a:spLocks/>
          </p:cNvSpPr>
          <p:nvPr/>
        </p:nvSpPr>
        <p:spPr bwMode="auto">
          <a:xfrm>
            <a:off x="6551612" y="3221357"/>
            <a:ext cx="914400" cy="374650"/>
          </a:xfrm>
          <a:prstGeom prst="borderCallout1">
            <a:avLst>
              <a:gd name="adj1" fmla="val 51093"/>
              <a:gd name="adj2" fmla="val -14559"/>
              <a:gd name="adj3" fmla="val 98922"/>
              <a:gd name="adj4" fmla="val -150494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>
                <a:latin typeface="Arial" charset="0"/>
              </a:rPr>
              <a:t>Wheel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Encoder: Digital Rotation sensor</a:t>
            </a:r>
          </a:p>
        </p:txBody>
      </p:sp>
      <p:pic>
        <p:nvPicPr>
          <p:cNvPr id="12293" name="Picture 5" descr="Whole-Enco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888" y="1400175"/>
            <a:ext cx="3519487" cy="4222750"/>
          </a:xfrm>
          <a:prstGeom prst="rect">
            <a:avLst/>
          </a:prstGeom>
          <a:noFill/>
        </p:spPr>
      </p:pic>
      <p:pic>
        <p:nvPicPr>
          <p:cNvPr id="12295" name="Picture 7" descr="88-Segments-Encod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0775" y="1346200"/>
            <a:ext cx="2978150" cy="2868613"/>
          </a:xfrm>
          <a:prstGeom prst="rect">
            <a:avLst/>
          </a:prstGeom>
          <a:noFill/>
        </p:spPr>
      </p:pic>
      <p:sp>
        <p:nvSpPr>
          <p:cNvPr id="12296" name="Line 8"/>
          <p:cNvSpPr>
            <a:spLocks noChangeShapeType="1"/>
          </p:cNvSpPr>
          <p:nvPr/>
        </p:nvSpPr>
        <p:spPr bwMode="auto">
          <a:xfrm flipV="1">
            <a:off x="3552825" y="2038350"/>
            <a:ext cx="1476375" cy="835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3552825" y="2873375"/>
            <a:ext cx="148907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2299" name="Picture 11" descr="Sampli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3750" y="4535488"/>
            <a:ext cx="3854450" cy="1962150"/>
          </a:xfrm>
          <a:prstGeom prst="rect">
            <a:avLst/>
          </a:prstGeom>
          <a:noFill/>
        </p:spPr>
      </p:pic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4767263" y="6367463"/>
            <a:ext cx="36942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Differential  digital encoder signals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8000"/>
                </a:solidFill>
              </a:rPr>
              <a:t>Odometry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The use of the wheel motion information to determine the location of the robot: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Wheel encoders can be used to measure v and w and estimate where the robot is (more later….)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BUT – what about </a:t>
            </a:r>
            <a:r>
              <a:rPr lang="en-US" sz="2800" i="1" dirty="0"/>
              <a:t>wheel slip</a:t>
            </a:r>
            <a:r>
              <a:rPr lang="en-US" sz="2800" dirty="0"/>
              <a:t>, </a:t>
            </a:r>
            <a:r>
              <a:rPr lang="en-US" sz="2800" i="1" dirty="0"/>
              <a:t>wheel stall</a:t>
            </a:r>
            <a:r>
              <a:rPr lang="en-US" sz="2800" dirty="0"/>
              <a:t> when robot is against obstacle, etc?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Use </a:t>
            </a:r>
            <a:r>
              <a:rPr lang="en-US" sz="2800" b="1" dirty="0"/>
              <a:t>Compass</a:t>
            </a:r>
            <a:r>
              <a:rPr lang="en-US" sz="2800" dirty="0"/>
              <a:t> and </a:t>
            </a:r>
            <a:r>
              <a:rPr lang="en-US" sz="2800" b="1" dirty="0"/>
              <a:t>Gyroscope</a:t>
            </a:r>
            <a:r>
              <a:rPr lang="en-US" sz="2800" dirty="0"/>
              <a:t> sensors to back up </a:t>
            </a:r>
            <a:r>
              <a:rPr lang="en-US" sz="2800" dirty="0" err="1"/>
              <a:t>Odometry</a:t>
            </a:r>
            <a:r>
              <a:rPr lang="en-US" sz="2800" dirty="0"/>
              <a:t>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Gyroscope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Principle: The momentum of a spinning flywheel will ‘resist’ a change in orientation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Optical Gyro: Uses optical cavity and two lasers – no moving parts</a:t>
            </a:r>
          </a:p>
        </p:txBody>
      </p:sp>
      <p:pic>
        <p:nvPicPr>
          <p:cNvPr id="26631" name="Picture 7" descr="Gyroscope_wheel_animation">
            <a:hlinkClick r:id="rId2"/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2613" y="2765425"/>
            <a:ext cx="1905000" cy="1428750"/>
          </a:xfrm>
          <a:prstGeom prst="rect">
            <a:avLst/>
          </a:prstGeom>
          <a:noFill/>
        </p:spPr>
      </p:pic>
      <p:pic>
        <p:nvPicPr>
          <p:cNvPr id="26633" name="Picture 9" descr="Pioneer 2 DXe with Laser and Inertial Correction Syste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57825" y="5456238"/>
            <a:ext cx="2305050" cy="962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Sonars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2725"/>
            <a:ext cx="8229600" cy="4643438"/>
          </a:xfrm>
        </p:spPr>
        <p:txBody>
          <a:bodyPr/>
          <a:lstStyle/>
          <a:p>
            <a:r>
              <a:rPr lang="en-US"/>
              <a:t>Sonar: </a:t>
            </a:r>
            <a:r>
              <a:rPr lang="en-US" b="1"/>
              <a:t>SO</a:t>
            </a:r>
            <a:r>
              <a:rPr lang="en-US"/>
              <a:t>und </a:t>
            </a:r>
            <a:r>
              <a:rPr lang="en-US" b="1"/>
              <a:t>N</a:t>
            </a:r>
            <a:r>
              <a:rPr lang="en-US"/>
              <a:t>avigation </a:t>
            </a:r>
            <a:r>
              <a:rPr lang="en-US" b="1"/>
              <a:t>A</a:t>
            </a:r>
            <a:r>
              <a:rPr lang="en-US"/>
              <a:t>nd </a:t>
            </a:r>
            <a:r>
              <a:rPr lang="en-US" b="1"/>
              <a:t>R</a:t>
            </a:r>
            <a:r>
              <a:rPr lang="en-US"/>
              <a:t>anging</a:t>
            </a:r>
          </a:p>
        </p:txBody>
      </p:sp>
      <p:pic>
        <p:nvPicPr>
          <p:cNvPr id="32773" name="Picture 5" descr="sono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1075" y="3981450"/>
            <a:ext cx="4743450" cy="2552700"/>
          </a:xfrm>
          <a:prstGeom prst="rect">
            <a:avLst/>
          </a:prstGeom>
          <a:noFill/>
        </p:spPr>
      </p:pic>
      <p:pic>
        <p:nvPicPr>
          <p:cNvPr id="32775" name="Picture 7" descr="Bat Sonar Echoloca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8238" y="0"/>
            <a:ext cx="1747837" cy="1560513"/>
          </a:xfrm>
          <a:prstGeom prst="rect">
            <a:avLst/>
          </a:prstGeom>
          <a:noFill/>
        </p:spPr>
      </p:pic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180975" y="2160588"/>
            <a:ext cx="86804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Sonar is a method of finding the distance to an object by measuring the time it </a:t>
            </a:r>
          </a:p>
          <a:p>
            <a:r>
              <a:rPr lang="en-US">
                <a:latin typeface="Arial" charset="0"/>
              </a:rPr>
              <a:t>takes for a pulse of sound (usually ultrasound) to make the round trip back to the</a:t>
            </a:r>
          </a:p>
          <a:p>
            <a:r>
              <a:rPr lang="en-US">
                <a:latin typeface="Arial" charset="0"/>
              </a:rPr>
              <a:t> transmitter after bouncing off the object (Time of Flight Measurement - TOF). </a:t>
            </a:r>
          </a:p>
          <a:p>
            <a:r>
              <a:rPr lang="en-US">
                <a:latin typeface="Arial" charset="0"/>
              </a:rPr>
              <a:t>At sea level, in air, sound travels at about 344 metres per second (1130 feet per </a:t>
            </a:r>
          </a:p>
          <a:p>
            <a:r>
              <a:rPr lang="en-US">
                <a:latin typeface="Arial" charset="0"/>
              </a:rPr>
              <a:t>second). In practical terms this means 2.5 cm is covered in about 74 microseconds.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Sonar Beam and Arrays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4502150" y="3352800"/>
            <a:ext cx="355738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VEX </a:t>
            </a:r>
            <a:r>
              <a:rPr lang="en-US" dirty="0" err="1">
                <a:latin typeface="Arial" charset="0"/>
              </a:rPr>
              <a:t>Sonars</a:t>
            </a:r>
            <a:r>
              <a:rPr lang="en-US" dirty="0">
                <a:latin typeface="Arial" charset="0"/>
              </a:rPr>
              <a:t> are pulsed</a:t>
            </a:r>
          </a:p>
          <a:p>
            <a:r>
              <a:rPr lang="en-US" dirty="0">
                <a:latin typeface="Arial" charset="0"/>
              </a:rPr>
              <a:t>typically emit at frequency 40kHz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Range: 3cm to 3m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847725" y="4278313"/>
            <a:ext cx="283064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Example of Sonar:</a:t>
            </a:r>
          </a:p>
          <a:p>
            <a:r>
              <a:rPr lang="en-US" dirty="0">
                <a:latin typeface="Arial" charset="0"/>
              </a:rPr>
              <a:t>Transducer cone aperture</a:t>
            </a:r>
          </a:p>
          <a:p>
            <a:r>
              <a:rPr lang="en-US" dirty="0">
                <a:latin typeface="Arial" charset="0"/>
              </a:rPr>
              <a:t>of main lobe Is 15</a:t>
            </a:r>
            <a:r>
              <a:rPr lang="en-US" baseline="30000" dirty="0">
                <a:latin typeface="Arial" charset="0"/>
              </a:rPr>
              <a:t>o</a:t>
            </a:r>
            <a:r>
              <a:rPr lang="en-US" dirty="0">
                <a:latin typeface="Arial" charset="0"/>
              </a:rPr>
              <a:t> for </a:t>
            </a:r>
          </a:p>
          <a:p>
            <a:r>
              <a:rPr lang="en-US" dirty="0">
                <a:latin typeface="Arial" charset="0"/>
              </a:rPr>
              <a:t>Pioneer AT3 Sonar</a:t>
            </a:r>
          </a:p>
        </p:txBody>
      </p:sp>
      <p:pic>
        <p:nvPicPr>
          <p:cNvPr id="33804" name="Picture 12" descr="R13-INSTb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3" y="1773238"/>
            <a:ext cx="4102100" cy="2108200"/>
          </a:xfrm>
          <a:prstGeom prst="rect">
            <a:avLst/>
          </a:prstGeom>
          <a:noFill/>
        </p:spPr>
      </p:pic>
      <p:pic>
        <p:nvPicPr>
          <p:cNvPr id="7" name="Picture 3" descr="http://www.robotmarketplace.com/products/images/store_vexultrasonic_l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2133600"/>
            <a:ext cx="2031874" cy="1096963"/>
          </a:xfrm>
          <a:prstGeom prst="rect">
            <a:avLst/>
          </a:prstGeom>
          <a:noFill/>
        </p:spPr>
      </p:pic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953000"/>
            <a:ext cx="49149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/>
              <a:t>A sensor is a device that the robot can query to measure something about itself or its environment.</a:t>
            </a:r>
          </a:p>
          <a:p>
            <a:endParaRPr lang="en-US" dirty="0"/>
          </a:p>
          <a:p>
            <a:r>
              <a:rPr lang="en-US" dirty="0"/>
              <a:t>Sensing is key for any but the simplest behaviors!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Sonar Issues</a:t>
            </a:r>
          </a:p>
        </p:txBody>
      </p:sp>
      <p:pic>
        <p:nvPicPr>
          <p:cNvPr id="34821" name="Picture 5" descr="sensors_sonar_refle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388" y="2293938"/>
            <a:ext cx="3236912" cy="2860675"/>
          </a:xfrm>
          <a:prstGeom prst="rect">
            <a:avLst/>
          </a:prstGeom>
          <a:noFill/>
        </p:spPr>
      </p:pic>
      <p:pic>
        <p:nvPicPr>
          <p:cNvPr id="34823" name="Picture 7" descr="BoRS Fig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6088" y="2085975"/>
            <a:ext cx="4459287" cy="3181350"/>
          </a:xfrm>
          <a:prstGeom prst="rect">
            <a:avLst/>
          </a:prstGeom>
          <a:noFill/>
        </p:spPr>
      </p:pic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1004888" y="5427663"/>
            <a:ext cx="606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Sonar works best when the sensor is parallel to the target.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Laser Ranging</a:t>
            </a:r>
          </a:p>
        </p:txBody>
      </p:sp>
      <p:pic>
        <p:nvPicPr>
          <p:cNvPr id="36869" name="Picture 5" descr="LaserRangefinder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1713" y="1985963"/>
            <a:ext cx="1314450" cy="1266825"/>
          </a:xfrm>
          <a:prstGeom prst="rect">
            <a:avLst/>
          </a:prstGeom>
          <a:noFill/>
        </p:spPr>
      </p:pic>
      <p:pic>
        <p:nvPicPr>
          <p:cNvPr id="36871" name="Picture 7" descr="SICK LMS210 Laser Rangefinder (LIDAR) Mirror rotation assembl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950" y="3736975"/>
            <a:ext cx="2870200" cy="2152650"/>
          </a:xfrm>
          <a:prstGeom prst="rect">
            <a:avLst/>
          </a:prstGeom>
          <a:noFill/>
        </p:spPr>
      </p:pic>
      <p:sp>
        <p:nvSpPr>
          <p:cNvPr id="36872" name="AutoShape 8"/>
          <p:cNvSpPr>
            <a:spLocks/>
          </p:cNvSpPr>
          <p:nvPr/>
        </p:nvSpPr>
        <p:spPr bwMode="auto">
          <a:xfrm>
            <a:off x="4138613" y="3841750"/>
            <a:ext cx="914400" cy="374650"/>
          </a:xfrm>
          <a:prstGeom prst="borderCallout1">
            <a:avLst>
              <a:gd name="adj1" fmla="val 30509"/>
              <a:gd name="adj2" fmla="val -8333"/>
              <a:gd name="adj3" fmla="val 125000"/>
              <a:gd name="adj4" fmla="val -221009"/>
            </a:avLst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latin typeface="Arial" charset="0"/>
              </a:rPr>
              <a:t>laser</a:t>
            </a:r>
          </a:p>
        </p:txBody>
      </p:sp>
      <p:sp>
        <p:nvSpPr>
          <p:cNvPr id="36873" name="AutoShape 9"/>
          <p:cNvSpPr>
            <a:spLocks/>
          </p:cNvSpPr>
          <p:nvPr/>
        </p:nvSpPr>
        <p:spPr bwMode="auto">
          <a:xfrm>
            <a:off x="4138613" y="5110163"/>
            <a:ext cx="914400" cy="401637"/>
          </a:xfrm>
          <a:prstGeom prst="borderCallout1">
            <a:avLst>
              <a:gd name="adj1" fmla="val 28458"/>
              <a:gd name="adj2" fmla="val -8333"/>
              <a:gd name="adj3" fmla="val 25296"/>
              <a:gd name="adj4" fmla="val -215454"/>
            </a:avLst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latin typeface="Arial" charset="0"/>
              </a:rPr>
              <a:t>motor</a:t>
            </a:r>
          </a:p>
        </p:txBody>
      </p:sp>
      <p:sp>
        <p:nvSpPr>
          <p:cNvPr id="36874" name="AutoShape 10"/>
          <p:cNvSpPr>
            <a:spLocks/>
          </p:cNvSpPr>
          <p:nvPr/>
        </p:nvSpPr>
        <p:spPr bwMode="auto">
          <a:xfrm>
            <a:off x="4148138" y="5614988"/>
            <a:ext cx="1031875" cy="401637"/>
          </a:xfrm>
          <a:prstGeom prst="borderCallout1">
            <a:avLst>
              <a:gd name="adj1" fmla="val 28458"/>
              <a:gd name="adj2" fmla="val -7384"/>
              <a:gd name="adj3" fmla="val -29644"/>
              <a:gd name="adj4" fmla="val -192306"/>
            </a:avLst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latin typeface="Arial" charset="0"/>
              </a:rPr>
              <a:t>encoder</a:t>
            </a:r>
          </a:p>
        </p:txBody>
      </p:sp>
      <p:sp>
        <p:nvSpPr>
          <p:cNvPr id="36875" name="AutoShape 11"/>
          <p:cNvSpPr>
            <a:spLocks/>
          </p:cNvSpPr>
          <p:nvPr/>
        </p:nvSpPr>
        <p:spPr bwMode="auto">
          <a:xfrm>
            <a:off x="4135438" y="4335463"/>
            <a:ext cx="1109662" cy="636587"/>
          </a:xfrm>
          <a:prstGeom prst="borderCallout1">
            <a:avLst>
              <a:gd name="adj1" fmla="val 17954"/>
              <a:gd name="adj2" fmla="val -6866"/>
              <a:gd name="adj3" fmla="val 73315"/>
              <a:gd name="adj4" fmla="val -183546"/>
            </a:avLst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latin typeface="Arial" charset="0"/>
              </a:rPr>
              <a:t>Rotating mirror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3605213" y="1520825"/>
            <a:ext cx="5149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Laser is scanned in plane, reflections are used to</a:t>
            </a:r>
          </a:p>
          <a:p>
            <a:r>
              <a:rPr lang="en-US">
                <a:latin typeface="Arial" charset="0"/>
              </a:rPr>
              <a:t>estimate depth</a:t>
            </a:r>
          </a:p>
        </p:txBody>
      </p:sp>
      <p:pic>
        <p:nvPicPr>
          <p:cNvPr id="36878" name="Picture 14" descr="Figure 2"/>
          <p:cNvPicPr>
            <a:picLocks noChangeAspect="1" noChangeArrowheads="1"/>
          </p:cNvPicPr>
          <p:nvPr/>
        </p:nvPicPr>
        <p:blipFill>
          <a:blip r:embed="rId5" cstate="print"/>
          <a:srcRect l="3723" r="10857"/>
          <a:stretch>
            <a:fillRect/>
          </a:stretch>
        </p:blipFill>
        <p:spPr bwMode="auto">
          <a:xfrm>
            <a:off x="5418138" y="2079625"/>
            <a:ext cx="3295650" cy="3013075"/>
          </a:xfrm>
          <a:prstGeom prst="rect">
            <a:avLst/>
          </a:prstGeom>
          <a:noFill/>
        </p:spPr>
      </p:pic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511800" y="5113338"/>
            <a:ext cx="31813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Distance is estimated using a</a:t>
            </a:r>
          </a:p>
          <a:p>
            <a:r>
              <a:rPr lang="en-US">
                <a:latin typeface="Arial" charset="0"/>
              </a:rPr>
              <a:t>Time-of-flight approach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Range 80m, resolution 10mm</a:t>
            </a:r>
          </a:p>
          <a:p>
            <a:r>
              <a:rPr lang="en-US">
                <a:latin typeface="Arial" charset="0"/>
              </a:rPr>
              <a:t>Angular resolution 1</a:t>
            </a:r>
            <a:r>
              <a:rPr lang="en-US" baseline="30000">
                <a:latin typeface="Arial" charset="0"/>
              </a:rPr>
              <a:t>o</a:t>
            </a:r>
            <a:endParaRPr lang="en-US">
              <a:latin typeface="Arial" charset="0"/>
            </a:endParaRP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2533650" y="2357438"/>
            <a:ext cx="1974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Sick LM 200</a:t>
            </a:r>
          </a:p>
          <a:p>
            <a:r>
              <a:rPr lang="en-US">
                <a:latin typeface="Arial" charset="0"/>
              </a:rPr>
              <a:t>Laser rangefinder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Vision is a passive approach to sensing </a:t>
            </a:r>
          </a:p>
          <a:p>
            <a:r>
              <a:rPr lang="en-US"/>
              <a:t>In theory, provides a lot of information about the environment</a:t>
            </a:r>
          </a:p>
          <a:p>
            <a:r>
              <a:rPr lang="en-US"/>
              <a:t>In practice, can be difficult to interpret</a:t>
            </a:r>
          </a:p>
        </p:txBody>
      </p:sp>
      <p:pic>
        <p:nvPicPr>
          <p:cNvPr id="38917" name="Picture 5" descr="eq200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988" y="4448175"/>
            <a:ext cx="1911350" cy="1122363"/>
          </a:xfrm>
          <a:prstGeom prst="rect">
            <a:avLst/>
          </a:prstGeom>
          <a:noFill/>
        </p:spPr>
      </p:pic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22250" y="5649913"/>
            <a:ext cx="2597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1/3” Sony CCD Camera</a:t>
            </a:r>
          </a:p>
          <a:p>
            <a:r>
              <a:rPr lang="en-US">
                <a:latin typeface="Arial" charset="0"/>
              </a:rPr>
              <a:t>(analog camera)</a:t>
            </a: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V="1">
            <a:off x="1762125" y="6165850"/>
            <a:ext cx="2011363" cy="231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5838825" y="4708525"/>
            <a:ext cx="2673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Produces images of size</a:t>
            </a:r>
          </a:p>
          <a:p>
            <a:r>
              <a:rPr lang="en-US">
                <a:latin typeface="Arial" charset="0"/>
              </a:rPr>
              <a:t>640 x 480 x 3 bytes</a:t>
            </a:r>
          </a:p>
          <a:p>
            <a:r>
              <a:rPr lang="en-US">
                <a:latin typeface="Arial" charset="0"/>
              </a:rPr>
              <a:t>at video frame rate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3879850" y="5584825"/>
            <a:ext cx="15017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Video Frame</a:t>
            </a:r>
          </a:p>
          <a:p>
            <a:r>
              <a:rPr lang="en-US">
                <a:latin typeface="Arial" charset="0"/>
              </a:rPr>
              <a:t>Grabber</a:t>
            </a:r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 flipV="1">
            <a:off x="5408613" y="5667375"/>
            <a:ext cx="118745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2986087" y="4448175"/>
            <a:ext cx="164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Digital camera</a:t>
            </a:r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4244975" y="4310063"/>
            <a:ext cx="2287588" cy="430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194" name="Picture 2" descr="Intel® RealSense™ Technology">
            <a:extLst>
              <a:ext uri="{FF2B5EF4-FFF2-40B4-BE49-F238E27FC236}">
                <a16:creationId xmlns:a16="http://schemas.microsoft.com/office/drawing/2014/main" id="{C0611DA1-DD23-45F4-89F5-ECD72147E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354" y="4114800"/>
            <a:ext cx="694267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Pinhole Camera Model</a:t>
            </a:r>
          </a:p>
        </p:txBody>
      </p:sp>
      <p:pic>
        <p:nvPicPr>
          <p:cNvPr id="39941" name="Picture 5" descr="\begin{figure}&#10;\vspace{6cm}&#10;\special{hoffset = 36&#10; psfile = figure4.ps}\end{figure}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5" y="4324350"/>
            <a:ext cx="4433888" cy="2052638"/>
          </a:xfrm>
          <a:prstGeom prst="rect">
            <a:avLst/>
          </a:prstGeom>
          <a:noFill/>
        </p:spPr>
      </p:pic>
      <p:pic>
        <p:nvPicPr>
          <p:cNvPr id="39943" name="Picture 7" descr="pinho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7325" y="1941513"/>
            <a:ext cx="3262313" cy="3846512"/>
          </a:xfrm>
          <a:prstGeom prst="rect">
            <a:avLst/>
          </a:prstGeom>
          <a:noFill/>
        </p:spPr>
      </p:pic>
      <p:pic>
        <p:nvPicPr>
          <p:cNvPr id="39947" name="Picture 11" descr="Pinhole-camer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1700" y="1382713"/>
            <a:ext cx="3810000" cy="2600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With Vision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Each point on the image (u,v) corresponds to a point in the scene (x,y,z)</a:t>
            </a:r>
          </a:p>
          <a:p>
            <a:r>
              <a:rPr lang="en-US" sz="2800"/>
              <a:t>But that requires mapping 2D to 3D .. which is an underconstrained mapping.</a:t>
            </a:r>
          </a:p>
          <a:p>
            <a:r>
              <a:rPr lang="en-US" sz="2800"/>
              <a:t>Lighting changes dramatically alter an image (but are not changes in the elements of the scene)</a:t>
            </a:r>
          </a:p>
          <a:p>
            <a:r>
              <a:rPr lang="en-US" sz="2800"/>
              <a:t>Objects may be occluded, hard to recognise, hard to separate from other objects,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Sensors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Sensors in Animals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Proprioceptive</a:t>
            </a:r>
            <a:r>
              <a:rPr lang="en-US" dirty="0"/>
              <a:t> sensing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Temperature, blood pressure, muscle contraction, chemical concentrations, etc.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Exterioceptive</a:t>
            </a:r>
            <a:r>
              <a:rPr lang="en-US" dirty="0"/>
              <a:t> sensing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Touch, sound intensity &amp; pitch, light intensity, color, near-body motion (fish), magnetic field (birds)</a:t>
            </a:r>
          </a:p>
          <a:p>
            <a:pPr>
              <a:lnSpc>
                <a:spcPct val="90000"/>
              </a:lnSpc>
            </a:pPr>
            <a:r>
              <a:rPr lang="en-US" dirty="0"/>
              <a:t>We use the same taxonomy in robotics!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robot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Internal sensing </a:t>
            </a:r>
            <a:r>
              <a:rPr lang="en-US" dirty="0"/>
              <a:t>(</a:t>
            </a:r>
            <a:r>
              <a:rPr lang="en-US" dirty="0" err="1"/>
              <a:t>proprioceptive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Wheel rotation (odometer)</a:t>
            </a:r>
          </a:p>
          <a:p>
            <a:pPr lvl="1"/>
            <a:r>
              <a:rPr lang="en-US" dirty="0"/>
              <a:t>Gyroscope</a:t>
            </a:r>
          </a:p>
          <a:p>
            <a:pPr lvl="1"/>
            <a:r>
              <a:rPr lang="en-US" dirty="0"/>
              <a:t>Accelerometer</a:t>
            </a:r>
          </a:p>
          <a:p>
            <a:pPr lvl="1"/>
            <a:r>
              <a:rPr lang="en-US" dirty="0"/>
              <a:t>Compass and inclinometer</a:t>
            </a:r>
          </a:p>
          <a:p>
            <a:pPr lvl="1"/>
            <a:endParaRPr lang="en-US" dirty="0"/>
          </a:p>
          <a:p>
            <a:r>
              <a:rPr lang="en-US" b="1" dirty="0"/>
              <a:t>External sensing </a:t>
            </a:r>
            <a:r>
              <a:rPr lang="en-US" dirty="0"/>
              <a:t>(</a:t>
            </a:r>
            <a:r>
              <a:rPr lang="en-US" dirty="0" err="1"/>
              <a:t>exterioceptive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Bump sensors</a:t>
            </a:r>
          </a:p>
          <a:p>
            <a:pPr lvl="1"/>
            <a:r>
              <a:rPr lang="en-US" dirty="0"/>
              <a:t>IR sensors</a:t>
            </a:r>
          </a:p>
          <a:p>
            <a:pPr lvl="1"/>
            <a:r>
              <a:rPr lang="en-US" dirty="0"/>
              <a:t>Ultrasound sensors</a:t>
            </a:r>
          </a:p>
          <a:p>
            <a:pPr lvl="1"/>
            <a:r>
              <a:rPr lang="en-US" dirty="0"/>
              <a:t>Laser Ranging</a:t>
            </a:r>
          </a:p>
          <a:p>
            <a:pPr lvl="1"/>
            <a:r>
              <a:rPr lang="en-US" dirty="0"/>
              <a:t>Video camera</a:t>
            </a:r>
          </a:p>
          <a:p>
            <a:pPr lvl="1"/>
            <a:r>
              <a:rPr lang="en-US" dirty="0"/>
              <a:t>GPS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2286000"/>
            <a:ext cx="235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of the robot itself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2200" y="4495800"/>
            <a:ext cx="2148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of the external </a:t>
            </a:r>
          </a:p>
          <a:p>
            <a:r>
              <a:rPr lang="en-US" dirty="0"/>
              <a:t>environment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1010722"/>
            <a:ext cx="120577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latin typeface="Felix Titling" pitchFamily="82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5400" y="3352800"/>
            <a:ext cx="120577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latin typeface="Felix Titling" pitchFamily="82" charset="0"/>
              </a:rPr>
              <a:t>}</a:t>
            </a:r>
          </a:p>
        </p:txBody>
      </p:sp>
      <p:pic>
        <p:nvPicPr>
          <p:cNvPr id="90114" name="Picture 2" descr="http://upload.wikimedia.org/wikipedia/commons/thumb/2/2a/Pioneer_3-AT_in_Gazebo.png/200px-Pioneer_3-AT_in_Gazebo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7E7E7E"/>
              </a:clrFrom>
              <a:clrTo>
                <a:srgbClr val="7E7E7E">
                  <a:alpha val="0"/>
                </a:srgbClr>
              </a:clrTo>
            </a:clrChange>
          </a:blip>
          <a:srcRect l="28000" t="10667" r="24000" b="20000"/>
          <a:stretch>
            <a:fillRect/>
          </a:stretch>
        </p:blipFill>
        <p:spPr bwMode="auto">
          <a:xfrm flipH="1">
            <a:off x="6629400" y="2819400"/>
            <a:ext cx="1295400" cy="1403350"/>
          </a:xfrm>
          <a:prstGeom prst="rect">
            <a:avLst/>
          </a:prstGeom>
          <a:noFill/>
        </p:spPr>
      </p:pic>
      <p:pic>
        <p:nvPicPr>
          <p:cNvPr id="9" name="Picture 2" descr="http://upload.wikimedia.org/wikipedia/commons/thumb/2/2a/Pioneer_3-AT_in_Gazebo.png/200px-Pioneer_3-AT_in_Gazebo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777777"/>
              </a:clrFrom>
              <a:clrTo>
                <a:srgbClr val="777777">
                  <a:alpha val="0"/>
                </a:srgbClr>
              </a:clrTo>
            </a:clrChange>
          </a:blip>
          <a:srcRect l="-28000" t="-42666" r="-40000" b="-91999"/>
          <a:stretch>
            <a:fillRect/>
          </a:stretch>
        </p:blipFill>
        <p:spPr bwMode="auto">
          <a:xfrm flipH="1">
            <a:off x="6172200" y="4953000"/>
            <a:ext cx="1600200" cy="1676400"/>
          </a:xfrm>
          <a:prstGeom prst="rect">
            <a:avLst/>
          </a:prstGeom>
          <a:noFill/>
        </p:spPr>
      </p:pic>
      <p:pic>
        <p:nvPicPr>
          <p:cNvPr id="90116" name="Picture 4" descr="http://www.graphicsfuel.com/wp-content/uploads/2010/12/3D-shapes-preview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7974" t="64800"/>
          <a:stretch>
            <a:fillRect/>
          </a:stretch>
        </p:blipFill>
        <p:spPr bwMode="auto">
          <a:xfrm>
            <a:off x="7543800" y="5486400"/>
            <a:ext cx="381000" cy="417794"/>
          </a:xfrm>
          <a:prstGeom prst="rect">
            <a:avLst/>
          </a:prstGeom>
          <a:noFill/>
        </p:spPr>
      </p:pic>
      <p:pic>
        <p:nvPicPr>
          <p:cNvPr id="11" name="Picture 4" descr="http://www.graphicsfuel.com/wp-content/uploads/2010/12/3D-shapes-preview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7974" t="10737" b="44210"/>
          <a:stretch>
            <a:fillRect/>
          </a:stretch>
        </p:blipFill>
        <p:spPr bwMode="auto">
          <a:xfrm>
            <a:off x="7010400" y="5791200"/>
            <a:ext cx="325755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Second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Active Sensors</a:t>
            </a:r>
          </a:p>
          <a:p>
            <a:pPr lvl="1"/>
            <a:r>
              <a:rPr lang="en-US" dirty="0"/>
              <a:t>Ultrasound</a:t>
            </a:r>
          </a:p>
          <a:p>
            <a:pPr lvl="1"/>
            <a:r>
              <a:rPr lang="en-US" dirty="0"/>
              <a:t>Infra Red</a:t>
            </a:r>
          </a:p>
          <a:p>
            <a:pPr lvl="1"/>
            <a:r>
              <a:rPr lang="en-US" dirty="0"/>
              <a:t>Radar</a:t>
            </a:r>
          </a:p>
          <a:p>
            <a:pPr lvl="1"/>
            <a:r>
              <a:rPr lang="en-US" dirty="0"/>
              <a:t>Structured light (</a:t>
            </a:r>
            <a:r>
              <a:rPr lang="en-US" dirty="0" err="1"/>
              <a:t>eg</a:t>
            </a:r>
            <a:r>
              <a:rPr lang="en-US" dirty="0"/>
              <a:t> Microsoft </a:t>
            </a:r>
            <a:r>
              <a:rPr lang="en-US" dirty="0" err="1"/>
              <a:t>Kinect</a:t>
            </a:r>
            <a:r>
              <a:rPr lang="en-US" dirty="0"/>
              <a:t>)</a:t>
            </a:r>
          </a:p>
          <a:p>
            <a:r>
              <a:rPr lang="en-US" b="1" dirty="0"/>
              <a:t>Passive Sensors</a:t>
            </a:r>
          </a:p>
          <a:p>
            <a:pPr lvl="1"/>
            <a:r>
              <a:rPr lang="en-US" dirty="0"/>
              <a:t>Camera</a:t>
            </a:r>
          </a:p>
          <a:p>
            <a:pPr lvl="1"/>
            <a:r>
              <a:rPr lang="en-US" dirty="0"/>
              <a:t>Bump or limit sensors</a:t>
            </a:r>
          </a:p>
          <a:p>
            <a:pPr lvl="1"/>
            <a:r>
              <a:rPr lang="en-US" dirty="0"/>
              <a:t>Gyroscope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Third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Contact Sensors</a:t>
            </a:r>
          </a:p>
          <a:p>
            <a:pPr lvl="1"/>
            <a:r>
              <a:rPr lang="en-US" dirty="0"/>
              <a:t>Limit or bumper switch</a:t>
            </a:r>
          </a:p>
          <a:p>
            <a:pPr lvl="1"/>
            <a:r>
              <a:rPr lang="en-US" dirty="0"/>
              <a:t>Tactile sensor</a:t>
            </a:r>
          </a:p>
          <a:p>
            <a:r>
              <a:rPr lang="en-US" b="1" dirty="0"/>
              <a:t>Noncontact Sensor</a:t>
            </a:r>
          </a:p>
          <a:p>
            <a:pPr lvl="1"/>
            <a:r>
              <a:rPr lang="en-US" dirty="0"/>
              <a:t>Camera</a:t>
            </a:r>
          </a:p>
          <a:p>
            <a:pPr lvl="1"/>
            <a:r>
              <a:rPr lang="en-US" dirty="0"/>
              <a:t>Radar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3886200" y="1295400"/>
            <a:ext cx="4114800" cy="2667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81400" y="3962400"/>
            <a:ext cx="4114800" cy="2667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Fourth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Analog Sensors</a:t>
            </a:r>
          </a:p>
          <a:p>
            <a:pPr lvl="1"/>
            <a:r>
              <a:rPr lang="en-US" dirty="0"/>
              <a:t>Potentiometer</a:t>
            </a:r>
          </a:p>
          <a:p>
            <a:pPr lvl="1"/>
            <a:r>
              <a:rPr lang="en-US" dirty="0"/>
              <a:t>Analog camera</a:t>
            </a:r>
          </a:p>
          <a:p>
            <a:pPr lvl="1"/>
            <a:r>
              <a:rPr lang="en-US" dirty="0"/>
              <a:t>Force sensor</a:t>
            </a:r>
          </a:p>
          <a:p>
            <a:r>
              <a:rPr lang="en-US" b="1" dirty="0"/>
              <a:t>Digital Sensor</a:t>
            </a:r>
          </a:p>
          <a:p>
            <a:pPr lvl="1"/>
            <a:r>
              <a:rPr lang="en-US" dirty="0"/>
              <a:t>Bump sensor</a:t>
            </a:r>
          </a:p>
          <a:p>
            <a:pPr lvl="1"/>
            <a:r>
              <a:rPr lang="en-US" dirty="0"/>
              <a:t>Limit sensor</a:t>
            </a:r>
          </a:p>
          <a:p>
            <a:pPr lvl="1"/>
            <a:r>
              <a:rPr lang="en-US" dirty="0"/>
              <a:t>Digital Camera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48200" y="17526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8200" y="33528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648200" y="2057400"/>
            <a:ext cx="198120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38600" y="228600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2600" y="35052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0" y="42672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2000" y="58674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62400" y="480060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0" y="60198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0" y="4724400"/>
            <a:ext cx="121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67400" y="5638800"/>
            <a:ext cx="121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6800" y="487680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48400" y="510540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429000" y="2438400"/>
            <a:ext cx="990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00400" y="4648200"/>
            <a:ext cx="1219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1"/>
            <a:ext cx="8229600" cy="2590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A Sensor is either:</a:t>
            </a:r>
          </a:p>
          <a:p>
            <a:pPr lvl="1"/>
            <a:r>
              <a:rPr lang="en-US" dirty="0" err="1"/>
              <a:t>Properioceptive</a:t>
            </a:r>
            <a:r>
              <a:rPr lang="en-US" dirty="0"/>
              <a:t> or </a:t>
            </a:r>
            <a:r>
              <a:rPr lang="en-US" dirty="0" err="1"/>
              <a:t>Exterioceptive</a:t>
            </a:r>
            <a:endParaRPr lang="en-US" dirty="0"/>
          </a:p>
          <a:p>
            <a:pPr lvl="1"/>
            <a:r>
              <a:rPr lang="en-US" dirty="0"/>
              <a:t>Passive or Active</a:t>
            </a:r>
          </a:p>
          <a:p>
            <a:pPr lvl="1"/>
            <a:r>
              <a:rPr lang="en-US" dirty="0"/>
              <a:t>Contact or Noncontact</a:t>
            </a:r>
          </a:p>
          <a:p>
            <a:pPr lvl="1"/>
            <a:r>
              <a:rPr lang="en-US" dirty="0"/>
              <a:t>Digital or Analog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Classification (1)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190474" name="Group 10"/>
          <p:cNvGrpSpPr>
            <a:grpSpLocks/>
          </p:cNvGrpSpPr>
          <p:nvPr/>
        </p:nvGrpSpPr>
        <p:grpSpPr bwMode="auto">
          <a:xfrm>
            <a:off x="422031" y="1295401"/>
            <a:ext cx="8299938" cy="5019675"/>
            <a:chOff x="-144" y="672"/>
            <a:chExt cx="6534" cy="3648"/>
          </a:xfrm>
        </p:grpSpPr>
        <p:pic>
          <p:nvPicPr>
            <p:cNvPr id="190472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4" y="672"/>
              <a:ext cx="6534" cy="3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90473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4" y="4080"/>
              <a:ext cx="542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763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864</Words>
  <Application>Microsoft Office PowerPoint</Application>
  <PresentationFormat>On-screen Show (4:3)</PresentationFormat>
  <Paragraphs>177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Comic Sans MS</vt:lpstr>
      <vt:lpstr>Felix Titling</vt:lpstr>
      <vt:lpstr>Office Theme</vt:lpstr>
      <vt:lpstr>CISC 3060 </vt:lpstr>
      <vt:lpstr>What is a sensor</vt:lpstr>
      <vt:lpstr>Sensors</vt:lpstr>
      <vt:lpstr>Some common robot sensors</vt:lpstr>
      <vt:lpstr>A Second Classification</vt:lpstr>
      <vt:lpstr>A Third Classification</vt:lpstr>
      <vt:lpstr>A Fourth Classification</vt:lpstr>
      <vt:lpstr>In Summary</vt:lpstr>
      <vt:lpstr>General Classification (1)</vt:lpstr>
      <vt:lpstr>General Classification (2)</vt:lpstr>
      <vt:lpstr>Real Sensors</vt:lpstr>
      <vt:lpstr>Bump Sensors</vt:lpstr>
      <vt:lpstr>Sensing of Motor Movement</vt:lpstr>
      <vt:lpstr>Sensing of Wheel Rotation</vt:lpstr>
      <vt:lpstr>Encoder: Digital Rotation sensor</vt:lpstr>
      <vt:lpstr>Odometry</vt:lpstr>
      <vt:lpstr>Gyroscope</vt:lpstr>
      <vt:lpstr>Sonars</vt:lpstr>
      <vt:lpstr>Sonar Beam and Arrays</vt:lpstr>
      <vt:lpstr>Sonar Issues</vt:lpstr>
      <vt:lpstr>Laser Ranging</vt:lpstr>
      <vt:lpstr>Vision</vt:lpstr>
      <vt:lpstr>Pinhole Camera Model</vt:lpstr>
      <vt:lpstr>Issues With 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 3060 </dc:title>
  <dc:creator/>
  <cp:lastModifiedBy>Damian Lyons</cp:lastModifiedBy>
  <cp:revision>50</cp:revision>
  <dcterms:created xsi:type="dcterms:W3CDTF">2006-08-16T00:00:00Z</dcterms:created>
  <dcterms:modified xsi:type="dcterms:W3CDTF">2020-09-21T20:10:04Z</dcterms:modified>
</cp:coreProperties>
</file>