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0" r:id="rId9"/>
    <p:sldId id="261" r:id="rId10"/>
    <p:sldId id="265" r:id="rId11"/>
    <p:sldId id="263" r:id="rId12"/>
    <p:sldId id="266" r:id="rId13"/>
    <p:sldId id="264" r:id="rId14"/>
    <p:sldId id="267" r:id="rId15"/>
    <p:sldId id="262"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6CA1B1-48A7-37B8-34EC-93F5597B2819}" v="81" dt="2022-05-03T12:20:58.447"/>
    <p1510:client id="{68ED09F3-7A07-077B-4E13-71650DB4A73F}" v="1" dt="2022-05-03T12:25:11.968"/>
    <p1510:client id="{6FC87D79-9C42-8A1B-5AFB-8384688C84ED}" v="1" dt="2022-05-03T12:24:26.578"/>
    <p1510:client id="{737F15B5-F5DB-8938-A2EA-7E68CD0F86BD}" v="19" dt="2022-05-03T12:20:26.446"/>
    <p1510:client id="{771553CA-7299-466A-9278-D25C8226BCA8}" v="3" dt="2022-05-03T11:47:48.6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95196" autoAdjust="0"/>
  </p:normalViewPr>
  <p:slideViewPr>
    <p:cSldViewPr snapToGrid="0">
      <p:cViewPr varScale="1">
        <p:scale>
          <a:sx n="85" d="100"/>
          <a:sy n="85" d="100"/>
        </p:scale>
        <p:origin x="60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5/6/2022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5/6/2022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9D127-9DC0-862A-9B48-6B0DC0C4EAE1}"/>
              </a:ext>
            </a:extLst>
          </p:cNvPr>
          <p:cNvSpPr>
            <a:spLocks noGrp="1"/>
          </p:cNvSpPr>
          <p:nvPr>
            <p:ph type="ctrTitle"/>
          </p:nvPr>
        </p:nvSpPr>
        <p:spPr>
          <a:xfrm>
            <a:off x="1804707" y="466165"/>
            <a:ext cx="8791575" cy="1622611"/>
          </a:xfrm>
        </p:spPr>
        <p:txBody>
          <a:bodyPr>
            <a:normAutofit fontScale="90000"/>
          </a:bodyPr>
          <a:lstStyle/>
          <a:p>
            <a:pPr algn="ctr"/>
            <a:r>
              <a:rPr lang="en-US" sz="4000" dirty="0" err="1">
                <a:solidFill>
                  <a:schemeClr val="bg1">
                    <a:lumMod val="85000"/>
                    <a:lumOff val="15000"/>
                  </a:schemeClr>
                </a:solidFill>
                <a:latin typeface="Algerian" panose="04020705040A02060702" pitchFamily="82" charset="0"/>
              </a:rPr>
              <a:t>Iit</a:t>
            </a:r>
            <a:r>
              <a:rPr lang="en-US" sz="4000" dirty="0">
                <a:solidFill>
                  <a:schemeClr val="bg1">
                    <a:lumMod val="85000"/>
                    <a:lumOff val="15000"/>
                  </a:schemeClr>
                </a:solidFill>
                <a:latin typeface="Algerian" panose="04020705040A02060702" pitchFamily="82" charset="0"/>
              </a:rPr>
              <a:t> </a:t>
            </a:r>
            <a:r>
              <a:rPr lang="en-US" sz="4000" dirty="0" err="1">
                <a:solidFill>
                  <a:schemeClr val="bg1">
                    <a:lumMod val="85000"/>
                    <a:lumOff val="15000"/>
                  </a:schemeClr>
                </a:solidFill>
                <a:latin typeface="Algerian" panose="04020705040A02060702" pitchFamily="82" charset="0"/>
              </a:rPr>
              <a:t>bhu</a:t>
            </a:r>
            <a:r>
              <a:rPr lang="en-US" sz="4000" dirty="0">
                <a:solidFill>
                  <a:schemeClr val="bg1">
                    <a:lumMod val="85000"/>
                    <a:lumOff val="15000"/>
                  </a:schemeClr>
                </a:solidFill>
                <a:latin typeface="Algerian" panose="04020705040A02060702" pitchFamily="82" charset="0"/>
              </a:rPr>
              <a:t> (Varanasi)</a:t>
            </a:r>
            <a:br>
              <a:rPr lang="en-US" sz="4000" dirty="0">
                <a:solidFill>
                  <a:schemeClr val="bg1">
                    <a:lumMod val="85000"/>
                    <a:lumOff val="15000"/>
                  </a:schemeClr>
                </a:solidFill>
                <a:latin typeface="Algerian" panose="04020705040A02060702" pitchFamily="82" charset="0"/>
              </a:rPr>
            </a:br>
            <a:br>
              <a:rPr lang="en-US" sz="4000" dirty="0">
                <a:solidFill>
                  <a:schemeClr val="bg1">
                    <a:lumMod val="85000"/>
                    <a:lumOff val="15000"/>
                  </a:schemeClr>
                </a:solidFill>
                <a:latin typeface="Algerian" panose="04020705040A02060702" pitchFamily="82" charset="0"/>
              </a:rPr>
            </a:br>
            <a:r>
              <a:rPr lang="en-US" sz="4000" dirty="0">
                <a:solidFill>
                  <a:schemeClr val="bg1">
                    <a:lumMod val="85000"/>
                    <a:lumOff val="15000"/>
                  </a:schemeClr>
                </a:solidFill>
                <a:latin typeface="Algerian" panose="04020705040A02060702" pitchFamily="82" charset="0"/>
              </a:rPr>
              <a:t>EXPLORATORY PROJECT</a:t>
            </a:r>
            <a:endParaRPr lang="en-IN" sz="4000" dirty="0">
              <a:solidFill>
                <a:schemeClr val="bg1">
                  <a:lumMod val="85000"/>
                  <a:lumOff val="15000"/>
                </a:schemeClr>
              </a:solidFill>
              <a:latin typeface="Algerian" panose="04020705040A02060702" pitchFamily="82" charset="0"/>
            </a:endParaRPr>
          </a:p>
        </p:txBody>
      </p:sp>
      <p:sp>
        <p:nvSpPr>
          <p:cNvPr id="3" name="Subtitle 2">
            <a:extLst>
              <a:ext uri="{FF2B5EF4-FFF2-40B4-BE49-F238E27FC236}">
                <a16:creationId xmlns:a16="http://schemas.microsoft.com/office/drawing/2014/main" id="{757328EB-28D7-7541-5C83-986677E7F94E}"/>
              </a:ext>
            </a:extLst>
          </p:cNvPr>
          <p:cNvSpPr>
            <a:spLocks noGrp="1"/>
          </p:cNvSpPr>
          <p:nvPr>
            <p:ph type="subTitle" idx="1"/>
          </p:nvPr>
        </p:nvSpPr>
        <p:spPr>
          <a:xfrm>
            <a:off x="1804707" y="2697577"/>
            <a:ext cx="8791575" cy="3792869"/>
          </a:xfrm>
        </p:spPr>
        <p:txBody>
          <a:bodyPr>
            <a:normAutofit/>
          </a:bodyPr>
          <a:lstStyle/>
          <a:p>
            <a:r>
              <a:rPr lang="en-US" sz="2400" dirty="0">
                <a:solidFill>
                  <a:schemeClr val="bg1"/>
                </a:solidFill>
                <a:effectLst>
                  <a:outerShdw blurRad="38100" dist="38100" dir="2700000" algn="tl">
                    <a:srgbClr val="000000">
                      <a:alpha val="43137"/>
                    </a:srgbClr>
                  </a:outerShdw>
                </a:effectLst>
                <a:latin typeface="Bahnschrift SemiBold SemiConden" panose="020B0502040204020203" pitchFamily="34" charset="0"/>
              </a:rPr>
              <a:t>Title –</a:t>
            </a:r>
            <a:r>
              <a:rPr lang="en-US" sz="2400" dirty="0">
                <a:solidFill>
                  <a:schemeClr val="accent2"/>
                </a:solidFill>
                <a:effectLst>
                  <a:outerShdw blurRad="38100" dist="38100" dir="2700000" algn="tl">
                    <a:srgbClr val="000000">
                      <a:alpha val="43137"/>
                    </a:srgbClr>
                  </a:outerShdw>
                </a:effectLst>
                <a:latin typeface="Bahnschrift SemiBold SemiConden" panose="020B0502040204020203" pitchFamily="34" charset="0"/>
              </a:rPr>
              <a:t>Density Based traffic control system using Arduino and Ultrasonic sensor</a:t>
            </a:r>
          </a:p>
          <a:p>
            <a:endParaRPr lang="en-US" dirty="0">
              <a:solidFill>
                <a:schemeClr val="bg1"/>
              </a:solidFill>
              <a:latin typeface="Bahnschrift SemiBold SemiConden" panose="020B0502040204020203" pitchFamily="34" charset="0"/>
            </a:endParaRPr>
          </a:p>
          <a:p>
            <a:r>
              <a:rPr lang="en-US" dirty="0">
                <a:solidFill>
                  <a:schemeClr val="bg1"/>
                </a:solidFill>
                <a:effectLst>
                  <a:outerShdw blurRad="38100" dist="38100" dir="2700000" algn="tl">
                    <a:srgbClr val="000000">
                      <a:alpha val="43137"/>
                    </a:srgbClr>
                  </a:outerShdw>
                </a:effectLst>
                <a:latin typeface="Bahnschrift SemiBold SemiConden" panose="020B0502040204020203" pitchFamily="34" charset="0"/>
              </a:rPr>
              <a:t>By-  </a:t>
            </a:r>
            <a:r>
              <a:rPr lang="en-US" dirty="0" err="1">
                <a:solidFill>
                  <a:schemeClr val="bg1"/>
                </a:solidFill>
                <a:effectLst>
                  <a:outerShdw blurRad="38100" dist="38100" dir="2700000" algn="tl">
                    <a:srgbClr val="000000">
                      <a:alpha val="43137"/>
                    </a:srgbClr>
                  </a:outerShdw>
                </a:effectLst>
                <a:latin typeface="Bahnschrift SemiBold SemiConden" panose="020B0502040204020203" pitchFamily="34" charset="0"/>
              </a:rPr>
              <a:t>ABHishek</a:t>
            </a:r>
            <a:r>
              <a:rPr lang="en-US" dirty="0">
                <a:solidFill>
                  <a:schemeClr val="bg1"/>
                </a:solidFill>
                <a:effectLst>
                  <a:outerShdw blurRad="38100" dist="38100" dir="2700000" algn="tl">
                    <a:srgbClr val="000000">
                      <a:alpha val="43137"/>
                    </a:srgbClr>
                  </a:outerShdw>
                </a:effectLst>
                <a:latin typeface="Bahnschrift SemiBold SemiConden" panose="020B0502040204020203" pitchFamily="34" charset="0"/>
              </a:rPr>
              <a:t>  </a:t>
            </a:r>
            <a:r>
              <a:rPr lang="en-US" dirty="0" err="1">
                <a:solidFill>
                  <a:schemeClr val="bg1"/>
                </a:solidFill>
                <a:effectLst>
                  <a:outerShdw blurRad="38100" dist="38100" dir="2700000" algn="tl">
                    <a:srgbClr val="000000">
                      <a:alpha val="43137"/>
                    </a:srgbClr>
                  </a:outerShdw>
                </a:effectLst>
                <a:latin typeface="Bahnschrift SemiBold SemiConden" panose="020B0502040204020203" pitchFamily="34" charset="0"/>
              </a:rPr>
              <a:t>kumar</a:t>
            </a:r>
            <a:r>
              <a:rPr lang="en-US" dirty="0">
                <a:solidFill>
                  <a:schemeClr val="bg1"/>
                </a:solidFill>
                <a:effectLst>
                  <a:outerShdw blurRad="38100" dist="38100" dir="2700000" algn="tl">
                    <a:srgbClr val="000000">
                      <a:alpha val="43137"/>
                    </a:srgbClr>
                  </a:outerShdw>
                </a:effectLst>
                <a:latin typeface="Bahnschrift SemiBold SemiConden" panose="020B0502040204020203" pitchFamily="34" charset="0"/>
              </a:rPr>
              <a:t> (20095002)</a:t>
            </a:r>
          </a:p>
          <a:p>
            <a:r>
              <a:rPr lang="en-US" dirty="0">
                <a:solidFill>
                  <a:schemeClr val="bg1"/>
                </a:solidFill>
                <a:effectLst>
                  <a:outerShdw blurRad="38100" dist="38100" dir="2700000" algn="tl">
                    <a:srgbClr val="000000">
                      <a:alpha val="43137"/>
                    </a:srgbClr>
                  </a:outerShdw>
                </a:effectLst>
                <a:latin typeface="Bahnschrift SemiBold SemiConden" panose="020B0502040204020203" pitchFamily="34" charset="0"/>
              </a:rPr>
              <a:t>        Dileep Gehlot (20095038)</a:t>
            </a:r>
          </a:p>
          <a:p>
            <a:r>
              <a:rPr lang="en-US" dirty="0">
                <a:solidFill>
                  <a:schemeClr val="bg1"/>
                </a:solidFill>
                <a:effectLst>
                  <a:outerShdw blurRad="38100" dist="38100" dir="2700000" algn="tl">
                    <a:srgbClr val="000000">
                      <a:alpha val="43137"/>
                    </a:srgbClr>
                  </a:outerShdw>
                </a:effectLst>
                <a:latin typeface="Bahnschrift SemiBold SemiConden" panose="020B0502040204020203" pitchFamily="34" charset="0"/>
              </a:rPr>
              <a:t>         </a:t>
            </a:r>
            <a:r>
              <a:rPr lang="en-US" dirty="0" err="1">
                <a:solidFill>
                  <a:schemeClr val="bg1"/>
                </a:solidFill>
                <a:effectLst>
                  <a:outerShdw blurRad="38100" dist="38100" dir="2700000" algn="tl">
                    <a:srgbClr val="000000">
                      <a:alpha val="43137"/>
                    </a:srgbClr>
                  </a:outerShdw>
                </a:effectLst>
                <a:latin typeface="Bahnschrift SemiBold SemiConden" panose="020B0502040204020203" pitchFamily="34" charset="0"/>
              </a:rPr>
              <a:t>Ritesh</a:t>
            </a:r>
            <a:r>
              <a:rPr lang="en-US" dirty="0">
                <a:solidFill>
                  <a:schemeClr val="bg1"/>
                </a:solidFill>
                <a:effectLst>
                  <a:outerShdw blurRad="38100" dist="38100" dir="2700000" algn="tl">
                    <a:srgbClr val="000000">
                      <a:alpha val="43137"/>
                    </a:srgbClr>
                  </a:outerShdw>
                </a:effectLst>
                <a:latin typeface="Bahnschrift SemiBold SemiConden" panose="020B0502040204020203" pitchFamily="34" charset="0"/>
              </a:rPr>
              <a:t>  </a:t>
            </a:r>
            <a:r>
              <a:rPr lang="en-US" dirty="0" err="1">
                <a:solidFill>
                  <a:schemeClr val="bg1"/>
                </a:solidFill>
                <a:effectLst>
                  <a:outerShdw blurRad="38100" dist="38100" dir="2700000" algn="tl">
                    <a:srgbClr val="000000">
                      <a:alpha val="43137"/>
                    </a:srgbClr>
                  </a:outerShdw>
                </a:effectLst>
                <a:latin typeface="Bahnschrift SemiBold SemiConden" panose="020B0502040204020203" pitchFamily="34" charset="0"/>
              </a:rPr>
              <a:t>sahu</a:t>
            </a:r>
            <a:r>
              <a:rPr lang="en-US" dirty="0">
                <a:solidFill>
                  <a:schemeClr val="bg1"/>
                </a:solidFill>
                <a:effectLst>
                  <a:outerShdw blurRad="38100" dist="38100" dir="2700000" algn="tl">
                    <a:srgbClr val="000000">
                      <a:alpha val="43137"/>
                    </a:srgbClr>
                  </a:outerShdw>
                </a:effectLst>
                <a:latin typeface="Bahnschrift SemiBold SemiConden" panose="020B0502040204020203" pitchFamily="34" charset="0"/>
              </a:rPr>
              <a:t> (20095090)</a:t>
            </a:r>
          </a:p>
          <a:p>
            <a:r>
              <a:rPr lang="en-US" dirty="0">
                <a:solidFill>
                  <a:schemeClr val="bg1"/>
                </a:solidFill>
                <a:effectLst>
                  <a:outerShdw blurRad="38100" dist="38100" dir="2700000" algn="tl">
                    <a:srgbClr val="000000">
                      <a:alpha val="43137"/>
                    </a:srgbClr>
                  </a:outerShdw>
                </a:effectLst>
                <a:latin typeface="Bahnschrift SemiBold SemiConden" panose="020B0502040204020203" pitchFamily="34" charset="0"/>
              </a:rPr>
              <a:t>Supervised by- professor  dr.  </a:t>
            </a:r>
            <a:r>
              <a:rPr lang="en-US" dirty="0" err="1">
                <a:solidFill>
                  <a:schemeClr val="bg1"/>
                </a:solidFill>
                <a:effectLst>
                  <a:outerShdw blurRad="38100" dist="38100" dir="2700000" algn="tl">
                    <a:srgbClr val="000000">
                      <a:alpha val="43137"/>
                    </a:srgbClr>
                  </a:outerShdw>
                </a:effectLst>
                <a:latin typeface="Bahnschrift SemiBold SemiConden" panose="020B0502040204020203" pitchFamily="34" charset="0"/>
              </a:rPr>
              <a:t>Satyabrata</a:t>
            </a:r>
            <a:r>
              <a:rPr lang="en-US" dirty="0">
                <a:solidFill>
                  <a:schemeClr val="bg1"/>
                </a:solidFill>
                <a:effectLst>
                  <a:outerShdw blurRad="38100" dist="38100" dir="2700000" algn="tl">
                    <a:srgbClr val="000000">
                      <a:alpha val="43137"/>
                    </a:srgbClr>
                  </a:outerShdw>
                </a:effectLst>
                <a:latin typeface="Bahnschrift SemiBold SemiConden" panose="020B0502040204020203" pitchFamily="34" charset="0"/>
              </a:rPr>
              <a:t>  </a:t>
            </a:r>
            <a:r>
              <a:rPr lang="en-US" dirty="0" err="1">
                <a:solidFill>
                  <a:schemeClr val="bg1"/>
                </a:solidFill>
                <a:effectLst>
                  <a:outerShdw blurRad="38100" dist="38100" dir="2700000" algn="tl">
                    <a:srgbClr val="000000">
                      <a:alpha val="43137"/>
                    </a:srgbClr>
                  </a:outerShdw>
                </a:effectLst>
                <a:latin typeface="Bahnschrift SemiBold SemiConden" panose="020B0502040204020203" pitchFamily="34" charset="0"/>
              </a:rPr>
              <a:t>jit</a:t>
            </a:r>
            <a:endParaRPr lang="en-IN" dirty="0">
              <a:solidFill>
                <a:schemeClr val="bg1"/>
              </a:solidFill>
              <a:effectLst>
                <a:outerShdw blurRad="38100" dist="38100" dir="2700000" algn="tl">
                  <a:srgbClr val="000000">
                    <a:alpha val="43137"/>
                  </a:srgbClr>
                </a:outerShdw>
              </a:effectLst>
              <a:latin typeface="Bahnschrift SemiBold SemiConden" panose="020B0502040204020203" pitchFamily="34" charset="0"/>
            </a:endParaRPr>
          </a:p>
        </p:txBody>
      </p:sp>
      <p:pic>
        <p:nvPicPr>
          <p:cNvPr id="8" name="Picture 7">
            <a:extLst>
              <a:ext uri="{FF2B5EF4-FFF2-40B4-BE49-F238E27FC236}">
                <a16:creationId xmlns:a16="http://schemas.microsoft.com/office/drawing/2014/main" id="{82433D82-087B-A442-46FE-CDCB41F7C93A}"/>
              </a:ext>
            </a:extLst>
          </p:cNvPr>
          <p:cNvPicPr>
            <a:picLocks noChangeAspect="1"/>
          </p:cNvPicPr>
          <p:nvPr/>
        </p:nvPicPr>
        <p:blipFill>
          <a:blip r:embed="rId2"/>
          <a:stretch>
            <a:fillRect/>
          </a:stretch>
        </p:blipFill>
        <p:spPr>
          <a:xfrm>
            <a:off x="9632574" y="4321268"/>
            <a:ext cx="2424955" cy="242495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230118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3E506E-88A3-8B61-6C53-09E061766496}"/>
              </a:ext>
            </a:extLst>
          </p:cNvPr>
          <p:cNvSpPr>
            <a:spLocks noGrp="1"/>
          </p:cNvSpPr>
          <p:nvPr>
            <p:ph idx="1"/>
          </p:nvPr>
        </p:nvSpPr>
        <p:spPr>
          <a:xfrm>
            <a:off x="1141412" y="248478"/>
            <a:ext cx="9905999" cy="6231835"/>
          </a:xfrm>
        </p:spPr>
        <p:txBody>
          <a:bodyPr>
            <a:normAutofit/>
          </a:bodyPr>
          <a:lstStyle/>
          <a:p>
            <a:pPr algn="l" rtl="0" fontAlgn="base"/>
            <a:r>
              <a:rPr lang="en-IN" sz="1800" b="0" i="0" dirty="0">
                <a:solidFill>
                  <a:srgbClr val="000000"/>
                </a:solidFill>
                <a:effectLst/>
                <a:latin typeface="Calibri" panose="020F0502020204030204" pitchFamily="34" charset="0"/>
              </a:rPr>
              <a:t> Let green light is On in the fourth traffic signal for 6 seconds and during that time </a:t>
            </a:r>
            <a:r>
              <a:rPr lang="en-IN" sz="1800" dirty="0">
                <a:solidFill>
                  <a:srgbClr val="000000"/>
                </a:solidFill>
                <a:latin typeface="Calibri" panose="020F0502020204030204" pitchFamily="34" charset="0"/>
              </a:rPr>
              <a:t>ultrasonic</a:t>
            </a:r>
            <a:r>
              <a:rPr lang="en-IN" sz="1800" b="0" i="0" dirty="0">
                <a:solidFill>
                  <a:srgbClr val="000000"/>
                </a:solidFill>
                <a:effectLst/>
                <a:latin typeface="Calibri" panose="020F0502020204030204" pitchFamily="34" charset="0"/>
              </a:rPr>
              <a:t> sensor is receiving data of first lane then after green light it will take few seconds delay for yellow light  and then first traffic signal green light will be on for the time calculated on the basis of data received from ultrasonic sensor</a:t>
            </a:r>
          </a:p>
          <a:p>
            <a:pPr algn="l" rtl="0" fontAlgn="base"/>
            <a:r>
              <a:rPr lang="en-IN" sz="1800" b="0" i="0" dirty="0">
                <a:solidFill>
                  <a:srgbClr val="000000"/>
                </a:solidFill>
                <a:effectLst/>
                <a:latin typeface="Calibri" panose="020F0502020204030204" pitchFamily="34" charset="0"/>
              </a:rPr>
              <a:t> R1-R2-R3-G4 </a:t>
            </a:r>
            <a:r>
              <a:rPr lang="en-US" sz="1800" b="0" i="0" dirty="0">
                <a:solidFill>
                  <a:srgbClr val="000000"/>
                </a:solidFill>
                <a:effectLst/>
                <a:latin typeface="Calibri" panose="020F0502020204030204" pitchFamily="34" charset="0"/>
              </a:rPr>
              <a:t> </a:t>
            </a:r>
          </a:p>
          <a:p>
            <a:pPr algn="l" rtl="0" fontAlgn="base">
              <a:buFont typeface="Arial" panose="020B0604020202020204" pitchFamily="34" charset="0"/>
              <a:buChar char="•"/>
            </a:pPr>
            <a:r>
              <a:rPr lang="en-IN" sz="1800" b="0" i="0" dirty="0">
                <a:solidFill>
                  <a:srgbClr val="000000"/>
                </a:solidFill>
                <a:effectLst/>
                <a:latin typeface="Calibri" panose="020F0502020204030204" pitchFamily="34" charset="0"/>
              </a:rPr>
              <a:t>R1-R2-R3-Y4</a:t>
            </a:r>
            <a:r>
              <a:rPr lang="en-US" sz="1800" b="0" i="0" dirty="0">
                <a:solidFill>
                  <a:srgbClr val="000000"/>
                </a:solidFill>
                <a:effectLst/>
                <a:latin typeface="Calibri" panose="020F0502020204030204" pitchFamily="34" charset="0"/>
              </a:rPr>
              <a:t> </a:t>
            </a:r>
          </a:p>
          <a:p>
            <a:pPr algn="l" rtl="0" fontAlgn="base">
              <a:buFont typeface="Arial" panose="020B0604020202020204" pitchFamily="34" charset="0"/>
              <a:buChar char="•"/>
            </a:pPr>
            <a:r>
              <a:rPr lang="en-IN" sz="1800" b="0" i="0" dirty="0">
                <a:solidFill>
                  <a:srgbClr val="000000"/>
                </a:solidFill>
                <a:effectLst/>
                <a:latin typeface="Calibri" panose="020F0502020204030204" pitchFamily="34" charset="0"/>
              </a:rPr>
              <a:t>  G1-R2-R3-R4</a:t>
            </a:r>
            <a:r>
              <a:rPr lang="en-US" sz="1800" b="0" i="0" dirty="0">
                <a:solidFill>
                  <a:srgbClr val="000000"/>
                </a:solidFill>
                <a:effectLst/>
                <a:latin typeface="Calibri" panose="020F0502020204030204" pitchFamily="34" charset="0"/>
              </a:rPr>
              <a:t> </a:t>
            </a:r>
          </a:p>
          <a:p>
            <a:pPr algn="l" rtl="0" fontAlgn="base">
              <a:buFont typeface="Arial" panose="020B0604020202020204" pitchFamily="34" charset="0"/>
              <a:buChar char="•"/>
            </a:pPr>
            <a:r>
              <a:rPr lang="en-US" sz="1800" dirty="0">
                <a:solidFill>
                  <a:srgbClr val="000000"/>
                </a:solidFill>
                <a:latin typeface="Calibri" panose="020F0502020204030204" pitchFamily="34" charset="0"/>
              </a:rPr>
              <a:t>Whole time ultrasonic sensor rotates 360 degree and receives data of each lane and Arduino uses that data to change the delay time of each traffic signal accordingly</a:t>
            </a:r>
            <a:endParaRPr lang="en-US" sz="1800" b="0" i="0" dirty="0">
              <a:solidFill>
                <a:srgbClr val="000000"/>
              </a:solidFill>
              <a:effectLst/>
              <a:latin typeface="Calibri" panose="020F0502020204030204" pitchFamily="34" charset="0"/>
            </a:endParaRPr>
          </a:p>
          <a:p>
            <a:pPr algn="l" rtl="0" fontAlgn="base"/>
            <a:r>
              <a:rPr lang="en-IN" sz="1800" b="0" i="0" dirty="0">
                <a:solidFill>
                  <a:srgbClr val="000000"/>
                </a:solidFill>
                <a:effectLst/>
                <a:latin typeface="Calibri" panose="020F0502020204030204" pitchFamily="34" charset="0"/>
              </a:rPr>
              <a:t>In between we can turn pedestrian light green and all other red so that people can cross the road.</a:t>
            </a:r>
            <a:r>
              <a:rPr lang="en-US" sz="1800" b="0" i="0" dirty="0">
                <a:solidFill>
                  <a:srgbClr val="000000"/>
                </a:solidFill>
                <a:effectLst/>
                <a:latin typeface="WordVisiCarriageReturn_MSFontService"/>
              </a:rPr>
              <a:t> </a:t>
            </a:r>
            <a:br>
              <a:rPr lang="en-US" sz="1800" b="0" i="0" dirty="0">
                <a:solidFill>
                  <a:srgbClr val="000000"/>
                </a:solidFill>
                <a:effectLst/>
                <a:latin typeface="WordVisiCarriageReturn_MSFontService"/>
              </a:rPr>
            </a:b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endParaRPr lang="en-IN" dirty="0"/>
          </a:p>
        </p:txBody>
      </p:sp>
    </p:spTree>
    <p:extLst>
      <p:ext uri="{BB962C8B-B14F-4D97-AF65-F5344CB8AC3E}">
        <p14:creationId xmlns:p14="http://schemas.microsoft.com/office/powerpoint/2010/main" val="654547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847569-958D-63BD-F75D-C6E07CB0960A}"/>
              </a:ext>
            </a:extLst>
          </p:cNvPr>
          <p:cNvPicPr>
            <a:picLocks noChangeAspect="1"/>
          </p:cNvPicPr>
          <p:nvPr/>
        </p:nvPicPr>
        <p:blipFill>
          <a:blip r:embed="rId2"/>
          <a:stretch>
            <a:fillRect/>
          </a:stretch>
        </p:blipFill>
        <p:spPr>
          <a:xfrm>
            <a:off x="869578" y="709245"/>
            <a:ext cx="9762564" cy="596689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4" name="Title 3">
            <a:extLst>
              <a:ext uri="{FF2B5EF4-FFF2-40B4-BE49-F238E27FC236}">
                <a16:creationId xmlns:a16="http://schemas.microsoft.com/office/drawing/2014/main" id="{EEAA3337-974F-E128-4847-202AF9ABDD04}"/>
              </a:ext>
            </a:extLst>
          </p:cNvPr>
          <p:cNvSpPr>
            <a:spLocks noGrp="1"/>
          </p:cNvSpPr>
          <p:nvPr>
            <p:ph type="title"/>
          </p:nvPr>
        </p:nvSpPr>
        <p:spPr>
          <a:xfrm>
            <a:off x="4007222" y="0"/>
            <a:ext cx="6071999" cy="709245"/>
          </a:xfrm>
        </p:spPr>
        <p:txBody>
          <a:bodyPr/>
          <a:lstStyle/>
          <a:p>
            <a:r>
              <a:rPr lang="en-IN" dirty="0">
                <a:solidFill>
                  <a:schemeClr val="accent4">
                    <a:lumMod val="75000"/>
                  </a:schemeClr>
                </a:solidFill>
                <a:latin typeface="Algerian" panose="04020705040A02060702" pitchFamily="82" charset="0"/>
              </a:rPr>
              <a:t>FOR </a:t>
            </a:r>
            <a:r>
              <a:rPr lang="en-IN" dirty="0" err="1">
                <a:solidFill>
                  <a:schemeClr val="accent4">
                    <a:lumMod val="75000"/>
                  </a:schemeClr>
                </a:solidFill>
                <a:latin typeface="Algerian" panose="04020705040A02060702" pitchFamily="82" charset="0"/>
              </a:rPr>
              <a:t>PEdestrian</a:t>
            </a:r>
            <a:endParaRPr lang="en-IN" dirty="0">
              <a:solidFill>
                <a:schemeClr val="accent4">
                  <a:lumMod val="75000"/>
                </a:schemeClr>
              </a:solidFill>
              <a:latin typeface="Algerian" panose="04020705040A02060702" pitchFamily="82" charset="0"/>
            </a:endParaRPr>
          </a:p>
        </p:txBody>
      </p:sp>
    </p:spTree>
    <p:extLst>
      <p:ext uri="{BB962C8B-B14F-4D97-AF65-F5344CB8AC3E}">
        <p14:creationId xmlns:p14="http://schemas.microsoft.com/office/powerpoint/2010/main" val="1913236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563DC-07A2-6E62-E9BD-A7EA37CCA97F}"/>
              </a:ext>
            </a:extLst>
          </p:cNvPr>
          <p:cNvSpPr>
            <a:spLocks noGrp="1"/>
          </p:cNvSpPr>
          <p:nvPr>
            <p:ph type="title"/>
          </p:nvPr>
        </p:nvSpPr>
        <p:spPr>
          <a:xfrm>
            <a:off x="2191648" y="313717"/>
            <a:ext cx="6438898" cy="1116620"/>
          </a:xfrm>
        </p:spPr>
        <p:txBody>
          <a:bodyPr>
            <a:normAutofit/>
          </a:bodyPr>
          <a:lstStyle/>
          <a:p>
            <a:pPr algn="ctr"/>
            <a:r>
              <a:rPr lang="en-US" dirty="0">
                <a:solidFill>
                  <a:schemeClr val="accent3"/>
                </a:solidFill>
                <a:latin typeface="Algerian" panose="04020705040A02060702" pitchFamily="82" charset="0"/>
              </a:rPr>
              <a:t>Result</a:t>
            </a:r>
          </a:p>
        </p:txBody>
      </p:sp>
      <p:sp>
        <p:nvSpPr>
          <p:cNvPr id="3" name="Content Placeholder 2">
            <a:extLst>
              <a:ext uri="{FF2B5EF4-FFF2-40B4-BE49-F238E27FC236}">
                <a16:creationId xmlns:a16="http://schemas.microsoft.com/office/drawing/2014/main" id="{BB692EA1-996D-40B7-BC6E-B5F66A5F1EB5}"/>
              </a:ext>
            </a:extLst>
          </p:cNvPr>
          <p:cNvSpPr>
            <a:spLocks noGrp="1"/>
          </p:cNvSpPr>
          <p:nvPr>
            <p:ph idx="1"/>
          </p:nvPr>
        </p:nvSpPr>
        <p:spPr>
          <a:xfrm>
            <a:off x="1179512" y="1430337"/>
            <a:ext cx="9867899" cy="4360864"/>
          </a:xfrm>
        </p:spPr>
        <p:txBody>
          <a:bodyPr vert="horz" lIns="91440" tIns="45720" rIns="91440" bIns="45720" rtlCol="0" anchor="t">
            <a:normAutofit/>
          </a:bodyPr>
          <a:lstStyle/>
          <a:p>
            <a:pPr marL="0" indent="0">
              <a:buNone/>
            </a:pPr>
            <a:r>
              <a:rPr lang="en-IN" sz="2800" dirty="0">
                <a:solidFill>
                  <a:schemeClr val="bg1"/>
                </a:solidFill>
                <a:ea typeface="+mn-lt"/>
                <a:cs typeface="+mn-lt"/>
              </a:rPr>
              <a:t>From the series of experiments we have conducted the following results were obtained:</a:t>
            </a:r>
            <a:endParaRPr lang="en-US" sz="2800" dirty="0">
              <a:solidFill>
                <a:schemeClr val="bg1"/>
              </a:solidFill>
              <a:ea typeface="+mn-lt"/>
              <a:cs typeface="+mn-lt"/>
            </a:endParaRPr>
          </a:p>
          <a:p>
            <a:pPr marL="0" indent="0">
              <a:buNone/>
            </a:pPr>
            <a:r>
              <a:rPr lang="en-IN" sz="2800" dirty="0">
                <a:solidFill>
                  <a:schemeClr val="bg1"/>
                </a:solidFill>
                <a:ea typeface="+mn-lt"/>
                <a:cs typeface="+mn-lt"/>
              </a:rPr>
              <a:t> • Traffic can be cleared without </a:t>
            </a:r>
            <a:r>
              <a:rPr lang="en-IN" sz="2800">
                <a:solidFill>
                  <a:schemeClr val="bg1"/>
                </a:solidFill>
                <a:ea typeface="+mn-lt"/>
                <a:cs typeface="+mn-lt"/>
              </a:rPr>
              <a:t>any irregularities</a:t>
            </a:r>
            <a:endParaRPr lang="en-US" sz="2800" dirty="0">
              <a:solidFill>
                <a:schemeClr val="bg1"/>
              </a:solidFill>
              <a:ea typeface="+mn-lt"/>
              <a:cs typeface="+mn-lt"/>
            </a:endParaRPr>
          </a:p>
          <a:p>
            <a:pPr marL="0" indent="0">
              <a:buNone/>
            </a:pPr>
            <a:r>
              <a:rPr lang="en-IN" sz="2800" dirty="0">
                <a:solidFill>
                  <a:schemeClr val="bg1"/>
                </a:solidFill>
                <a:ea typeface="+mn-lt"/>
                <a:cs typeface="+mn-lt"/>
              </a:rPr>
              <a:t> • Time can be shared evenly for all intersections</a:t>
            </a:r>
            <a:endParaRPr lang="en-US" sz="2800" dirty="0">
              <a:solidFill>
                <a:schemeClr val="bg1"/>
              </a:solidFill>
              <a:ea typeface="+mn-lt"/>
              <a:cs typeface="+mn-lt"/>
            </a:endParaRPr>
          </a:p>
          <a:p>
            <a:pPr marL="0" indent="0">
              <a:buNone/>
            </a:pPr>
            <a:r>
              <a:rPr lang="en-IN" sz="2800" dirty="0">
                <a:solidFill>
                  <a:schemeClr val="bg1"/>
                </a:solidFill>
                <a:ea typeface="+mn-lt"/>
                <a:cs typeface="+mn-lt"/>
              </a:rPr>
              <a:t> • Effective time management</a:t>
            </a:r>
            <a:endParaRPr lang="en-US" sz="2800" dirty="0">
              <a:solidFill>
                <a:schemeClr val="bg1"/>
              </a:solidFill>
              <a:ea typeface="+mn-lt"/>
              <a:cs typeface="+mn-lt"/>
            </a:endParaRPr>
          </a:p>
          <a:p>
            <a:endParaRPr lang="en-US" dirty="0"/>
          </a:p>
        </p:txBody>
      </p:sp>
    </p:spTree>
    <p:extLst>
      <p:ext uri="{BB962C8B-B14F-4D97-AF65-F5344CB8AC3E}">
        <p14:creationId xmlns:p14="http://schemas.microsoft.com/office/powerpoint/2010/main" val="2076784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81E30-D5E4-430F-15C7-067D6209E63C}"/>
              </a:ext>
            </a:extLst>
          </p:cNvPr>
          <p:cNvSpPr>
            <a:spLocks noGrp="1"/>
          </p:cNvSpPr>
          <p:nvPr>
            <p:ph type="title"/>
          </p:nvPr>
        </p:nvSpPr>
        <p:spPr>
          <a:xfrm>
            <a:off x="1143001" y="116541"/>
            <a:ext cx="9905998" cy="6311153"/>
          </a:xfrm>
        </p:spPr>
        <p:txBody>
          <a:bodyPr>
            <a:normAutofit/>
          </a:bodyPr>
          <a:lstStyle/>
          <a:p>
            <a:pPr algn="ctr"/>
            <a:r>
              <a:rPr lang="en-IN" sz="6000" dirty="0">
                <a:solidFill>
                  <a:schemeClr val="accent2">
                    <a:lumMod val="75000"/>
                  </a:schemeClr>
                </a:solidFill>
                <a:latin typeface="Algerian" panose="04020705040A02060702" pitchFamily="82" charset="0"/>
              </a:rPr>
              <a:t>Thank  you</a:t>
            </a:r>
          </a:p>
        </p:txBody>
      </p:sp>
    </p:spTree>
    <p:extLst>
      <p:ext uri="{BB962C8B-B14F-4D97-AF65-F5344CB8AC3E}">
        <p14:creationId xmlns:p14="http://schemas.microsoft.com/office/powerpoint/2010/main" val="3553879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01EC0-F069-4D52-5487-99697BD74BF2}"/>
              </a:ext>
            </a:extLst>
          </p:cNvPr>
          <p:cNvSpPr>
            <a:spLocks noGrp="1"/>
          </p:cNvSpPr>
          <p:nvPr>
            <p:ph type="title"/>
          </p:nvPr>
        </p:nvSpPr>
        <p:spPr/>
        <p:txBody>
          <a:bodyPr/>
          <a:lstStyle/>
          <a:p>
            <a:pPr algn="ctr"/>
            <a:r>
              <a:rPr lang="en-US" b="1" dirty="0">
                <a:solidFill>
                  <a:srgbClr val="CC0000"/>
                </a:solidFill>
                <a:latin typeface="Algerian" panose="04020705040A02060702" pitchFamily="82" charset="0"/>
              </a:rPr>
              <a:t>Why this project ?</a:t>
            </a:r>
            <a:endParaRPr lang="en-IN" b="1" dirty="0">
              <a:solidFill>
                <a:srgbClr val="CC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C0C25C62-EE0F-1DF0-150F-A2AEADA01CC2}"/>
              </a:ext>
            </a:extLst>
          </p:cNvPr>
          <p:cNvSpPr>
            <a:spLocks noGrp="1"/>
          </p:cNvSpPr>
          <p:nvPr>
            <p:ph idx="1"/>
          </p:nvPr>
        </p:nvSpPr>
        <p:spPr/>
        <p:txBody>
          <a:bodyPr>
            <a:normAutofit/>
          </a:bodyPr>
          <a:lstStyle/>
          <a:p>
            <a:r>
              <a:rPr lang="en-US" sz="2000" b="0" i="0" dirty="0">
                <a:solidFill>
                  <a:srgbClr val="000000"/>
                </a:solidFill>
                <a:effectLst/>
                <a:latin typeface="Calibri" panose="020F0502020204030204" pitchFamily="34" charset="0"/>
              </a:rPr>
              <a:t>In today’s high-speed life, traffic congestion becomes a serious issue in our day-to-day activities. It brings down the productivity of individual and thereby the society as lots of work hour is wasted in the signals. High volume of vehicles, the inadequate infrastructure and </a:t>
            </a:r>
            <a:r>
              <a:rPr lang="en-US" sz="2000" b="0" i="0">
                <a:solidFill>
                  <a:srgbClr val="000000"/>
                </a:solidFill>
                <a:effectLst/>
                <a:latin typeface="Calibri" panose="020F0502020204030204" pitchFamily="34" charset="0"/>
              </a:rPr>
              <a:t>the irrational </a:t>
            </a:r>
            <a:r>
              <a:rPr lang="en-US" sz="2000" b="0" i="0" dirty="0">
                <a:solidFill>
                  <a:srgbClr val="000000"/>
                </a:solidFill>
                <a:effectLst/>
                <a:latin typeface="Calibri" panose="020F0502020204030204" pitchFamily="34" charset="0"/>
              </a:rPr>
              <a:t>distribution of the signaling system are main reasons for these chaotic congestions. </a:t>
            </a:r>
            <a:r>
              <a:rPr lang="en-US" sz="2000" b="0" i="0">
                <a:solidFill>
                  <a:srgbClr val="000000"/>
                </a:solidFill>
                <a:effectLst/>
                <a:latin typeface="Calibri" panose="020F0502020204030204" pitchFamily="34" charset="0"/>
              </a:rPr>
              <a:t>It indirectly </a:t>
            </a:r>
            <a:r>
              <a:rPr lang="en-US" sz="2000" b="0" i="0" dirty="0">
                <a:solidFill>
                  <a:srgbClr val="000000"/>
                </a:solidFill>
                <a:effectLst/>
                <a:latin typeface="Calibri" panose="020F0502020204030204" pitchFamily="34" charset="0"/>
              </a:rPr>
              <a:t>also adds to the increase in pollution level as engines remain on in most cases, a huge volume of natural resources in forms of petrol and diesel is consumed without any fruitful outcome. Therefore, in order to get rid of these problems or at least reduce them to significant level, newer schemes need to be implemented by bringing in sensor-based automation technique in this field of traffic signaling system.  </a:t>
            </a:r>
            <a:endParaRPr lang="en-IN" sz="2000" dirty="0">
              <a:solidFill>
                <a:schemeClr val="bg1"/>
              </a:solidFill>
            </a:endParaRPr>
          </a:p>
        </p:txBody>
      </p:sp>
    </p:spTree>
    <p:extLst>
      <p:ext uri="{BB962C8B-B14F-4D97-AF65-F5344CB8AC3E}">
        <p14:creationId xmlns:p14="http://schemas.microsoft.com/office/powerpoint/2010/main" val="2664212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94339-D2FC-AFA2-59BC-FDD19B1C858E}"/>
              </a:ext>
            </a:extLst>
          </p:cNvPr>
          <p:cNvSpPr>
            <a:spLocks noGrp="1"/>
          </p:cNvSpPr>
          <p:nvPr>
            <p:ph type="title"/>
          </p:nvPr>
        </p:nvSpPr>
        <p:spPr>
          <a:xfrm>
            <a:off x="1143001" y="745435"/>
            <a:ext cx="9905998" cy="1504052"/>
          </a:xfrm>
        </p:spPr>
        <p:txBody>
          <a:bodyPr/>
          <a:lstStyle/>
          <a:p>
            <a:pPr algn="ctr"/>
            <a:r>
              <a:rPr lang="en-US" b="1" dirty="0">
                <a:solidFill>
                  <a:schemeClr val="accent1">
                    <a:lumMod val="50000"/>
                  </a:schemeClr>
                </a:solidFill>
                <a:latin typeface="Algerian" panose="04020705040A02060702" pitchFamily="82" charset="0"/>
              </a:rPr>
              <a:t>introduction</a:t>
            </a:r>
            <a:endParaRPr lang="en-IN" b="1" dirty="0">
              <a:solidFill>
                <a:schemeClr val="accent1">
                  <a:lumMod val="50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62EEA952-21C4-AAFC-470F-4527F70A8B04}"/>
              </a:ext>
            </a:extLst>
          </p:cNvPr>
          <p:cNvSpPr>
            <a:spLocks noGrp="1"/>
          </p:cNvSpPr>
          <p:nvPr>
            <p:ph idx="1"/>
          </p:nvPr>
        </p:nvSpPr>
        <p:spPr/>
        <p:txBody>
          <a:bodyPr>
            <a:normAutofit/>
          </a:bodyPr>
          <a:lstStyle/>
          <a:p>
            <a:pPr marL="0" indent="0">
              <a:buNone/>
            </a:pPr>
            <a:r>
              <a:rPr lang="en-US" sz="2000" b="0" i="0" dirty="0">
                <a:solidFill>
                  <a:srgbClr val="000000"/>
                </a:solidFill>
                <a:effectLst/>
                <a:latin typeface="Calibri" panose="020F0502020204030204" pitchFamily="34" charset="0"/>
              </a:rPr>
              <a:t>Our project aims at reducing traffic congestion and unwanted long-time delay during the traffic light switch overs especially when the traffic is very low. It is designed to be implemented in places nearing the junctions where the traffic signals are placed, in order to reduce the congestion in these junctions. It keeps a track of the vehicles in each road and accordingly adjusts the time for each traffic light signals. The higher the number of vehicles on the road the longer will be the time delay allotted for that corresponding traffic light signal. The main purpose of this project is, if there will be no traffic on the other signal, one shouldn’t wait for that signal. The system will skip that signal and will move on the next one. </a:t>
            </a:r>
            <a:endParaRPr lang="en-IN" sz="2000" dirty="0"/>
          </a:p>
        </p:txBody>
      </p:sp>
    </p:spTree>
    <p:extLst>
      <p:ext uri="{BB962C8B-B14F-4D97-AF65-F5344CB8AC3E}">
        <p14:creationId xmlns:p14="http://schemas.microsoft.com/office/powerpoint/2010/main" val="3749377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1053F-12B9-A28C-69F7-17DA323A7CD6}"/>
              </a:ext>
            </a:extLst>
          </p:cNvPr>
          <p:cNvSpPr>
            <a:spLocks noGrp="1"/>
          </p:cNvSpPr>
          <p:nvPr>
            <p:ph type="title"/>
          </p:nvPr>
        </p:nvSpPr>
        <p:spPr/>
        <p:txBody>
          <a:bodyPr/>
          <a:lstStyle/>
          <a:p>
            <a:pPr algn="ctr"/>
            <a:r>
              <a:rPr lang="en-US" b="1" dirty="0">
                <a:solidFill>
                  <a:schemeClr val="accent4">
                    <a:lumMod val="75000"/>
                  </a:schemeClr>
                </a:solidFill>
                <a:latin typeface="Algerian" panose="04020705040A02060702" pitchFamily="82" charset="0"/>
              </a:rPr>
              <a:t>Block diagram</a:t>
            </a:r>
            <a:endParaRPr lang="en-IN" b="1" dirty="0">
              <a:solidFill>
                <a:schemeClr val="accent4">
                  <a:lumMod val="75000"/>
                </a:schemeClr>
              </a:solidFill>
              <a:latin typeface="Algerian" panose="04020705040A02060702" pitchFamily="82" charset="0"/>
            </a:endParaRPr>
          </a:p>
        </p:txBody>
      </p:sp>
      <p:sp>
        <p:nvSpPr>
          <p:cNvPr id="3" name="Rectangle: Rounded Corners 2">
            <a:extLst>
              <a:ext uri="{FF2B5EF4-FFF2-40B4-BE49-F238E27FC236}">
                <a16:creationId xmlns:a16="http://schemas.microsoft.com/office/drawing/2014/main" id="{C6AC05DE-7EC5-A3F2-145A-E62A32DE8D68}"/>
              </a:ext>
            </a:extLst>
          </p:cNvPr>
          <p:cNvSpPr/>
          <p:nvPr/>
        </p:nvSpPr>
        <p:spPr>
          <a:xfrm>
            <a:off x="1520687" y="4114800"/>
            <a:ext cx="2335696" cy="1478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Ultrasonic Sensor</a:t>
            </a:r>
            <a:endParaRPr lang="en-IN" sz="3600" dirty="0"/>
          </a:p>
        </p:txBody>
      </p:sp>
      <p:sp>
        <p:nvSpPr>
          <p:cNvPr id="4" name="Arrow: Right 3">
            <a:extLst>
              <a:ext uri="{FF2B5EF4-FFF2-40B4-BE49-F238E27FC236}">
                <a16:creationId xmlns:a16="http://schemas.microsoft.com/office/drawing/2014/main" id="{35A72FFE-FE2F-7448-B8F9-C68B90295A11}"/>
              </a:ext>
            </a:extLst>
          </p:cNvPr>
          <p:cNvSpPr/>
          <p:nvPr/>
        </p:nvSpPr>
        <p:spPr>
          <a:xfrm>
            <a:off x="4194313" y="4631635"/>
            <a:ext cx="367748" cy="4770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D4A6DF60-49D3-AE4E-3CCE-17BC237BAD29}"/>
              </a:ext>
            </a:extLst>
          </p:cNvPr>
          <p:cNvSpPr/>
          <p:nvPr/>
        </p:nvSpPr>
        <p:spPr>
          <a:xfrm>
            <a:off x="4969565" y="4114801"/>
            <a:ext cx="2564296" cy="147857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olidFill>
                  <a:schemeClr val="bg1">
                    <a:lumMod val="85000"/>
                    <a:lumOff val="15000"/>
                  </a:schemeClr>
                </a:solidFill>
              </a:rPr>
              <a:t>Arduino Mega 2560</a:t>
            </a:r>
            <a:endParaRPr lang="en-IN" sz="2800" dirty="0">
              <a:solidFill>
                <a:schemeClr val="bg1">
                  <a:lumMod val="85000"/>
                  <a:lumOff val="15000"/>
                </a:schemeClr>
              </a:solidFill>
            </a:endParaRPr>
          </a:p>
        </p:txBody>
      </p:sp>
      <p:sp>
        <p:nvSpPr>
          <p:cNvPr id="6" name="Arrow: Right 5">
            <a:extLst>
              <a:ext uri="{FF2B5EF4-FFF2-40B4-BE49-F238E27FC236}">
                <a16:creationId xmlns:a16="http://schemas.microsoft.com/office/drawing/2014/main" id="{57456ACD-5C43-C128-019F-F8C0D83348DE}"/>
              </a:ext>
            </a:extLst>
          </p:cNvPr>
          <p:cNvSpPr/>
          <p:nvPr/>
        </p:nvSpPr>
        <p:spPr>
          <a:xfrm>
            <a:off x="7911548" y="4631635"/>
            <a:ext cx="397565" cy="477078"/>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0BD6CCE8-E8F4-4964-98D6-2EB16EF65370}"/>
              </a:ext>
            </a:extLst>
          </p:cNvPr>
          <p:cNvSpPr/>
          <p:nvPr/>
        </p:nvSpPr>
        <p:spPr>
          <a:xfrm>
            <a:off x="8746435" y="4114800"/>
            <a:ext cx="2415208" cy="147857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solidFill>
                  <a:schemeClr val="accent5">
                    <a:lumMod val="50000"/>
                  </a:schemeClr>
                </a:solidFill>
              </a:rPr>
              <a:t>LED(RED, GREEN, YELLOW)</a:t>
            </a:r>
            <a:endParaRPr lang="en-IN" sz="2400" dirty="0">
              <a:solidFill>
                <a:schemeClr val="accent5">
                  <a:lumMod val="50000"/>
                </a:schemeClr>
              </a:solidFill>
            </a:endParaRPr>
          </a:p>
        </p:txBody>
      </p:sp>
      <p:sp>
        <p:nvSpPr>
          <p:cNvPr id="8" name="Arrow: Down 7">
            <a:extLst>
              <a:ext uri="{FF2B5EF4-FFF2-40B4-BE49-F238E27FC236}">
                <a16:creationId xmlns:a16="http://schemas.microsoft.com/office/drawing/2014/main" id="{2681D005-BCB1-6F35-FD85-3B2C5EE30E69}"/>
              </a:ext>
            </a:extLst>
          </p:cNvPr>
          <p:cNvSpPr/>
          <p:nvPr/>
        </p:nvSpPr>
        <p:spPr>
          <a:xfrm>
            <a:off x="5963478" y="3429000"/>
            <a:ext cx="397565" cy="407504"/>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08A08912-F2DF-0CE1-7775-128DBE1A8A91}"/>
              </a:ext>
            </a:extLst>
          </p:cNvPr>
          <p:cNvSpPr/>
          <p:nvPr/>
        </p:nvSpPr>
        <p:spPr>
          <a:xfrm>
            <a:off x="4944716" y="2256147"/>
            <a:ext cx="2435087" cy="974104"/>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2"/>
                </a:solidFill>
              </a:rPr>
              <a:t>Power supply</a:t>
            </a:r>
            <a:endParaRPr lang="en-IN" sz="2800" dirty="0">
              <a:solidFill>
                <a:schemeClr val="bg2"/>
              </a:solidFill>
            </a:endParaRPr>
          </a:p>
        </p:txBody>
      </p:sp>
    </p:spTree>
    <p:extLst>
      <p:ext uri="{BB962C8B-B14F-4D97-AF65-F5344CB8AC3E}">
        <p14:creationId xmlns:p14="http://schemas.microsoft.com/office/powerpoint/2010/main" val="4084139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1C804-1A75-744F-166C-FF223A1567A4}"/>
              </a:ext>
            </a:extLst>
          </p:cNvPr>
          <p:cNvSpPr>
            <a:spLocks noGrp="1"/>
          </p:cNvSpPr>
          <p:nvPr>
            <p:ph type="title"/>
          </p:nvPr>
        </p:nvSpPr>
        <p:spPr>
          <a:xfrm>
            <a:off x="1141413" y="208723"/>
            <a:ext cx="9905998" cy="1113181"/>
          </a:xfrm>
        </p:spPr>
        <p:txBody>
          <a:bodyPr/>
          <a:lstStyle/>
          <a:p>
            <a:pPr algn="ctr"/>
            <a:r>
              <a:rPr lang="en-US" dirty="0">
                <a:solidFill>
                  <a:schemeClr val="accent3">
                    <a:lumMod val="75000"/>
                  </a:schemeClr>
                </a:solidFill>
                <a:latin typeface="Algerian" panose="04020705040A02060702" pitchFamily="82" charset="0"/>
              </a:rPr>
              <a:t>List of components</a:t>
            </a:r>
            <a:endParaRPr lang="en-IN" dirty="0">
              <a:solidFill>
                <a:schemeClr val="accent3">
                  <a:lumMod val="7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204D804A-D622-1E87-468B-19827015F06A}"/>
              </a:ext>
            </a:extLst>
          </p:cNvPr>
          <p:cNvSpPr>
            <a:spLocks noGrp="1"/>
          </p:cNvSpPr>
          <p:nvPr>
            <p:ph idx="1"/>
          </p:nvPr>
        </p:nvSpPr>
        <p:spPr>
          <a:xfrm>
            <a:off x="1141412" y="1470992"/>
            <a:ext cx="9905999" cy="5178286"/>
          </a:xfrm>
        </p:spPr>
        <p:txBody>
          <a:bodyPr>
            <a:normAutofit fontScale="85000" lnSpcReduction="20000"/>
          </a:bodyPr>
          <a:lstStyle/>
          <a:p>
            <a:pPr algn="l" rtl="0" fontAlgn="base"/>
            <a:r>
              <a:rPr lang="en-IN" sz="2900" b="0" i="0" dirty="0">
                <a:solidFill>
                  <a:srgbClr val="000000"/>
                </a:solidFill>
                <a:effectLst/>
                <a:latin typeface="Calibri" panose="020F0502020204030204" pitchFamily="34" charset="0"/>
              </a:rPr>
              <a:t>Arduino Mega 2560 --1 </a:t>
            </a:r>
            <a:endParaRPr lang="en-IN" sz="2900" b="0" i="0" dirty="0">
              <a:solidFill>
                <a:srgbClr val="000000"/>
              </a:solidFill>
              <a:effectLst/>
              <a:latin typeface="Segoe UI" panose="020B0502040204020203" pitchFamily="34" charset="0"/>
            </a:endParaRPr>
          </a:p>
          <a:p>
            <a:pPr algn="l" rtl="0" fontAlgn="base"/>
            <a:r>
              <a:rPr lang="en-IN" sz="2900" b="0" i="0" dirty="0">
                <a:solidFill>
                  <a:srgbClr val="000000"/>
                </a:solidFill>
                <a:effectLst/>
                <a:latin typeface="Calibri" panose="020F0502020204030204" pitchFamily="34" charset="0"/>
              </a:rPr>
              <a:t>Ultrasonic sensor --1 </a:t>
            </a:r>
            <a:endParaRPr lang="en-IN" sz="2900" b="0" i="0" dirty="0">
              <a:solidFill>
                <a:srgbClr val="000000"/>
              </a:solidFill>
              <a:effectLst/>
              <a:latin typeface="Segoe UI" panose="020B0502040204020203" pitchFamily="34" charset="0"/>
            </a:endParaRPr>
          </a:p>
          <a:p>
            <a:pPr algn="l" rtl="0" fontAlgn="base"/>
            <a:r>
              <a:rPr lang="en-IN" sz="2900" b="0" i="0" dirty="0">
                <a:solidFill>
                  <a:srgbClr val="000000"/>
                </a:solidFill>
                <a:effectLst/>
                <a:latin typeface="Calibri" panose="020F0502020204030204" pitchFamily="34" charset="0"/>
              </a:rPr>
              <a:t>Traffic Lights --8 </a:t>
            </a:r>
            <a:endParaRPr lang="en-IN" sz="2900" b="0" i="0" dirty="0">
              <a:solidFill>
                <a:srgbClr val="000000"/>
              </a:solidFill>
              <a:effectLst/>
              <a:latin typeface="Segoe UI" panose="020B0502040204020203" pitchFamily="34" charset="0"/>
            </a:endParaRPr>
          </a:p>
          <a:p>
            <a:pPr marL="0" indent="0" algn="l" rtl="0" fontAlgn="base">
              <a:buNone/>
            </a:pPr>
            <a:r>
              <a:rPr lang="en-IN" sz="2900" b="0" i="0" dirty="0">
                <a:solidFill>
                  <a:srgbClr val="000000"/>
                </a:solidFill>
                <a:effectLst/>
                <a:latin typeface="Calibri" panose="020F0502020204030204" pitchFamily="34" charset="0"/>
              </a:rPr>
              <a:t>      LEDs- </a:t>
            </a:r>
            <a:endParaRPr lang="en-IN" sz="2900" b="0" i="0" dirty="0">
              <a:solidFill>
                <a:srgbClr val="000000"/>
              </a:solidFill>
              <a:effectLst/>
              <a:latin typeface="Segoe UI" panose="020B0502040204020203" pitchFamily="34" charset="0"/>
            </a:endParaRPr>
          </a:p>
          <a:p>
            <a:pPr marL="0" indent="0" algn="l" rtl="0" fontAlgn="base">
              <a:buNone/>
            </a:pPr>
            <a:r>
              <a:rPr lang="en-IN" sz="2900" b="0" i="0" dirty="0">
                <a:solidFill>
                  <a:srgbClr val="000000"/>
                </a:solidFill>
                <a:effectLst/>
                <a:latin typeface="Calibri" panose="020F0502020204030204" pitchFamily="34" charset="0"/>
              </a:rPr>
              <a:t>        </a:t>
            </a:r>
            <a:r>
              <a:rPr lang="en-IN" sz="2900" b="0" i="0" dirty="0" err="1">
                <a:solidFill>
                  <a:srgbClr val="000000"/>
                </a:solidFill>
                <a:effectLst/>
                <a:latin typeface="Calibri" panose="020F0502020204030204" pitchFamily="34" charset="0"/>
              </a:rPr>
              <a:t>i</a:t>
            </a:r>
            <a:r>
              <a:rPr lang="en-IN" sz="2900" b="0" i="0" dirty="0">
                <a:solidFill>
                  <a:srgbClr val="000000"/>
                </a:solidFill>
                <a:effectLst/>
                <a:latin typeface="Calibri" panose="020F0502020204030204" pitchFamily="34" charset="0"/>
              </a:rPr>
              <a:t>)Red </a:t>
            </a:r>
            <a:endParaRPr lang="en-IN" sz="2900" b="0" i="0" dirty="0">
              <a:solidFill>
                <a:srgbClr val="000000"/>
              </a:solidFill>
              <a:effectLst/>
              <a:latin typeface="Segoe UI" panose="020B0502040204020203" pitchFamily="34" charset="0"/>
            </a:endParaRPr>
          </a:p>
          <a:p>
            <a:pPr marL="0" indent="0" algn="l" rtl="0" fontAlgn="base">
              <a:buNone/>
            </a:pPr>
            <a:r>
              <a:rPr lang="en-IN" sz="2900" b="0" i="0" dirty="0">
                <a:solidFill>
                  <a:srgbClr val="000000"/>
                </a:solidFill>
                <a:effectLst/>
                <a:latin typeface="Calibri" panose="020F0502020204030204" pitchFamily="34" charset="0"/>
              </a:rPr>
              <a:t>       ii)green </a:t>
            </a:r>
            <a:endParaRPr lang="en-IN" sz="2900" b="0" i="0" dirty="0">
              <a:solidFill>
                <a:srgbClr val="000000"/>
              </a:solidFill>
              <a:effectLst/>
              <a:latin typeface="Segoe UI" panose="020B0502040204020203" pitchFamily="34" charset="0"/>
            </a:endParaRPr>
          </a:p>
          <a:p>
            <a:pPr marL="0" indent="0" algn="l" rtl="0" fontAlgn="base">
              <a:buNone/>
            </a:pPr>
            <a:r>
              <a:rPr lang="en-IN" sz="2900" b="0" i="0" dirty="0">
                <a:solidFill>
                  <a:srgbClr val="000000"/>
                </a:solidFill>
                <a:effectLst/>
                <a:latin typeface="Calibri" panose="020F0502020204030204" pitchFamily="34" charset="0"/>
              </a:rPr>
              <a:t>      iii)Yellow </a:t>
            </a:r>
            <a:endParaRPr lang="en-IN" sz="2900" b="0" i="0" dirty="0">
              <a:solidFill>
                <a:srgbClr val="000000"/>
              </a:solidFill>
              <a:effectLst/>
              <a:latin typeface="Segoe UI" panose="020B0502040204020203" pitchFamily="34" charset="0"/>
            </a:endParaRPr>
          </a:p>
          <a:p>
            <a:pPr algn="l" rtl="0" fontAlgn="base"/>
            <a:r>
              <a:rPr lang="en-IN" sz="2900" b="0" i="0" dirty="0">
                <a:solidFill>
                  <a:srgbClr val="000000"/>
                </a:solidFill>
                <a:effectLst/>
                <a:latin typeface="Calibri" panose="020F0502020204030204" pitchFamily="34" charset="0"/>
              </a:rPr>
              <a:t>Resistor (10k, 3w) --1 </a:t>
            </a:r>
            <a:endParaRPr lang="en-IN" sz="2900" b="0" i="0" dirty="0">
              <a:solidFill>
                <a:srgbClr val="000000"/>
              </a:solidFill>
              <a:effectLst/>
              <a:latin typeface="Segoe UI" panose="020B0502040204020203" pitchFamily="34" charset="0"/>
            </a:endParaRPr>
          </a:p>
          <a:p>
            <a:pPr algn="l" rtl="0" fontAlgn="base"/>
            <a:r>
              <a:rPr lang="en-IN" sz="2900" b="0" i="0" dirty="0">
                <a:solidFill>
                  <a:srgbClr val="000000"/>
                </a:solidFill>
                <a:effectLst/>
                <a:latin typeface="Calibri" panose="020F0502020204030204" pitchFamily="34" charset="0"/>
              </a:rPr>
              <a:t>Pot-Hg --1 (high granularity interactive potentiometer) </a:t>
            </a:r>
            <a:endParaRPr lang="en-IN" sz="2900" b="0" i="0" dirty="0">
              <a:solidFill>
                <a:srgbClr val="000000"/>
              </a:solidFill>
              <a:effectLst/>
              <a:latin typeface="Segoe UI" panose="020B0502040204020203" pitchFamily="34" charset="0"/>
            </a:endParaRPr>
          </a:p>
          <a:p>
            <a:pPr algn="l" rtl="0" fontAlgn="base"/>
            <a:r>
              <a:rPr lang="en-IN" sz="2900" b="0" i="0">
                <a:solidFill>
                  <a:srgbClr val="000000"/>
                </a:solidFill>
                <a:effectLst/>
                <a:latin typeface="Calibri" panose="020F0502020204030204" pitchFamily="34" charset="0"/>
              </a:rPr>
              <a:t>Connecting wires </a:t>
            </a:r>
            <a:endParaRPr lang="en-IN" sz="2900" b="0" i="0" dirty="0">
              <a:solidFill>
                <a:srgbClr val="000000"/>
              </a:solidFill>
              <a:effectLst/>
              <a:latin typeface="Segoe UI" panose="020B0502040204020203" pitchFamily="34" charset="0"/>
            </a:endParaRPr>
          </a:p>
          <a:p>
            <a:pPr marL="0" indent="0">
              <a:buNone/>
            </a:pPr>
            <a:endParaRPr lang="en-IN" dirty="0"/>
          </a:p>
        </p:txBody>
      </p:sp>
    </p:spTree>
    <p:extLst>
      <p:ext uri="{BB962C8B-B14F-4D97-AF65-F5344CB8AC3E}">
        <p14:creationId xmlns:p14="http://schemas.microsoft.com/office/powerpoint/2010/main" val="20760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6382A-100C-305A-FE83-0A0AEC777FDE}"/>
              </a:ext>
            </a:extLst>
          </p:cNvPr>
          <p:cNvSpPr>
            <a:spLocks noGrp="1"/>
          </p:cNvSpPr>
          <p:nvPr>
            <p:ph type="title"/>
          </p:nvPr>
        </p:nvSpPr>
        <p:spPr>
          <a:xfrm>
            <a:off x="1141413" y="407504"/>
            <a:ext cx="9905998" cy="795131"/>
          </a:xfrm>
        </p:spPr>
        <p:txBody>
          <a:bodyPr/>
          <a:lstStyle/>
          <a:p>
            <a:pPr algn="ctr"/>
            <a:r>
              <a:rPr lang="en-US" dirty="0">
                <a:solidFill>
                  <a:schemeClr val="bg2">
                    <a:lumMod val="75000"/>
                  </a:schemeClr>
                </a:solidFill>
                <a:latin typeface="Algerian"/>
              </a:rPr>
              <a:t>Project </a:t>
            </a:r>
            <a:r>
              <a:rPr lang="en-US" dirty="0" err="1">
                <a:solidFill>
                  <a:schemeClr val="bg2">
                    <a:lumMod val="75000"/>
                  </a:schemeClr>
                </a:solidFill>
                <a:latin typeface="Algerian"/>
              </a:rPr>
              <a:t>explANation</a:t>
            </a:r>
            <a:endParaRPr lang="en-IN" dirty="0">
              <a:solidFill>
                <a:schemeClr val="bg2">
                  <a:lumMod val="7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B33DBEE4-96A7-CED5-F5EB-0EAB6668D850}"/>
              </a:ext>
            </a:extLst>
          </p:cNvPr>
          <p:cNvSpPr>
            <a:spLocks noGrp="1"/>
          </p:cNvSpPr>
          <p:nvPr>
            <p:ph idx="1"/>
          </p:nvPr>
        </p:nvSpPr>
        <p:spPr>
          <a:xfrm>
            <a:off x="1141412" y="1371600"/>
            <a:ext cx="9905999" cy="5078896"/>
          </a:xfrm>
        </p:spPr>
        <p:txBody>
          <a:bodyPr>
            <a:normAutofit/>
          </a:bodyPr>
          <a:lstStyle/>
          <a:p>
            <a:pPr algn="l" rtl="0" fontAlgn="base"/>
            <a:r>
              <a:rPr lang="en-IN" sz="1800" b="0" i="0" dirty="0">
                <a:solidFill>
                  <a:srgbClr val="000000"/>
                </a:solidFill>
                <a:effectLst/>
                <a:latin typeface="Calibri" panose="020F0502020204030204" pitchFamily="34" charset="0"/>
              </a:rPr>
              <a:t>The model works on the principle of changing of Traffic signals based on the density through an assigned section of the road. There is one Ultrasonic sensor placed at the centre of crossroad which rotates 360 degree and checks the density of the 4 lanes area covered by the sensors. Here we are using Ultrasonic sensor to design an intelligent traffic control system. In order to measure the density of traffic on each side, Ultrasonic sensor will be kept at the centre of crossroad where it rotates 360 degrees. Ultrasonic sensor consists of an Ultrasonic transmitter and an Ultrasonic receiver. Just as the name suggests, the Ultrasonic transmitter transmits the ultrasonic sound and the receiver is responsible to receive the ultrasonic sound. The whole system is controlled by the microcontroller which is the Arduino. Arduino is interfaced with Ultrasonic sensor. As the vehicle passes through these Ultrasonic sensor will detect the vehicle &amp; will send the information to the Arduino. The total no of Ultrasonic sensors required are 1 and </a:t>
            </a:r>
            <a:r>
              <a:rPr lang="en-IN" sz="1800" b="0" i="0" dirty="0" err="1">
                <a:solidFill>
                  <a:srgbClr val="000000"/>
                </a:solidFill>
                <a:effectLst/>
                <a:latin typeface="Calibri" panose="020F0502020204030204" pitchFamily="34" charset="0"/>
              </a:rPr>
              <a:t>Led’s</a:t>
            </a:r>
            <a:r>
              <a:rPr lang="en-IN" sz="1800" b="0" i="0" dirty="0">
                <a:solidFill>
                  <a:srgbClr val="000000"/>
                </a:solidFill>
                <a:effectLst/>
                <a:latin typeface="Calibri" panose="020F0502020204030204" pitchFamily="34" charset="0"/>
              </a:rPr>
              <a:t> 12. </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r>
              <a:rPr lang="en-IN" sz="1800" b="0" i="0" dirty="0">
                <a:solidFill>
                  <a:srgbClr val="000000"/>
                </a:solidFill>
                <a:effectLst/>
                <a:latin typeface="Calibri" panose="020F0502020204030204" pitchFamily="34" charset="0"/>
              </a:rPr>
              <a:t>Three sets of LEDs via Green, Yellow and Red are used to indicate the GO state, Ready to Go state and WAIT state. The LEDs G (green), Y (yellow) and R (red) glow in following sequence.</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endParaRPr lang="en-IN" dirty="0"/>
          </a:p>
        </p:txBody>
      </p:sp>
    </p:spTree>
    <p:extLst>
      <p:ext uri="{BB962C8B-B14F-4D97-AF65-F5344CB8AC3E}">
        <p14:creationId xmlns:p14="http://schemas.microsoft.com/office/powerpoint/2010/main" val="547493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067966-7307-9481-BF47-36B122D7C3D3}"/>
              </a:ext>
            </a:extLst>
          </p:cNvPr>
          <p:cNvPicPr>
            <a:picLocks noChangeAspect="1"/>
          </p:cNvPicPr>
          <p:nvPr/>
        </p:nvPicPr>
        <p:blipFill>
          <a:blip r:embed="rId2"/>
          <a:stretch>
            <a:fillRect/>
          </a:stretch>
        </p:blipFill>
        <p:spPr>
          <a:xfrm>
            <a:off x="1057836" y="665408"/>
            <a:ext cx="9843247" cy="6022264"/>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6" name="Title 5">
            <a:extLst>
              <a:ext uri="{FF2B5EF4-FFF2-40B4-BE49-F238E27FC236}">
                <a16:creationId xmlns:a16="http://schemas.microsoft.com/office/drawing/2014/main" id="{C8450840-A4B0-73E2-14EB-0F380D3B5C24}"/>
              </a:ext>
            </a:extLst>
          </p:cNvPr>
          <p:cNvSpPr>
            <a:spLocks noGrp="1"/>
          </p:cNvSpPr>
          <p:nvPr>
            <p:ph type="title"/>
          </p:nvPr>
        </p:nvSpPr>
        <p:spPr>
          <a:xfrm>
            <a:off x="1513589" y="0"/>
            <a:ext cx="8931740" cy="869576"/>
          </a:xfrm>
        </p:spPr>
        <p:txBody>
          <a:bodyPr>
            <a:normAutofit/>
          </a:bodyPr>
          <a:lstStyle/>
          <a:p>
            <a:pPr algn="ctr"/>
            <a:r>
              <a:rPr lang="en-IN" sz="3200">
                <a:solidFill>
                  <a:schemeClr val="bg2">
                    <a:lumMod val="50000"/>
                  </a:schemeClr>
                </a:solidFill>
                <a:latin typeface="Algerian" panose="04020705040A02060702" pitchFamily="82" charset="0"/>
              </a:rPr>
              <a:t>circuit</a:t>
            </a:r>
            <a:endParaRPr lang="en-IN" sz="3200" dirty="0">
              <a:solidFill>
                <a:schemeClr val="bg2">
                  <a:lumMod val="50000"/>
                </a:schemeClr>
              </a:solidFill>
              <a:latin typeface="Algerian" panose="04020705040A02060702" pitchFamily="82" charset="0"/>
            </a:endParaRPr>
          </a:p>
        </p:txBody>
      </p:sp>
    </p:spTree>
    <p:extLst>
      <p:ext uri="{BB962C8B-B14F-4D97-AF65-F5344CB8AC3E}">
        <p14:creationId xmlns:p14="http://schemas.microsoft.com/office/powerpoint/2010/main" val="3575162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38459C-D745-E077-CA59-9526FCD776CA}"/>
              </a:ext>
            </a:extLst>
          </p:cNvPr>
          <p:cNvSpPr>
            <a:spLocks noGrp="1"/>
          </p:cNvSpPr>
          <p:nvPr>
            <p:ph idx="1"/>
          </p:nvPr>
        </p:nvSpPr>
        <p:spPr>
          <a:xfrm>
            <a:off x="1141412" y="407504"/>
            <a:ext cx="9905999" cy="5383697"/>
          </a:xfrm>
        </p:spPr>
        <p:txBody>
          <a:bodyPr>
            <a:normAutofit lnSpcReduction="10000"/>
          </a:bodyPr>
          <a:lstStyle/>
          <a:p>
            <a:pPr marL="0" indent="0" algn="l" rtl="0" fontAlgn="base">
              <a:buNone/>
            </a:pPr>
            <a:r>
              <a:rPr lang="en-IN" sz="1800" b="0" i="0" dirty="0">
                <a:solidFill>
                  <a:srgbClr val="000000"/>
                </a:solidFill>
                <a:effectLst/>
                <a:latin typeface="Calibri" panose="020F0502020204030204" pitchFamily="34" charset="0"/>
              </a:rPr>
              <a:t> </a:t>
            </a:r>
            <a:r>
              <a:rPr lang="en-IN" sz="1800" b="0" i="0" dirty="0">
                <a:solidFill>
                  <a:srgbClr val="000000"/>
                </a:solidFill>
                <a:effectLst/>
                <a:latin typeface="Symbol" panose="05050102010706020507" pitchFamily="18" charset="2"/>
              </a:rPr>
              <a:t>·</a:t>
            </a:r>
            <a:r>
              <a:rPr lang="en-IN" sz="1800" b="0" i="0" dirty="0">
                <a:solidFill>
                  <a:srgbClr val="000000"/>
                </a:solidFill>
                <a:effectLst/>
                <a:latin typeface="Calibri" panose="020F0502020204030204" pitchFamily="34" charset="0"/>
              </a:rPr>
              <a:t> G1-R2-R3-R4 </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marL="0" indent="0" algn="l" rtl="0" fontAlgn="base">
              <a:buNone/>
            </a:pPr>
            <a:r>
              <a:rPr lang="en-IN" sz="1800" b="0" i="0" dirty="0">
                <a:solidFill>
                  <a:srgbClr val="000000"/>
                </a:solidFill>
                <a:effectLst/>
                <a:latin typeface="Symbol" panose="05050102010706020507" pitchFamily="18" charset="2"/>
              </a:rPr>
              <a:t>·</a:t>
            </a:r>
            <a:r>
              <a:rPr lang="en-IN" sz="1800" b="0" i="0" dirty="0">
                <a:solidFill>
                  <a:srgbClr val="000000"/>
                </a:solidFill>
                <a:effectLst/>
                <a:latin typeface="Calibri" panose="020F0502020204030204" pitchFamily="34" charset="0"/>
              </a:rPr>
              <a:t> Y1-R2-R3-R4</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marL="0" indent="0" algn="l" rtl="0" fontAlgn="base">
              <a:buNone/>
            </a:pPr>
            <a:r>
              <a:rPr lang="en-IN" sz="1800" b="0" i="0" dirty="0">
                <a:solidFill>
                  <a:srgbClr val="000000"/>
                </a:solidFill>
                <a:effectLst/>
                <a:latin typeface="Calibri" panose="020F0502020204030204" pitchFamily="34" charset="0"/>
              </a:rPr>
              <a:t> </a:t>
            </a:r>
            <a:r>
              <a:rPr lang="en-IN" sz="1800" b="0" i="0" dirty="0">
                <a:solidFill>
                  <a:srgbClr val="000000"/>
                </a:solidFill>
                <a:effectLst/>
                <a:latin typeface="Symbol" panose="05050102010706020507" pitchFamily="18" charset="2"/>
              </a:rPr>
              <a:t>·</a:t>
            </a:r>
            <a:r>
              <a:rPr lang="en-IN" sz="1800" b="0" i="0" dirty="0">
                <a:solidFill>
                  <a:srgbClr val="000000"/>
                </a:solidFill>
                <a:effectLst/>
                <a:latin typeface="Calibri" panose="020F0502020204030204" pitchFamily="34" charset="0"/>
              </a:rPr>
              <a:t> R1-G2-R3-R4 </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marL="0" indent="0" algn="l" rtl="0" fontAlgn="base">
              <a:buNone/>
            </a:pPr>
            <a:r>
              <a:rPr lang="en-IN" sz="1800" b="0" i="0" dirty="0">
                <a:solidFill>
                  <a:srgbClr val="000000"/>
                </a:solidFill>
                <a:effectLst/>
                <a:latin typeface="Symbol" panose="05050102010706020507" pitchFamily="18" charset="2"/>
              </a:rPr>
              <a:t>·</a:t>
            </a:r>
            <a:r>
              <a:rPr lang="en-IN" sz="1800" b="0" i="0" dirty="0">
                <a:solidFill>
                  <a:srgbClr val="000000"/>
                </a:solidFill>
                <a:effectLst/>
                <a:latin typeface="Calibri" panose="020F0502020204030204" pitchFamily="34" charset="0"/>
              </a:rPr>
              <a:t> R1-Y2-R3-R4.</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marL="0" indent="0" algn="l" rtl="0" fontAlgn="base">
              <a:buNone/>
            </a:pPr>
            <a:r>
              <a:rPr lang="en-IN" sz="1800" b="0" i="0" dirty="0">
                <a:solidFill>
                  <a:srgbClr val="000000"/>
                </a:solidFill>
                <a:effectLst/>
                <a:latin typeface="Calibri" panose="020F0502020204030204" pitchFamily="34" charset="0"/>
              </a:rPr>
              <a:t> </a:t>
            </a:r>
            <a:r>
              <a:rPr lang="en-IN" sz="1800" b="0" i="0" dirty="0">
                <a:solidFill>
                  <a:srgbClr val="000000"/>
                </a:solidFill>
                <a:effectLst/>
                <a:latin typeface="Symbol" panose="05050102010706020507" pitchFamily="18" charset="2"/>
              </a:rPr>
              <a:t>·</a:t>
            </a:r>
            <a:r>
              <a:rPr lang="en-IN" sz="1800" b="0" i="0" dirty="0">
                <a:solidFill>
                  <a:srgbClr val="000000"/>
                </a:solidFill>
                <a:effectLst/>
                <a:latin typeface="Calibri" panose="020F0502020204030204" pitchFamily="34" charset="0"/>
              </a:rPr>
              <a:t> R1-R2-G3-R4</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marL="0" indent="0" algn="l" rtl="0" fontAlgn="base">
              <a:buNone/>
            </a:pPr>
            <a:r>
              <a:rPr lang="en-IN" sz="1800" b="0" i="0" dirty="0">
                <a:solidFill>
                  <a:srgbClr val="000000"/>
                </a:solidFill>
                <a:effectLst/>
                <a:latin typeface="Calibri" panose="020F0502020204030204" pitchFamily="34" charset="0"/>
              </a:rPr>
              <a:t> </a:t>
            </a:r>
            <a:r>
              <a:rPr lang="en-IN" sz="1800" b="0" i="0" dirty="0">
                <a:solidFill>
                  <a:srgbClr val="000000"/>
                </a:solidFill>
                <a:effectLst/>
                <a:latin typeface="Symbol" panose="05050102010706020507" pitchFamily="18" charset="2"/>
              </a:rPr>
              <a:t>·</a:t>
            </a:r>
            <a:r>
              <a:rPr lang="en-IN" sz="1800" b="0" i="0" dirty="0">
                <a:solidFill>
                  <a:srgbClr val="000000"/>
                </a:solidFill>
                <a:effectLst/>
                <a:latin typeface="Calibri" panose="020F0502020204030204" pitchFamily="34" charset="0"/>
              </a:rPr>
              <a:t> R1-R2-Y3-R4</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marL="0" indent="0" algn="l" rtl="0" fontAlgn="base">
              <a:buNone/>
            </a:pPr>
            <a:r>
              <a:rPr lang="en-IN" sz="1800" b="0" i="0" dirty="0">
                <a:solidFill>
                  <a:srgbClr val="000000"/>
                </a:solidFill>
                <a:effectLst/>
                <a:latin typeface="Calibri" panose="020F0502020204030204" pitchFamily="34" charset="0"/>
              </a:rPr>
              <a:t> </a:t>
            </a:r>
            <a:r>
              <a:rPr lang="en-IN" sz="1800" b="0" i="0" dirty="0">
                <a:solidFill>
                  <a:srgbClr val="000000"/>
                </a:solidFill>
                <a:effectLst/>
                <a:latin typeface="Symbol" panose="05050102010706020507" pitchFamily="18" charset="2"/>
              </a:rPr>
              <a:t>·</a:t>
            </a:r>
            <a:r>
              <a:rPr lang="en-IN" sz="1800" b="0" i="0" dirty="0">
                <a:solidFill>
                  <a:srgbClr val="000000"/>
                </a:solidFill>
                <a:effectLst/>
                <a:latin typeface="Calibri" panose="020F0502020204030204" pitchFamily="34" charset="0"/>
              </a:rPr>
              <a:t> R1-R2-R3-G4</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marL="0" indent="0" algn="l" rtl="0" fontAlgn="base">
              <a:buNone/>
            </a:pPr>
            <a:r>
              <a:rPr lang="en-IN" sz="1800" b="0" i="0" dirty="0">
                <a:solidFill>
                  <a:srgbClr val="000000"/>
                </a:solidFill>
                <a:effectLst/>
                <a:latin typeface="Calibri" panose="020F0502020204030204" pitchFamily="34" charset="0"/>
              </a:rPr>
              <a:t> </a:t>
            </a:r>
            <a:r>
              <a:rPr lang="en-IN" sz="1800" b="0" i="0" dirty="0">
                <a:solidFill>
                  <a:srgbClr val="000000"/>
                </a:solidFill>
                <a:effectLst/>
                <a:latin typeface="Symbol" panose="05050102010706020507" pitchFamily="18" charset="2"/>
              </a:rPr>
              <a:t>·</a:t>
            </a:r>
            <a:r>
              <a:rPr lang="en-IN" sz="1800" b="0" i="0" dirty="0">
                <a:solidFill>
                  <a:srgbClr val="000000"/>
                </a:solidFill>
                <a:effectLst/>
                <a:latin typeface="Calibri" panose="020F0502020204030204" pitchFamily="34" charset="0"/>
              </a:rPr>
              <a:t> R1-R2-R3-Y4 </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marL="0" indent="0" algn="l" rtl="0" fontAlgn="base">
              <a:buNone/>
            </a:pPr>
            <a:r>
              <a:rPr lang="en-IN" sz="1800" b="0" i="0" dirty="0">
                <a:solidFill>
                  <a:srgbClr val="000000"/>
                </a:solidFill>
                <a:effectLst/>
                <a:latin typeface="Calibri" panose="020F0502020204030204" pitchFamily="34" charset="0"/>
              </a:rPr>
              <a:t>i.e., timing-based traffic signal will be automatically implemented when all the signals having same condition.</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marL="0" indent="0" algn="l" rtl="0" fontAlgn="base">
              <a:buNone/>
            </a:pPr>
            <a:r>
              <a:rPr lang="en-IN" sz="1800" b="0" i="0" dirty="0">
                <a:solidFill>
                  <a:srgbClr val="000000"/>
                </a:solidFill>
                <a:effectLst/>
                <a:latin typeface="Calibri" panose="020F0502020204030204" pitchFamily="34" charset="0"/>
              </a:rPr>
              <a:t>When Ultrasonic sensor start receiving signal the delay time for green signal of each lane will change accordingly. For distance less than 200 inch delay time is 2 seconds and for distance greater than 200 inch and less than 300 inch delay time is 4 seconds and for greater than 300 it is 6 seconds.</a:t>
            </a:r>
            <a:endParaRPr lang="en-US" b="0" i="0" dirty="0">
              <a:solidFill>
                <a:srgbClr val="000000"/>
              </a:solidFill>
              <a:effectLst/>
              <a:latin typeface="Segoe UI" panose="020B0502040204020203" pitchFamily="34" charset="0"/>
            </a:endParaRPr>
          </a:p>
          <a:p>
            <a:endParaRPr lang="en-US" dirty="0"/>
          </a:p>
        </p:txBody>
      </p:sp>
    </p:spTree>
    <p:extLst>
      <p:ext uri="{BB962C8B-B14F-4D97-AF65-F5344CB8AC3E}">
        <p14:creationId xmlns:p14="http://schemas.microsoft.com/office/powerpoint/2010/main" val="2758436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3A1BB8-851E-5C3A-36E1-FDF6D980E235}"/>
              </a:ext>
            </a:extLst>
          </p:cNvPr>
          <p:cNvPicPr>
            <a:picLocks noChangeAspect="1"/>
          </p:cNvPicPr>
          <p:nvPr/>
        </p:nvPicPr>
        <p:blipFill>
          <a:blip r:embed="rId2"/>
          <a:stretch>
            <a:fillRect/>
          </a:stretch>
        </p:blipFill>
        <p:spPr>
          <a:xfrm>
            <a:off x="295835" y="624964"/>
            <a:ext cx="11600329" cy="5301796"/>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8389258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BE790C7D25CC146B7CEBDD23FFF07F8" ma:contentTypeVersion="7" ma:contentTypeDescription="Create a new document." ma:contentTypeScope="" ma:versionID="311d6deeeaa126d21d47361020ae06d2">
  <xsd:schema xmlns:xsd="http://www.w3.org/2001/XMLSchema" xmlns:xs="http://www.w3.org/2001/XMLSchema" xmlns:p="http://schemas.microsoft.com/office/2006/metadata/properties" xmlns:ns3="2cd3b494-c7d4-495a-8fac-2fdb30cdaaa1" xmlns:ns4="c81fc5cc-82e8-4895-b87e-d578c3d377ba" targetNamespace="http://schemas.microsoft.com/office/2006/metadata/properties" ma:root="true" ma:fieldsID="37b47a487728e3117a3cc6685d196763" ns3:_="" ns4:_="">
    <xsd:import namespace="2cd3b494-c7d4-495a-8fac-2fdb30cdaaa1"/>
    <xsd:import namespace="c81fc5cc-82e8-4895-b87e-d578c3d377b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d3b494-c7d4-495a-8fac-2fdb30cdaa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81fc5cc-82e8-4895-b87e-d578c3d377b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B99914D-D3FF-462C-B482-580DBBE02F4A}">
  <ds:schemaRefs>
    <ds:schemaRef ds:uri="http://schemas.microsoft.com/sharepoint/v3/contenttype/forms"/>
  </ds:schemaRefs>
</ds:datastoreItem>
</file>

<file path=customXml/itemProps2.xml><?xml version="1.0" encoding="utf-8"?>
<ds:datastoreItem xmlns:ds="http://schemas.openxmlformats.org/officeDocument/2006/customXml" ds:itemID="{586CA57B-D58D-46B3-A0ED-255F3335E297}">
  <ds:schemaRefs>
    <ds:schemaRef ds:uri="2cd3b494-c7d4-495a-8fac-2fdb30cdaaa1"/>
    <ds:schemaRef ds:uri="c81fc5cc-82e8-4895-b87e-d578c3d377b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3F7C731-609B-4409-A0A8-E5684739AAC9}">
  <ds:schemaRefs>
    <ds:schemaRef ds:uri="2cd3b494-c7d4-495a-8fac-2fdb30cdaaa1"/>
    <ds:schemaRef ds:uri="c81fc5cc-82e8-4895-b87e-d578c3d377b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TM04033919[[fn=Circuit]]</Template>
  <TotalTime>441</TotalTime>
  <Words>885</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Algerian</vt:lpstr>
      <vt:lpstr>Arial</vt:lpstr>
      <vt:lpstr>Bahnschrift SemiBold SemiConden</vt:lpstr>
      <vt:lpstr>Calibri</vt:lpstr>
      <vt:lpstr>Segoe UI</vt:lpstr>
      <vt:lpstr>Symbol</vt:lpstr>
      <vt:lpstr>Tw Cen MT</vt:lpstr>
      <vt:lpstr>WordVisiCarriageReturn_MSFontService</vt:lpstr>
      <vt:lpstr>Circuit</vt:lpstr>
      <vt:lpstr>Iit bhu (Varanasi)  EXPLORATORY PROJECT</vt:lpstr>
      <vt:lpstr>Why this project ?</vt:lpstr>
      <vt:lpstr>introduction</vt:lpstr>
      <vt:lpstr>Block diagram</vt:lpstr>
      <vt:lpstr>List of components</vt:lpstr>
      <vt:lpstr>Project explANation</vt:lpstr>
      <vt:lpstr>circuit</vt:lpstr>
      <vt:lpstr>PowerPoint Presentation</vt:lpstr>
      <vt:lpstr>PowerPoint Presentation</vt:lpstr>
      <vt:lpstr>PowerPoint Presentation</vt:lpstr>
      <vt:lpstr>FOR PEdestrian</vt:lpstr>
      <vt:lpstr>Result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PROJECT</dc:title>
  <dc:creator>Abhishek Kumar</dc:creator>
  <cp:lastModifiedBy>Abhishek Kumar</cp:lastModifiedBy>
  <cp:revision>21</cp:revision>
  <dcterms:created xsi:type="dcterms:W3CDTF">2022-05-03T10:52:14Z</dcterms:created>
  <dcterms:modified xsi:type="dcterms:W3CDTF">2022-05-06T08:55:25Z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0x0101008BE790C7D25CC146B7CEBDD23FFF07F8</vt:lpwstr>
  </property>
</Properties>
</file>