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4"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637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891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900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570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0983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383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790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362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5587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6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93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8509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191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737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325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8175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103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31-Jul-19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631276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glass+identific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Glass Classification</a:t>
            </a:r>
          </a:p>
        </p:txBody>
      </p:sp>
      <p:sp>
        <p:nvSpPr>
          <p:cNvPr id="3" name="Subtitle 2"/>
          <p:cNvSpPr>
            <a:spLocks noGrp="1"/>
          </p:cNvSpPr>
          <p:nvPr>
            <p:ph type="subTitle" idx="1"/>
          </p:nvPr>
        </p:nvSpPr>
        <p:spPr/>
        <p:txBody>
          <a:bodyPr/>
          <a:lstStyle/>
          <a:p>
            <a:r>
              <a:rPr lang="en-US" dirty="0"/>
              <a:t>Adil Naqvi and Umar Rehman</a:t>
            </a:r>
          </a:p>
        </p:txBody>
      </p:sp>
    </p:spTree>
    <p:extLst>
      <p:ext uri="{BB962C8B-B14F-4D97-AF65-F5344CB8AC3E}">
        <p14:creationId xmlns:p14="http://schemas.microsoft.com/office/powerpoint/2010/main" val="709396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8213486"/>
              </p:ext>
            </p:extLst>
          </p:nvPr>
        </p:nvGraphicFramePr>
        <p:xfrm>
          <a:off x="2242945" y="2190750"/>
          <a:ext cx="8680428" cy="3345076"/>
        </p:xfrm>
        <a:graphic>
          <a:graphicData uri="http://schemas.openxmlformats.org/drawingml/2006/table">
            <a:tbl>
              <a:tblPr/>
              <a:tblGrid>
                <a:gridCol w="964492">
                  <a:extLst>
                    <a:ext uri="{9D8B030D-6E8A-4147-A177-3AD203B41FA5}">
                      <a16:colId xmlns:a16="http://schemas.microsoft.com/office/drawing/2014/main" val="3652379180"/>
                    </a:ext>
                  </a:extLst>
                </a:gridCol>
                <a:gridCol w="964492">
                  <a:extLst>
                    <a:ext uri="{9D8B030D-6E8A-4147-A177-3AD203B41FA5}">
                      <a16:colId xmlns:a16="http://schemas.microsoft.com/office/drawing/2014/main" val="3976067762"/>
                    </a:ext>
                  </a:extLst>
                </a:gridCol>
                <a:gridCol w="964492">
                  <a:extLst>
                    <a:ext uri="{9D8B030D-6E8A-4147-A177-3AD203B41FA5}">
                      <a16:colId xmlns:a16="http://schemas.microsoft.com/office/drawing/2014/main" val="2243944804"/>
                    </a:ext>
                  </a:extLst>
                </a:gridCol>
                <a:gridCol w="964492">
                  <a:extLst>
                    <a:ext uri="{9D8B030D-6E8A-4147-A177-3AD203B41FA5}">
                      <a16:colId xmlns:a16="http://schemas.microsoft.com/office/drawing/2014/main" val="638363834"/>
                    </a:ext>
                  </a:extLst>
                </a:gridCol>
                <a:gridCol w="964492">
                  <a:extLst>
                    <a:ext uri="{9D8B030D-6E8A-4147-A177-3AD203B41FA5}">
                      <a16:colId xmlns:a16="http://schemas.microsoft.com/office/drawing/2014/main" val="2165578003"/>
                    </a:ext>
                  </a:extLst>
                </a:gridCol>
                <a:gridCol w="964492">
                  <a:extLst>
                    <a:ext uri="{9D8B030D-6E8A-4147-A177-3AD203B41FA5}">
                      <a16:colId xmlns:a16="http://schemas.microsoft.com/office/drawing/2014/main" val="658076847"/>
                    </a:ext>
                  </a:extLst>
                </a:gridCol>
                <a:gridCol w="964492">
                  <a:extLst>
                    <a:ext uri="{9D8B030D-6E8A-4147-A177-3AD203B41FA5}">
                      <a16:colId xmlns:a16="http://schemas.microsoft.com/office/drawing/2014/main" val="1967606122"/>
                    </a:ext>
                  </a:extLst>
                </a:gridCol>
                <a:gridCol w="964492">
                  <a:extLst>
                    <a:ext uri="{9D8B030D-6E8A-4147-A177-3AD203B41FA5}">
                      <a16:colId xmlns:a16="http://schemas.microsoft.com/office/drawing/2014/main" val="3628950535"/>
                    </a:ext>
                  </a:extLst>
                </a:gridCol>
                <a:gridCol w="964492">
                  <a:extLst>
                    <a:ext uri="{9D8B030D-6E8A-4147-A177-3AD203B41FA5}">
                      <a16:colId xmlns:a16="http://schemas.microsoft.com/office/drawing/2014/main" val="1110131293"/>
                    </a:ext>
                  </a:extLst>
                </a:gridCol>
              </a:tblGrid>
              <a:tr h="477868">
                <a:tc>
                  <a:txBody>
                    <a:bodyPr/>
                    <a:lstStyle/>
                    <a:p>
                      <a:pPr algn="ctr" fontAlgn="b"/>
                      <a:endParaRPr lang="en-US" sz="2000" b="0" i="0" u="none" strike="noStrike">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fontAlgn="b"/>
                      <a:r>
                        <a:rPr lang="en-US" sz="2000" b="1" i="0" u="none" strike="noStrike">
                          <a:solidFill>
                            <a:srgbClr val="FFFFFF"/>
                          </a:solidFill>
                          <a:effectLst/>
                          <a:latin typeface="Calibri" panose="020F0502020204030204" pitchFamily="34" charset="0"/>
                        </a:rPr>
                        <a:t>original_data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EA9DB"/>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2000" b="1" i="0" u="none" strike="noStrike">
                          <a:solidFill>
                            <a:srgbClr val="FFFFFF"/>
                          </a:solidFill>
                          <a:effectLst/>
                          <a:latin typeface="Calibri" panose="020F0502020204030204" pitchFamily="34" charset="0"/>
                        </a:rPr>
                        <a:t>3_classes_dropped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8573500"/>
                  </a:ext>
                </a:extLst>
              </a:tr>
              <a:tr h="477868">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i="0" u="none" strike="noStrike">
                          <a:solidFill>
                            <a:srgbClr val="000000"/>
                          </a:solidFill>
                          <a:effectLst/>
                          <a:latin typeface="Calibri" panose="020F0502020204030204" pitchFamily="34" charset="0"/>
                        </a:rPr>
                        <a:t>avg acc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i="0" u="none" strike="noStrike">
                          <a:solidFill>
                            <a:srgbClr val="000000"/>
                          </a:solidFill>
                          <a:effectLst/>
                          <a:latin typeface="Calibri" panose="020F0502020204030204" pitchFamily="34" charset="0"/>
                        </a:rPr>
                        <a:t>avg f1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i="0" u="none" strike="noStrike">
                          <a:solidFill>
                            <a:srgbClr val="000000"/>
                          </a:solidFill>
                          <a:effectLst/>
                          <a:latin typeface="Calibri" panose="020F0502020204030204" pitchFamily="34" charset="0"/>
                        </a:rPr>
                        <a:t>max acc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i="0" u="none" strike="noStrike">
                          <a:solidFill>
                            <a:srgbClr val="000000"/>
                          </a:solidFill>
                          <a:effectLst/>
                          <a:latin typeface="Calibri" panose="020F0502020204030204" pitchFamily="34" charset="0"/>
                        </a:rPr>
                        <a:t>max f1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i="0" u="none" strike="noStrike">
                          <a:solidFill>
                            <a:srgbClr val="000000"/>
                          </a:solidFill>
                          <a:effectLst/>
                          <a:latin typeface="Calibri" panose="020F0502020204030204" pitchFamily="34" charset="0"/>
                        </a:rPr>
                        <a:t>avg acc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i="0" u="none" strike="noStrike">
                          <a:solidFill>
                            <a:srgbClr val="000000"/>
                          </a:solidFill>
                          <a:effectLst/>
                          <a:latin typeface="Calibri" panose="020F0502020204030204" pitchFamily="34" charset="0"/>
                        </a:rPr>
                        <a:t>avg f1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i="0" u="none" strike="noStrike">
                          <a:solidFill>
                            <a:srgbClr val="000000"/>
                          </a:solidFill>
                          <a:effectLst/>
                          <a:latin typeface="Calibri" panose="020F0502020204030204" pitchFamily="34" charset="0"/>
                        </a:rPr>
                        <a:t>max acc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i="0" u="none" strike="noStrike">
                          <a:solidFill>
                            <a:srgbClr val="000000"/>
                          </a:solidFill>
                          <a:effectLst/>
                          <a:latin typeface="Calibri" panose="020F0502020204030204" pitchFamily="34" charset="0"/>
                        </a:rPr>
                        <a:t>max f1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814613"/>
                  </a:ext>
                </a:extLst>
              </a:tr>
              <a:tr h="477868">
                <a:tc>
                  <a:txBody>
                    <a:bodyPr/>
                    <a:lstStyle/>
                    <a:p>
                      <a:pPr algn="l" fontAlgn="b"/>
                      <a:r>
                        <a:rPr lang="en-US" sz="2000" b="1" i="0" u="none" strike="noStrike">
                          <a:solidFill>
                            <a:srgbClr val="000000"/>
                          </a:solidFill>
                          <a:effectLst/>
                          <a:latin typeface="Calibri" panose="020F0502020204030204" pitchFamily="34" charset="0"/>
                        </a:rPr>
                        <a:t>linear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88.6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88.6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8583896"/>
                  </a:ext>
                </a:extLst>
              </a:tr>
              <a:tr h="477868">
                <a:tc>
                  <a:txBody>
                    <a:bodyPr/>
                    <a:lstStyle/>
                    <a:p>
                      <a:pPr algn="l" fontAlgn="b"/>
                      <a:r>
                        <a:rPr lang="en-US" sz="2000" b="1" i="0" u="none" strike="noStrike">
                          <a:solidFill>
                            <a:srgbClr val="000000"/>
                          </a:solidFill>
                          <a:effectLst/>
                          <a:latin typeface="Calibri" panose="020F0502020204030204" pitchFamily="34" charset="0"/>
                        </a:rPr>
                        <a:t>poly2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88.6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88.5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4988449"/>
                  </a:ext>
                </a:extLst>
              </a:tr>
              <a:tr h="477868">
                <a:tc>
                  <a:txBody>
                    <a:bodyPr/>
                    <a:lstStyle/>
                    <a:p>
                      <a:pPr algn="l" fontAlgn="b"/>
                      <a:r>
                        <a:rPr lang="en-US" sz="2000" b="1" i="0" u="none" strike="noStrike">
                          <a:solidFill>
                            <a:srgbClr val="000000"/>
                          </a:solidFill>
                          <a:effectLst/>
                          <a:latin typeface="Calibri" panose="020F0502020204030204" pitchFamily="34" charset="0"/>
                        </a:rPr>
                        <a:t>poly3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85.3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84.6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9974499"/>
                  </a:ext>
                </a:extLst>
              </a:tr>
              <a:tr h="477868">
                <a:tc>
                  <a:txBody>
                    <a:bodyPr/>
                    <a:lstStyle/>
                    <a:p>
                      <a:pPr algn="l" fontAlgn="b"/>
                      <a:r>
                        <a:rPr lang="en-US" sz="2000" b="1" i="0" u="none" strike="noStrike">
                          <a:solidFill>
                            <a:srgbClr val="000000"/>
                          </a:solidFill>
                          <a:effectLst/>
                          <a:latin typeface="Calibri" panose="020F0502020204030204" pitchFamily="34" charset="0"/>
                        </a:rPr>
                        <a:t>rbf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69.6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67.8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81.4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76.9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79.3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78.7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91.5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1778448"/>
                  </a:ext>
                </a:extLst>
              </a:tr>
              <a:tr h="477868">
                <a:tc>
                  <a:txBody>
                    <a:bodyPr/>
                    <a:lstStyle/>
                    <a:p>
                      <a:pPr algn="l" fontAlgn="b"/>
                      <a:r>
                        <a:rPr lang="en-US" sz="2000" b="1" i="0" u="none" strike="noStrike" dirty="0">
                          <a:solidFill>
                            <a:srgbClr val="000000"/>
                          </a:solidFill>
                          <a:effectLst/>
                          <a:latin typeface="Calibri" panose="020F0502020204030204" pitchFamily="34" charset="0"/>
                        </a:rPr>
                        <a:t>sigmoid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34.9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34.9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25.7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1033957"/>
                  </a:ext>
                </a:extLst>
              </a:tr>
            </a:tbl>
          </a:graphicData>
        </a:graphic>
      </p:graphicFrame>
    </p:spTree>
    <p:extLst>
      <p:ext uri="{BB962C8B-B14F-4D97-AF65-F5344CB8AC3E}">
        <p14:creationId xmlns:p14="http://schemas.microsoft.com/office/powerpoint/2010/main" val="70775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5" name="Content Placeholder 4"/>
          <p:cNvSpPr>
            <a:spLocks noGrp="1"/>
          </p:cNvSpPr>
          <p:nvPr>
            <p:ph idx="1"/>
          </p:nvPr>
        </p:nvSpPr>
        <p:spPr/>
        <p:txBody>
          <a:bodyPr>
            <a:normAutofit fontScale="92500" lnSpcReduction="20000"/>
          </a:bodyPr>
          <a:lstStyle/>
          <a:p>
            <a:pPr fontAlgn="b"/>
            <a:r>
              <a:rPr lang="en-US" dirty="0" err="1"/>
              <a:t>Acc</a:t>
            </a:r>
            <a:r>
              <a:rPr lang="en-US" dirty="0"/>
              <a:t> and f1 was low due to less number of examples of 3 of 7 classes</a:t>
            </a:r>
          </a:p>
          <a:p>
            <a:pPr fontAlgn="b"/>
            <a:r>
              <a:rPr lang="en-US" dirty="0"/>
              <a:t>Said classes made up only 18% of total data</a:t>
            </a:r>
          </a:p>
          <a:p>
            <a:pPr fontAlgn="b"/>
            <a:r>
              <a:rPr lang="en-US" dirty="0"/>
              <a:t>Not enough for proper training</a:t>
            </a:r>
          </a:p>
          <a:p>
            <a:pPr fontAlgn="b"/>
            <a:r>
              <a:rPr lang="en-US" dirty="0"/>
              <a:t>Removing these 3 classes from data improves </a:t>
            </a:r>
            <a:r>
              <a:rPr lang="en-US" dirty="0" err="1"/>
              <a:t>acc</a:t>
            </a:r>
            <a:r>
              <a:rPr lang="en-US" dirty="0"/>
              <a:t> and f1</a:t>
            </a:r>
          </a:p>
          <a:p>
            <a:pPr fontAlgn="b"/>
            <a:r>
              <a:rPr lang="en-US" dirty="0"/>
              <a:t>Chose </a:t>
            </a:r>
            <a:r>
              <a:rPr lang="en-US" dirty="0" err="1"/>
              <a:t>rbf</a:t>
            </a:r>
            <a:r>
              <a:rPr lang="en-US" dirty="0"/>
              <a:t> kernel due to high </a:t>
            </a:r>
            <a:r>
              <a:rPr lang="en-US" dirty="0" err="1"/>
              <a:t>acc</a:t>
            </a:r>
            <a:r>
              <a:rPr lang="en-US" dirty="0"/>
              <a:t>, f1</a:t>
            </a:r>
          </a:p>
          <a:p>
            <a:pPr fontAlgn="b"/>
            <a:r>
              <a:rPr lang="en-US" dirty="0"/>
              <a:t>Accuracy=81.3%</a:t>
            </a:r>
          </a:p>
          <a:p>
            <a:pPr fontAlgn="b"/>
            <a:r>
              <a:rPr lang="en-US" dirty="0"/>
              <a:t>F1=76.8</a:t>
            </a:r>
          </a:p>
          <a:p>
            <a:pPr fontAlgn="b"/>
            <a:endParaRPr lang="en-US" dirty="0"/>
          </a:p>
          <a:p>
            <a:endParaRPr lang="en-US" dirty="0"/>
          </a:p>
        </p:txBody>
      </p:sp>
    </p:spTree>
    <p:extLst>
      <p:ext uri="{BB962C8B-B14F-4D97-AF65-F5344CB8AC3E}">
        <p14:creationId xmlns:p14="http://schemas.microsoft.com/office/powerpoint/2010/main" val="232037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SVM</a:t>
            </a:r>
          </a:p>
        </p:txBody>
      </p:sp>
      <p:sp>
        <p:nvSpPr>
          <p:cNvPr id="5" name="Text Placeholder 4"/>
          <p:cNvSpPr>
            <a:spLocks noGrp="1"/>
          </p:cNvSpPr>
          <p:nvPr>
            <p:ph type="body" idx="1"/>
          </p:nvPr>
        </p:nvSpPr>
        <p:spPr/>
        <p:txBody>
          <a:bodyPr/>
          <a:lstStyle/>
          <a:p>
            <a:r>
              <a:rPr lang="en-US" dirty="0"/>
              <a:t>Advantages</a:t>
            </a:r>
          </a:p>
        </p:txBody>
      </p:sp>
      <p:sp>
        <p:nvSpPr>
          <p:cNvPr id="6" name="Content Placeholder 5"/>
          <p:cNvSpPr>
            <a:spLocks noGrp="1"/>
          </p:cNvSpPr>
          <p:nvPr>
            <p:ph sz="half" idx="2"/>
          </p:nvPr>
        </p:nvSpPr>
        <p:spPr/>
        <p:txBody>
          <a:bodyPr/>
          <a:lstStyle/>
          <a:p>
            <a:r>
              <a:rPr lang="en-US" dirty="0"/>
              <a:t>Works well on problems in high dimensions and that are not linearly separable.</a:t>
            </a:r>
          </a:p>
          <a:p>
            <a:r>
              <a:rPr lang="en-US" dirty="0"/>
              <a:t>Can avoid overfit</a:t>
            </a:r>
          </a:p>
        </p:txBody>
      </p:sp>
      <p:sp>
        <p:nvSpPr>
          <p:cNvPr id="7" name="Text Placeholder 6"/>
          <p:cNvSpPr>
            <a:spLocks noGrp="1"/>
          </p:cNvSpPr>
          <p:nvPr>
            <p:ph type="body" sz="quarter" idx="3"/>
          </p:nvPr>
        </p:nvSpPr>
        <p:spPr/>
        <p:txBody>
          <a:bodyPr/>
          <a:lstStyle/>
          <a:p>
            <a:r>
              <a:rPr lang="en-US" dirty="0"/>
              <a:t>Disadvantages</a:t>
            </a:r>
          </a:p>
        </p:txBody>
      </p:sp>
      <p:sp>
        <p:nvSpPr>
          <p:cNvPr id="8" name="Content Placeholder 7"/>
          <p:cNvSpPr>
            <a:spLocks noGrp="1"/>
          </p:cNvSpPr>
          <p:nvPr>
            <p:ph sz="quarter" idx="4"/>
          </p:nvPr>
        </p:nvSpPr>
        <p:spPr/>
        <p:txBody>
          <a:bodyPr/>
          <a:lstStyle/>
          <a:p>
            <a:r>
              <a:rPr lang="en-US" dirty="0"/>
              <a:t>On perceptual tasks (vision, speech and so on), they are massively outclassed by deep neural networks</a:t>
            </a:r>
          </a:p>
          <a:p>
            <a:endParaRPr lang="en-US" dirty="0"/>
          </a:p>
        </p:txBody>
      </p:sp>
    </p:spTree>
    <p:extLst>
      <p:ext uri="{BB962C8B-B14F-4D97-AF65-F5344CB8AC3E}">
        <p14:creationId xmlns:p14="http://schemas.microsoft.com/office/powerpoint/2010/main" val="1243473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F399-58AD-40CB-A81D-2616788C2FD2}"/>
              </a:ext>
            </a:extLst>
          </p:cNvPr>
          <p:cNvSpPr>
            <a:spLocks noGrp="1"/>
          </p:cNvSpPr>
          <p:nvPr>
            <p:ph type="title"/>
          </p:nvPr>
        </p:nvSpPr>
        <p:spPr/>
        <p:txBody>
          <a:bodyPr/>
          <a:lstStyle/>
          <a:p>
            <a:r>
              <a:rPr lang="en-US" dirty="0"/>
              <a:t>Comparison</a:t>
            </a:r>
          </a:p>
        </p:txBody>
      </p:sp>
      <p:graphicFrame>
        <p:nvGraphicFramePr>
          <p:cNvPr id="7" name="Table 6">
            <a:extLst>
              <a:ext uri="{FF2B5EF4-FFF2-40B4-BE49-F238E27FC236}">
                <a16:creationId xmlns:a16="http://schemas.microsoft.com/office/drawing/2014/main" id="{16578811-85E1-4EEC-BABE-CEADEAACB235}"/>
              </a:ext>
            </a:extLst>
          </p:cNvPr>
          <p:cNvGraphicFramePr>
            <a:graphicFrameLocks noGrp="1"/>
          </p:cNvGraphicFramePr>
          <p:nvPr>
            <p:extLst>
              <p:ext uri="{D42A27DB-BD31-4B8C-83A1-F6EECF244321}">
                <p14:modId xmlns:p14="http://schemas.microsoft.com/office/powerpoint/2010/main" val="2003110367"/>
              </p:ext>
            </p:extLst>
          </p:nvPr>
        </p:nvGraphicFramePr>
        <p:xfrm>
          <a:off x="2429667" y="2438399"/>
          <a:ext cx="8128000" cy="1483360"/>
        </p:xfrm>
        <a:graphic>
          <a:graphicData uri="http://schemas.openxmlformats.org/drawingml/2006/table">
            <a:tbl>
              <a:tblPr firstRow="1" bandRow="1">
                <a:tableStyleId>{5C22544A-7EE6-4342-B048-85BDC9FD1C3A}</a:tableStyleId>
              </a:tblPr>
              <a:tblGrid>
                <a:gridCol w="1996559">
                  <a:extLst>
                    <a:ext uri="{9D8B030D-6E8A-4147-A177-3AD203B41FA5}">
                      <a16:colId xmlns:a16="http://schemas.microsoft.com/office/drawing/2014/main" val="416100685"/>
                    </a:ext>
                  </a:extLst>
                </a:gridCol>
                <a:gridCol w="2067441">
                  <a:extLst>
                    <a:ext uri="{9D8B030D-6E8A-4147-A177-3AD203B41FA5}">
                      <a16:colId xmlns:a16="http://schemas.microsoft.com/office/drawing/2014/main" val="4076686315"/>
                    </a:ext>
                  </a:extLst>
                </a:gridCol>
                <a:gridCol w="2032000">
                  <a:extLst>
                    <a:ext uri="{9D8B030D-6E8A-4147-A177-3AD203B41FA5}">
                      <a16:colId xmlns:a16="http://schemas.microsoft.com/office/drawing/2014/main" val="3720630710"/>
                    </a:ext>
                  </a:extLst>
                </a:gridCol>
                <a:gridCol w="2032000">
                  <a:extLst>
                    <a:ext uri="{9D8B030D-6E8A-4147-A177-3AD203B41FA5}">
                      <a16:colId xmlns:a16="http://schemas.microsoft.com/office/drawing/2014/main" val="605267215"/>
                    </a:ext>
                  </a:extLst>
                </a:gridCol>
              </a:tblGrid>
              <a:tr h="370840">
                <a:tc>
                  <a:txBody>
                    <a:bodyPr/>
                    <a:lstStyle/>
                    <a:p>
                      <a:r>
                        <a:rPr lang="en-US" dirty="0"/>
                        <a:t>Classifier</a:t>
                      </a:r>
                    </a:p>
                  </a:txBody>
                  <a:tcPr/>
                </a:tc>
                <a:tc>
                  <a:txBody>
                    <a:bodyPr/>
                    <a:lstStyle/>
                    <a:p>
                      <a:r>
                        <a:rPr lang="en-US" dirty="0"/>
                        <a:t>Accuracy</a:t>
                      </a:r>
                    </a:p>
                  </a:txBody>
                  <a:tcPr/>
                </a:tc>
                <a:tc>
                  <a:txBody>
                    <a:bodyPr/>
                    <a:lstStyle/>
                    <a:p>
                      <a:r>
                        <a:rPr lang="en-US" dirty="0"/>
                        <a:t>F1 Score</a:t>
                      </a:r>
                    </a:p>
                  </a:txBody>
                  <a:tcPr/>
                </a:tc>
                <a:tc>
                  <a:txBody>
                    <a:bodyPr/>
                    <a:lstStyle/>
                    <a:p>
                      <a:r>
                        <a:rPr lang="en-US" dirty="0"/>
                        <a:t>Run Time</a:t>
                      </a:r>
                    </a:p>
                  </a:txBody>
                  <a:tcPr/>
                </a:tc>
                <a:extLst>
                  <a:ext uri="{0D108BD9-81ED-4DB2-BD59-A6C34878D82A}">
                    <a16:rowId xmlns:a16="http://schemas.microsoft.com/office/drawing/2014/main" val="223387063"/>
                  </a:ext>
                </a:extLst>
              </a:tr>
              <a:tr h="370840">
                <a:tc>
                  <a:txBody>
                    <a:bodyPr/>
                    <a:lstStyle/>
                    <a:p>
                      <a:r>
                        <a:rPr lang="en-US" dirty="0"/>
                        <a:t>KNN</a:t>
                      </a:r>
                    </a:p>
                  </a:txBody>
                  <a:tcPr/>
                </a:tc>
                <a:tc>
                  <a:txBody>
                    <a:bodyPr/>
                    <a:lstStyle/>
                    <a:p>
                      <a:r>
                        <a:rPr lang="en-US" dirty="0"/>
                        <a:t>~75%</a:t>
                      </a:r>
                    </a:p>
                  </a:txBody>
                  <a:tcPr/>
                </a:tc>
                <a:tc>
                  <a:txBody>
                    <a:bodyPr/>
                    <a:lstStyle/>
                    <a:p>
                      <a:r>
                        <a:rPr lang="en-US" dirty="0"/>
                        <a:t>~0.75</a:t>
                      </a:r>
                    </a:p>
                  </a:txBody>
                  <a:tcPr/>
                </a:tc>
                <a:tc>
                  <a:txBody>
                    <a:bodyPr/>
                    <a:lstStyle/>
                    <a:p>
                      <a:r>
                        <a:rPr lang="en-US" dirty="0"/>
                        <a:t>&lt;2 s</a:t>
                      </a:r>
                    </a:p>
                  </a:txBody>
                  <a:tcPr/>
                </a:tc>
                <a:extLst>
                  <a:ext uri="{0D108BD9-81ED-4DB2-BD59-A6C34878D82A}">
                    <a16:rowId xmlns:a16="http://schemas.microsoft.com/office/drawing/2014/main" val="3527005692"/>
                  </a:ext>
                </a:extLst>
              </a:tr>
              <a:tr h="370840">
                <a:tc>
                  <a:txBody>
                    <a:bodyPr/>
                    <a:lstStyle/>
                    <a:p>
                      <a:r>
                        <a:rPr lang="en-US" dirty="0"/>
                        <a:t>SVM</a:t>
                      </a:r>
                    </a:p>
                  </a:txBody>
                  <a:tcPr/>
                </a:tc>
                <a:tc>
                  <a:txBody>
                    <a:bodyPr/>
                    <a:lstStyle/>
                    <a:p>
                      <a:r>
                        <a:rPr lang="en-US" dirty="0"/>
                        <a:t>~79%</a:t>
                      </a:r>
                    </a:p>
                  </a:txBody>
                  <a:tcPr/>
                </a:tc>
                <a:tc>
                  <a:txBody>
                    <a:bodyPr/>
                    <a:lstStyle/>
                    <a:p>
                      <a:r>
                        <a:rPr lang="en-US" dirty="0"/>
                        <a:t>~0.79</a:t>
                      </a:r>
                    </a:p>
                  </a:txBody>
                  <a:tcPr/>
                </a:tc>
                <a:tc>
                  <a:txBody>
                    <a:bodyPr/>
                    <a:lstStyle/>
                    <a:p>
                      <a:r>
                        <a:rPr lang="en-US" dirty="0"/>
                        <a:t>&lt;2 s</a:t>
                      </a:r>
                    </a:p>
                  </a:txBody>
                  <a:tcPr/>
                </a:tc>
                <a:extLst>
                  <a:ext uri="{0D108BD9-81ED-4DB2-BD59-A6C34878D82A}">
                    <a16:rowId xmlns:a16="http://schemas.microsoft.com/office/drawing/2014/main" val="249029837"/>
                  </a:ext>
                </a:extLst>
              </a:tr>
              <a:tr h="370840">
                <a:tc>
                  <a:txBody>
                    <a:bodyPr/>
                    <a:lstStyle/>
                    <a:p>
                      <a:r>
                        <a:rPr lang="en-US" dirty="0"/>
                        <a:t>NN</a:t>
                      </a:r>
                    </a:p>
                  </a:txBody>
                  <a:tcPr/>
                </a:tc>
                <a:tc>
                  <a:txBody>
                    <a:bodyPr/>
                    <a:lstStyle/>
                    <a:p>
                      <a:r>
                        <a:rPr lang="en-US" dirty="0"/>
                        <a:t>~81%</a:t>
                      </a:r>
                    </a:p>
                  </a:txBody>
                  <a:tcPr/>
                </a:tc>
                <a:tc>
                  <a:txBody>
                    <a:bodyPr/>
                    <a:lstStyle/>
                    <a:p>
                      <a:r>
                        <a:rPr lang="en-US" dirty="0"/>
                        <a:t>~0.80</a:t>
                      </a:r>
                    </a:p>
                  </a:txBody>
                  <a:tcPr/>
                </a:tc>
                <a:tc>
                  <a:txBody>
                    <a:bodyPr/>
                    <a:lstStyle/>
                    <a:p>
                      <a:r>
                        <a:rPr lang="en-US" dirty="0"/>
                        <a:t>&lt;2 s</a:t>
                      </a:r>
                    </a:p>
                  </a:txBody>
                  <a:tcPr/>
                </a:tc>
                <a:extLst>
                  <a:ext uri="{0D108BD9-81ED-4DB2-BD59-A6C34878D82A}">
                    <a16:rowId xmlns:a16="http://schemas.microsoft.com/office/drawing/2014/main" val="3199027649"/>
                  </a:ext>
                </a:extLst>
              </a:tr>
            </a:tbl>
          </a:graphicData>
        </a:graphic>
      </p:graphicFrame>
    </p:spTree>
    <p:extLst>
      <p:ext uri="{BB962C8B-B14F-4D97-AF65-F5344CB8AC3E}">
        <p14:creationId xmlns:p14="http://schemas.microsoft.com/office/powerpoint/2010/main" val="1474925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4DCE-1991-420E-86F1-4F8EEB42E5D1}"/>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38366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The Problem</a:t>
            </a:r>
          </a:p>
          <a:p>
            <a:r>
              <a:rPr lang="en-US" dirty="0"/>
              <a:t>Dataset</a:t>
            </a:r>
          </a:p>
          <a:p>
            <a:r>
              <a:rPr lang="en-US" dirty="0"/>
              <a:t>KNN</a:t>
            </a:r>
          </a:p>
          <a:p>
            <a:r>
              <a:rPr lang="en-US" dirty="0"/>
              <a:t>SVM</a:t>
            </a:r>
          </a:p>
          <a:p>
            <a:r>
              <a:rPr lang="en-US" dirty="0"/>
              <a:t>NN</a:t>
            </a:r>
          </a:p>
          <a:p>
            <a:r>
              <a:rPr lang="en-US" dirty="0"/>
              <a:t>Comparisons</a:t>
            </a:r>
          </a:p>
        </p:txBody>
      </p:sp>
    </p:spTree>
    <p:extLst>
      <p:ext uri="{BB962C8B-B14F-4D97-AF65-F5344CB8AC3E}">
        <p14:creationId xmlns:p14="http://schemas.microsoft.com/office/powerpoint/2010/main" val="243669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AB67-DAC6-465B-B075-A271423D8B80}"/>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73688CE6-472F-4C33-9CEE-BEC73014DD07}"/>
              </a:ext>
            </a:extLst>
          </p:cNvPr>
          <p:cNvSpPr>
            <a:spLocks noGrp="1"/>
          </p:cNvSpPr>
          <p:nvPr>
            <p:ph idx="1"/>
          </p:nvPr>
        </p:nvSpPr>
        <p:spPr/>
        <p:txBody>
          <a:bodyPr/>
          <a:lstStyle/>
          <a:p>
            <a:r>
              <a:rPr lang="en-US" dirty="0"/>
              <a:t>Identify types of glasses using their composition</a:t>
            </a:r>
          </a:p>
          <a:p>
            <a:r>
              <a:rPr lang="en-US" dirty="0"/>
              <a:t>Used in forensics and criminology</a:t>
            </a:r>
          </a:p>
        </p:txBody>
      </p:sp>
    </p:spTree>
    <p:extLst>
      <p:ext uri="{BB962C8B-B14F-4D97-AF65-F5344CB8AC3E}">
        <p14:creationId xmlns:p14="http://schemas.microsoft.com/office/powerpoint/2010/main" val="35862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a:t>Dataset</a:t>
            </a:r>
          </a:p>
        </p:txBody>
      </p:sp>
      <p:graphicFrame>
        <p:nvGraphicFramePr>
          <p:cNvPr id="4" name="Table 3">
            <a:extLst>
              <a:ext uri="{FF2B5EF4-FFF2-40B4-BE49-F238E27FC236}">
                <a16:creationId xmlns:a16="http://schemas.microsoft.com/office/drawing/2014/main" id="{2CA2D156-DF2F-41E1-92F3-5116066A9031}"/>
              </a:ext>
            </a:extLst>
          </p:cNvPr>
          <p:cNvGraphicFramePr>
            <a:graphicFrameLocks noGrp="1"/>
          </p:cNvGraphicFramePr>
          <p:nvPr>
            <p:extLst>
              <p:ext uri="{D42A27DB-BD31-4B8C-83A1-F6EECF244321}">
                <p14:modId xmlns:p14="http://schemas.microsoft.com/office/powerpoint/2010/main" val="734942248"/>
              </p:ext>
            </p:extLst>
          </p:nvPr>
        </p:nvGraphicFramePr>
        <p:xfrm>
          <a:off x="2548834" y="1868183"/>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58552842"/>
                    </a:ext>
                  </a:extLst>
                </a:gridCol>
                <a:gridCol w="4064000">
                  <a:extLst>
                    <a:ext uri="{9D8B030D-6E8A-4147-A177-3AD203B41FA5}">
                      <a16:colId xmlns:a16="http://schemas.microsoft.com/office/drawing/2014/main" val="2975645833"/>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847772023"/>
                  </a:ext>
                </a:extLst>
              </a:tr>
              <a:tr h="370840">
                <a:tc>
                  <a:txBody>
                    <a:bodyPr/>
                    <a:lstStyle/>
                    <a:p>
                      <a:r>
                        <a:rPr lang="en-US" dirty="0"/>
                        <a:t>Features</a:t>
                      </a:r>
                    </a:p>
                  </a:txBody>
                  <a:tcPr/>
                </a:tc>
                <a:tc>
                  <a:txBody>
                    <a:bodyPr/>
                    <a:lstStyle/>
                    <a:p>
                      <a:r>
                        <a:rPr lang="en-US" dirty="0"/>
                        <a:t>9</a:t>
                      </a:r>
                    </a:p>
                  </a:txBody>
                  <a:tcPr/>
                </a:tc>
                <a:extLst>
                  <a:ext uri="{0D108BD9-81ED-4DB2-BD59-A6C34878D82A}">
                    <a16:rowId xmlns:a16="http://schemas.microsoft.com/office/drawing/2014/main" val="185945757"/>
                  </a:ext>
                </a:extLst>
              </a:tr>
              <a:tr h="370840">
                <a:tc>
                  <a:txBody>
                    <a:bodyPr/>
                    <a:lstStyle/>
                    <a:p>
                      <a:r>
                        <a:rPr lang="en-US" dirty="0"/>
                        <a:t>Classes</a:t>
                      </a:r>
                    </a:p>
                  </a:txBody>
                  <a:tcPr/>
                </a:tc>
                <a:tc>
                  <a:txBody>
                    <a:bodyPr/>
                    <a:lstStyle/>
                    <a:p>
                      <a:r>
                        <a:rPr lang="en-US" dirty="0"/>
                        <a:t>6</a:t>
                      </a:r>
                    </a:p>
                  </a:txBody>
                  <a:tcPr/>
                </a:tc>
                <a:extLst>
                  <a:ext uri="{0D108BD9-81ED-4DB2-BD59-A6C34878D82A}">
                    <a16:rowId xmlns:a16="http://schemas.microsoft.com/office/drawing/2014/main" val="1058737234"/>
                  </a:ext>
                </a:extLst>
              </a:tr>
              <a:tr h="370840">
                <a:tc>
                  <a:txBody>
                    <a:bodyPr/>
                    <a:lstStyle/>
                    <a:p>
                      <a:r>
                        <a:rPr lang="en-US" dirty="0"/>
                        <a:t>Size</a:t>
                      </a:r>
                    </a:p>
                  </a:txBody>
                  <a:tcPr/>
                </a:tc>
                <a:tc>
                  <a:txBody>
                    <a:bodyPr/>
                    <a:lstStyle/>
                    <a:p>
                      <a:r>
                        <a:rPr lang="en-US" dirty="0"/>
                        <a:t>214</a:t>
                      </a:r>
                    </a:p>
                  </a:txBody>
                  <a:tcPr/>
                </a:tc>
                <a:extLst>
                  <a:ext uri="{0D108BD9-81ED-4DB2-BD59-A6C34878D82A}">
                    <a16:rowId xmlns:a16="http://schemas.microsoft.com/office/drawing/2014/main" val="826565333"/>
                  </a:ext>
                </a:extLst>
              </a:tr>
              <a:tr h="370840">
                <a:tc>
                  <a:txBody>
                    <a:bodyPr/>
                    <a:lstStyle/>
                    <a:p>
                      <a:r>
                        <a:rPr lang="en-US" dirty="0"/>
                        <a:t>Format</a:t>
                      </a:r>
                    </a:p>
                  </a:txBody>
                  <a:tcPr/>
                </a:tc>
                <a:tc>
                  <a:txBody>
                    <a:bodyPr/>
                    <a:lstStyle/>
                    <a:p>
                      <a:r>
                        <a:rPr lang="en-US" dirty="0"/>
                        <a:t>All numeric</a:t>
                      </a:r>
                    </a:p>
                  </a:txBody>
                  <a:tcPr/>
                </a:tc>
                <a:extLst>
                  <a:ext uri="{0D108BD9-81ED-4DB2-BD59-A6C34878D82A}">
                    <a16:rowId xmlns:a16="http://schemas.microsoft.com/office/drawing/2014/main" val="1835520410"/>
                  </a:ext>
                </a:extLst>
              </a:tr>
              <a:tr h="370840">
                <a:tc>
                  <a:txBody>
                    <a:bodyPr/>
                    <a:lstStyle/>
                    <a:p>
                      <a:r>
                        <a:rPr lang="en-US" dirty="0"/>
                        <a:t>Source</a:t>
                      </a:r>
                    </a:p>
                  </a:txBody>
                  <a:tcPr/>
                </a:tc>
                <a:tc>
                  <a:txBody>
                    <a:bodyPr/>
                    <a:lstStyle/>
                    <a:p>
                      <a:r>
                        <a:rPr lang="en-US" u="sng" dirty="0">
                          <a:hlinkClick r:id="rId2"/>
                        </a:rPr>
                        <a:t>archive.ics.uci.edu</a:t>
                      </a:r>
                      <a:endParaRPr lang="en-US" dirty="0"/>
                    </a:p>
                  </a:txBody>
                  <a:tcPr/>
                </a:tc>
                <a:extLst>
                  <a:ext uri="{0D108BD9-81ED-4DB2-BD59-A6C34878D82A}">
                    <a16:rowId xmlns:a16="http://schemas.microsoft.com/office/drawing/2014/main" val="609208539"/>
                  </a:ext>
                </a:extLst>
              </a:tr>
            </a:tbl>
          </a:graphicData>
        </a:graphic>
      </p:graphicFrame>
    </p:spTree>
    <p:extLst>
      <p:ext uri="{BB962C8B-B14F-4D97-AF65-F5344CB8AC3E}">
        <p14:creationId xmlns:p14="http://schemas.microsoft.com/office/powerpoint/2010/main" val="38136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Dataset(Continued)</a:t>
            </a:r>
          </a:p>
        </p:txBody>
      </p:sp>
      <p:graphicFrame>
        <p:nvGraphicFramePr>
          <p:cNvPr id="4" name="Table 3">
            <a:extLst>
              <a:ext uri="{FF2B5EF4-FFF2-40B4-BE49-F238E27FC236}">
                <a16:creationId xmlns:a16="http://schemas.microsoft.com/office/drawing/2014/main" id="{91B3EE44-FF06-4530-97F2-5D8E9AA44D36}"/>
              </a:ext>
            </a:extLst>
          </p:cNvPr>
          <p:cNvGraphicFramePr>
            <a:graphicFrameLocks noGrp="1"/>
          </p:cNvGraphicFramePr>
          <p:nvPr>
            <p:extLst>
              <p:ext uri="{D42A27DB-BD31-4B8C-83A1-F6EECF244321}">
                <p14:modId xmlns:p14="http://schemas.microsoft.com/office/powerpoint/2010/main" val="1041448713"/>
              </p:ext>
            </p:extLst>
          </p:nvPr>
        </p:nvGraphicFramePr>
        <p:xfrm>
          <a:off x="4797285" y="2438398"/>
          <a:ext cx="6586331" cy="2595879"/>
        </p:xfrm>
        <a:graphic>
          <a:graphicData uri="http://schemas.openxmlformats.org/drawingml/2006/table">
            <a:tbl>
              <a:tblPr firstRow="1" bandRow="1">
                <a:tableStyleId>{5C22544A-7EE6-4342-B048-85BDC9FD1C3A}</a:tableStyleId>
              </a:tblPr>
              <a:tblGrid>
                <a:gridCol w="3300002">
                  <a:extLst>
                    <a:ext uri="{9D8B030D-6E8A-4147-A177-3AD203B41FA5}">
                      <a16:colId xmlns:a16="http://schemas.microsoft.com/office/drawing/2014/main" val="3286292518"/>
                    </a:ext>
                  </a:extLst>
                </a:gridCol>
                <a:gridCol w="3286329">
                  <a:extLst>
                    <a:ext uri="{9D8B030D-6E8A-4147-A177-3AD203B41FA5}">
                      <a16:colId xmlns:a16="http://schemas.microsoft.com/office/drawing/2014/main" val="2020937431"/>
                    </a:ext>
                  </a:extLst>
                </a:gridCol>
              </a:tblGrid>
              <a:tr h="370839">
                <a:tc>
                  <a:txBody>
                    <a:bodyPr/>
                    <a:lstStyle/>
                    <a:p>
                      <a:r>
                        <a:rPr lang="en-US" dirty="0"/>
                        <a:t>Class</a:t>
                      </a:r>
                    </a:p>
                  </a:txBody>
                  <a:tcPr/>
                </a:tc>
                <a:tc>
                  <a:txBody>
                    <a:bodyPr/>
                    <a:lstStyle/>
                    <a:p>
                      <a:r>
                        <a:rPr lang="en-US" dirty="0"/>
                        <a:t>Examples</a:t>
                      </a:r>
                    </a:p>
                  </a:txBody>
                  <a:tcPr/>
                </a:tc>
                <a:extLst>
                  <a:ext uri="{0D108BD9-81ED-4DB2-BD59-A6C34878D82A}">
                    <a16:rowId xmlns:a16="http://schemas.microsoft.com/office/drawing/2014/main" val="401346269"/>
                  </a:ext>
                </a:extLst>
              </a:tr>
              <a:tr h="370840">
                <a:tc>
                  <a:txBody>
                    <a:bodyPr/>
                    <a:lstStyle/>
                    <a:p>
                      <a:r>
                        <a:rPr lang="en-US" sz="1400" b="0" i="0" kern="1200" dirty="0">
                          <a:solidFill>
                            <a:schemeClr val="dk1"/>
                          </a:solidFill>
                          <a:effectLst/>
                          <a:latin typeface="+mn-lt"/>
                          <a:ea typeface="+mn-ea"/>
                          <a:cs typeface="+mn-cs"/>
                        </a:rPr>
                        <a:t>1building_windows_float_processed</a:t>
                      </a:r>
                      <a:endParaRPr lang="en-US" sz="1400" dirty="0"/>
                    </a:p>
                  </a:txBody>
                  <a:tcPr/>
                </a:tc>
                <a:tc>
                  <a:txBody>
                    <a:bodyPr/>
                    <a:lstStyle/>
                    <a:p>
                      <a:r>
                        <a:rPr lang="en-US" dirty="0"/>
                        <a:t>70</a:t>
                      </a:r>
                    </a:p>
                  </a:txBody>
                  <a:tcPr/>
                </a:tc>
                <a:extLst>
                  <a:ext uri="{0D108BD9-81ED-4DB2-BD59-A6C34878D82A}">
                    <a16:rowId xmlns:a16="http://schemas.microsoft.com/office/drawing/2014/main" val="1196010263"/>
                  </a:ext>
                </a:extLst>
              </a:tr>
              <a:tr h="370840">
                <a:tc>
                  <a:txBody>
                    <a:bodyPr/>
                    <a:lstStyle/>
                    <a:p>
                      <a:r>
                        <a:rPr lang="en-US" sz="1400" b="0" i="0" kern="1200" dirty="0">
                          <a:solidFill>
                            <a:schemeClr val="dk1"/>
                          </a:solidFill>
                          <a:effectLst/>
                          <a:latin typeface="+mn-lt"/>
                          <a:ea typeface="+mn-ea"/>
                          <a:cs typeface="+mn-cs"/>
                        </a:rPr>
                        <a:t>2building_windows_non_float_processed</a:t>
                      </a:r>
                      <a:endParaRPr lang="en-US" sz="1400" dirty="0"/>
                    </a:p>
                  </a:txBody>
                  <a:tcPr/>
                </a:tc>
                <a:tc>
                  <a:txBody>
                    <a:bodyPr/>
                    <a:lstStyle/>
                    <a:p>
                      <a:r>
                        <a:rPr lang="en-US" dirty="0"/>
                        <a:t>76</a:t>
                      </a:r>
                    </a:p>
                  </a:txBody>
                  <a:tcPr/>
                </a:tc>
                <a:extLst>
                  <a:ext uri="{0D108BD9-81ED-4DB2-BD59-A6C34878D82A}">
                    <a16:rowId xmlns:a16="http://schemas.microsoft.com/office/drawing/2014/main" val="319479918"/>
                  </a:ext>
                </a:extLst>
              </a:tr>
              <a:tr h="370840">
                <a:tc>
                  <a:txBody>
                    <a:bodyPr/>
                    <a:lstStyle/>
                    <a:p>
                      <a:r>
                        <a:rPr lang="en-US" sz="1400" b="0" i="0" kern="1200" dirty="0">
                          <a:solidFill>
                            <a:schemeClr val="dk1"/>
                          </a:solidFill>
                          <a:effectLst/>
                          <a:latin typeface="+mn-lt"/>
                          <a:ea typeface="+mn-ea"/>
                          <a:cs typeface="+mn-cs"/>
                        </a:rPr>
                        <a:t>3vehicle_windows_float_processed</a:t>
                      </a:r>
                      <a:endParaRPr lang="en-US" sz="1400" dirty="0"/>
                    </a:p>
                  </a:txBody>
                  <a:tcPr/>
                </a:tc>
                <a:tc>
                  <a:txBody>
                    <a:bodyPr/>
                    <a:lstStyle/>
                    <a:p>
                      <a:r>
                        <a:rPr lang="en-US" dirty="0"/>
                        <a:t>17</a:t>
                      </a:r>
                    </a:p>
                  </a:txBody>
                  <a:tcPr/>
                </a:tc>
                <a:extLst>
                  <a:ext uri="{0D108BD9-81ED-4DB2-BD59-A6C34878D82A}">
                    <a16:rowId xmlns:a16="http://schemas.microsoft.com/office/drawing/2014/main" val="3338846508"/>
                  </a:ext>
                </a:extLst>
              </a:tr>
              <a:tr h="370840">
                <a:tc>
                  <a:txBody>
                    <a:bodyPr/>
                    <a:lstStyle/>
                    <a:p>
                      <a:r>
                        <a:rPr lang="en-US" sz="1400" b="0" i="0" kern="1200" dirty="0">
                          <a:solidFill>
                            <a:schemeClr val="dk1"/>
                          </a:solidFill>
                          <a:effectLst/>
                          <a:latin typeface="+mn-lt"/>
                          <a:ea typeface="+mn-ea"/>
                          <a:cs typeface="+mn-cs"/>
                        </a:rPr>
                        <a:t>5containers</a:t>
                      </a:r>
                      <a:endParaRPr lang="en-US" sz="1400" dirty="0"/>
                    </a:p>
                  </a:txBody>
                  <a:tcPr/>
                </a:tc>
                <a:tc>
                  <a:txBody>
                    <a:bodyPr/>
                    <a:lstStyle/>
                    <a:p>
                      <a:r>
                        <a:rPr lang="en-US" dirty="0"/>
                        <a:t>13</a:t>
                      </a:r>
                    </a:p>
                  </a:txBody>
                  <a:tcPr/>
                </a:tc>
                <a:extLst>
                  <a:ext uri="{0D108BD9-81ED-4DB2-BD59-A6C34878D82A}">
                    <a16:rowId xmlns:a16="http://schemas.microsoft.com/office/drawing/2014/main" val="461710417"/>
                  </a:ext>
                </a:extLst>
              </a:tr>
              <a:tr h="370840">
                <a:tc>
                  <a:txBody>
                    <a:bodyPr/>
                    <a:lstStyle/>
                    <a:p>
                      <a:r>
                        <a:rPr lang="en-US" sz="1400" b="0" i="0" kern="1200" dirty="0">
                          <a:solidFill>
                            <a:schemeClr val="dk1"/>
                          </a:solidFill>
                          <a:effectLst/>
                          <a:latin typeface="+mn-lt"/>
                          <a:ea typeface="+mn-ea"/>
                          <a:cs typeface="+mn-cs"/>
                        </a:rPr>
                        <a:t>6tableware</a:t>
                      </a:r>
                      <a:endParaRPr lang="en-US" sz="1400" dirty="0"/>
                    </a:p>
                  </a:txBody>
                  <a:tcPr/>
                </a:tc>
                <a:tc>
                  <a:txBody>
                    <a:bodyPr/>
                    <a:lstStyle/>
                    <a:p>
                      <a:r>
                        <a:rPr lang="en-US" dirty="0"/>
                        <a:t>9</a:t>
                      </a:r>
                    </a:p>
                  </a:txBody>
                  <a:tcPr/>
                </a:tc>
                <a:extLst>
                  <a:ext uri="{0D108BD9-81ED-4DB2-BD59-A6C34878D82A}">
                    <a16:rowId xmlns:a16="http://schemas.microsoft.com/office/drawing/2014/main" val="2835667607"/>
                  </a:ext>
                </a:extLst>
              </a:tr>
              <a:tr h="370840">
                <a:tc>
                  <a:txBody>
                    <a:bodyPr/>
                    <a:lstStyle/>
                    <a:p>
                      <a:r>
                        <a:rPr lang="en-US" sz="1400" dirty="0"/>
                        <a:t>7Headlamps</a:t>
                      </a:r>
                    </a:p>
                  </a:txBody>
                  <a:tcPr/>
                </a:tc>
                <a:tc>
                  <a:txBody>
                    <a:bodyPr/>
                    <a:lstStyle/>
                    <a:p>
                      <a:r>
                        <a:rPr lang="en-US" dirty="0"/>
                        <a:t>29</a:t>
                      </a:r>
                    </a:p>
                  </a:txBody>
                  <a:tcPr/>
                </a:tc>
                <a:extLst>
                  <a:ext uri="{0D108BD9-81ED-4DB2-BD59-A6C34878D82A}">
                    <a16:rowId xmlns:a16="http://schemas.microsoft.com/office/drawing/2014/main" val="62433327"/>
                  </a:ext>
                </a:extLst>
              </a:tr>
            </a:tbl>
          </a:graphicData>
        </a:graphic>
      </p:graphicFrame>
      <p:graphicFrame>
        <p:nvGraphicFramePr>
          <p:cNvPr id="5" name="Table 4">
            <a:extLst>
              <a:ext uri="{FF2B5EF4-FFF2-40B4-BE49-F238E27FC236}">
                <a16:creationId xmlns:a16="http://schemas.microsoft.com/office/drawing/2014/main" id="{5D5F1528-E54D-4074-8FDC-BFA31024ABA4}"/>
              </a:ext>
            </a:extLst>
          </p:cNvPr>
          <p:cNvGraphicFramePr>
            <a:graphicFrameLocks noGrp="1"/>
          </p:cNvGraphicFramePr>
          <p:nvPr>
            <p:extLst>
              <p:ext uri="{D42A27DB-BD31-4B8C-83A1-F6EECF244321}">
                <p14:modId xmlns:p14="http://schemas.microsoft.com/office/powerpoint/2010/main" val="3917352670"/>
              </p:ext>
            </p:extLst>
          </p:nvPr>
        </p:nvGraphicFramePr>
        <p:xfrm>
          <a:off x="1484311" y="2438398"/>
          <a:ext cx="2964070" cy="3708400"/>
        </p:xfrm>
        <a:graphic>
          <a:graphicData uri="http://schemas.openxmlformats.org/drawingml/2006/table">
            <a:tbl>
              <a:tblPr firstRow="1" bandRow="1">
                <a:tableStyleId>{5C22544A-7EE6-4342-B048-85BDC9FD1C3A}</a:tableStyleId>
              </a:tblPr>
              <a:tblGrid>
                <a:gridCol w="2964070">
                  <a:extLst>
                    <a:ext uri="{9D8B030D-6E8A-4147-A177-3AD203B41FA5}">
                      <a16:colId xmlns:a16="http://schemas.microsoft.com/office/drawing/2014/main" val="1219107872"/>
                    </a:ext>
                  </a:extLst>
                </a:gridCol>
              </a:tblGrid>
              <a:tr h="370840">
                <a:tc>
                  <a:txBody>
                    <a:bodyPr/>
                    <a:lstStyle/>
                    <a:p>
                      <a:r>
                        <a:rPr lang="en-US" dirty="0"/>
                        <a:t>Features</a:t>
                      </a:r>
                    </a:p>
                  </a:txBody>
                  <a:tcPr/>
                </a:tc>
                <a:extLst>
                  <a:ext uri="{0D108BD9-81ED-4DB2-BD59-A6C34878D82A}">
                    <a16:rowId xmlns:a16="http://schemas.microsoft.com/office/drawing/2014/main" val="3673612479"/>
                  </a:ext>
                </a:extLst>
              </a:tr>
              <a:tr h="370840">
                <a:tc>
                  <a:txBody>
                    <a:bodyPr/>
                    <a:lstStyle/>
                    <a:p>
                      <a:r>
                        <a:rPr lang="en-US" dirty="0"/>
                        <a:t>Refractive index</a:t>
                      </a:r>
                    </a:p>
                  </a:txBody>
                  <a:tcPr/>
                </a:tc>
                <a:extLst>
                  <a:ext uri="{0D108BD9-81ED-4DB2-BD59-A6C34878D82A}">
                    <a16:rowId xmlns:a16="http://schemas.microsoft.com/office/drawing/2014/main" val="369186593"/>
                  </a:ext>
                </a:extLst>
              </a:tr>
              <a:tr h="370840">
                <a:tc>
                  <a:txBody>
                    <a:bodyPr/>
                    <a:lstStyle/>
                    <a:p>
                      <a:r>
                        <a:rPr lang="en-US" dirty="0"/>
                        <a:t>Na</a:t>
                      </a:r>
                    </a:p>
                  </a:txBody>
                  <a:tcPr/>
                </a:tc>
                <a:extLst>
                  <a:ext uri="{0D108BD9-81ED-4DB2-BD59-A6C34878D82A}">
                    <a16:rowId xmlns:a16="http://schemas.microsoft.com/office/drawing/2014/main" val="306342793"/>
                  </a:ext>
                </a:extLst>
              </a:tr>
              <a:tr h="370840">
                <a:tc>
                  <a:txBody>
                    <a:bodyPr/>
                    <a:lstStyle/>
                    <a:p>
                      <a:r>
                        <a:rPr lang="en-US" dirty="0"/>
                        <a:t>Mg</a:t>
                      </a:r>
                    </a:p>
                  </a:txBody>
                  <a:tcPr/>
                </a:tc>
                <a:extLst>
                  <a:ext uri="{0D108BD9-81ED-4DB2-BD59-A6C34878D82A}">
                    <a16:rowId xmlns:a16="http://schemas.microsoft.com/office/drawing/2014/main" val="2045536930"/>
                  </a:ext>
                </a:extLst>
              </a:tr>
              <a:tr h="370840">
                <a:tc>
                  <a:txBody>
                    <a:bodyPr/>
                    <a:lstStyle/>
                    <a:p>
                      <a:r>
                        <a:rPr lang="en-US" dirty="0"/>
                        <a:t>Al</a:t>
                      </a:r>
                    </a:p>
                  </a:txBody>
                  <a:tcPr/>
                </a:tc>
                <a:extLst>
                  <a:ext uri="{0D108BD9-81ED-4DB2-BD59-A6C34878D82A}">
                    <a16:rowId xmlns:a16="http://schemas.microsoft.com/office/drawing/2014/main" val="3367037718"/>
                  </a:ext>
                </a:extLst>
              </a:tr>
              <a:tr h="370840">
                <a:tc>
                  <a:txBody>
                    <a:bodyPr/>
                    <a:lstStyle/>
                    <a:p>
                      <a:r>
                        <a:rPr lang="en-US" dirty="0"/>
                        <a:t>Si</a:t>
                      </a:r>
                    </a:p>
                  </a:txBody>
                  <a:tcPr/>
                </a:tc>
                <a:extLst>
                  <a:ext uri="{0D108BD9-81ED-4DB2-BD59-A6C34878D82A}">
                    <a16:rowId xmlns:a16="http://schemas.microsoft.com/office/drawing/2014/main" val="2631708014"/>
                  </a:ext>
                </a:extLst>
              </a:tr>
              <a:tr h="370840">
                <a:tc>
                  <a:txBody>
                    <a:bodyPr/>
                    <a:lstStyle/>
                    <a:p>
                      <a:r>
                        <a:rPr lang="en-US" dirty="0"/>
                        <a:t>K</a:t>
                      </a:r>
                    </a:p>
                  </a:txBody>
                  <a:tcPr/>
                </a:tc>
                <a:extLst>
                  <a:ext uri="{0D108BD9-81ED-4DB2-BD59-A6C34878D82A}">
                    <a16:rowId xmlns:a16="http://schemas.microsoft.com/office/drawing/2014/main" val="2484629257"/>
                  </a:ext>
                </a:extLst>
              </a:tr>
              <a:tr h="370840">
                <a:tc>
                  <a:txBody>
                    <a:bodyPr/>
                    <a:lstStyle/>
                    <a:p>
                      <a:r>
                        <a:rPr lang="en-US" dirty="0"/>
                        <a:t>Ca</a:t>
                      </a:r>
                    </a:p>
                  </a:txBody>
                  <a:tcPr/>
                </a:tc>
                <a:extLst>
                  <a:ext uri="{0D108BD9-81ED-4DB2-BD59-A6C34878D82A}">
                    <a16:rowId xmlns:a16="http://schemas.microsoft.com/office/drawing/2014/main" val="559603558"/>
                  </a:ext>
                </a:extLst>
              </a:tr>
              <a:tr h="370840">
                <a:tc>
                  <a:txBody>
                    <a:bodyPr/>
                    <a:lstStyle/>
                    <a:p>
                      <a:r>
                        <a:rPr lang="en-US" dirty="0"/>
                        <a:t>Ba</a:t>
                      </a:r>
                    </a:p>
                  </a:txBody>
                  <a:tcPr/>
                </a:tc>
                <a:extLst>
                  <a:ext uri="{0D108BD9-81ED-4DB2-BD59-A6C34878D82A}">
                    <a16:rowId xmlns:a16="http://schemas.microsoft.com/office/drawing/2014/main" val="1779756743"/>
                  </a:ext>
                </a:extLst>
              </a:tr>
              <a:tr h="370840">
                <a:tc>
                  <a:txBody>
                    <a:bodyPr/>
                    <a:lstStyle/>
                    <a:p>
                      <a:r>
                        <a:rPr lang="en-US" dirty="0"/>
                        <a:t>Fe</a:t>
                      </a:r>
                    </a:p>
                  </a:txBody>
                  <a:tcPr/>
                </a:tc>
                <a:extLst>
                  <a:ext uri="{0D108BD9-81ED-4DB2-BD59-A6C34878D82A}">
                    <a16:rowId xmlns:a16="http://schemas.microsoft.com/office/drawing/2014/main" val="253476620"/>
                  </a:ext>
                </a:extLst>
              </a:tr>
            </a:tbl>
          </a:graphicData>
        </a:graphic>
      </p:graphicFrame>
    </p:spTree>
    <p:extLst>
      <p:ext uri="{BB962C8B-B14F-4D97-AF65-F5344CB8AC3E}">
        <p14:creationId xmlns:p14="http://schemas.microsoft.com/office/powerpoint/2010/main" val="41687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6574957"/>
              </p:ext>
            </p:extLst>
          </p:nvPr>
        </p:nvGraphicFramePr>
        <p:xfrm>
          <a:off x="1484311" y="1902938"/>
          <a:ext cx="3742596" cy="4522570"/>
        </p:xfrm>
        <a:graphic>
          <a:graphicData uri="http://schemas.openxmlformats.org/drawingml/2006/table">
            <a:tbl>
              <a:tblPr/>
              <a:tblGrid>
                <a:gridCol w="1158998">
                  <a:extLst>
                    <a:ext uri="{9D8B030D-6E8A-4147-A177-3AD203B41FA5}">
                      <a16:colId xmlns:a16="http://schemas.microsoft.com/office/drawing/2014/main" val="121869633"/>
                    </a:ext>
                  </a:extLst>
                </a:gridCol>
                <a:gridCol w="1424600">
                  <a:extLst>
                    <a:ext uri="{9D8B030D-6E8A-4147-A177-3AD203B41FA5}">
                      <a16:colId xmlns:a16="http://schemas.microsoft.com/office/drawing/2014/main" val="3070293967"/>
                    </a:ext>
                  </a:extLst>
                </a:gridCol>
                <a:gridCol w="1158998">
                  <a:extLst>
                    <a:ext uri="{9D8B030D-6E8A-4147-A177-3AD203B41FA5}">
                      <a16:colId xmlns:a16="http://schemas.microsoft.com/office/drawing/2014/main" val="306140290"/>
                    </a:ext>
                  </a:extLst>
                </a:gridCol>
              </a:tblGrid>
              <a:tr h="347890">
                <a:tc>
                  <a:txBody>
                    <a:bodyPr/>
                    <a:lstStyle/>
                    <a:p>
                      <a:pPr algn="l" fontAlgn="b"/>
                      <a:r>
                        <a:rPr lang="en-US" sz="2000" b="0" i="0" u="none" strike="noStrike">
                          <a:solidFill>
                            <a:srgbClr val="000000"/>
                          </a:solidFill>
                          <a:effectLst/>
                          <a:latin typeface="Calibri" panose="020F0502020204030204" pitchFamily="34" charset="0"/>
                        </a:rPr>
                        <a:t>k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Accuracy*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F1 Score*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6638767"/>
                  </a:ext>
                </a:extLst>
              </a:tr>
              <a:tr h="347890">
                <a:tc>
                  <a:txBody>
                    <a:bodyPr/>
                    <a:lstStyle/>
                    <a:p>
                      <a:pPr algn="r" fontAlgn="b"/>
                      <a:r>
                        <a:rPr lang="en-US" sz="20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n-US" sz="2000" b="0" i="0" u="none" strike="noStrike">
                          <a:solidFill>
                            <a:srgbClr val="000000"/>
                          </a:solidFill>
                          <a:effectLst/>
                          <a:latin typeface="Calibri" panose="020F0502020204030204" pitchFamily="34" charset="0"/>
                        </a:rPr>
                        <a:t>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n-US" sz="2000" b="0" i="0" u="none" strike="noStrike" dirty="0">
                          <a:solidFill>
                            <a:srgbClr val="000000"/>
                          </a:solidFill>
                          <a:effectLst/>
                          <a:latin typeface="Calibri" panose="020F0502020204030204" pitchFamily="34" charset="0"/>
                        </a:rPr>
                        <a:t>71.8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486995933"/>
                  </a:ext>
                </a:extLst>
              </a:tr>
              <a:tr h="347890">
                <a:tc>
                  <a:txBody>
                    <a:bodyPr/>
                    <a:lstStyle/>
                    <a:p>
                      <a:pPr algn="r" fontAlgn="b"/>
                      <a:r>
                        <a:rPr lang="en-US" sz="20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4242596"/>
                  </a:ext>
                </a:extLst>
              </a:tr>
              <a:tr h="347890">
                <a:tc>
                  <a:txBody>
                    <a:bodyPr/>
                    <a:lstStyle/>
                    <a:p>
                      <a:pPr algn="r" fontAlgn="b"/>
                      <a:r>
                        <a:rPr lang="en-US" sz="20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67.5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4558091"/>
                  </a:ext>
                </a:extLst>
              </a:tr>
              <a:tr h="347890">
                <a:tc>
                  <a:txBody>
                    <a:bodyPr/>
                    <a:lstStyle/>
                    <a:p>
                      <a:pPr algn="r" fontAlgn="b"/>
                      <a:r>
                        <a:rPr lang="en-US" sz="2000" b="0" i="0" u="none" strike="noStrike">
                          <a:solidFill>
                            <a:srgbClr val="000000"/>
                          </a:solidFill>
                          <a:effectLst/>
                          <a:latin typeface="Calibri" panose="020F050202020403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66.1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64.2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5323146"/>
                  </a:ext>
                </a:extLst>
              </a:tr>
              <a:tr h="347890">
                <a:tc>
                  <a:txBody>
                    <a:bodyPr/>
                    <a:lstStyle/>
                    <a:p>
                      <a:pPr algn="r" fontAlgn="b"/>
                      <a:r>
                        <a:rPr lang="en-US" sz="20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62.7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557334"/>
                  </a:ext>
                </a:extLst>
              </a:tr>
              <a:tr h="347890">
                <a:tc>
                  <a:txBody>
                    <a:bodyPr/>
                    <a:lstStyle/>
                    <a:p>
                      <a:pPr algn="r" fontAlgn="b"/>
                      <a:r>
                        <a:rPr lang="en-US" sz="2000" b="0" i="0" u="none" strike="noStrike">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01779"/>
                  </a:ext>
                </a:extLst>
              </a:tr>
              <a:tr h="347890">
                <a:tc>
                  <a:txBody>
                    <a:bodyPr/>
                    <a:lstStyle/>
                    <a:p>
                      <a:pPr algn="r" fontAlgn="b"/>
                      <a:r>
                        <a:rPr lang="en-US" sz="2000" b="0" i="0" u="none" strike="noStrike">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7409870"/>
                  </a:ext>
                </a:extLst>
              </a:tr>
              <a:tr h="347890">
                <a:tc>
                  <a:txBody>
                    <a:bodyPr/>
                    <a:lstStyle/>
                    <a:p>
                      <a:pPr algn="r" fontAlgn="b"/>
                      <a:r>
                        <a:rPr lang="en-US" sz="2000" b="0" i="0" u="none" strike="noStrike">
                          <a:solidFill>
                            <a:srgbClr val="000000"/>
                          </a:solidFill>
                          <a:effectLst/>
                          <a:latin typeface="Calibri" panose="020F0502020204030204" pitchFamily="34" charset="0"/>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2195399"/>
                  </a:ext>
                </a:extLst>
              </a:tr>
              <a:tr h="347890">
                <a:tc>
                  <a:txBody>
                    <a:bodyPr/>
                    <a:lstStyle/>
                    <a:p>
                      <a:pPr algn="r" fontAlgn="b"/>
                      <a:r>
                        <a:rPr lang="en-US" sz="2000" b="0" i="0" u="none" strike="noStrike">
                          <a:solidFill>
                            <a:srgbClr val="000000"/>
                          </a:solidFill>
                          <a:effectLst/>
                          <a:latin typeface="Calibri" panose="020F0502020204030204" pitchFamily="34" charset="0"/>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1179913"/>
                  </a:ext>
                </a:extLst>
              </a:tr>
              <a:tr h="347890">
                <a:tc>
                  <a:txBody>
                    <a:bodyPr/>
                    <a:lstStyle/>
                    <a:p>
                      <a:pPr algn="r" fontAlgn="b"/>
                      <a:r>
                        <a:rPr lang="en-US" sz="2000" b="0" i="0" u="none" strike="noStrike">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59.6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638006"/>
                  </a:ext>
                </a:extLst>
              </a:tr>
              <a:tr h="347890">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3658006"/>
                  </a:ext>
                </a:extLst>
              </a:tr>
              <a:tr h="347890">
                <a:tc gridSpan="3">
                  <a:txBody>
                    <a:bodyPr/>
                    <a:lstStyle/>
                    <a:p>
                      <a:pPr algn="l" fontAlgn="b"/>
                      <a:r>
                        <a:rPr lang="en-US" sz="2000" b="0" i="0" u="none" strike="noStrike" dirty="0">
                          <a:solidFill>
                            <a:srgbClr val="000000"/>
                          </a:solidFill>
                          <a:effectLst/>
                          <a:latin typeface="Calibri" panose="020F0502020204030204" pitchFamily="34" charset="0"/>
                        </a:rPr>
                        <a:t>*averaged over 100 values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75957095"/>
                  </a:ext>
                </a:extLst>
              </a:tr>
            </a:tbl>
          </a:graphicData>
        </a:graphic>
      </p:graphicFrame>
      <p:pic>
        <p:nvPicPr>
          <p:cNvPr id="5" name="Picture 4"/>
          <p:cNvPicPr>
            <a:picLocks noChangeAspect="1"/>
          </p:cNvPicPr>
          <p:nvPr/>
        </p:nvPicPr>
        <p:blipFill>
          <a:blip r:embed="rId2"/>
          <a:stretch>
            <a:fillRect/>
          </a:stretch>
        </p:blipFill>
        <p:spPr>
          <a:xfrm>
            <a:off x="5787798" y="2199465"/>
            <a:ext cx="5715226" cy="3435216"/>
          </a:xfrm>
          <a:prstGeom prst="rect">
            <a:avLst/>
          </a:prstGeom>
        </p:spPr>
      </p:pic>
    </p:spTree>
    <p:extLst>
      <p:ext uri="{BB962C8B-B14F-4D97-AF65-F5344CB8AC3E}">
        <p14:creationId xmlns:p14="http://schemas.microsoft.com/office/powerpoint/2010/main" val="397627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KNN</a:t>
            </a:r>
          </a:p>
        </p:txBody>
      </p:sp>
      <p:sp>
        <p:nvSpPr>
          <p:cNvPr id="8" name="Text Placeholder 7"/>
          <p:cNvSpPr>
            <a:spLocks noGrp="1"/>
          </p:cNvSpPr>
          <p:nvPr>
            <p:ph type="body" idx="1"/>
          </p:nvPr>
        </p:nvSpPr>
        <p:spPr/>
        <p:txBody>
          <a:bodyPr/>
          <a:lstStyle/>
          <a:p>
            <a:r>
              <a:rPr lang="en-US" dirty="0"/>
              <a:t>Advantages</a:t>
            </a:r>
          </a:p>
        </p:txBody>
      </p:sp>
      <p:sp>
        <p:nvSpPr>
          <p:cNvPr id="9" name="Content Placeholder 8"/>
          <p:cNvSpPr>
            <a:spLocks noGrp="1"/>
          </p:cNvSpPr>
          <p:nvPr>
            <p:ph sz="half" idx="2"/>
          </p:nvPr>
        </p:nvSpPr>
        <p:spPr/>
        <p:txBody>
          <a:bodyPr>
            <a:normAutofit fontScale="92500" lnSpcReduction="10000"/>
          </a:bodyPr>
          <a:lstStyle/>
          <a:p>
            <a:r>
              <a:rPr lang="en-US" dirty="0"/>
              <a:t>Easy to apply </a:t>
            </a:r>
          </a:p>
        </p:txBody>
      </p:sp>
      <p:sp>
        <p:nvSpPr>
          <p:cNvPr id="10" name="Text Placeholder 9"/>
          <p:cNvSpPr>
            <a:spLocks noGrp="1"/>
          </p:cNvSpPr>
          <p:nvPr>
            <p:ph type="body" sz="quarter" idx="3"/>
          </p:nvPr>
        </p:nvSpPr>
        <p:spPr/>
        <p:txBody>
          <a:bodyPr/>
          <a:lstStyle/>
          <a:p>
            <a:r>
              <a:rPr lang="en-US" dirty="0"/>
              <a:t>Disadvantage</a:t>
            </a:r>
          </a:p>
        </p:txBody>
      </p:sp>
      <p:sp>
        <p:nvSpPr>
          <p:cNvPr id="11" name="Content Placeholder 10"/>
          <p:cNvSpPr>
            <a:spLocks noGrp="1"/>
          </p:cNvSpPr>
          <p:nvPr>
            <p:ph sz="quarter" idx="4"/>
          </p:nvPr>
        </p:nvSpPr>
        <p:spPr/>
        <p:txBody>
          <a:bodyPr>
            <a:normAutofit fontScale="92500" lnSpcReduction="10000"/>
          </a:bodyPr>
          <a:lstStyle/>
          <a:p>
            <a:r>
              <a:rPr lang="en-US" dirty="0"/>
              <a:t>Slow (lazy)</a:t>
            </a:r>
          </a:p>
          <a:p>
            <a:r>
              <a:rPr lang="en-US" dirty="0"/>
              <a:t> Another disadvantage of this approach is that the algorithm does not learn anything from the training data, which can result in the algorithm not generalizing well and also not being robust to noisy data</a:t>
            </a:r>
          </a:p>
          <a:p>
            <a:r>
              <a:rPr lang="en-US" dirty="0"/>
              <a:t>Needs greater data for higher accuracy</a:t>
            </a:r>
          </a:p>
          <a:p>
            <a:r>
              <a:rPr lang="en-US" dirty="0"/>
              <a:t>Selecting K uses additional computation</a:t>
            </a:r>
          </a:p>
        </p:txBody>
      </p:sp>
    </p:spTree>
    <p:extLst>
      <p:ext uri="{BB962C8B-B14F-4D97-AF65-F5344CB8AC3E}">
        <p14:creationId xmlns:p14="http://schemas.microsoft.com/office/powerpoint/2010/main" val="159722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NN</a:t>
            </a:r>
          </a:p>
        </p:txBody>
      </p:sp>
      <p:sp>
        <p:nvSpPr>
          <p:cNvPr id="7" name="Content Placeholder 6"/>
          <p:cNvSpPr>
            <a:spLocks noGrp="1"/>
          </p:cNvSpPr>
          <p:nvPr>
            <p:ph idx="1"/>
          </p:nvPr>
        </p:nvSpPr>
        <p:spPr>
          <a:xfrm>
            <a:off x="1484311" y="2057399"/>
            <a:ext cx="6122438" cy="3124201"/>
          </a:xfrm>
        </p:spPr>
        <p:txBody>
          <a:bodyPr/>
          <a:lstStyle/>
          <a:p>
            <a:r>
              <a:rPr lang="en-US" dirty="0"/>
              <a:t>1 hidden layer with 20 neurons was trained</a:t>
            </a:r>
          </a:p>
          <a:p>
            <a:r>
              <a:rPr lang="en-US" dirty="0"/>
              <a:t>Sigmoid Activation function was used </a:t>
            </a:r>
          </a:p>
          <a:p>
            <a:r>
              <a:rPr lang="en-US" dirty="0"/>
              <a:t>Learning rate= 0.025</a:t>
            </a:r>
          </a:p>
          <a:p>
            <a:r>
              <a:rPr lang="en-US" dirty="0"/>
              <a:t>Accuracy=81.3%</a:t>
            </a:r>
          </a:p>
          <a:p>
            <a:r>
              <a:rPr lang="en-US" dirty="0"/>
              <a:t>F1=80.8</a:t>
            </a:r>
          </a:p>
        </p:txBody>
      </p:sp>
    </p:spTree>
    <p:extLst>
      <p:ext uri="{BB962C8B-B14F-4D97-AF65-F5344CB8AC3E}">
        <p14:creationId xmlns:p14="http://schemas.microsoft.com/office/powerpoint/2010/main" val="276609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NN</a:t>
            </a:r>
          </a:p>
        </p:txBody>
      </p:sp>
      <p:sp>
        <p:nvSpPr>
          <p:cNvPr id="3" name="Text Placeholder 2"/>
          <p:cNvSpPr>
            <a:spLocks noGrp="1"/>
          </p:cNvSpPr>
          <p:nvPr>
            <p:ph type="body" idx="1"/>
          </p:nvPr>
        </p:nvSpPr>
        <p:spPr/>
        <p:txBody>
          <a:bodyPr/>
          <a:lstStyle/>
          <a:p>
            <a:r>
              <a:rPr lang="en-US" dirty="0"/>
              <a:t>Advantages</a:t>
            </a:r>
          </a:p>
        </p:txBody>
      </p:sp>
      <p:sp>
        <p:nvSpPr>
          <p:cNvPr id="4" name="Content Placeholder 3"/>
          <p:cNvSpPr>
            <a:spLocks noGrp="1"/>
          </p:cNvSpPr>
          <p:nvPr>
            <p:ph sz="half" idx="2"/>
          </p:nvPr>
        </p:nvSpPr>
        <p:spPr/>
        <p:txBody>
          <a:bodyPr/>
          <a:lstStyle/>
          <a:p>
            <a:r>
              <a:rPr lang="en-US" dirty="0"/>
              <a:t>very good feature extractors</a:t>
            </a:r>
          </a:p>
          <a:p>
            <a:r>
              <a:rPr lang="en-US" dirty="0"/>
              <a:t>Usually very accurate</a:t>
            </a:r>
          </a:p>
        </p:txBody>
      </p:sp>
      <p:sp>
        <p:nvSpPr>
          <p:cNvPr id="5" name="Text Placeholder 4"/>
          <p:cNvSpPr>
            <a:spLocks noGrp="1"/>
          </p:cNvSpPr>
          <p:nvPr>
            <p:ph type="body" sz="quarter" idx="3"/>
          </p:nvPr>
        </p:nvSpPr>
        <p:spPr/>
        <p:txBody>
          <a:bodyPr/>
          <a:lstStyle/>
          <a:p>
            <a:r>
              <a:rPr lang="en-US" dirty="0"/>
              <a:t>Disadvantages</a:t>
            </a:r>
          </a:p>
        </p:txBody>
      </p:sp>
      <p:sp>
        <p:nvSpPr>
          <p:cNvPr id="6" name="Content Placeholder 5"/>
          <p:cNvSpPr>
            <a:spLocks noGrp="1"/>
          </p:cNvSpPr>
          <p:nvPr>
            <p:ph sz="quarter" idx="4"/>
          </p:nvPr>
        </p:nvSpPr>
        <p:spPr/>
        <p:txBody>
          <a:bodyPr/>
          <a:lstStyle/>
          <a:p>
            <a:r>
              <a:rPr lang="en-US" dirty="0"/>
              <a:t>computationally expensive</a:t>
            </a:r>
          </a:p>
          <a:p>
            <a:endParaRPr lang="en-US" dirty="0"/>
          </a:p>
        </p:txBody>
      </p:sp>
    </p:spTree>
    <p:extLst>
      <p:ext uri="{BB962C8B-B14F-4D97-AF65-F5344CB8AC3E}">
        <p14:creationId xmlns:p14="http://schemas.microsoft.com/office/powerpoint/2010/main" val="920016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96</TotalTime>
  <Words>380</Words>
  <Application>Microsoft Office PowerPoint</Application>
  <PresentationFormat>Widescreen</PresentationFormat>
  <Paragraphs>191</Paragraphs>
  <Slides>14</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Glass Classification</vt:lpstr>
      <vt:lpstr>Agenda</vt:lpstr>
      <vt:lpstr>The Problem</vt:lpstr>
      <vt:lpstr>Dataset</vt:lpstr>
      <vt:lpstr>Dataset(Continued)</vt:lpstr>
      <vt:lpstr>KNN</vt:lpstr>
      <vt:lpstr>KNN</vt:lpstr>
      <vt:lpstr>NN</vt:lpstr>
      <vt:lpstr>NN</vt:lpstr>
      <vt:lpstr>SVM</vt:lpstr>
      <vt:lpstr>SVM</vt:lpstr>
      <vt:lpstr>SVM</vt:lpstr>
      <vt:lpstr>Comparison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 Classification</dc:title>
  <dc:creator>Umar Rehman</dc:creator>
  <cp:lastModifiedBy>Adil Naqvi</cp:lastModifiedBy>
  <cp:revision>11</cp:revision>
  <dcterms:created xsi:type="dcterms:W3CDTF">2019-07-30T23:29:05Z</dcterms:created>
  <dcterms:modified xsi:type="dcterms:W3CDTF">2019-07-31T06:46:05Z</dcterms:modified>
</cp:coreProperties>
</file>