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3" autoAdjust="0"/>
    <p:restoredTop sz="94660"/>
  </p:normalViewPr>
  <p:slideViewPr>
    <p:cSldViewPr snapToGrid="0">
      <p:cViewPr>
        <p:scale>
          <a:sx n="70" d="100"/>
          <a:sy n="70" d="100"/>
        </p:scale>
        <p:origin x="5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3D5FD2-66A0-42BF-A021-507ECF6F80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72544-E24E-4FB3-A959-069A928660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92346-5DBF-4097-899C-B9FF809BD621}" type="datetimeFigureOut">
              <a:rPr lang="en-US" smtClean="0"/>
              <a:t>18-Dec-18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83D6-8BD9-4BF8-97E2-253C01C74D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77A0E-3127-4BC4-9880-56CBC235A2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9B6AF-0E1F-497B-BF31-54D28D36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3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5329-49F4-48B8-A300-BC7B2D5BD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164B3-FE80-4600-AD46-2DAAF74D0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81D9-4E30-4BAF-9B49-5EEB062A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E06B-3EC5-4F13-B003-BC88A6F01F45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2BDC5-005B-4B59-9A96-6D3CC4CE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BD5D-450B-468E-8209-D8318F3E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C5EB-5E3F-4ECB-A871-DAACB6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8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F1B9-6881-42D8-BBC3-698A018A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801AF-675C-41AA-B82D-0F38A3DEB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61DD3-E7EA-4426-AF49-53E9A63D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E06B-3EC5-4F13-B003-BC88A6F01F45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6203-BC50-41C1-A2DB-2679C11F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9F344-325C-46B1-A316-8EB13ADA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C5EB-5E3F-4ECB-A871-DAACB6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1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A3969-C0C1-452D-ACC0-47B25AF42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5D6E3-7007-4775-8FEE-1C0AB4F0D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88AB5-8E30-426E-A3A4-FAFD2BBA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E06B-3EC5-4F13-B003-BC88A6F01F45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CD59B-3900-49CF-B1AC-66A36591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3631-18AA-49FF-8F89-B0232973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C5EB-5E3F-4ECB-A871-DAACB6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9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EB1E-0795-48C8-9373-87CF1DA0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7E92-C752-4930-9FDD-732C29F0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BBD6-6F9C-4568-9C75-1EA75E07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E06B-3EC5-4F13-B003-BC88A6F01F45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A4CF9-348B-4807-8646-82CE77CB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C7B96-8074-4335-9530-90301107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C5EB-5E3F-4ECB-A871-DAACB6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B41C-EE7E-4002-A93D-805EABF6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C0E42-E6C6-4A86-B431-1F84A5E11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60E18-E065-4823-9ACE-C8846E2D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E06B-3EC5-4F13-B003-BC88A6F01F45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8EA7-65EF-40E2-8873-0DF664E3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BDA92-AEFB-4F73-86C9-B8E911A4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C5EB-5E3F-4ECB-A871-DAACB6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6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BD30-0CEE-4BA6-8C44-5659008C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4FBA-C5A3-4472-8F5F-26CF1A0B2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E9569-BEBE-4DDD-851B-4330AF8EA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C3857-D8E7-4569-9DEF-9514B730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E06B-3EC5-4F13-B003-BC88A6F01F45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B55E9-5FE6-41B8-A882-B8F7D76D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E0F60-AFBF-43B7-888F-52D7D950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C5EB-5E3F-4ECB-A871-DAACB6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8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648D-6008-41CE-9225-B13D87FA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255D-1A95-4470-A13D-037371120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2F274-23AD-466E-AAC7-94ACB59D0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FD348-A50F-4BEC-B420-C8659D2BB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5FD5B-95F4-42D3-9283-17DF1F2C1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F33A1-7104-43E5-B492-65A59AB4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E06B-3EC5-4F13-B003-BC88A6F01F45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495B-4053-4948-9A60-1071C181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924C8-B877-43B1-956E-9F0C899A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C5EB-5E3F-4ECB-A871-DAACB6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AD23-D451-44D1-85B9-062E3936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42434-5B14-47D1-8628-F687B780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E06B-3EC5-4F13-B003-BC88A6F01F45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EBC99-4C6F-4CAC-81B6-0824F713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6FCFF-0648-49B1-8545-02742EAA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C5EB-5E3F-4ECB-A871-DAACB6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9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EB57B-5280-4330-9DDC-E934B602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E06B-3EC5-4F13-B003-BC88A6F01F45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D63DA-7C6B-4ACD-A405-DB4F81E6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DBB29-7AA7-4EFE-9BB5-DEAA419E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C5EB-5E3F-4ECB-A871-DAACB6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A22D-D615-4494-A5E4-EFECFAB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C4E2-6497-40FF-B189-0715F19D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EADCC-147D-476A-A83B-603BC140F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AD570-490B-487A-A176-4AF48ECF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E06B-3EC5-4F13-B003-BC88A6F01F45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35F27-4683-48E7-B0AE-70045FF6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E530F-45E6-4A8A-A6F0-0EDA1F03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C5EB-5E3F-4ECB-A871-DAACB6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9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CF41-4854-459C-AE2A-08CD0540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68948-EC9A-4BC6-B928-1C3E426E5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27AB2-DF0F-409B-AD5A-1F5B43DC3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837DC-31B8-4D7B-BEFA-BBE16C38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E06B-3EC5-4F13-B003-BC88A6F01F45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44FCF-8635-4A3C-94F1-325A111F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20C34-4CB9-44E5-A829-66BA9F3F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C5EB-5E3F-4ECB-A871-DAACB6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5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654E0-B988-4368-995F-8FBD9275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1CABC-F9C7-4987-B715-33454F67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1982C-5436-43D6-B67B-893F642EC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E06B-3EC5-4F13-B003-BC88A6F01F45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C7A48-AB69-489D-8B7B-1484A073A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610D-DCA7-4907-9575-D6123B899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FC5EB-5E3F-4ECB-A871-DAACB6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4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F0F1-8832-4A5D-B8F0-BB1D989B5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  <a:br>
              <a:rPr lang="en-US" dirty="0"/>
            </a:br>
            <a:r>
              <a:rPr lang="en-US" dirty="0"/>
              <a:t>using Genetic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6AF1D-F19F-4073-8FC1-CBC31CCC6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Mutation and Crossover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FA11AB-38DF-48F5-B1C4-805A5299E0D2}"/>
              </a:ext>
            </a:extLst>
          </p:cNvPr>
          <p:cNvSpPr txBox="1">
            <a:spLocks/>
          </p:cNvSpPr>
          <p:nvPr/>
        </p:nvSpPr>
        <p:spPr>
          <a:xfrm>
            <a:off x="1524000" y="589233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Adil Naqvi</a:t>
            </a:r>
          </a:p>
        </p:txBody>
      </p:sp>
    </p:spTree>
    <p:extLst>
      <p:ext uri="{BB962C8B-B14F-4D97-AF65-F5344CB8AC3E}">
        <p14:creationId xmlns:p14="http://schemas.microsoft.com/office/powerpoint/2010/main" val="277594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3864-7C25-4E70-A9A4-EF56C627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BE01E-66C6-4613-87D0-7B7C6B8C8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28" y="1605868"/>
            <a:ext cx="5487166" cy="4887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80EF12-CCC8-481F-B99E-3CEA599D4273}"/>
              </a:ext>
            </a:extLst>
          </p:cNvPr>
          <p:cNvSpPr txBox="1"/>
          <p:nvPr/>
        </p:nvSpPr>
        <p:spPr>
          <a:xfrm>
            <a:off x="7249236" y="1236536"/>
            <a:ext cx="244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(Mean route distance)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36DFD-F6A4-4727-BC8B-899BAE83BF67}"/>
              </a:ext>
            </a:extLst>
          </p:cNvPr>
          <p:cNvSpPr txBox="1"/>
          <p:nvPr/>
        </p:nvSpPr>
        <p:spPr>
          <a:xfrm>
            <a:off x="400334" y="2012819"/>
            <a:ext cx="5187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Min: </a:t>
            </a:r>
            <a:r>
              <a:rPr lang="en-US" b="1" dirty="0"/>
              <a:t>782.695</a:t>
            </a:r>
          </a:p>
          <a:p>
            <a:r>
              <a:rPr lang="en-US" dirty="0"/>
              <a:t>Max: </a:t>
            </a:r>
            <a:r>
              <a:rPr lang="en-US" b="1" dirty="0"/>
              <a:t>1167.9545</a:t>
            </a:r>
          </a:p>
          <a:p>
            <a:endParaRPr lang="en-US" dirty="0"/>
          </a:p>
          <a:p>
            <a:r>
              <a:rPr lang="en-US" dirty="0"/>
              <a:t>After 500 generations...</a:t>
            </a:r>
          </a:p>
          <a:p>
            <a:endParaRPr lang="en-US" dirty="0"/>
          </a:p>
          <a:p>
            <a:r>
              <a:rPr lang="en-US" dirty="0"/>
              <a:t>Min: </a:t>
            </a:r>
            <a:r>
              <a:rPr lang="en-US" b="1" dirty="0"/>
              <a:t>406.9916</a:t>
            </a:r>
          </a:p>
          <a:p>
            <a:r>
              <a:rPr lang="en-US" dirty="0"/>
              <a:t>Max: </a:t>
            </a:r>
            <a:r>
              <a:rPr lang="en-US" b="1" dirty="0"/>
              <a:t>563.7564</a:t>
            </a:r>
          </a:p>
          <a:p>
            <a:endParaRPr lang="en-US" b="1" dirty="0"/>
          </a:p>
          <a:p>
            <a:r>
              <a:rPr lang="en-US" dirty="0"/>
              <a:t>No. of cities: </a:t>
            </a:r>
            <a:r>
              <a:rPr lang="en-US" b="1" dirty="0"/>
              <a:t>20</a:t>
            </a:r>
          </a:p>
          <a:p>
            <a:r>
              <a:rPr lang="en-US" dirty="0"/>
              <a:t>No. of possible routes: </a:t>
            </a:r>
            <a:r>
              <a:rPr lang="en-US" b="1" dirty="0"/>
              <a:t>2,432,902,008,176,640,000</a:t>
            </a:r>
          </a:p>
          <a:p>
            <a:r>
              <a:rPr lang="en-US" dirty="0"/>
              <a:t>Pop size: </a:t>
            </a:r>
            <a:r>
              <a:rPr lang="en-US" b="1" dirty="0"/>
              <a:t>100</a:t>
            </a:r>
          </a:p>
          <a:p>
            <a:r>
              <a:rPr lang="en-US" dirty="0"/>
              <a:t>No. of generations: </a:t>
            </a:r>
            <a:r>
              <a:rPr lang="en-US" b="1" dirty="0"/>
              <a:t>500</a:t>
            </a:r>
          </a:p>
          <a:p>
            <a:r>
              <a:rPr lang="en-US" dirty="0"/>
              <a:t>Running time: </a:t>
            </a:r>
            <a:r>
              <a:rPr lang="en-US" b="1" dirty="0"/>
              <a:t>30.661 s</a:t>
            </a:r>
          </a:p>
          <a:p>
            <a:r>
              <a:rPr lang="en-US" b="1" dirty="0"/>
              <a:t> 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rng</a:t>
            </a:r>
            <a:r>
              <a:rPr lang="en-US" sz="1400" dirty="0"/>
              <a:t> seed: </a:t>
            </a:r>
            <a:r>
              <a:rPr lang="en-US" sz="1400" b="1" dirty="0"/>
              <a:t>999</a:t>
            </a:r>
            <a:r>
              <a:rPr lang="en-US" sz="1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1572-C7C8-4F34-A6ED-74694717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175E-DF3C-4B6D-AC07-F3CA2D2A2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1" y="1271973"/>
            <a:ext cx="5449060" cy="4887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0779D-C8F7-419E-8015-354438532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60" y="1271973"/>
            <a:ext cx="5487166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8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A0F9-C99A-45B0-B2AB-633F06E8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1901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3A43-B53C-43C2-B86D-70A26AA6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Traveling Salesman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03EE-F7EB-4821-817C-A9AD4C272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Randomized/predefined city locations</a:t>
            </a:r>
          </a:p>
          <a:p>
            <a:r>
              <a:rPr lang="en-US" dirty="0"/>
              <a:t>Visit every city</a:t>
            </a:r>
          </a:p>
          <a:p>
            <a:r>
              <a:rPr lang="en-US" dirty="0"/>
              <a:t>Shortest route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CD7A7-C4C2-4D0D-9118-17FCF1DA2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04" y="2810669"/>
            <a:ext cx="4762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0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F8C6-23FA-4C34-B115-5BD9B904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1a. Traditional TSP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0E2E-87A0-4AC3-9EED-79491A19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</a:t>
            </a:r>
          </a:p>
          <a:p>
            <a:r>
              <a:rPr lang="en-US" dirty="0"/>
              <a:t>Cannot visit same city more than once</a:t>
            </a:r>
          </a:p>
          <a:p>
            <a:r>
              <a:rPr lang="en-US" dirty="0"/>
              <a:t>Do not have to return to starting city</a:t>
            </a:r>
          </a:p>
          <a:p>
            <a:r>
              <a:rPr lang="en-US" dirty="0"/>
              <a:t>n! possibilities for n cities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3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6DBD-C7C4-4611-9744-77780D42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1b. Real world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0959-C158-433A-8E3B-E119D712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Airline companies</a:t>
            </a:r>
          </a:p>
          <a:p>
            <a:r>
              <a:rPr lang="en-US" dirty="0"/>
              <a:t>Parcel companies (UPS)</a:t>
            </a:r>
          </a:p>
          <a:p>
            <a:r>
              <a:rPr lang="en-US" dirty="0"/>
              <a:t>Soldering, drilling</a:t>
            </a:r>
          </a:p>
          <a:p>
            <a:r>
              <a:rPr lang="en-US" dirty="0"/>
              <a:t>Traversing graphs (CS)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2BBFF2-359F-46E3-9D00-0FA483E5E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768725"/>
            <a:ext cx="27432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0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A14F-4B7C-49F3-8671-1E4FED9C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1c. Computing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02A4-8438-4BB3-87AC-C417809D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algorithms</a:t>
            </a:r>
          </a:p>
          <a:p>
            <a:pPr lvl="1"/>
            <a:r>
              <a:rPr lang="en-US" dirty="0"/>
              <a:t>Provide optimal solution</a:t>
            </a:r>
          </a:p>
          <a:p>
            <a:pPr lvl="1"/>
            <a:r>
              <a:rPr lang="en-US" dirty="0"/>
              <a:t>Brute force method</a:t>
            </a:r>
          </a:p>
          <a:p>
            <a:pPr lvl="1"/>
            <a:r>
              <a:rPr lang="en-US" dirty="0"/>
              <a:t>Held-Karp algorithm…</a:t>
            </a:r>
          </a:p>
          <a:p>
            <a:r>
              <a:rPr lang="en-US" dirty="0"/>
              <a:t>Approximate algorithms</a:t>
            </a:r>
          </a:p>
          <a:p>
            <a:pPr lvl="1"/>
            <a:r>
              <a:rPr lang="en-US" dirty="0"/>
              <a:t>5% away from optimal solution</a:t>
            </a:r>
          </a:p>
          <a:p>
            <a:pPr lvl="1"/>
            <a:r>
              <a:rPr lang="en-US" dirty="0"/>
              <a:t>Genetic algorithm</a:t>
            </a:r>
          </a:p>
          <a:p>
            <a:pPr lvl="1"/>
            <a:r>
              <a:rPr lang="en-US" dirty="0"/>
              <a:t>Christophides algorithm…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8D3A4E-30AC-4DB6-84FB-CE146B830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93" y="2028825"/>
            <a:ext cx="61912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8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FA4C-3E77-47CA-8D2A-AF13DA45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Genetic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4FE9B-65BC-4372-A0AE-13A7C7136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4" b="5378"/>
          <a:stretch/>
        </p:blipFill>
        <p:spPr>
          <a:xfrm>
            <a:off x="3800475" y="2210937"/>
            <a:ext cx="4591050" cy="3302758"/>
          </a:xfrm>
        </p:spPr>
      </p:pic>
    </p:spTree>
    <p:extLst>
      <p:ext uri="{BB962C8B-B14F-4D97-AF65-F5344CB8AC3E}">
        <p14:creationId xmlns:p14="http://schemas.microsoft.com/office/powerpoint/2010/main" val="373436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BC4C-5885-4F23-8D26-48E51786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2a. GA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D61D-0498-4FCC-98D5-0EFCFE15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Generation</a:t>
            </a:r>
          </a:p>
          <a:p>
            <a:r>
              <a:rPr lang="en-US" dirty="0"/>
              <a:t>Population</a:t>
            </a:r>
          </a:p>
          <a:p>
            <a:r>
              <a:rPr lang="en-US" dirty="0"/>
              <a:t>Creature</a:t>
            </a:r>
          </a:p>
          <a:p>
            <a:r>
              <a:rPr lang="en-US" dirty="0"/>
              <a:t>Genes</a:t>
            </a:r>
          </a:p>
          <a:p>
            <a:r>
              <a:rPr lang="en-US" dirty="0"/>
              <a:t>Fitness &amp; fitness function</a:t>
            </a:r>
          </a:p>
          <a:p>
            <a:r>
              <a:rPr lang="en-US" dirty="0"/>
              <a:t>Selection</a:t>
            </a:r>
          </a:p>
          <a:p>
            <a:r>
              <a:rPr lang="en-US" dirty="0"/>
              <a:t>Cross-over</a:t>
            </a:r>
          </a:p>
          <a:p>
            <a:r>
              <a:rPr lang="en-US" dirty="0"/>
              <a:t>Mutation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3C5A3B2-64BF-482F-A409-B4E8104DD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4" b="5378"/>
          <a:stretch/>
        </p:blipFill>
        <p:spPr>
          <a:xfrm>
            <a:off x="6461788" y="1978925"/>
            <a:ext cx="4591050" cy="33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5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AFD0-E523-443A-B101-06E16F97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TSP using GA</a:t>
            </a: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E7D5CC5-6970-4D0E-AE58-4FE2F3285D39}"/>
              </a:ext>
            </a:extLst>
          </p:cNvPr>
          <p:cNvGrpSpPr/>
          <p:nvPr/>
        </p:nvGrpSpPr>
        <p:grpSpPr>
          <a:xfrm>
            <a:off x="1317120" y="2012941"/>
            <a:ext cx="2268999" cy="4362936"/>
            <a:chOff x="580787" y="2073303"/>
            <a:chExt cx="2422255" cy="4657624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908A645-0E6B-468B-B792-D7FE859D6E28}"/>
                </a:ext>
              </a:extLst>
            </p:cNvPr>
            <p:cNvGrpSpPr/>
            <p:nvPr/>
          </p:nvGrpSpPr>
          <p:grpSpPr>
            <a:xfrm>
              <a:off x="580787" y="2073303"/>
              <a:ext cx="1812655" cy="4048024"/>
              <a:chOff x="4643270" y="1920903"/>
              <a:chExt cx="1812655" cy="4048024"/>
            </a:xfrm>
            <a:scene3d>
              <a:camera prst="isometricOffAxis1Right"/>
              <a:lightRig rig="threePt" dir="t"/>
            </a:scene3d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E98F955-FC37-4328-A28F-B80593B458F7}"/>
                  </a:ext>
                </a:extLst>
              </p:cNvPr>
              <p:cNvSpPr/>
              <p:nvPr/>
            </p:nvSpPr>
            <p:spPr>
              <a:xfrm>
                <a:off x="4643270" y="1931015"/>
                <a:ext cx="1812655" cy="40379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FAFB0A42-094C-4E66-9802-492094207237}"/>
                  </a:ext>
                </a:extLst>
              </p:cNvPr>
              <p:cNvSpPr/>
              <p:nvPr/>
            </p:nvSpPr>
            <p:spPr>
              <a:xfrm>
                <a:off x="4752791" y="2191272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482EFDC1-40DD-46FC-88B6-10DE477770E6}"/>
                  </a:ext>
                </a:extLst>
              </p:cNvPr>
              <p:cNvSpPr/>
              <p:nvPr/>
            </p:nvSpPr>
            <p:spPr>
              <a:xfrm>
                <a:off x="4752791" y="2822118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AFA1745-385D-4F33-8848-617C1DBD9DCF}"/>
                  </a:ext>
                </a:extLst>
              </p:cNvPr>
              <p:cNvSpPr/>
              <p:nvPr/>
            </p:nvSpPr>
            <p:spPr>
              <a:xfrm>
                <a:off x="4752791" y="3452963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0E769A1C-8D54-4279-B0B2-F72559F609D7}"/>
                  </a:ext>
                </a:extLst>
              </p:cNvPr>
              <p:cNvSpPr/>
              <p:nvPr/>
            </p:nvSpPr>
            <p:spPr>
              <a:xfrm>
                <a:off x="4752791" y="4083809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F8B94AFA-C0E5-461F-96B4-E0783A78F27B}"/>
                  </a:ext>
                </a:extLst>
              </p:cNvPr>
              <p:cNvSpPr/>
              <p:nvPr/>
            </p:nvSpPr>
            <p:spPr>
              <a:xfrm>
                <a:off x="4752791" y="4714654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5A58948B-A5EF-4589-8978-8DC5150A10C3}"/>
                  </a:ext>
                </a:extLst>
              </p:cNvPr>
              <p:cNvSpPr/>
              <p:nvPr/>
            </p:nvSpPr>
            <p:spPr>
              <a:xfrm>
                <a:off x="4752791" y="5345501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4172FB23-657A-435D-A78D-FCDAE142F3AA}"/>
                  </a:ext>
                </a:extLst>
              </p:cNvPr>
              <p:cNvSpPr txBox="1"/>
              <p:nvPr/>
            </p:nvSpPr>
            <p:spPr>
              <a:xfrm>
                <a:off x="4872910" y="1920903"/>
                <a:ext cx="13773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Generation 5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DF9C7AC7-76E3-4317-8758-7F1CD99CB95F}"/>
                </a:ext>
              </a:extLst>
            </p:cNvPr>
            <p:cNvGrpSpPr/>
            <p:nvPr/>
          </p:nvGrpSpPr>
          <p:grpSpPr>
            <a:xfrm>
              <a:off x="733187" y="2225703"/>
              <a:ext cx="1812655" cy="4048024"/>
              <a:chOff x="4643270" y="1920903"/>
              <a:chExt cx="1812655" cy="4048024"/>
            </a:xfrm>
            <a:scene3d>
              <a:camera prst="isometricOffAxis1Right"/>
              <a:lightRig rig="threePt" dir="t"/>
            </a:scene3d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F8D7CC3-70E9-474B-9426-A424898779A8}"/>
                  </a:ext>
                </a:extLst>
              </p:cNvPr>
              <p:cNvSpPr/>
              <p:nvPr/>
            </p:nvSpPr>
            <p:spPr>
              <a:xfrm>
                <a:off x="4643270" y="1931015"/>
                <a:ext cx="1812655" cy="40379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1C506F6-CA03-47FB-AD12-A8592945AC26}"/>
                  </a:ext>
                </a:extLst>
              </p:cNvPr>
              <p:cNvSpPr/>
              <p:nvPr/>
            </p:nvSpPr>
            <p:spPr>
              <a:xfrm>
                <a:off x="4752791" y="2191272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8098C10C-80EE-4792-9D2A-0C82C5A864C6}"/>
                  </a:ext>
                </a:extLst>
              </p:cNvPr>
              <p:cNvSpPr/>
              <p:nvPr/>
            </p:nvSpPr>
            <p:spPr>
              <a:xfrm>
                <a:off x="4752791" y="2822118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93D38CDD-0804-44CD-9CF4-07E4E8591E9F}"/>
                  </a:ext>
                </a:extLst>
              </p:cNvPr>
              <p:cNvSpPr/>
              <p:nvPr/>
            </p:nvSpPr>
            <p:spPr>
              <a:xfrm>
                <a:off x="4752791" y="3452963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A5B1BAA2-3FEB-4534-AF27-2F73ECC40EC2}"/>
                  </a:ext>
                </a:extLst>
              </p:cNvPr>
              <p:cNvSpPr/>
              <p:nvPr/>
            </p:nvSpPr>
            <p:spPr>
              <a:xfrm>
                <a:off x="4752791" y="4083809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C95956C0-9649-4C33-B816-4A28072F6B92}"/>
                  </a:ext>
                </a:extLst>
              </p:cNvPr>
              <p:cNvSpPr/>
              <p:nvPr/>
            </p:nvSpPr>
            <p:spPr>
              <a:xfrm>
                <a:off x="4752791" y="4714654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5CCAEF5-66CD-4B67-A085-F586D19238FC}"/>
                  </a:ext>
                </a:extLst>
              </p:cNvPr>
              <p:cNvSpPr/>
              <p:nvPr/>
            </p:nvSpPr>
            <p:spPr>
              <a:xfrm>
                <a:off x="4752791" y="5345501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4F29616-04CB-4EF2-81E4-25EB74A11820}"/>
                  </a:ext>
                </a:extLst>
              </p:cNvPr>
              <p:cNvSpPr txBox="1"/>
              <p:nvPr/>
            </p:nvSpPr>
            <p:spPr>
              <a:xfrm>
                <a:off x="4872910" y="1920903"/>
                <a:ext cx="13773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Generation 4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F04E9FE2-0558-4170-8568-DE24C82CB88D}"/>
                </a:ext>
              </a:extLst>
            </p:cNvPr>
            <p:cNvGrpSpPr/>
            <p:nvPr/>
          </p:nvGrpSpPr>
          <p:grpSpPr>
            <a:xfrm>
              <a:off x="885587" y="2378103"/>
              <a:ext cx="1812655" cy="4048024"/>
              <a:chOff x="4643270" y="1920903"/>
              <a:chExt cx="1812655" cy="4048024"/>
            </a:xfrm>
            <a:scene3d>
              <a:camera prst="isometricOffAxis1Right"/>
              <a:lightRig rig="threePt" dir="t"/>
            </a:scene3d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D38AE135-DBC2-4F06-BF00-C692B9C46A1A}"/>
                  </a:ext>
                </a:extLst>
              </p:cNvPr>
              <p:cNvSpPr/>
              <p:nvPr/>
            </p:nvSpPr>
            <p:spPr>
              <a:xfrm>
                <a:off x="4643270" y="1931015"/>
                <a:ext cx="1812655" cy="40379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8CE88A73-5952-46F4-A391-B96A3C6F5062}"/>
                  </a:ext>
                </a:extLst>
              </p:cNvPr>
              <p:cNvSpPr/>
              <p:nvPr/>
            </p:nvSpPr>
            <p:spPr>
              <a:xfrm>
                <a:off x="4752791" y="2191272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C1A3AB5-14A6-43AA-9F6F-8934FC42BB62}"/>
                  </a:ext>
                </a:extLst>
              </p:cNvPr>
              <p:cNvSpPr/>
              <p:nvPr/>
            </p:nvSpPr>
            <p:spPr>
              <a:xfrm>
                <a:off x="4752791" y="2822118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0186A846-11B7-426C-9961-F54D233ACED1}"/>
                  </a:ext>
                </a:extLst>
              </p:cNvPr>
              <p:cNvSpPr/>
              <p:nvPr/>
            </p:nvSpPr>
            <p:spPr>
              <a:xfrm>
                <a:off x="4752791" y="3452963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09391C0-AFB3-4930-8FE3-CCF946A7B924}"/>
                  </a:ext>
                </a:extLst>
              </p:cNvPr>
              <p:cNvSpPr/>
              <p:nvPr/>
            </p:nvSpPr>
            <p:spPr>
              <a:xfrm>
                <a:off x="4752791" y="4083809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BF12646F-8C77-4DA3-98F9-65401A186ED8}"/>
                  </a:ext>
                </a:extLst>
              </p:cNvPr>
              <p:cNvSpPr/>
              <p:nvPr/>
            </p:nvSpPr>
            <p:spPr>
              <a:xfrm>
                <a:off x="4752791" y="4714654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41717522-835A-4A90-9288-6D3356BFB6A7}"/>
                  </a:ext>
                </a:extLst>
              </p:cNvPr>
              <p:cNvSpPr/>
              <p:nvPr/>
            </p:nvSpPr>
            <p:spPr>
              <a:xfrm>
                <a:off x="4752791" y="5345501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7807D37-4A35-4B8B-8498-194DF77A2581}"/>
                  </a:ext>
                </a:extLst>
              </p:cNvPr>
              <p:cNvSpPr txBox="1"/>
              <p:nvPr/>
            </p:nvSpPr>
            <p:spPr>
              <a:xfrm>
                <a:off x="4872910" y="1920903"/>
                <a:ext cx="13773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Generation 3</a:t>
                </a: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9D06B1E8-778F-410E-B96A-D129B08F6B65}"/>
                </a:ext>
              </a:extLst>
            </p:cNvPr>
            <p:cNvGrpSpPr/>
            <p:nvPr/>
          </p:nvGrpSpPr>
          <p:grpSpPr>
            <a:xfrm>
              <a:off x="1037987" y="2530503"/>
              <a:ext cx="1812655" cy="4048024"/>
              <a:chOff x="4643270" y="1920903"/>
              <a:chExt cx="1812655" cy="4048024"/>
            </a:xfrm>
            <a:scene3d>
              <a:camera prst="isometricOffAxis1Right"/>
              <a:lightRig rig="threePt" dir="t"/>
            </a:scene3d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2EDCF45F-EAF9-4892-8975-A7A5E842EA9C}"/>
                  </a:ext>
                </a:extLst>
              </p:cNvPr>
              <p:cNvSpPr/>
              <p:nvPr/>
            </p:nvSpPr>
            <p:spPr>
              <a:xfrm>
                <a:off x="4643270" y="1931015"/>
                <a:ext cx="1812655" cy="40379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C441901C-0F32-4E31-AD68-5604D5976C53}"/>
                  </a:ext>
                </a:extLst>
              </p:cNvPr>
              <p:cNvSpPr/>
              <p:nvPr/>
            </p:nvSpPr>
            <p:spPr>
              <a:xfrm>
                <a:off x="4752791" y="2191272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F98AFDD2-0EA3-4CFE-A8BA-8981489D6041}"/>
                  </a:ext>
                </a:extLst>
              </p:cNvPr>
              <p:cNvSpPr/>
              <p:nvPr/>
            </p:nvSpPr>
            <p:spPr>
              <a:xfrm>
                <a:off x="4752791" y="2822118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CEF25261-0BB2-4826-9719-F471DE59B56D}"/>
                  </a:ext>
                </a:extLst>
              </p:cNvPr>
              <p:cNvSpPr/>
              <p:nvPr/>
            </p:nvSpPr>
            <p:spPr>
              <a:xfrm>
                <a:off x="4752791" y="3452963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33E6C8A4-4AB9-4000-987A-04F5E19DEC97}"/>
                  </a:ext>
                </a:extLst>
              </p:cNvPr>
              <p:cNvSpPr/>
              <p:nvPr/>
            </p:nvSpPr>
            <p:spPr>
              <a:xfrm>
                <a:off x="4752791" y="4083809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06C6C93-F997-400D-87EA-B5A8B4FC167E}"/>
                  </a:ext>
                </a:extLst>
              </p:cNvPr>
              <p:cNvSpPr/>
              <p:nvPr/>
            </p:nvSpPr>
            <p:spPr>
              <a:xfrm>
                <a:off x="4752791" y="4714654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AFC9B73C-AEA2-4B74-BF79-683DBD85C44B}"/>
                  </a:ext>
                </a:extLst>
              </p:cNvPr>
              <p:cNvSpPr/>
              <p:nvPr/>
            </p:nvSpPr>
            <p:spPr>
              <a:xfrm>
                <a:off x="4752791" y="5345501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014FC1E4-5CD1-4D5B-88F1-3F9B7CE20B95}"/>
                  </a:ext>
                </a:extLst>
              </p:cNvPr>
              <p:cNvSpPr txBox="1"/>
              <p:nvPr/>
            </p:nvSpPr>
            <p:spPr>
              <a:xfrm>
                <a:off x="4872910" y="1920903"/>
                <a:ext cx="13773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Generation 2</a:t>
                </a: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2609CF09-FFB2-4D3A-B64D-2FA3052FEC23}"/>
                </a:ext>
              </a:extLst>
            </p:cNvPr>
            <p:cNvGrpSpPr/>
            <p:nvPr/>
          </p:nvGrpSpPr>
          <p:grpSpPr>
            <a:xfrm>
              <a:off x="1190387" y="2682903"/>
              <a:ext cx="1812655" cy="4048024"/>
              <a:chOff x="4643270" y="1920903"/>
              <a:chExt cx="1812655" cy="4048024"/>
            </a:xfrm>
            <a:scene3d>
              <a:camera prst="isometricOffAxis1Right"/>
              <a:lightRig rig="threePt" dir="t"/>
            </a:scene3d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1EBFB6EB-20FA-486A-9489-8CE34D362A64}"/>
                  </a:ext>
                </a:extLst>
              </p:cNvPr>
              <p:cNvSpPr/>
              <p:nvPr/>
            </p:nvSpPr>
            <p:spPr>
              <a:xfrm>
                <a:off x="4643270" y="1931015"/>
                <a:ext cx="1812655" cy="40379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470A2392-59A2-4CE4-BC66-E935931DF7B9}"/>
                  </a:ext>
                </a:extLst>
              </p:cNvPr>
              <p:cNvSpPr/>
              <p:nvPr/>
            </p:nvSpPr>
            <p:spPr>
              <a:xfrm>
                <a:off x="4752791" y="2191272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57448516-A6EA-48C7-9746-5F30A8E34B7B}"/>
                  </a:ext>
                </a:extLst>
              </p:cNvPr>
              <p:cNvSpPr/>
              <p:nvPr/>
            </p:nvSpPr>
            <p:spPr>
              <a:xfrm>
                <a:off x="4752791" y="2822118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33AD1189-D7F0-48F9-9325-6B2D577E2B20}"/>
                  </a:ext>
                </a:extLst>
              </p:cNvPr>
              <p:cNvSpPr/>
              <p:nvPr/>
            </p:nvSpPr>
            <p:spPr>
              <a:xfrm>
                <a:off x="4752791" y="3452963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46769ADA-012B-404C-9AF8-4018E638BB6C}"/>
                  </a:ext>
                </a:extLst>
              </p:cNvPr>
              <p:cNvSpPr/>
              <p:nvPr/>
            </p:nvSpPr>
            <p:spPr>
              <a:xfrm>
                <a:off x="4752791" y="4083809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851B0594-DDD7-42EC-863B-0D59B7D42C0B}"/>
                  </a:ext>
                </a:extLst>
              </p:cNvPr>
              <p:cNvSpPr/>
              <p:nvPr/>
            </p:nvSpPr>
            <p:spPr>
              <a:xfrm>
                <a:off x="4752791" y="4714654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79F279D-8633-4AA1-82C6-0A78900B8041}"/>
                  </a:ext>
                </a:extLst>
              </p:cNvPr>
              <p:cNvSpPr/>
              <p:nvPr/>
            </p:nvSpPr>
            <p:spPr>
              <a:xfrm>
                <a:off x="4752791" y="5345501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362D37B-1890-4ED9-81EC-65E979BC82BB}"/>
                  </a:ext>
                </a:extLst>
              </p:cNvPr>
              <p:cNvSpPr txBox="1"/>
              <p:nvPr/>
            </p:nvSpPr>
            <p:spPr>
              <a:xfrm>
                <a:off x="4872910" y="1920903"/>
                <a:ext cx="13773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Generation 1</a:t>
                </a:r>
              </a:p>
            </p:txBody>
          </p:sp>
        </p:grpSp>
      </p:grpSp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5C2116B9-38E4-47B6-97B9-01010EAFC9D0}"/>
              </a:ext>
            </a:extLst>
          </p:cNvPr>
          <p:cNvCxnSpPr>
            <a:cxnSpLocks/>
          </p:cNvCxnSpPr>
          <p:nvPr/>
        </p:nvCxnSpPr>
        <p:spPr>
          <a:xfrm>
            <a:off x="3072220" y="2210197"/>
            <a:ext cx="1727338" cy="2772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2A58D2AF-6D9B-4FBC-99BF-8325900F378C}"/>
              </a:ext>
            </a:extLst>
          </p:cNvPr>
          <p:cNvGrpSpPr/>
          <p:nvPr/>
        </p:nvGrpSpPr>
        <p:grpSpPr>
          <a:xfrm>
            <a:off x="7770501" y="3719240"/>
            <a:ext cx="1596255" cy="781532"/>
            <a:chOff x="7784149" y="3241560"/>
            <a:chExt cx="1596255" cy="781532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F110553-7E18-428E-882C-8F15C012B065}"/>
                </a:ext>
              </a:extLst>
            </p:cNvPr>
            <p:cNvSpPr/>
            <p:nvPr/>
          </p:nvSpPr>
          <p:spPr>
            <a:xfrm>
              <a:off x="7784149" y="3462462"/>
              <a:ext cx="1596255" cy="49842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526D0FB-622C-4458-A026-192148F78F8A}"/>
                </a:ext>
              </a:extLst>
            </p:cNvPr>
            <p:cNvCxnSpPr>
              <a:cxnSpLocks/>
            </p:cNvCxnSpPr>
            <p:nvPr/>
          </p:nvCxnSpPr>
          <p:spPr>
            <a:xfrm>
              <a:off x="8093124" y="3462462"/>
              <a:ext cx="0" cy="49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CC359FF-A6C9-4B3A-88B8-7162446C0129}"/>
                </a:ext>
              </a:extLst>
            </p:cNvPr>
            <p:cNvCxnSpPr>
              <a:cxnSpLocks/>
            </p:cNvCxnSpPr>
            <p:nvPr/>
          </p:nvCxnSpPr>
          <p:spPr>
            <a:xfrm>
              <a:off x="8422946" y="3462462"/>
              <a:ext cx="0" cy="49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C8DACC3-C501-40AE-99A1-4A5F9C9858AE}"/>
                </a:ext>
              </a:extLst>
            </p:cNvPr>
            <p:cNvCxnSpPr>
              <a:cxnSpLocks/>
            </p:cNvCxnSpPr>
            <p:nvPr/>
          </p:nvCxnSpPr>
          <p:spPr>
            <a:xfrm>
              <a:off x="8752765" y="3462462"/>
              <a:ext cx="0" cy="49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780EE26-AA36-4E3F-9264-BFE7964D323F}"/>
                </a:ext>
              </a:extLst>
            </p:cNvPr>
            <p:cNvCxnSpPr>
              <a:cxnSpLocks/>
            </p:cNvCxnSpPr>
            <p:nvPr/>
          </p:nvCxnSpPr>
          <p:spPr>
            <a:xfrm>
              <a:off x="9068939" y="3462462"/>
              <a:ext cx="0" cy="49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B1940A0C-126B-4793-AA1E-7056049D6F49}"/>
                </a:ext>
              </a:extLst>
            </p:cNvPr>
            <p:cNvSpPr txBox="1"/>
            <p:nvPr/>
          </p:nvSpPr>
          <p:spPr>
            <a:xfrm rot="17445683">
              <a:off x="7572693" y="3509215"/>
              <a:ext cx="7815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City B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2AECE64E-8B46-4481-9E53-8CE376561832}"/>
                </a:ext>
              </a:extLst>
            </p:cNvPr>
            <p:cNvSpPr txBox="1"/>
            <p:nvPr/>
          </p:nvSpPr>
          <p:spPr>
            <a:xfrm rot="17445683">
              <a:off x="7916165" y="3509215"/>
              <a:ext cx="7815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City D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671D66A-4288-45CA-8DD3-E9BCAF1FBD3E}"/>
                </a:ext>
              </a:extLst>
            </p:cNvPr>
            <p:cNvSpPr txBox="1"/>
            <p:nvPr/>
          </p:nvSpPr>
          <p:spPr>
            <a:xfrm rot="17445683">
              <a:off x="8232333" y="3509215"/>
              <a:ext cx="7815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City A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03B1916A-B2EC-4F9F-AC76-5886A3391E60}"/>
                </a:ext>
              </a:extLst>
            </p:cNvPr>
            <p:cNvSpPr txBox="1"/>
            <p:nvPr/>
          </p:nvSpPr>
          <p:spPr>
            <a:xfrm rot="17445683">
              <a:off x="8562159" y="3509215"/>
              <a:ext cx="7815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City C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5A28B02F-31F8-48E6-B260-D057F1B0FD20}"/>
                </a:ext>
              </a:extLst>
            </p:cNvPr>
            <p:cNvSpPr txBox="1"/>
            <p:nvPr/>
          </p:nvSpPr>
          <p:spPr>
            <a:xfrm rot="17445683">
              <a:off x="8864679" y="3509215"/>
              <a:ext cx="7815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City …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0EF1B36-619E-4EF4-9AB5-B5EB57A73B96}"/>
              </a:ext>
            </a:extLst>
          </p:cNvPr>
          <p:cNvGrpSpPr/>
          <p:nvPr/>
        </p:nvGrpSpPr>
        <p:grpSpPr>
          <a:xfrm>
            <a:off x="4789281" y="2327853"/>
            <a:ext cx="1697969" cy="3791907"/>
            <a:chOff x="4789281" y="1850173"/>
            <a:chExt cx="1812655" cy="4048024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6D7E2F3B-FF4F-4720-AA60-6E787C05753C}"/>
                </a:ext>
              </a:extLst>
            </p:cNvPr>
            <p:cNvGrpSpPr/>
            <p:nvPr/>
          </p:nvGrpSpPr>
          <p:grpSpPr>
            <a:xfrm>
              <a:off x="4789281" y="1850173"/>
              <a:ext cx="1812655" cy="4048024"/>
              <a:chOff x="4643270" y="1920903"/>
              <a:chExt cx="1812655" cy="404802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A2F650C7-45FB-4FFE-A6C5-D610C7DBB068}"/>
                  </a:ext>
                </a:extLst>
              </p:cNvPr>
              <p:cNvSpPr/>
              <p:nvPr/>
            </p:nvSpPr>
            <p:spPr>
              <a:xfrm>
                <a:off x="4643270" y="1931015"/>
                <a:ext cx="1812655" cy="40379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A542B0C-B3A6-44C0-B21E-A686AD38B95B}"/>
                  </a:ext>
                </a:extLst>
              </p:cNvPr>
              <p:cNvSpPr/>
              <p:nvPr/>
            </p:nvSpPr>
            <p:spPr>
              <a:xfrm>
                <a:off x="4752791" y="2191272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7DD63B1-F748-41D3-A545-B526A0B2D155}"/>
                  </a:ext>
                </a:extLst>
              </p:cNvPr>
              <p:cNvSpPr/>
              <p:nvPr/>
            </p:nvSpPr>
            <p:spPr>
              <a:xfrm>
                <a:off x="4752791" y="2822118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59DBC44-9749-48F0-A6D5-C86DA7783709}"/>
                  </a:ext>
                </a:extLst>
              </p:cNvPr>
              <p:cNvSpPr/>
              <p:nvPr/>
            </p:nvSpPr>
            <p:spPr>
              <a:xfrm>
                <a:off x="4752791" y="3452963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9FBCE1C4-BD14-44DC-B344-C3977D67BDC4}"/>
                  </a:ext>
                </a:extLst>
              </p:cNvPr>
              <p:cNvSpPr/>
              <p:nvPr/>
            </p:nvSpPr>
            <p:spPr>
              <a:xfrm>
                <a:off x="4752791" y="4083809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43DB2C02-AF38-4F78-9FE8-62B59A2D3B73}"/>
                  </a:ext>
                </a:extLst>
              </p:cNvPr>
              <p:cNvSpPr/>
              <p:nvPr/>
            </p:nvSpPr>
            <p:spPr>
              <a:xfrm>
                <a:off x="4752791" y="4714654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80F00880-35E1-48E2-9702-5BF0FEECCFE3}"/>
                  </a:ext>
                </a:extLst>
              </p:cNvPr>
              <p:cNvSpPr/>
              <p:nvPr/>
            </p:nvSpPr>
            <p:spPr>
              <a:xfrm>
                <a:off x="4752791" y="5345501"/>
                <a:ext cx="1596255" cy="49842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26A8853-D93D-43BF-946E-9BD7D7B90413}"/>
                  </a:ext>
                </a:extLst>
              </p:cNvPr>
              <p:cNvSpPr txBox="1"/>
              <p:nvPr/>
            </p:nvSpPr>
            <p:spPr>
              <a:xfrm>
                <a:off x="4872910" y="1920903"/>
                <a:ext cx="13773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Generation 4</a:t>
                </a:r>
              </a:p>
            </p:txBody>
          </p:sp>
        </p:grp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7B8B918C-B48D-41C2-A56B-F96B115F46DF}"/>
                </a:ext>
              </a:extLst>
            </p:cNvPr>
            <p:cNvSpPr txBox="1"/>
            <p:nvPr/>
          </p:nvSpPr>
          <p:spPr>
            <a:xfrm>
              <a:off x="5255423" y="221980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Route 1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009CC388-834C-4E41-8936-6DFA2B1C6C92}"/>
                </a:ext>
              </a:extLst>
            </p:cNvPr>
            <p:cNvSpPr txBox="1"/>
            <p:nvPr/>
          </p:nvSpPr>
          <p:spPr>
            <a:xfrm>
              <a:off x="5255423" y="284922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Route 2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BEA6283F-3EAD-4329-A5B2-D8057112D36C}"/>
                </a:ext>
              </a:extLst>
            </p:cNvPr>
            <p:cNvSpPr txBox="1"/>
            <p:nvPr/>
          </p:nvSpPr>
          <p:spPr>
            <a:xfrm>
              <a:off x="5259789" y="347755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Route 3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B1EBF9F5-3B40-44D1-B43B-1B0F9DA784F5}"/>
                </a:ext>
              </a:extLst>
            </p:cNvPr>
            <p:cNvSpPr txBox="1"/>
            <p:nvPr/>
          </p:nvSpPr>
          <p:spPr>
            <a:xfrm>
              <a:off x="5249538" y="41073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Route 4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3633C903-134F-4BD9-B7C3-3F856F5ACE0F}"/>
                </a:ext>
              </a:extLst>
            </p:cNvPr>
            <p:cNvSpPr txBox="1"/>
            <p:nvPr/>
          </p:nvSpPr>
          <p:spPr>
            <a:xfrm>
              <a:off x="5249537" y="4730623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Route 5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A4CFB9F7-74B9-41B2-88A5-DBB0CA63CE78}"/>
                </a:ext>
              </a:extLst>
            </p:cNvPr>
            <p:cNvSpPr txBox="1"/>
            <p:nvPr/>
          </p:nvSpPr>
          <p:spPr>
            <a:xfrm>
              <a:off x="5256744" y="537403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Route …</a:t>
              </a:r>
            </a:p>
          </p:txBody>
        </p:sp>
      </p:grpSp>
      <p:cxnSp>
        <p:nvCxnSpPr>
          <p:cNvPr id="288" name="Connector: Curved 287">
            <a:extLst>
              <a:ext uri="{FF2B5EF4-FFF2-40B4-BE49-F238E27FC236}">
                <a16:creationId xmlns:a16="http://schemas.microsoft.com/office/drawing/2014/main" id="{78C5B34C-DA1E-490C-8831-8075AB51C22C}"/>
              </a:ext>
            </a:extLst>
          </p:cNvPr>
          <p:cNvCxnSpPr>
            <a:cxnSpLocks/>
            <a:stCxn id="188" idx="3"/>
          </p:cNvCxnSpPr>
          <p:nvPr/>
        </p:nvCxnSpPr>
        <p:spPr>
          <a:xfrm>
            <a:off x="6387134" y="3405492"/>
            <a:ext cx="1377102" cy="7889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53FEF686-1A53-47B8-9C0E-CD7DEE455528}"/>
              </a:ext>
            </a:extLst>
          </p:cNvPr>
          <p:cNvSpPr/>
          <p:nvPr/>
        </p:nvSpPr>
        <p:spPr>
          <a:xfrm>
            <a:off x="10231162" y="3940142"/>
            <a:ext cx="313899" cy="4984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76219CDE-4E3D-4266-A033-A1CF5E617027}"/>
              </a:ext>
            </a:extLst>
          </p:cNvPr>
          <p:cNvSpPr txBox="1"/>
          <p:nvPr/>
        </p:nvSpPr>
        <p:spPr>
          <a:xfrm>
            <a:off x="4986142" y="1455272"/>
            <a:ext cx="130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Population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48A7866-E3E8-48FF-BDCB-9FF15FC9A4D6}"/>
              </a:ext>
            </a:extLst>
          </p:cNvPr>
          <p:cNvSpPr txBox="1"/>
          <p:nvPr/>
        </p:nvSpPr>
        <p:spPr>
          <a:xfrm>
            <a:off x="1650831" y="1449290"/>
            <a:ext cx="188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of generations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C83E7853-35DC-48F2-BBDB-EB25534B8958}"/>
              </a:ext>
            </a:extLst>
          </p:cNvPr>
          <p:cNvSpPr txBox="1"/>
          <p:nvPr/>
        </p:nvSpPr>
        <p:spPr>
          <a:xfrm>
            <a:off x="7907205" y="1460008"/>
            <a:ext cx="1306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Creature</a:t>
            </a:r>
          </a:p>
          <a:p>
            <a:pPr algn="ctr"/>
            <a:r>
              <a:rPr lang="en-US" dirty="0"/>
              <a:t>(Route)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10346F8-B73C-4D1F-9A1E-64DABFBF4476}"/>
              </a:ext>
            </a:extLst>
          </p:cNvPr>
          <p:cNvSpPr txBox="1"/>
          <p:nvPr/>
        </p:nvSpPr>
        <p:spPr>
          <a:xfrm>
            <a:off x="9721103" y="1449290"/>
            <a:ext cx="1306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</a:t>
            </a:r>
          </a:p>
          <a:p>
            <a:pPr algn="ctr"/>
            <a:r>
              <a:rPr lang="en-US" dirty="0"/>
              <a:t>(City)</a:t>
            </a:r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42DA767A-340D-4165-9F9B-47566637A50D}"/>
              </a:ext>
            </a:extLst>
          </p:cNvPr>
          <p:cNvSpPr/>
          <p:nvPr/>
        </p:nvSpPr>
        <p:spPr>
          <a:xfrm>
            <a:off x="8898341" y="3833101"/>
            <a:ext cx="1332822" cy="199646"/>
          </a:xfrm>
          <a:custGeom>
            <a:avLst/>
            <a:gdLst>
              <a:gd name="connsiteX0" fmla="*/ 0 w 1351129"/>
              <a:gd name="connsiteY0" fmla="*/ 111103 h 223317"/>
              <a:gd name="connsiteX1" fmla="*/ 423081 w 1351129"/>
              <a:gd name="connsiteY1" fmla="*/ 1921 h 223317"/>
              <a:gd name="connsiteX2" fmla="*/ 1009935 w 1351129"/>
              <a:gd name="connsiteY2" fmla="*/ 192990 h 223317"/>
              <a:gd name="connsiteX3" fmla="*/ 1351129 w 1351129"/>
              <a:gd name="connsiteY3" fmla="*/ 220285 h 22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9" h="223317">
                <a:moveTo>
                  <a:pt x="0" y="111103"/>
                </a:moveTo>
                <a:cubicBezTo>
                  <a:pt x="127379" y="49688"/>
                  <a:pt x="254759" y="-11727"/>
                  <a:pt x="423081" y="1921"/>
                </a:cubicBezTo>
                <a:cubicBezTo>
                  <a:pt x="591404" y="15569"/>
                  <a:pt x="855260" y="156596"/>
                  <a:pt x="1009935" y="192990"/>
                </a:cubicBezTo>
                <a:cubicBezTo>
                  <a:pt x="1164610" y="229384"/>
                  <a:pt x="1257869" y="224834"/>
                  <a:pt x="1351129" y="22028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D0BA3873-1F9D-4AC2-9588-0421D81B3DA8}"/>
              </a:ext>
            </a:extLst>
          </p:cNvPr>
          <p:cNvSpPr txBox="1"/>
          <p:nvPr/>
        </p:nvSpPr>
        <p:spPr>
          <a:xfrm rot="17445683">
            <a:off x="10042194" y="3973747"/>
            <a:ext cx="781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City C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54397FAC-E2F7-43D7-973A-8BBB7760A576}"/>
              </a:ext>
            </a:extLst>
          </p:cNvPr>
          <p:cNvSpPr txBox="1"/>
          <p:nvPr/>
        </p:nvSpPr>
        <p:spPr>
          <a:xfrm>
            <a:off x="7509853" y="4763510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     D     A     C     ...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8A42FF3A-23BE-4209-8A7D-B9483DEC3A21}"/>
              </a:ext>
            </a:extLst>
          </p:cNvPr>
          <p:cNvCxnSpPr>
            <a:cxnSpLocks/>
          </p:cNvCxnSpPr>
          <p:nvPr/>
        </p:nvCxnSpPr>
        <p:spPr>
          <a:xfrm>
            <a:off x="7736940" y="4907981"/>
            <a:ext cx="315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1A27844F-FD34-45D0-9B67-F0FD8D6C3434}"/>
              </a:ext>
            </a:extLst>
          </p:cNvPr>
          <p:cNvCxnSpPr>
            <a:cxnSpLocks/>
          </p:cNvCxnSpPr>
          <p:nvPr/>
        </p:nvCxnSpPr>
        <p:spPr>
          <a:xfrm>
            <a:off x="8244185" y="4907981"/>
            <a:ext cx="315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F30B82AB-F0B0-4878-AD36-52A99E902748}"/>
              </a:ext>
            </a:extLst>
          </p:cNvPr>
          <p:cNvCxnSpPr>
            <a:cxnSpLocks/>
          </p:cNvCxnSpPr>
          <p:nvPr/>
        </p:nvCxnSpPr>
        <p:spPr>
          <a:xfrm>
            <a:off x="8751421" y="4907981"/>
            <a:ext cx="315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52B72BB1-4A3B-4B2C-8D98-6AF3660B5AFF}"/>
              </a:ext>
            </a:extLst>
          </p:cNvPr>
          <p:cNvCxnSpPr>
            <a:cxnSpLocks/>
          </p:cNvCxnSpPr>
          <p:nvPr/>
        </p:nvCxnSpPr>
        <p:spPr>
          <a:xfrm>
            <a:off x="9249512" y="4912508"/>
            <a:ext cx="315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991A771C-EADA-4FBC-805B-57757E223FE1}"/>
              </a:ext>
            </a:extLst>
          </p:cNvPr>
          <p:cNvSpPr txBox="1"/>
          <p:nvPr/>
        </p:nvSpPr>
        <p:spPr>
          <a:xfrm>
            <a:off x="7616661" y="5094249"/>
            <a:ext cx="2104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Distance = 20 units</a:t>
            </a:r>
          </a:p>
          <a:p>
            <a:pPr algn="ctr"/>
            <a:r>
              <a:rPr lang="en-US" sz="1200" dirty="0"/>
              <a:t>Fitness = 1/Distance = 0.05</a:t>
            </a:r>
          </a:p>
          <a:p>
            <a:pPr algn="ctr"/>
            <a:r>
              <a:rPr lang="en-US" sz="1200" dirty="0"/>
              <a:t>(or)</a:t>
            </a:r>
          </a:p>
          <a:p>
            <a:pPr algn="ctr"/>
            <a:r>
              <a:rPr lang="en-US" sz="1200" dirty="0"/>
              <a:t>Fitness = 1/Distance</a:t>
            </a:r>
            <a:r>
              <a:rPr lang="en-US" sz="1200" baseline="30000" dirty="0"/>
              <a:t>2</a:t>
            </a:r>
            <a:r>
              <a:rPr lang="en-US" sz="1200" dirty="0"/>
              <a:t> = 0.0025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630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667B-067E-461C-AE71-76B00171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TSP using 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CF4E6-8C48-4F7C-98DE-5681F5CF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Fitness function</a:t>
            </a:r>
          </a:p>
          <a:p>
            <a:pPr lvl="1"/>
            <a:r>
              <a:rPr lang="en-US" dirty="0"/>
              <a:t>fitness = 1/distance (or)</a:t>
            </a:r>
          </a:p>
          <a:p>
            <a:pPr lvl="1"/>
            <a:r>
              <a:rPr lang="en-US" dirty="0"/>
              <a:t>fitness = 1/distance</a:t>
            </a:r>
            <a:r>
              <a:rPr lang="en-US" baseline="30000" dirty="0"/>
              <a:t>2</a:t>
            </a:r>
            <a:r>
              <a:rPr lang="en-US" dirty="0"/>
              <a:t> (or)</a:t>
            </a:r>
            <a:endParaRPr lang="en-US" baseline="30000" dirty="0"/>
          </a:p>
          <a:p>
            <a:pPr lvl="1"/>
            <a:r>
              <a:rPr lang="en-US" dirty="0"/>
              <a:t>fitness = …</a:t>
            </a:r>
          </a:p>
          <a:p>
            <a:r>
              <a:rPr lang="en-US" dirty="0"/>
              <a:t>Selection</a:t>
            </a:r>
          </a:p>
          <a:p>
            <a:pPr lvl="1"/>
            <a:r>
              <a:rPr lang="en-US" dirty="0"/>
              <a:t>Roulette wheel selection (or)</a:t>
            </a:r>
          </a:p>
          <a:p>
            <a:pPr lvl="1"/>
            <a:r>
              <a:rPr lang="en-US" dirty="0"/>
              <a:t>Elitism…</a:t>
            </a:r>
          </a:p>
          <a:p>
            <a:r>
              <a:rPr lang="en-US" dirty="0"/>
              <a:t>Cross-over</a:t>
            </a:r>
          </a:p>
          <a:p>
            <a:pPr lvl="1"/>
            <a:r>
              <a:rPr lang="en-US" dirty="0"/>
              <a:t>Partially mapped cross-over (PMX) (or)</a:t>
            </a:r>
          </a:p>
          <a:p>
            <a:pPr lvl="1"/>
            <a:r>
              <a:rPr lang="en-US" dirty="0"/>
              <a:t>Order cross-over (OX)…</a:t>
            </a:r>
          </a:p>
          <a:p>
            <a:r>
              <a:rPr lang="en-US" dirty="0"/>
              <a:t>Mutation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1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314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Traveling Salesman Problem using Genetic Algorithm</vt:lpstr>
      <vt:lpstr>1. Traveling Salesman Problem</vt:lpstr>
      <vt:lpstr>1a. Traditional TSP properties</vt:lpstr>
      <vt:lpstr>1b. Real world applications </vt:lpstr>
      <vt:lpstr>1c. Computing algorithms</vt:lpstr>
      <vt:lpstr>2. Genetic Algorithm</vt:lpstr>
      <vt:lpstr>2a. GA terms</vt:lpstr>
      <vt:lpstr>3. TSP using GA</vt:lpstr>
      <vt:lpstr>3. TSP using GA</vt:lpstr>
      <vt:lpstr>4. Results</vt:lpstr>
      <vt:lpstr>4. 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Salesman Problem using Genetic Algorithm</dc:title>
  <dc:creator>Adil Naqvi</dc:creator>
  <cp:lastModifiedBy>Adil Naqvi</cp:lastModifiedBy>
  <cp:revision>25</cp:revision>
  <dcterms:created xsi:type="dcterms:W3CDTF">2018-12-16T20:10:52Z</dcterms:created>
  <dcterms:modified xsi:type="dcterms:W3CDTF">2018-12-18T06:46:43Z</dcterms:modified>
</cp:coreProperties>
</file>