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28.jpeg" ContentType="image/jpeg"/>
  <Override PartName="/ppt/media/image11.jpeg" ContentType="image/jpeg"/>
  <Override PartName="/ppt/media/image9.jpeg" ContentType="image/jpeg"/>
  <Override PartName="/ppt/media/image6.jpeg" ContentType="image/jpeg"/>
  <Override PartName="/ppt/media/image27.jpeg" ContentType="image/jpeg"/>
  <Override PartName="/ppt/media/image5.jpeg" ContentType="image/jpeg"/>
  <Override PartName="/ppt/media/image26.jpeg" ContentType="image/jpeg"/>
  <Override PartName="/ppt/media/image4.jpeg" ContentType="image/jpeg"/>
  <Override PartName="/ppt/media/image2.png" ContentType="image/png"/>
  <Override PartName="/ppt/media/image25.jpeg" ContentType="image/jpeg"/>
  <Override PartName="/ppt/media/image24.jpeg" ContentType="image/jpeg"/>
  <Override PartName="/ppt/media/image19.jpeg" ContentType="image/jpeg"/>
  <Override PartName="/ppt/media/image23.jpeg" ContentType="image/jpeg"/>
  <Override PartName="/ppt/media/image18.jpeg" ContentType="image/jpeg"/>
  <Override PartName="/ppt/media/image22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4.jpeg" ContentType="image/jpeg"/>
  <Override PartName="/ppt/media/image1.png" ContentType="image/png"/>
  <Override PartName="/ppt/media/image17.jpeg" ContentType="image/jpe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BC27710-5B8D-4D13-AF77-AE594C99691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ICS – everyone knows their role, team stays organized and flexible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Highest rank isn’t IC – it’s first person on scene, then the most qualified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Battleboards - Giving Managers/Exec a job to keep them out of the way (more exciting than calling them a “scribe”)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Keep everything in one central physical 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Develop Muscle Memory with SOPs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Realistic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FEMA evaluated exercise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stressors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Score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Accountability (get your boss’ boss involved)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Bring in all relevant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Conduct exercise off-hours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See who picks up the phone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FiST overview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-two reference or whiteboard surfaces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-interior clipboard and pocket for checklists and reference materials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-3 ring binder with full copy of IR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-pocket for USB flash drives with breakglass information, live boot images, whatever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-Notepad for note taking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-lots of room for writing instruments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Example: Command Structure Dry Erase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-could also keep track of shifts, who’s reporting 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Dry erase surfacing for note-taking, collaborating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Reference materials and IR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9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Foot In Two Worlds (professionally &amp; academically)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Cross-disciplinary perspective on IR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Cyber 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16 years of experience including analyst, engineer, and consultant roles (blue team)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9 years in oil and gas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Recently pivoted to OT cyber 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Bachelor’s in Network Security UAT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Stack of SANS certifications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Public Safety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Volunteer EMT with 7 years of experience in SAR – ground searches, flood &amp; hurricane response, water rescue, high risk EMS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Leadership Experience: Team Lead, COP, Division Lead Medic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Event Medic Work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Firearms Instructor + Church 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Master’s In Emergency &amp; Disaster Management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Independent research into skill retention &amp; operational medicine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Research into human stress reactions &amp; performance under stress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-Reference material (network topology map)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-IR plan in 3 ring binder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-notepad for notetaking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-develop muscle memory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-develop familiarity with your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-giving your execs a job to do and getting them out of the way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-ancillary benefits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-computers go down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-offline copy of documents kept in centalized 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-OT IR with safety implications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-develop muscle memory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-develop familiarity with your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-giving your execs a job to do and getting them out of the way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-ancillary benefits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-computers go down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-offline copy of documents kept in centalized 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-OT IR with safety implications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Slides will be posted on Github within a week.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Feel free to reach out via email, LinkedIn, Signal, or ask questions after the talk.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Hands on keyboard incident responder, trying to lead from the bottom on. (will elaborate on that)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Security Managers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Executives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Blended IT/OT + Emergency Management Environments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Could be useful for incident management in the field, but that should really be done in a pre-established Incident Command Center in the cold zone.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Battleboards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Overpriced binders for very specific use cases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Same results could be, practically speaking, be achieved with a binder purchased from Dollar General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Still worth considering, as way to leverage magical thinking to introduce new organization, training, and Incident Response procedures.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Inspiration for this talk (panicking, micromanaging CIO)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My approach to solving this problem: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Battleboards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Incident Command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Realistic Exercises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What do I mean by this?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Alert Logic Example (checkbox security, IDS under desk)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Firearms community example..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SAR gear acquisition syndrome…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Military Grade”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can’t handle an exec or manager the way you would a team mate in search and rescue.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average manager or executive may not be regularly exposed to high levels of stress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Handling Stress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 people are naturally more capable by default (Uthinkable special forces example)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Performance under stress can be built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Repeated use of skills and procedures, building muscle memory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Realistic training that introduces stressors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Didactic testing proves nothing.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Memory and performance under optimal conditions may not reflect memory and performance under stress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Recommended Reading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Many varieties for different use cases for disciplines including military, law enforcement, EMS, Search &amp; Rescue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Only one company making products like these that I’m aware of.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Experimenting with them in Search &amp; Rescue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like the Scout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Examples Here: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Battleboard Scout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FiST 4.0 (Medium)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Fire Support Team (made for coordinating indirect fire)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Field Folder (Large) -cheaper, more similar to your run of the mill binder, but can still leverage magical thinking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00D69-DC33-4729-B00E-9BAA7FD712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E3453-9D2C-4A57-83FC-B0DF72E241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7C787-03D1-430D-A097-B5395F775E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288C16-0DF7-4A13-AEF5-0E08A7D5F9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2981C-85E9-42B1-A81E-FF9A1132CC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965D8-DE1D-4DA5-B53C-9E1E81C3E6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C3F844-6565-49B8-BA76-4F8A1452C9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06CEC-FC50-4295-880A-33C3F3E3C6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C1AA2-C982-438D-A0A3-7B8CC2C7B0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FB9375-94FE-41C7-AF18-DA26155F36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23960E-6D6C-4572-85F2-549793FB35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3E2BD1-B9D9-49E2-A133-6DFDE6BC7E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C27C96-7F4C-4C4B-B3E5-02475F3B666E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A logo of a ufo&#10;&#10;AI-generated content may be incorrect."/>
          <p:cNvPicPr/>
          <p:nvPr/>
        </p:nvPicPr>
        <p:blipFill>
          <a:blip r:embed="rId2"/>
          <a:stretch/>
        </p:blipFill>
        <p:spPr>
          <a:xfrm>
            <a:off x="10546920" y="5298120"/>
            <a:ext cx="1496160" cy="1496160"/>
          </a:xfrm>
          <a:prstGeom prst="rect">
            <a:avLst/>
          </a:prstGeom>
          <a:ln w="0">
            <a:noFill/>
          </a:ln>
        </p:spPr>
      </p:pic>
      <p:sp>
        <p:nvSpPr>
          <p:cNvPr id="48" name="TextBox 7"/>
          <p:cNvSpPr/>
          <p:nvPr/>
        </p:nvSpPr>
        <p:spPr>
          <a:xfrm>
            <a:off x="228600" y="1712160"/>
            <a:ext cx="11886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Grandview"/>
                <a:ea typeface="DejaVu Sans"/>
              </a:rPr>
              <a:t>Battleboards &amp; Cyber War Rooms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3424680" y="2941920"/>
            <a:ext cx="53420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ptos"/>
                <a:ea typeface="DejaVu Sans"/>
              </a:rPr>
              <a:t>Bridging Public Safety &amp; Incident Response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33"/>
          <p:cNvSpPr/>
          <p:nvPr/>
        </p:nvSpPr>
        <p:spPr>
          <a:xfrm>
            <a:off x="685800" y="45720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Incident Command System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7560" y="1302480"/>
            <a:ext cx="7543080" cy="41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it?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Recommended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IS-100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IS-200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IS-700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IS-800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ICS-300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ICS-400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Emergency Response (CERT) Training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34"/>
          <p:cNvSpPr/>
          <p:nvPr/>
        </p:nvSpPr>
        <p:spPr>
          <a:xfrm>
            <a:off x="685800" y="269784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Training Like You Fight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5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685800" y="838080"/>
            <a:ext cx="4342680" cy="28947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6629400" y="914400"/>
            <a:ext cx="4342680" cy="28947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4114800" y="3886200"/>
            <a:ext cx="41140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36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607040" y="914400"/>
            <a:ext cx="8222040" cy="54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37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 rot="16216800">
            <a:off x="2567160" y="1676160"/>
            <a:ext cx="5714280" cy="38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38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871640" y="1095480"/>
            <a:ext cx="7271640" cy="48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39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986840" y="1143000"/>
            <a:ext cx="7156440" cy="47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40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72160" y="1172160"/>
            <a:ext cx="5442120" cy="36277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172200" y="1295640"/>
            <a:ext cx="5257080" cy="350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41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158040" y="1371600"/>
            <a:ext cx="5142960" cy="342828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5486400" y="1143000"/>
            <a:ext cx="5528160" cy="368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42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828800" y="943560"/>
            <a:ext cx="7499520" cy="49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8229600" y="461880"/>
            <a:ext cx="3527640" cy="4566600"/>
          </a:xfrm>
          <a:prstGeom prst="rect">
            <a:avLst/>
          </a:prstGeom>
          <a:ln w="0">
            <a:noFill/>
          </a:ln>
        </p:spPr>
      </p:pic>
      <p:sp>
        <p:nvSpPr>
          <p:cNvPr id="51" name="TextBox 1"/>
          <p:cNvSpPr/>
          <p:nvPr/>
        </p:nvSpPr>
        <p:spPr>
          <a:xfrm>
            <a:off x="0" y="57960"/>
            <a:ext cx="8586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Speaker Introduction: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Kenneth Lindbloom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2"/>
          <p:cNvSpPr/>
          <p:nvPr/>
        </p:nvSpPr>
        <p:spPr>
          <a:xfrm>
            <a:off x="228960" y="137160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InfoSec 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28600" y="1828800"/>
            <a:ext cx="75430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16+ years working in information security in analyst, consultant, and engineering roles with 9 years in the oil &amp; gas sector.. InfoSec generalist with a broad background, recently pivoted to focus on OT security.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3"/>
          <p:cNvSpPr/>
          <p:nvPr/>
        </p:nvSpPr>
        <p:spPr>
          <a:xfrm>
            <a:off x="228960" y="289872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Public Safety 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19600" y="3355920"/>
            <a:ext cx="75430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years of search &amp; rescue experience with 6 years of experience as an EMT – including training in wilderness medicine, tactical medicine, and additional work as an event medic. Search &amp; Rescue experience includes ground searches, water rescue, incident management, and high risk EMS operations, with leadership experience.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228960" y="480060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Education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28600" y="5257800"/>
            <a:ext cx="75430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Bachelor’s In Network Security from UAT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Master’s in Emergency &amp; Disaster Management from AMU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 research into medical skill retention &amp; operational medicine.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 baseline="33000">
                <a:solidFill>
                  <a:srgbClr val="000000"/>
                </a:solidFill>
                <a:latin typeface="Arial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place in APUS’ 2021 Research for the Public Good festival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43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Battleboard Example (cont)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28600" y="1143000"/>
            <a:ext cx="5442840" cy="36280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757840" y="1095480"/>
            <a:ext cx="5900040" cy="39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44"/>
          <p:cNvSpPr/>
          <p:nvPr/>
        </p:nvSpPr>
        <p:spPr>
          <a:xfrm>
            <a:off x="137160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Additional Battleboard Example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143000" y="1600200"/>
            <a:ext cx="2908080" cy="29419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4529520" y="1190880"/>
            <a:ext cx="5756760" cy="38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45"/>
          <p:cNvSpPr/>
          <p:nvPr/>
        </p:nvSpPr>
        <p:spPr>
          <a:xfrm>
            <a:off x="137160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Additional Battleboard Example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100240" y="914400"/>
            <a:ext cx="7043040" cy="46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5"/>
          <p:cNvSpPr/>
          <p:nvPr/>
        </p:nvSpPr>
        <p:spPr>
          <a:xfrm>
            <a:off x="137160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Writing Implements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057400" y="914400"/>
            <a:ext cx="7656840" cy="51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46"/>
          <p:cNvSpPr/>
          <p:nvPr/>
        </p:nvSpPr>
        <p:spPr>
          <a:xfrm>
            <a:off x="685800" y="269784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Summary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7"/>
          <p:cNvSpPr/>
          <p:nvPr/>
        </p:nvSpPr>
        <p:spPr>
          <a:xfrm>
            <a:off x="685800" y="4536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Bonus Slide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48"/>
          <p:cNvSpPr/>
          <p:nvPr/>
        </p:nvSpPr>
        <p:spPr>
          <a:xfrm>
            <a:off x="685800" y="2057400"/>
            <a:ext cx="10514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The silver bullet for getting your users to stop falling for phishing attempts...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49"/>
          <p:cNvSpPr/>
          <p:nvPr/>
        </p:nvSpPr>
        <p:spPr>
          <a:xfrm>
            <a:off x="685800" y="269784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Q&amp;A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8229600" y="461880"/>
            <a:ext cx="3527640" cy="4566600"/>
          </a:xfrm>
          <a:prstGeom prst="rect">
            <a:avLst/>
          </a:prstGeom>
          <a:ln w="0">
            <a:noFill/>
          </a:ln>
        </p:spPr>
      </p:pic>
      <p:sp>
        <p:nvSpPr>
          <p:cNvPr id="59" name="TextBox 12"/>
          <p:cNvSpPr/>
          <p:nvPr/>
        </p:nvSpPr>
        <p:spPr>
          <a:xfrm>
            <a:off x="0" y="579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Contact Info &amp; Slides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6"/>
          <p:cNvSpPr/>
          <p:nvPr/>
        </p:nvSpPr>
        <p:spPr>
          <a:xfrm>
            <a:off x="228960" y="91440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Slides on Github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28600" y="1371600"/>
            <a:ext cx="7543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https://github.com/notalotofocelot/Security-Talks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8"/>
          <p:cNvSpPr/>
          <p:nvPr/>
        </p:nvSpPr>
        <p:spPr>
          <a:xfrm>
            <a:off x="228600" y="182880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Email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28600" y="2286000"/>
            <a:ext cx="7543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klindbloom@tuta.com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20"/>
          <p:cNvSpPr/>
          <p:nvPr/>
        </p:nvSpPr>
        <p:spPr>
          <a:xfrm>
            <a:off x="228960" y="274320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LinkedIn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28960" y="3200400"/>
            <a:ext cx="7543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www.linkedin.com/in/klindbloom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28600" y="4225680"/>
            <a:ext cx="7543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run2trouble.23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22"/>
          <p:cNvSpPr/>
          <p:nvPr/>
        </p:nvSpPr>
        <p:spPr>
          <a:xfrm>
            <a:off x="228600" y="376848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Signal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23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Intended Audience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57200" y="914400"/>
            <a:ext cx="754308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Boots on the ground incident responders, leading from the bottom up.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Managers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Blended IT/OT Cyber IR + Safety + Emergency Management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4"/>
          <p:cNvSpPr/>
          <p:nvPr/>
        </p:nvSpPr>
        <p:spPr>
          <a:xfrm>
            <a:off x="685800" y="269784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Panicky Execs &amp; Overpriced Binders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19"/>
          <p:cNvSpPr/>
          <p:nvPr/>
        </p:nvSpPr>
        <p:spPr>
          <a:xfrm>
            <a:off x="1243080" y="45360"/>
            <a:ext cx="858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Presentation Overview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57200" y="914400"/>
            <a:ext cx="7543080" cy="37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Magical Thinking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Human Stress Reactions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Battleboard?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Incident Command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 Like You Fight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IR Battleboard Example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Comments on Writing Implements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Bonus Slide: The Click-Stopping Silver Bullet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5"/>
          <p:cNvSpPr/>
          <p:nvPr/>
        </p:nvSpPr>
        <p:spPr>
          <a:xfrm>
            <a:off x="1371960" y="2561400"/>
            <a:ext cx="9371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Harnessing Magical Thinking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1371600" y="914400"/>
            <a:ext cx="9371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Cyber Incident Response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&amp;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Human Stress Reactions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9"/>
          <p:cNvSpPr/>
          <p:nvPr/>
        </p:nvSpPr>
        <p:spPr>
          <a:xfrm>
            <a:off x="457200" y="3200400"/>
            <a:ext cx="754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145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randview"/>
                <a:ea typeface="DejaVu Sans"/>
              </a:rPr>
              <a:t>Recommended Reading: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57200" y="3376440"/>
            <a:ext cx="7543080" cy="18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Unthinkable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by Amanda Ripley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Gift of Fear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by Gavin de Becker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Blink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by Malcolm Gladwell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Body Keeps The Score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by Bessel van der Kolk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8"/>
          <p:cNvSpPr/>
          <p:nvPr/>
        </p:nvSpPr>
        <p:spPr>
          <a:xfrm>
            <a:off x="1371600" y="228600"/>
            <a:ext cx="9371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Grandview"/>
                <a:ea typeface="DejaVu Sans"/>
              </a:rPr>
              <a:t>What Are Battleboards?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6200" y="914400"/>
            <a:ext cx="2980080" cy="30088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0" y="4137480"/>
            <a:ext cx="5942880" cy="22626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 rot="21580800">
            <a:off x="3004560" y="1148760"/>
            <a:ext cx="2359080" cy="27291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5"/>
          <a:stretch/>
        </p:blipFill>
        <p:spPr>
          <a:xfrm>
            <a:off x="6858000" y="3966840"/>
            <a:ext cx="2631240" cy="2661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6"/>
          <a:stretch/>
        </p:blipFill>
        <p:spPr>
          <a:xfrm>
            <a:off x="5391000" y="1147680"/>
            <a:ext cx="4075920" cy="25092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7"/>
          <a:stretch/>
        </p:blipFill>
        <p:spPr>
          <a:xfrm>
            <a:off x="9601200" y="1371600"/>
            <a:ext cx="262188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980D71E4013941AD7A589AE4D6FC4A" ma:contentTypeVersion="12" ma:contentTypeDescription="Create a new document." ma:contentTypeScope="" ma:versionID="60deab13e4d8e2accfdc18b863d68d80">
  <xsd:schema xmlns:xsd="http://www.w3.org/2001/XMLSchema" xmlns:xs="http://www.w3.org/2001/XMLSchema" xmlns:p="http://schemas.microsoft.com/office/2006/metadata/properties" xmlns:ns2="d76aeeba-86f5-42c2-a7f3-955e74540da5" xmlns:ns3="304365ac-39cb-4017-9892-b2642829d467" targetNamespace="http://schemas.microsoft.com/office/2006/metadata/properties" ma:root="true" ma:fieldsID="02d10242c6daac56a41a2a8240a83fe6" ns2:_="" ns3:_="">
    <xsd:import namespace="d76aeeba-86f5-42c2-a7f3-955e74540da5"/>
    <xsd:import namespace="304365ac-39cb-4017-9892-b2642829d4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aeeba-86f5-42c2-a7f3-955e74540d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d1d955e-289a-4a42-882d-e709a045b0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365ac-39cb-4017-9892-b2642829d4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45fd34e-d1ea-4314-b205-2dcae4ed5e21}" ma:internalName="TaxCatchAll" ma:showField="CatchAllData" ma:web="304365ac-39cb-4017-9892-b2642829d4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4365ac-39cb-4017-9892-b2642829d467" xsi:nil="true"/>
    <lcf76f155ced4ddcb4097134ff3c332f xmlns="d76aeeba-86f5-42c2-a7f3-955e74540da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E81645-8A35-40D8-B7E9-2BAB303A50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6FFB6-0527-4B93-A519-2BB651C84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aeeba-86f5-42c2-a7f3-955e74540da5"/>
    <ds:schemaRef ds:uri="304365ac-39cb-4017-9892-b2642829d4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3E5A0-F8CD-499D-957D-E4D7D43E4D67}">
  <ds:schemaRefs>
    <ds:schemaRef ds:uri="http://schemas.microsoft.com/office/2006/metadata/properties"/>
    <ds:schemaRef ds:uri="http://schemas.microsoft.com/office/infopath/2007/PartnerControls"/>
    <ds:schemaRef ds:uri="304365ac-39cb-4017-9892-b2642829d467"/>
    <ds:schemaRef ds:uri="d76aeeba-86f5-42c2-a7f3-955e74540d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2025-07-01T16:38:45Z</dcterms:created>
  <dc:creator/>
  <dc:description/>
  <dc:language>en-US</dc:language>
  <cp:lastModifiedBy/>
  <dcterms:modified xsi:type="dcterms:W3CDTF">2025-10-25T13:05:02Z</dcterms:modified>
  <cp:revision>279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0x0101004B980D71E4013941AD7A589AE4D6FC4A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3</vt:i4>
  </property>
</Properties>
</file>