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9" r:id="rId6"/>
    <p:sldId id="261" r:id="rId7"/>
    <p:sldId id="277" r:id="rId8"/>
    <p:sldId id="278" r:id="rId9"/>
    <p:sldId id="279" r:id="rId10"/>
    <p:sldId id="272"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4660"/>
  </p:normalViewPr>
  <p:slideViewPr>
    <p:cSldViewPr snapToGrid="0">
      <p:cViewPr varScale="1">
        <p:scale>
          <a:sx n="124" d="100"/>
          <a:sy n="12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D095F-A436-4866-BF6E-B831B2D36E47}"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6705B-BD63-4B9C-9855-D33B7A570B93}" type="slidenum">
              <a:rPr lang="en-US" smtClean="0"/>
              <a:t>‹#›</a:t>
            </a:fld>
            <a:endParaRPr lang="en-US"/>
          </a:p>
        </p:txBody>
      </p:sp>
    </p:spTree>
    <p:extLst>
      <p:ext uri="{BB962C8B-B14F-4D97-AF65-F5344CB8AC3E}">
        <p14:creationId xmlns:p14="http://schemas.microsoft.com/office/powerpoint/2010/main" val="258010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57FF-78B7-02D7-84C0-A79B44894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E5FF2-7F42-AB36-BF55-6D426ED3A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706485-015E-9FDC-06A3-B2F047BB99B9}"/>
              </a:ext>
            </a:extLst>
          </p:cNvPr>
          <p:cNvSpPr>
            <a:spLocks noGrp="1"/>
          </p:cNvSpPr>
          <p:nvPr>
            <p:ph type="dt" sz="half" idx="10"/>
          </p:nvPr>
        </p:nvSpPr>
        <p:spPr/>
        <p:txBody>
          <a:bodyPr/>
          <a:lstStyle/>
          <a:p>
            <a:fld id="{1F982EFB-F8F7-4EED-909F-FF033C93F391}" type="datetime1">
              <a:rPr lang="en-US" smtClean="0"/>
              <a:t>4/17/24</a:t>
            </a:fld>
            <a:endParaRPr lang="en-US"/>
          </a:p>
        </p:txBody>
      </p:sp>
      <p:sp>
        <p:nvSpPr>
          <p:cNvPr id="5" name="Footer Placeholder 4">
            <a:extLst>
              <a:ext uri="{FF2B5EF4-FFF2-40B4-BE49-F238E27FC236}">
                <a16:creationId xmlns:a16="http://schemas.microsoft.com/office/drawing/2014/main" id="{4449D0F7-DBA4-0FA9-1C3C-A421082BD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2C8A4-E92D-8E9B-D909-E8B2A4274328}"/>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114962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20E8-E4C2-4AEB-796F-A64A155645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D34AFE-04E6-DA34-8B48-4ECF232A3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FCD97-5726-F888-7C72-0958E215109C}"/>
              </a:ext>
            </a:extLst>
          </p:cNvPr>
          <p:cNvSpPr>
            <a:spLocks noGrp="1"/>
          </p:cNvSpPr>
          <p:nvPr>
            <p:ph type="dt" sz="half" idx="10"/>
          </p:nvPr>
        </p:nvSpPr>
        <p:spPr/>
        <p:txBody>
          <a:bodyPr/>
          <a:lstStyle/>
          <a:p>
            <a:fld id="{A309EA3B-6494-468A-9DF4-BE2BAE4A5551}" type="datetime1">
              <a:rPr lang="en-US" smtClean="0"/>
              <a:t>4/17/24</a:t>
            </a:fld>
            <a:endParaRPr lang="en-US"/>
          </a:p>
        </p:txBody>
      </p:sp>
      <p:sp>
        <p:nvSpPr>
          <p:cNvPr id="5" name="Footer Placeholder 4">
            <a:extLst>
              <a:ext uri="{FF2B5EF4-FFF2-40B4-BE49-F238E27FC236}">
                <a16:creationId xmlns:a16="http://schemas.microsoft.com/office/drawing/2014/main" id="{9BA8E508-4E2F-B5EB-0495-7572EE095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1CF1-8621-BA7A-4161-AA66EB26F63D}"/>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409529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A7CB5-E7BA-C7AE-B42C-5CDCF8001D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C5C7F0-0C1C-7E49-AED7-9F4B15CBF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00635-EF28-0F9F-96EC-C54D883F0F50}"/>
              </a:ext>
            </a:extLst>
          </p:cNvPr>
          <p:cNvSpPr>
            <a:spLocks noGrp="1"/>
          </p:cNvSpPr>
          <p:nvPr>
            <p:ph type="dt" sz="half" idx="10"/>
          </p:nvPr>
        </p:nvSpPr>
        <p:spPr/>
        <p:txBody>
          <a:bodyPr/>
          <a:lstStyle/>
          <a:p>
            <a:fld id="{88ACC64D-2173-4359-AE14-2CD4B3619955}" type="datetime1">
              <a:rPr lang="en-US" smtClean="0"/>
              <a:t>4/17/24</a:t>
            </a:fld>
            <a:endParaRPr lang="en-US"/>
          </a:p>
        </p:txBody>
      </p:sp>
      <p:sp>
        <p:nvSpPr>
          <p:cNvPr id="5" name="Footer Placeholder 4">
            <a:extLst>
              <a:ext uri="{FF2B5EF4-FFF2-40B4-BE49-F238E27FC236}">
                <a16:creationId xmlns:a16="http://schemas.microsoft.com/office/drawing/2014/main" id="{FD2A415A-68E4-1B07-B163-34B852E9A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86ED3-CECB-86E2-18B5-A9E5234A485B}"/>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179891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99C2-C7CD-4471-1AD2-C01418584F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81A8D-2680-43E2-A18D-2AE68BBA12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E79D7-C837-5EF0-ABA8-E49D72CDC9D0}"/>
              </a:ext>
            </a:extLst>
          </p:cNvPr>
          <p:cNvSpPr>
            <a:spLocks noGrp="1"/>
          </p:cNvSpPr>
          <p:nvPr>
            <p:ph type="dt" sz="half" idx="10"/>
          </p:nvPr>
        </p:nvSpPr>
        <p:spPr/>
        <p:txBody>
          <a:bodyPr/>
          <a:lstStyle/>
          <a:p>
            <a:fld id="{A19459E3-930C-4AAD-B5C7-04749665D7F1}" type="datetime1">
              <a:rPr lang="en-US" smtClean="0"/>
              <a:t>4/17/24</a:t>
            </a:fld>
            <a:endParaRPr lang="en-US"/>
          </a:p>
        </p:txBody>
      </p:sp>
      <p:sp>
        <p:nvSpPr>
          <p:cNvPr id="5" name="Footer Placeholder 4">
            <a:extLst>
              <a:ext uri="{FF2B5EF4-FFF2-40B4-BE49-F238E27FC236}">
                <a16:creationId xmlns:a16="http://schemas.microsoft.com/office/drawing/2014/main" id="{8430C365-7B78-ED37-5B70-A81D8390D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CD8F3-E768-211C-871C-E363E44E0BC9}"/>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356753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157D-441D-B480-3093-DCF7B4ADF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617DD-CA08-135A-92FD-E1E138160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DCF44-2202-BBC3-8BE7-0B47E40E32DA}"/>
              </a:ext>
            </a:extLst>
          </p:cNvPr>
          <p:cNvSpPr>
            <a:spLocks noGrp="1"/>
          </p:cNvSpPr>
          <p:nvPr>
            <p:ph type="dt" sz="half" idx="10"/>
          </p:nvPr>
        </p:nvSpPr>
        <p:spPr/>
        <p:txBody>
          <a:bodyPr/>
          <a:lstStyle/>
          <a:p>
            <a:fld id="{618AC21A-07A9-44D5-BF41-CE7B216A7F44}" type="datetime1">
              <a:rPr lang="en-US" smtClean="0"/>
              <a:t>4/17/24</a:t>
            </a:fld>
            <a:endParaRPr lang="en-US"/>
          </a:p>
        </p:txBody>
      </p:sp>
      <p:sp>
        <p:nvSpPr>
          <p:cNvPr id="5" name="Footer Placeholder 4">
            <a:extLst>
              <a:ext uri="{FF2B5EF4-FFF2-40B4-BE49-F238E27FC236}">
                <a16:creationId xmlns:a16="http://schemas.microsoft.com/office/drawing/2014/main" id="{9C4CDFDF-6AF3-B628-8854-ACE37C505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DCC70-875A-5104-902C-D38468AA3B4C}"/>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229762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5B25-1508-6F75-87EA-82466BEE8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4A7A2-8EE1-6D91-A2AF-F13A49463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CC4C16-A795-6B3C-8FC0-A2175FCA8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AC3F9-32D6-F417-DDB7-E66EF0008463}"/>
              </a:ext>
            </a:extLst>
          </p:cNvPr>
          <p:cNvSpPr>
            <a:spLocks noGrp="1"/>
          </p:cNvSpPr>
          <p:nvPr>
            <p:ph type="dt" sz="half" idx="10"/>
          </p:nvPr>
        </p:nvSpPr>
        <p:spPr/>
        <p:txBody>
          <a:bodyPr/>
          <a:lstStyle/>
          <a:p>
            <a:fld id="{009603ED-DB30-4B55-B0CC-A7D8FC488DEC}" type="datetime1">
              <a:rPr lang="en-US" smtClean="0"/>
              <a:t>4/17/24</a:t>
            </a:fld>
            <a:endParaRPr lang="en-US"/>
          </a:p>
        </p:txBody>
      </p:sp>
      <p:sp>
        <p:nvSpPr>
          <p:cNvPr id="6" name="Footer Placeholder 5">
            <a:extLst>
              <a:ext uri="{FF2B5EF4-FFF2-40B4-BE49-F238E27FC236}">
                <a16:creationId xmlns:a16="http://schemas.microsoft.com/office/drawing/2014/main" id="{A2DC8446-5B00-4018-5E01-B46E6BC9C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4E281-7CF3-44FC-8AB5-BF4B9E238156}"/>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139222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15A6-CF55-0BA4-28A1-63FB511514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C70A78-79B7-749B-EE28-2E1D0ED79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E5B29-CF8F-328D-2E35-595837709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27354B-B43D-670F-00ED-F4F778A810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05268-15D6-485A-71FE-FD4F13241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2F8207-954E-EC7E-F526-368D1BDA22B2}"/>
              </a:ext>
            </a:extLst>
          </p:cNvPr>
          <p:cNvSpPr>
            <a:spLocks noGrp="1"/>
          </p:cNvSpPr>
          <p:nvPr>
            <p:ph type="dt" sz="half" idx="10"/>
          </p:nvPr>
        </p:nvSpPr>
        <p:spPr/>
        <p:txBody>
          <a:bodyPr/>
          <a:lstStyle/>
          <a:p>
            <a:fld id="{28CC6E6D-4DA0-4194-A67D-45B2F8BA1484}" type="datetime1">
              <a:rPr lang="en-US" smtClean="0"/>
              <a:t>4/17/24</a:t>
            </a:fld>
            <a:endParaRPr lang="en-US"/>
          </a:p>
        </p:txBody>
      </p:sp>
      <p:sp>
        <p:nvSpPr>
          <p:cNvPr id="8" name="Footer Placeholder 7">
            <a:extLst>
              <a:ext uri="{FF2B5EF4-FFF2-40B4-BE49-F238E27FC236}">
                <a16:creationId xmlns:a16="http://schemas.microsoft.com/office/drawing/2014/main" id="{1D356EC5-0FA4-303E-15B4-5148EDA49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802A41-B3CF-632B-3E73-6A9EDC9CB42C}"/>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162083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F052-3462-7385-EE8C-6BFEC5EC45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DC269E-88C8-FADE-AD06-8751467F8C4D}"/>
              </a:ext>
            </a:extLst>
          </p:cNvPr>
          <p:cNvSpPr>
            <a:spLocks noGrp="1"/>
          </p:cNvSpPr>
          <p:nvPr>
            <p:ph type="dt" sz="half" idx="10"/>
          </p:nvPr>
        </p:nvSpPr>
        <p:spPr/>
        <p:txBody>
          <a:bodyPr/>
          <a:lstStyle/>
          <a:p>
            <a:fld id="{22861CE2-7B06-4761-A375-E3B314B80D78}" type="datetime1">
              <a:rPr lang="en-US" smtClean="0"/>
              <a:t>4/17/24</a:t>
            </a:fld>
            <a:endParaRPr lang="en-US"/>
          </a:p>
        </p:txBody>
      </p:sp>
      <p:sp>
        <p:nvSpPr>
          <p:cNvPr id="4" name="Footer Placeholder 3">
            <a:extLst>
              <a:ext uri="{FF2B5EF4-FFF2-40B4-BE49-F238E27FC236}">
                <a16:creationId xmlns:a16="http://schemas.microsoft.com/office/drawing/2014/main" id="{5F712BAC-E69F-D7EF-877F-CE73ED4C6E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408490-0F97-FBED-EB8B-89688E6454A9}"/>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315215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48B11-1F1A-BD3D-84CA-A8B0E6B083D8}"/>
              </a:ext>
            </a:extLst>
          </p:cNvPr>
          <p:cNvSpPr>
            <a:spLocks noGrp="1"/>
          </p:cNvSpPr>
          <p:nvPr>
            <p:ph type="dt" sz="half" idx="10"/>
          </p:nvPr>
        </p:nvSpPr>
        <p:spPr/>
        <p:txBody>
          <a:bodyPr/>
          <a:lstStyle/>
          <a:p>
            <a:fld id="{9834CA97-FE84-4500-B2DF-7156FC4508B3}" type="datetime1">
              <a:rPr lang="en-US" smtClean="0"/>
              <a:t>4/17/24</a:t>
            </a:fld>
            <a:endParaRPr lang="en-US"/>
          </a:p>
        </p:txBody>
      </p:sp>
      <p:sp>
        <p:nvSpPr>
          <p:cNvPr id="3" name="Footer Placeholder 2">
            <a:extLst>
              <a:ext uri="{FF2B5EF4-FFF2-40B4-BE49-F238E27FC236}">
                <a16:creationId xmlns:a16="http://schemas.microsoft.com/office/drawing/2014/main" id="{747C4BB8-63F1-382B-6B08-9706FF9960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A01C5-3E40-8D5E-8B82-D22855A9009F}"/>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38028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5226-7701-467B-ACD9-05A7DE655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282CE-874D-63F5-D849-4D0A1AFB8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CF9B45-9EF6-7A9B-14DC-228F58951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33E08-8518-FB85-3A3E-ED54FBAFBBD5}"/>
              </a:ext>
            </a:extLst>
          </p:cNvPr>
          <p:cNvSpPr>
            <a:spLocks noGrp="1"/>
          </p:cNvSpPr>
          <p:nvPr>
            <p:ph type="dt" sz="half" idx="10"/>
          </p:nvPr>
        </p:nvSpPr>
        <p:spPr/>
        <p:txBody>
          <a:bodyPr/>
          <a:lstStyle/>
          <a:p>
            <a:fld id="{E9F595AE-E4E9-4669-A2C9-B36DF04EFE23}" type="datetime1">
              <a:rPr lang="en-US" smtClean="0"/>
              <a:t>4/17/24</a:t>
            </a:fld>
            <a:endParaRPr lang="en-US"/>
          </a:p>
        </p:txBody>
      </p:sp>
      <p:sp>
        <p:nvSpPr>
          <p:cNvPr id="6" name="Footer Placeholder 5">
            <a:extLst>
              <a:ext uri="{FF2B5EF4-FFF2-40B4-BE49-F238E27FC236}">
                <a16:creationId xmlns:a16="http://schemas.microsoft.com/office/drawing/2014/main" id="{F99E3970-E0A0-E1A2-782A-9A0CFCF3D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D8C0A-D398-C37D-40F8-CAB9BB4F417F}"/>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117399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9512-8E06-1080-C95D-C29900C9A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57C4C7-7CA1-7CB3-C80B-C246842727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97C9A9-9B11-C321-CBC1-0A4F9D389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0D005-5D76-37A3-BFDF-DF6EC94D9B89}"/>
              </a:ext>
            </a:extLst>
          </p:cNvPr>
          <p:cNvSpPr>
            <a:spLocks noGrp="1"/>
          </p:cNvSpPr>
          <p:nvPr>
            <p:ph type="dt" sz="half" idx="10"/>
          </p:nvPr>
        </p:nvSpPr>
        <p:spPr/>
        <p:txBody>
          <a:bodyPr/>
          <a:lstStyle/>
          <a:p>
            <a:fld id="{33EC4D66-D086-487E-B2AC-FBBAD34D5497}" type="datetime1">
              <a:rPr lang="en-US" smtClean="0"/>
              <a:t>4/17/24</a:t>
            </a:fld>
            <a:endParaRPr lang="en-US"/>
          </a:p>
        </p:txBody>
      </p:sp>
      <p:sp>
        <p:nvSpPr>
          <p:cNvPr id="6" name="Footer Placeholder 5">
            <a:extLst>
              <a:ext uri="{FF2B5EF4-FFF2-40B4-BE49-F238E27FC236}">
                <a16:creationId xmlns:a16="http://schemas.microsoft.com/office/drawing/2014/main" id="{C19C24F0-015E-5FC7-81C3-C6FD5240D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80943-C156-B24C-0867-F43495C69353}"/>
              </a:ext>
            </a:extLst>
          </p:cNvPr>
          <p:cNvSpPr>
            <a:spLocks noGrp="1"/>
          </p:cNvSpPr>
          <p:nvPr>
            <p:ph type="sldNum" sz="quarter" idx="12"/>
          </p:nvPr>
        </p:nvSpPr>
        <p:spPr/>
        <p:txBody>
          <a:bodyPr/>
          <a:lstStyle/>
          <a:p>
            <a:fld id="{D316A36B-AF39-453D-9139-60628ADC3D25}" type="slidenum">
              <a:rPr lang="en-US" smtClean="0"/>
              <a:t>‹#›</a:t>
            </a:fld>
            <a:endParaRPr lang="en-US"/>
          </a:p>
        </p:txBody>
      </p:sp>
    </p:spTree>
    <p:extLst>
      <p:ext uri="{BB962C8B-B14F-4D97-AF65-F5344CB8AC3E}">
        <p14:creationId xmlns:p14="http://schemas.microsoft.com/office/powerpoint/2010/main" val="9338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AF45D-7650-947F-2552-21384700A1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6C9AED-21F9-3CFB-B231-A6F33E74F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4A154-AE41-83CE-A044-4216EFD51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2137C-BB59-4D0A-8CC7-E03A21C7C08C}" type="datetime1">
              <a:rPr lang="en-US" smtClean="0"/>
              <a:t>4/17/24</a:t>
            </a:fld>
            <a:endParaRPr lang="en-US"/>
          </a:p>
        </p:txBody>
      </p:sp>
      <p:sp>
        <p:nvSpPr>
          <p:cNvPr id="5" name="Footer Placeholder 4">
            <a:extLst>
              <a:ext uri="{FF2B5EF4-FFF2-40B4-BE49-F238E27FC236}">
                <a16:creationId xmlns:a16="http://schemas.microsoft.com/office/drawing/2014/main" id="{3EC8B222-255F-C136-FF3B-94901FCD8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9AC9E2-7A15-B8BD-A125-6224F55F9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6A36B-AF39-453D-9139-60628ADC3D25}" type="slidenum">
              <a:rPr lang="en-US" smtClean="0"/>
              <a:t>‹#›</a:t>
            </a:fld>
            <a:endParaRPr lang="en-US"/>
          </a:p>
        </p:txBody>
      </p:sp>
    </p:spTree>
    <p:extLst>
      <p:ext uri="{BB962C8B-B14F-4D97-AF65-F5344CB8AC3E}">
        <p14:creationId xmlns:p14="http://schemas.microsoft.com/office/powerpoint/2010/main" val="38098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59">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olar panel floating in water&#10;&#10;Description automatically generated">
            <a:extLst>
              <a:ext uri="{FF2B5EF4-FFF2-40B4-BE49-F238E27FC236}">
                <a16:creationId xmlns:a16="http://schemas.microsoft.com/office/drawing/2014/main" id="{516592F6-CA9E-68AA-534D-25B475A8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12428"/>
          </a:xfrm>
          <a:prstGeom prst="rect">
            <a:avLst/>
          </a:prstGeom>
        </p:spPr>
      </p:pic>
      <p:sp>
        <p:nvSpPr>
          <p:cNvPr id="2" name="Title 1">
            <a:extLst>
              <a:ext uri="{FF2B5EF4-FFF2-40B4-BE49-F238E27FC236}">
                <a16:creationId xmlns:a16="http://schemas.microsoft.com/office/drawing/2014/main" id="{5003A868-FAFC-8C3A-6250-C12C6D390355}"/>
              </a:ext>
            </a:extLst>
          </p:cNvPr>
          <p:cNvSpPr>
            <a:spLocks noGrp="1"/>
          </p:cNvSpPr>
          <p:nvPr>
            <p:ph type="ctrTitle"/>
          </p:nvPr>
        </p:nvSpPr>
        <p:spPr>
          <a:xfrm>
            <a:off x="566927" y="2651760"/>
            <a:ext cx="6374199" cy="1812175"/>
          </a:xfrm>
        </p:spPr>
        <p:txBody>
          <a:bodyPr vert="horz" lIns="91440" tIns="45720" rIns="91440" bIns="45720" rtlCol="0" anchor="ctr">
            <a:noAutofit/>
          </a:bodyPr>
          <a:lstStyle/>
          <a:p>
            <a:pPr algn="l"/>
            <a:r>
              <a:rPr lang="en-US" sz="3000" dirty="0">
                <a:ln w="22225">
                  <a:solidFill>
                    <a:srgbClr val="FFFFFF"/>
                  </a:solidFill>
                </a:ln>
                <a:latin typeface="Arial Black" panose="020B0A04020102020204" pitchFamily="34" charset="0"/>
              </a:rPr>
              <a:t>SUN POOL MANAGER(SPM) </a:t>
            </a:r>
            <a:r>
              <a:rPr lang="en-US" sz="2500" dirty="0">
                <a:ln w="22225">
                  <a:solidFill>
                    <a:srgbClr val="FFFFFF"/>
                  </a:solidFill>
                </a:ln>
                <a:latin typeface="Arial Black" panose="020B0A04020102020204" pitchFamily="34" charset="0"/>
              </a:rPr>
              <a:t>Addressing Today’s challenges With Tomorrow’s Technologies</a:t>
            </a:r>
            <a:br>
              <a:rPr lang="en-US" sz="2000" dirty="0">
                <a:ln w="22225">
                  <a:solidFill>
                    <a:srgbClr val="FFFFFF"/>
                  </a:solidFill>
                </a:ln>
                <a:latin typeface="Arial Black" panose="020B0A04020102020204" pitchFamily="34" charset="0"/>
              </a:rPr>
            </a:br>
            <a:endParaRPr lang="en-US" sz="2000" dirty="0">
              <a:ln w="22225">
                <a:solidFill>
                  <a:srgbClr val="FFFFFF"/>
                </a:solidFill>
              </a:ln>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9CA1F0E-E30C-A87E-F643-E5D3F4A7682A}"/>
              </a:ext>
            </a:extLst>
          </p:cNvPr>
          <p:cNvSpPr txBox="1"/>
          <p:nvPr/>
        </p:nvSpPr>
        <p:spPr>
          <a:xfrm>
            <a:off x="439399" y="5869938"/>
            <a:ext cx="1811548" cy="369332"/>
          </a:xfrm>
          <a:prstGeom prst="rect">
            <a:avLst/>
          </a:prstGeom>
          <a:noFill/>
        </p:spPr>
        <p:txBody>
          <a:bodyPr wrap="square" rtlCol="0">
            <a:spAutoFit/>
          </a:bodyPr>
          <a:lstStyle/>
          <a:p>
            <a:r>
              <a:rPr lang="en-US" dirty="0"/>
              <a:t>By : Anas </a:t>
            </a:r>
            <a:r>
              <a:rPr lang="en-US" dirty="0" err="1"/>
              <a:t>Alseid</a:t>
            </a:r>
            <a:endParaRPr lang="en-US" dirty="0"/>
          </a:p>
        </p:txBody>
      </p:sp>
      <p:pic>
        <p:nvPicPr>
          <p:cNvPr id="7" name="Picture 6">
            <a:extLst>
              <a:ext uri="{FF2B5EF4-FFF2-40B4-BE49-F238E27FC236}">
                <a16:creationId xmlns:a16="http://schemas.microsoft.com/office/drawing/2014/main" id="{0EDDA63A-6EC4-9B99-081C-DC9FE915A15C}"/>
              </a:ext>
            </a:extLst>
          </p:cNvPr>
          <p:cNvPicPr>
            <a:picLocks noChangeAspect="1"/>
          </p:cNvPicPr>
          <p:nvPr/>
        </p:nvPicPr>
        <p:blipFill rotWithShape="1">
          <a:blip r:embed="rId3"/>
          <a:srcRect t="13026" r="64236" b="27094"/>
          <a:stretch/>
        </p:blipFill>
        <p:spPr>
          <a:xfrm>
            <a:off x="9566694" y="0"/>
            <a:ext cx="2625306" cy="1160830"/>
          </a:xfrm>
          <a:prstGeom prst="rect">
            <a:avLst/>
          </a:prstGeom>
        </p:spPr>
      </p:pic>
      <p:pic>
        <p:nvPicPr>
          <p:cNvPr id="8" name="Picture 7" descr="A logo of a water drop and water waves&#10;&#10;Description automatically generated">
            <a:extLst>
              <a:ext uri="{FF2B5EF4-FFF2-40B4-BE49-F238E27FC236}">
                <a16:creationId xmlns:a16="http://schemas.microsoft.com/office/drawing/2014/main" id="{4B346EAC-92DC-0FB4-8E7B-C2597F956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45173" cy="1345173"/>
          </a:xfrm>
          <a:prstGeom prst="rect">
            <a:avLst/>
          </a:prstGeom>
        </p:spPr>
      </p:pic>
      <p:sp>
        <p:nvSpPr>
          <p:cNvPr id="6" name="Subtitle 5">
            <a:extLst>
              <a:ext uri="{FF2B5EF4-FFF2-40B4-BE49-F238E27FC236}">
                <a16:creationId xmlns:a16="http://schemas.microsoft.com/office/drawing/2014/main" id="{F5DA0AFE-33B7-BDD8-392D-5FCA181A43D9}"/>
              </a:ext>
            </a:extLst>
          </p:cNvPr>
          <p:cNvSpPr>
            <a:spLocks noGrp="1"/>
          </p:cNvSpPr>
          <p:nvPr>
            <p:ph type="subTitle" idx="1"/>
          </p:nvPr>
        </p:nvSpPr>
        <p:spPr/>
        <p:txBody>
          <a:bodyPr/>
          <a:lstStyle/>
          <a:p>
            <a:endParaRPr lang="en-JO"/>
          </a:p>
        </p:txBody>
      </p:sp>
    </p:spTree>
    <p:extLst>
      <p:ext uri="{BB962C8B-B14F-4D97-AF65-F5344CB8AC3E}">
        <p14:creationId xmlns:p14="http://schemas.microsoft.com/office/powerpoint/2010/main" val="71259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44B29720-D384-CC31-E073-E497260392A5}"/>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A847A-6B4E-1B03-AF81-492D81595899}"/>
              </a:ext>
            </a:extLst>
          </p:cNvPr>
          <p:cNvSpPr>
            <a:spLocks noGrp="1"/>
          </p:cNvSpPr>
          <p:nvPr>
            <p:ph type="title"/>
          </p:nvPr>
        </p:nvSpPr>
        <p:spPr>
          <a:xfrm>
            <a:off x="838200" y="365125"/>
            <a:ext cx="5001768" cy="1899912"/>
          </a:xfrm>
        </p:spPr>
        <p:txBody>
          <a:bodyPr>
            <a:normAutofit/>
          </a:bodyPr>
          <a:lstStyle/>
          <a:p>
            <a:pPr algn="l"/>
            <a:r>
              <a:rPr lang="en-US" sz="3000" i="0" u="none" strike="noStrike" dirty="0">
                <a:effectLst/>
                <a:latin typeface="Arial" panose="020B0604020202020204" pitchFamily="34" charset="0"/>
                <a:cs typeface="Arial" panose="020B0604020202020204" pitchFamily="34" charset="0"/>
              </a:rPr>
              <a:t>Future Work: Proprietary App Development &amp; AI Integration</a:t>
            </a:r>
          </a:p>
        </p:txBody>
      </p:sp>
      <p:sp>
        <p:nvSpPr>
          <p:cNvPr id="3" name="Content Placeholder 2">
            <a:extLst>
              <a:ext uri="{FF2B5EF4-FFF2-40B4-BE49-F238E27FC236}">
                <a16:creationId xmlns:a16="http://schemas.microsoft.com/office/drawing/2014/main" id="{E5E14980-3631-E988-A0B1-C49D0EA66FA3}"/>
              </a:ext>
            </a:extLst>
          </p:cNvPr>
          <p:cNvSpPr>
            <a:spLocks noGrp="1"/>
          </p:cNvSpPr>
          <p:nvPr>
            <p:ph idx="1"/>
          </p:nvPr>
        </p:nvSpPr>
        <p:spPr>
          <a:xfrm>
            <a:off x="838200" y="2434201"/>
            <a:ext cx="3822189" cy="3742762"/>
          </a:xfrm>
        </p:spPr>
        <p:txBody>
          <a:bodyPr>
            <a:noAutofit/>
          </a:bodyPr>
          <a:lstStyle/>
          <a:p>
            <a:pPr algn="l"/>
            <a:r>
              <a:rPr lang="en-US" sz="1600" b="1" i="0" u="none" strike="noStrike" dirty="0">
                <a:effectLst/>
                <a:latin typeface="Arial" panose="020B0604020202020204" pitchFamily="34" charset="0"/>
                <a:cs typeface="Arial" panose="020B0604020202020204" pitchFamily="34" charset="0"/>
              </a:rPr>
              <a:t>App Development</a:t>
            </a:r>
            <a:r>
              <a:rPr lang="en-US" sz="1600" b="0" i="0" u="none" strike="noStrike" dirty="0">
                <a:effectLst/>
                <a:latin typeface="Arial" panose="020B0604020202020204" pitchFamily="34" charset="0"/>
                <a:cs typeface="Arial" panose="020B0604020202020204" pitchFamily="34" charset="0"/>
              </a:rPr>
              <a:t>: Launching a proprietary app for Smart Pool and Smart Solar Systems to slash operational costs and enhance user interface. Expect real-time monitoring, instant alerts, and tailored settings—all user-friendly.</a:t>
            </a:r>
          </a:p>
          <a:p>
            <a:pPr algn="l"/>
            <a:r>
              <a:rPr lang="en-US" sz="1600" b="1" i="0" u="none" strike="noStrike" dirty="0">
                <a:effectLst/>
                <a:latin typeface="Arial" panose="020B0604020202020204" pitchFamily="34" charset="0"/>
                <a:cs typeface="Arial" panose="020B0604020202020204" pitchFamily="34" charset="0"/>
              </a:rPr>
              <a:t>AI Integration</a:t>
            </a:r>
            <a:r>
              <a:rPr lang="en-US" sz="1600" b="0" i="0" u="none" strike="noStrike" dirty="0">
                <a:effectLst/>
                <a:latin typeface="Arial" panose="020B0604020202020204" pitchFamily="34" charset="0"/>
                <a:cs typeface="Arial" panose="020B0604020202020204" pitchFamily="34" charset="0"/>
              </a:rPr>
              <a:t>: Implementing AI to elevate efficiency and reduce expenses. It'll analyze energy use and weather, adjusting systems proactively. Expect smarter maintenance, prolonged equipment life, and insightful data for better decision-making.</a:t>
            </a:r>
          </a:p>
        </p:txBody>
      </p:sp>
    </p:spTree>
    <p:extLst>
      <p:ext uri="{BB962C8B-B14F-4D97-AF65-F5344CB8AC3E}">
        <p14:creationId xmlns:p14="http://schemas.microsoft.com/office/powerpoint/2010/main" val="222965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44B29720-D384-CC31-E073-E497260392A5}"/>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A847A-6B4E-1B03-AF81-492D81595899}"/>
              </a:ext>
            </a:extLst>
          </p:cNvPr>
          <p:cNvSpPr>
            <a:spLocks noGrp="1"/>
          </p:cNvSpPr>
          <p:nvPr>
            <p:ph type="title"/>
          </p:nvPr>
        </p:nvSpPr>
        <p:spPr>
          <a:xfrm>
            <a:off x="838200" y="365125"/>
            <a:ext cx="3822189" cy="1899912"/>
          </a:xfrm>
        </p:spPr>
        <p:txBody>
          <a:bodyPr>
            <a:normAutofit/>
          </a:bodyPr>
          <a:lstStyle/>
          <a:p>
            <a:r>
              <a:rPr lang="en-US" sz="4000" i="0" u="none" strike="noStrike" dirty="0">
                <a:effectLst/>
                <a:latin typeface="Arial" panose="020B0604020202020204" pitchFamily="34" charset="0"/>
                <a:cs typeface="Arial" panose="020B0604020202020204" pitchFamily="34" charset="0"/>
              </a:rPr>
              <a:t>Q&amp;A</a:t>
            </a:r>
          </a:p>
        </p:txBody>
      </p:sp>
      <p:sp>
        <p:nvSpPr>
          <p:cNvPr id="3" name="Content Placeholder 2">
            <a:extLst>
              <a:ext uri="{FF2B5EF4-FFF2-40B4-BE49-F238E27FC236}">
                <a16:creationId xmlns:a16="http://schemas.microsoft.com/office/drawing/2014/main" id="{E5E14980-3631-E988-A0B1-C49D0EA66FA3}"/>
              </a:ext>
            </a:extLst>
          </p:cNvPr>
          <p:cNvSpPr>
            <a:spLocks noGrp="1"/>
          </p:cNvSpPr>
          <p:nvPr>
            <p:ph idx="1"/>
          </p:nvPr>
        </p:nvSpPr>
        <p:spPr>
          <a:xfrm>
            <a:off x="838200" y="2434201"/>
            <a:ext cx="5257800" cy="3742762"/>
          </a:xfrm>
        </p:spPr>
        <p:txBody>
          <a:bodyPr>
            <a:normAutofit/>
          </a:bodyPr>
          <a:lstStyle/>
          <a:p>
            <a:pPr>
              <a:buFont typeface="Arial" panose="020B0604020202020204" pitchFamily="34" charset="0"/>
              <a:buChar char="•"/>
            </a:pPr>
            <a:r>
              <a:rPr lang="en-US" sz="1600" b="0" i="0" u="none" strike="noStrike" dirty="0">
                <a:effectLst/>
                <a:latin typeface="Söhne"/>
              </a:rPr>
              <a:t>Thank you for your attention and interest in our Smart Pool and Smart Solar Systems project. We're now open to any questions you may have. Whether you're curious about technical details, financial aspects, or potential collaboration opportunities, we're here to provide answers and discuss how we can work together to make sustainable facility management a reality.</a:t>
            </a:r>
          </a:p>
        </p:txBody>
      </p:sp>
    </p:spTree>
    <p:extLst>
      <p:ext uri="{BB962C8B-B14F-4D97-AF65-F5344CB8AC3E}">
        <p14:creationId xmlns:p14="http://schemas.microsoft.com/office/powerpoint/2010/main" val="241721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olar panel floating in water&#10;&#10;Description automatically generated">
            <a:extLst>
              <a:ext uri="{FF2B5EF4-FFF2-40B4-BE49-F238E27FC236}">
                <a16:creationId xmlns:a16="http://schemas.microsoft.com/office/drawing/2014/main" id="{B2B6D70D-5175-FA03-D5B7-C6919A2B4722}"/>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120B7A-A9A6-065D-6E07-340B7D4D434E}"/>
              </a:ext>
            </a:extLst>
          </p:cNvPr>
          <p:cNvSpPr>
            <a:spLocks noGrp="1"/>
          </p:cNvSpPr>
          <p:nvPr>
            <p:ph type="title"/>
          </p:nvPr>
        </p:nvSpPr>
        <p:spPr>
          <a:xfrm>
            <a:off x="838200" y="365125"/>
            <a:ext cx="5030585" cy="1899912"/>
          </a:xfrm>
        </p:spPr>
        <p:txBody>
          <a:bodyPr>
            <a:normAutofit/>
          </a:bodyPr>
          <a:lstStyle/>
          <a:p>
            <a:r>
              <a:rPr lang="en-US" sz="30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40A06A5C-0DB1-5B4B-E107-976562D2C94B}"/>
              </a:ext>
            </a:extLst>
          </p:cNvPr>
          <p:cNvSpPr>
            <a:spLocks noGrp="1"/>
          </p:cNvSpPr>
          <p:nvPr>
            <p:ph idx="1"/>
          </p:nvPr>
        </p:nvSpPr>
        <p:spPr>
          <a:xfrm>
            <a:off x="838200" y="2434201"/>
            <a:ext cx="4480034" cy="3742762"/>
          </a:xfrm>
        </p:spPr>
        <p:txBody>
          <a:bodyPr>
            <a:noAutofit/>
          </a:bodyPr>
          <a:lstStyle/>
          <a:p>
            <a:r>
              <a:rPr lang="en-US" sz="1600" b="0" i="0" u="none" strike="noStrike" dirty="0">
                <a:solidFill>
                  <a:schemeClr val="tx1">
                    <a:lumMod val="95000"/>
                    <a:lumOff val="5000"/>
                  </a:schemeClr>
                </a:solidFill>
                <a:effectLst/>
                <a:latin typeface="Söhne"/>
              </a:rPr>
              <a:t>Embarking on a transformative journey, the "Sun Pool Manager" initiative pioneers a smart revolution in swimming pool maintenance, harnessing the synergy of the Internet of Things (IoT) and the renewable vigor of solar energy.</a:t>
            </a:r>
          </a:p>
          <a:p>
            <a:r>
              <a:rPr lang="en-US" sz="1600" b="0" i="0" u="none" strike="noStrike" dirty="0">
                <a:solidFill>
                  <a:schemeClr val="tx1">
                    <a:lumMod val="95000"/>
                    <a:lumOff val="5000"/>
                  </a:schemeClr>
                </a:solidFill>
                <a:effectLst/>
                <a:latin typeface="Söhne"/>
              </a:rPr>
              <a:t>The project aims to tackle the challenges of conventional pool management systems, including high maintenance costs, energy consumption, and environmental impact.</a:t>
            </a:r>
          </a:p>
        </p:txBody>
      </p:sp>
    </p:spTree>
    <p:extLst>
      <p:ext uri="{BB962C8B-B14F-4D97-AF65-F5344CB8AC3E}">
        <p14:creationId xmlns:p14="http://schemas.microsoft.com/office/powerpoint/2010/main" val="102202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44B29720-D384-CC31-E073-E497260392A5}"/>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A847A-6B4E-1B03-AF81-492D81595899}"/>
              </a:ext>
            </a:extLst>
          </p:cNvPr>
          <p:cNvSpPr>
            <a:spLocks noGrp="1"/>
          </p:cNvSpPr>
          <p:nvPr>
            <p:ph type="title"/>
          </p:nvPr>
        </p:nvSpPr>
        <p:spPr>
          <a:xfrm>
            <a:off x="838200" y="365125"/>
            <a:ext cx="5257800" cy="1899912"/>
          </a:xfrm>
        </p:spPr>
        <p:txBody>
          <a:bodyPr>
            <a:normAutofit/>
          </a:bodyPr>
          <a:lstStyle/>
          <a:p>
            <a:r>
              <a:rPr lang="en-US" sz="3000" dirty="0">
                <a:latin typeface="Arial" panose="020B0604020202020204" pitchFamily="34" charset="0"/>
                <a:cs typeface="Arial" panose="020B0604020202020204" pitchFamily="34" charset="0"/>
              </a:rPr>
              <a:t>System Overview </a:t>
            </a:r>
          </a:p>
        </p:txBody>
      </p:sp>
      <p:sp>
        <p:nvSpPr>
          <p:cNvPr id="3" name="Content Placeholder 2">
            <a:extLst>
              <a:ext uri="{FF2B5EF4-FFF2-40B4-BE49-F238E27FC236}">
                <a16:creationId xmlns:a16="http://schemas.microsoft.com/office/drawing/2014/main" id="{E5E14980-3631-E988-A0B1-C49D0EA66FA3}"/>
              </a:ext>
            </a:extLst>
          </p:cNvPr>
          <p:cNvSpPr>
            <a:spLocks noGrp="1"/>
          </p:cNvSpPr>
          <p:nvPr>
            <p:ph idx="1"/>
          </p:nvPr>
        </p:nvSpPr>
        <p:spPr>
          <a:xfrm>
            <a:off x="838200" y="2434201"/>
            <a:ext cx="5470003" cy="3742762"/>
          </a:xfrm>
        </p:spPr>
        <p:txBody>
          <a:bodyPr>
            <a:noAutofit/>
          </a:bodyPr>
          <a:lstStyle/>
          <a:p>
            <a:pPr algn="l">
              <a:buFont typeface="Arial" panose="020B0604020202020204" pitchFamily="34" charset="0"/>
              <a:buChar char="•"/>
            </a:pPr>
            <a:r>
              <a:rPr lang="en-US" sz="1600" b="0" i="0" u="none" strike="noStrike" dirty="0">
                <a:effectLst/>
                <a:latin typeface="Söhne"/>
              </a:rPr>
              <a:t>Current pool maintenance and energy management systems are plagued with inefficiencies, high operational costs, and significant environmental impacts. The reliance on manual labor, chemical treatments, and non-renewable energy sources highlights the urgent need for smarter, sustainable solutions.</a:t>
            </a:r>
          </a:p>
        </p:txBody>
      </p:sp>
    </p:spTree>
    <p:extLst>
      <p:ext uri="{BB962C8B-B14F-4D97-AF65-F5344CB8AC3E}">
        <p14:creationId xmlns:p14="http://schemas.microsoft.com/office/powerpoint/2010/main" val="398702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4" name="Rectangle 1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B92D23F5-EF29-9E55-15E1-88604777246D}"/>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34214" b="-1"/>
          <a:stretch/>
        </p:blipFill>
        <p:spPr>
          <a:xfrm>
            <a:off x="3523486" y="0"/>
            <a:ext cx="8668512" cy="6857990"/>
          </a:xfrm>
          <a:prstGeom prst="rect">
            <a:avLst/>
          </a:prstGeom>
        </p:spPr>
      </p:pic>
      <p:sp>
        <p:nvSpPr>
          <p:cNvPr id="16" name="Rectangle 1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B2E1EE-77EA-2B59-1ACF-46C506C9D65F}"/>
              </a:ext>
            </a:extLst>
          </p:cNvPr>
          <p:cNvSpPr>
            <a:spLocks noGrp="1"/>
          </p:cNvSpPr>
          <p:nvPr>
            <p:ph type="title"/>
          </p:nvPr>
        </p:nvSpPr>
        <p:spPr>
          <a:xfrm>
            <a:off x="371094" y="585990"/>
            <a:ext cx="5527430" cy="1036748"/>
          </a:xfrm>
        </p:spPr>
        <p:txBody>
          <a:bodyPr anchor="b">
            <a:noAutofit/>
          </a:bodyPr>
          <a:lstStyle/>
          <a:p>
            <a:r>
              <a:rPr lang="en-US" sz="3000" b="0" i="0" u="none" strike="noStrike" dirty="0">
                <a:effectLst/>
                <a:latin typeface="Arial" panose="020B0604020202020204" pitchFamily="34" charset="0"/>
                <a:cs typeface="Arial" panose="020B0604020202020204" pitchFamily="34" charset="0"/>
              </a:rPr>
              <a:t>Smart Pool and Smart Solar Systems: A Dual Approach</a:t>
            </a:r>
            <a:endParaRPr lang="en-US" sz="3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6260AB-B1D0-028C-217E-DE8BC707F522}"/>
              </a:ext>
            </a:extLst>
          </p:cNvPr>
          <p:cNvSpPr>
            <a:spLocks noGrp="1"/>
          </p:cNvSpPr>
          <p:nvPr>
            <p:ph idx="1"/>
          </p:nvPr>
        </p:nvSpPr>
        <p:spPr>
          <a:xfrm>
            <a:off x="371094" y="2047107"/>
            <a:ext cx="4782797" cy="4224903"/>
          </a:xfrm>
        </p:spPr>
        <p:txBody>
          <a:bodyPr anchor="t">
            <a:noAutofit/>
          </a:bodyPr>
          <a:lstStyle/>
          <a:p>
            <a:pPr algn="l">
              <a:buFont typeface="Arial" panose="020B0604020202020204" pitchFamily="34" charset="0"/>
              <a:buChar char="•"/>
            </a:pPr>
            <a:r>
              <a:rPr lang="en-US" sz="1600" b="0" i="0" u="none" strike="noStrike" dirty="0">
                <a:effectLst/>
                <a:latin typeface="Söhne"/>
              </a:rPr>
              <a:t>Introducing our innovative solutions: the Smart Pool System for automated, chemical-efficient pool maintenance, and the Smart Solar System for optimized solar energy production and usage. Together, they represent a comprehensive approach to reducing energy consumption, operational costs, and environmental footprint.</a:t>
            </a:r>
          </a:p>
        </p:txBody>
      </p:sp>
    </p:spTree>
    <p:extLst>
      <p:ext uri="{BB962C8B-B14F-4D97-AF65-F5344CB8AC3E}">
        <p14:creationId xmlns:p14="http://schemas.microsoft.com/office/powerpoint/2010/main" val="14408252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44B29720-D384-CC31-E073-E497260392A5}"/>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A847A-6B4E-1B03-AF81-492D81595899}"/>
              </a:ext>
            </a:extLst>
          </p:cNvPr>
          <p:cNvSpPr>
            <a:spLocks noGrp="1"/>
          </p:cNvSpPr>
          <p:nvPr>
            <p:ph type="title"/>
          </p:nvPr>
        </p:nvSpPr>
        <p:spPr>
          <a:xfrm>
            <a:off x="838200" y="365125"/>
            <a:ext cx="5257800" cy="1899912"/>
          </a:xfrm>
        </p:spPr>
        <p:txBody>
          <a:bodyPr>
            <a:normAutofit/>
          </a:bodyPr>
          <a:lstStyle/>
          <a:p>
            <a:r>
              <a:rPr lang="en-US" sz="3000" dirty="0">
                <a:latin typeface="Arial" panose="020B0604020202020204" pitchFamily="34" charset="0"/>
                <a:cs typeface="Arial" panose="020B0604020202020204" pitchFamily="34" charset="0"/>
              </a:rPr>
              <a:t>Technical Innovations</a:t>
            </a:r>
          </a:p>
        </p:txBody>
      </p:sp>
      <p:sp>
        <p:nvSpPr>
          <p:cNvPr id="3" name="Content Placeholder 2">
            <a:extLst>
              <a:ext uri="{FF2B5EF4-FFF2-40B4-BE49-F238E27FC236}">
                <a16:creationId xmlns:a16="http://schemas.microsoft.com/office/drawing/2014/main" id="{E5E14980-3631-E988-A0B1-C49D0EA66FA3}"/>
              </a:ext>
            </a:extLst>
          </p:cNvPr>
          <p:cNvSpPr>
            <a:spLocks noGrp="1"/>
          </p:cNvSpPr>
          <p:nvPr>
            <p:ph idx="1"/>
          </p:nvPr>
        </p:nvSpPr>
        <p:spPr>
          <a:xfrm>
            <a:off x="838200" y="2434201"/>
            <a:ext cx="4620491" cy="3742762"/>
          </a:xfrm>
        </p:spPr>
        <p:txBody>
          <a:bodyPr>
            <a:normAutofit/>
          </a:bodyPr>
          <a:lstStyle/>
          <a:p>
            <a:pPr algn="l">
              <a:buFont typeface="Arial" panose="020B0604020202020204" pitchFamily="34" charset="0"/>
              <a:buChar char="•"/>
            </a:pPr>
            <a:r>
              <a:rPr lang="en-US" sz="1600" b="0" i="0" u="none" strike="noStrike" dirty="0">
                <a:effectLst/>
                <a:latin typeface="Söhne"/>
              </a:rPr>
              <a:t>At the heart of our systems are IoT sensors and AI algorithms, enabling real-time monitoring and predictive maintenance. Our user-friendly app provides seamless control and monitoring, ensuring optimal performance and user experience.</a:t>
            </a:r>
          </a:p>
        </p:txBody>
      </p:sp>
    </p:spTree>
    <p:extLst>
      <p:ext uri="{BB962C8B-B14F-4D97-AF65-F5344CB8AC3E}">
        <p14:creationId xmlns:p14="http://schemas.microsoft.com/office/powerpoint/2010/main" val="264663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5428FE56-10DE-FD63-89AE-D87B0E9F001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008" r="27450" b="1"/>
          <a:stretch/>
        </p:blipFill>
        <p:spPr>
          <a:xfrm>
            <a:off x="20" y="10"/>
            <a:ext cx="8450297" cy="6857990"/>
          </a:xfrm>
          <a:prstGeom prst="rect">
            <a:avLst/>
          </a:prstGeom>
        </p:spPr>
      </p:pic>
      <p:sp>
        <p:nvSpPr>
          <p:cNvPr id="2" name="Title 1">
            <a:extLst>
              <a:ext uri="{FF2B5EF4-FFF2-40B4-BE49-F238E27FC236}">
                <a16:creationId xmlns:a16="http://schemas.microsoft.com/office/drawing/2014/main" id="{D0DA0DC3-B4AB-7F2E-15BB-A0F6B673CA2E}"/>
              </a:ext>
            </a:extLst>
          </p:cNvPr>
          <p:cNvSpPr>
            <a:spLocks noGrp="1"/>
          </p:cNvSpPr>
          <p:nvPr>
            <p:ph type="title"/>
          </p:nvPr>
        </p:nvSpPr>
        <p:spPr>
          <a:xfrm>
            <a:off x="838201" y="365125"/>
            <a:ext cx="5251316" cy="1627636"/>
          </a:xfrm>
        </p:spPr>
        <p:txBody>
          <a:bodyPr vert="horz" lIns="91440" tIns="45720" rIns="91440" bIns="45720" rtlCol="0">
            <a:normAutofit/>
          </a:bodyPr>
          <a:lstStyle/>
          <a:p>
            <a:r>
              <a:rPr lang="en-US">
                <a:solidFill>
                  <a:srgbClr val="FFFFFF"/>
                </a:solidFill>
              </a:rPr>
              <a:t>Blynk integration:</a:t>
            </a:r>
          </a:p>
        </p:txBody>
      </p:sp>
      <p:sp>
        <p:nvSpPr>
          <p:cNvPr id="4" name="Content Placeholder 3">
            <a:extLst>
              <a:ext uri="{FF2B5EF4-FFF2-40B4-BE49-F238E27FC236}">
                <a16:creationId xmlns:a16="http://schemas.microsoft.com/office/drawing/2014/main" id="{0863BACA-20EE-4214-274F-B66CBE198F54}"/>
              </a:ext>
            </a:extLst>
          </p:cNvPr>
          <p:cNvSpPr>
            <a:spLocks noGrp="1"/>
          </p:cNvSpPr>
          <p:nvPr>
            <p:ph idx="1"/>
          </p:nvPr>
        </p:nvSpPr>
        <p:spPr>
          <a:xfrm>
            <a:off x="838200" y="2219785"/>
            <a:ext cx="4619621" cy="3957178"/>
          </a:xfrm>
        </p:spPr>
        <p:txBody>
          <a:bodyPr vert="horz" lIns="91440" tIns="45720" rIns="91440" bIns="45720" rtlCol="0">
            <a:normAutofit/>
          </a:bodyPr>
          <a:lstStyle/>
          <a:p>
            <a:r>
              <a:rPr lang="en-US" sz="2000">
                <a:solidFill>
                  <a:srgbClr val="FFFFFF"/>
                </a:solidFill>
              </a:rPr>
              <a:t>We are using Blynk to get notified on the phone , if there’s any problem with the water levels or pH and chlorine levels.</a:t>
            </a:r>
          </a:p>
          <a:p>
            <a:pPr marL="0" indent="0">
              <a:buNone/>
            </a:pPr>
            <a:r>
              <a:rPr lang="en-US" sz="2000">
                <a:solidFill>
                  <a:srgbClr val="FFFFFF"/>
                </a:solidFill>
              </a:rPr>
              <a:t>Also, to detect if there’s any objects gets in the pool while managing the water level, pH, and chlorine.</a:t>
            </a:r>
          </a:p>
          <a:p>
            <a:r>
              <a:rPr lang="en-US" sz="2000">
                <a:solidFill>
                  <a:srgbClr val="FFFFFF"/>
                </a:solidFill>
              </a:rPr>
              <a:t>If there’s a change in the production of the solar panels a notification will be sent to Blynk.</a:t>
            </a:r>
          </a:p>
        </p:txBody>
      </p:sp>
      <p:pic>
        <p:nvPicPr>
          <p:cNvPr id="10" name="Picture 9" descr="A phone with a green case&#10;&#10;Description automatically generated">
            <a:extLst>
              <a:ext uri="{FF2B5EF4-FFF2-40B4-BE49-F238E27FC236}">
                <a16:creationId xmlns:a16="http://schemas.microsoft.com/office/drawing/2014/main" id="{0956A257-2A91-938A-1C2F-F2F2EFF2E9FE}"/>
              </a:ext>
            </a:extLst>
          </p:cNvPr>
          <p:cNvPicPr>
            <a:picLocks noChangeAspect="1"/>
          </p:cNvPicPr>
          <p:nvPr/>
        </p:nvPicPr>
        <p:blipFill rotWithShape="1">
          <a:blip r:embed="rId3">
            <a:extLst>
              <a:ext uri="{28A0092B-C50C-407E-A947-70E740481C1C}">
                <a14:useLocalDpi xmlns:a14="http://schemas.microsoft.com/office/drawing/2010/main" val="0"/>
              </a:ext>
            </a:extLst>
          </a:blip>
          <a:srcRect t="4436" r="2" b="3267"/>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3897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44B29720-D384-CC31-E073-E497260392A5}"/>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A847A-6B4E-1B03-AF81-492D81595899}"/>
              </a:ext>
            </a:extLst>
          </p:cNvPr>
          <p:cNvSpPr>
            <a:spLocks noGrp="1"/>
          </p:cNvSpPr>
          <p:nvPr>
            <p:ph type="title"/>
          </p:nvPr>
        </p:nvSpPr>
        <p:spPr>
          <a:xfrm>
            <a:off x="838200" y="365125"/>
            <a:ext cx="3822189" cy="1899912"/>
          </a:xfrm>
        </p:spPr>
        <p:txBody>
          <a:bodyPr>
            <a:normAutofit/>
          </a:bodyPr>
          <a:lstStyle/>
          <a:p>
            <a:r>
              <a:rPr lang="en-US" sz="4000" dirty="0">
                <a:latin typeface="Arial" panose="020B0604020202020204" pitchFamily="34" charset="0"/>
                <a:cs typeface="Arial" panose="020B0604020202020204" pitchFamily="34" charset="0"/>
              </a:rPr>
              <a:t>Economic Feasibility</a:t>
            </a:r>
          </a:p>
        </p:txBody>
      </p:sp>
      <p:sp>
        <p:nvSpPr>
          <p:cNvPr id="3" name="Content Placeholder 2">
            <a:extLst>
              <a:ext uri="{FF2B5EF4-FFF2-40B4-BE49-F238E27FC236}">
                <a16:creationId xmlns:a16="http://schemas.microsoft.com/office/drawing/2014/main" id="{E5E14980-3631-E988-A0B1-C49D0EA66FA3}"/>
              </a:ext>
            </a:extLst>
          </p:cNvPr>
          <p:cNvSpPr>
            <a:spLocks noGrp="1"/>
          </p:cNvSpPr>
          <p:nvPr>
            <p:ph idx="1"/>
          </p:nvPr>
        </p:nvSpPr>
        <p:spPr>
          <a:xfrm>
            <a:off x="838200" y="2434201"/>
            <a:ext cx="3822189" cy="3742762"/>
          </a:xfrm>
        </p:spPr>
        <p:txBody>
          <a:bodyPr>
            <a:normAutofit/>
          </a:bodyPr>
          <a:lstStyle/>
          <a:p>
            <a:pPr>
              <a:buFont typeface="Arial" panose="020B0604020202020204" pitchFamily="34" charset="0"/>
              <a:buChar char="•"/>
            </a:pPr>
            <a:r>
              <a:rPr lang="en-US" sz="1600" b="0" i="0" u="none" strike="noStrike" dirty="0">
                <a:effectLst/>
                <a:latin typeface="Söhne"/>
              </a:rPr>
              <a:t>Our economic feasibility study outlines the initial investment, detailed cost analysis, operational savings, and revenue projections. It demonstrates our project's financial sustainability and market competitiveness.</a:t>
            </a:r>
          </a:p>
        </p:txBody>
      </p:sp>
    </p:spTree>
    <p:extLst>
      <p:ext uri="{BB962C8B-B14F-4D97-AF65-F5344CB8AC3E}">
        <p14:creationId xmlns:p14="http://schemas.microsoft.com/office/powerpoint/2010/main" val="16038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44B29720-D384-CC31-E073-E497260392A5}"/>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A847A-6B4E-1B03-AF81-492D81595899}"/>
              </a:ext>
            </a:extLst>
          </p:cNvPr>
          <p:cNvSpPr>
            <a:spLocks noGrp="1"/>
          </p:cNvSpPr>
          <p:nvPr>
            <p:ph type="title"/>
          </p:nvPr>
        </p:nvSpPr>
        <p:spPr>
          <a:xfrm>
            <a:off x="838200" y="365125"/>
            <a:ext cx="3822189" cy="1899912"/>
          </a:xfrm>
        </p:spPr>
        <p:txBody>
          <a:bodyPr>
            <a:normAutofit/>
          </a:bodyPr>
          <a:lstStyle/>
          <a:p>
            <a:pPr algn="l"/>
            <a:r>
              <a:rPr lang="en-US" sz="3000" i="0" u="none" strike="noStrike" dirty="0">
                <a:effectLst/>
                <a:latin typeface="Arial" panose="020B0604020202020204" pitchFamily="34" charset="0"/>
                <a:cs typeface="Arial" panose="020B0604020202020204" pitchFamily="34" charset="0"/>
              </a:rPr>
              <a:t>Cost Breakdown Per Unit</a:t>
            </a:r>
          </a:p>
        </p:txBody>
      </p:sp>
      <p:sp>
        <p:nvSpPr>
          <p:cNvPr id="3" name="Content Placeholder 2">
            <a:extLst>
              <a:ext uri="{FF2B5EF4-FFF2-40B4-BE49-F238E27FC236}">
                <a16:creationId xmlns:a16="http://schemas.microsoft.com/office/drawing/2014/main" id="{E5E14980-3631-E988-A0B1-C49D0EA66FA3}"/>
              </a:ext>
            </a:extLst>
          </p:cNvPr>
          <p:cNvSpPr>
            <a:spLocks noGrp="1"/>
          </p:cNvSpPr>
          <p:nvPr>
            <p:ph idx="1"/>
          </p:nvPr>
        </p:nvSpPr>
        <p:spPr>
          <a:xfrm>
            <a:off x="838199" y="2434201"/>
            <a:ext cx="5707743" cy="4058674"/>
          </a:xfrm>
        </p:spPr>
        <p:txBody>
          <a:bodyPr>
            <a:noAutofit/>
          </a:bodyPr>
          <a:lstStyle/>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Material Costs</a:t>
            </a:r>
            <a:r>
              <a:rPr lang="en-US" sz="1600" b="0" i="0" u="none" strike="noStrike" dirty="0">
                <a:effectLst/>
                <a:latin typeface="Söhne"/>
              </a:rPr>
              <a:t>: $105 - Including sensors, controllers, and miscellaneous components for both systems."</a:t>
            </a:r>
          </a:p>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Manufacturing &amp; Assembly</a:t>
            </a:r>
            <a:r>
              <a:rPr lang="en-US" sz="1600" b="0" i="0" u="none" strike="noStrike" dirty="0">
                <a:effectLst/>
                <a:latin typeface="Söhne"/>
              </a:rPr>
              <a:t>: $20 - Streamlined processes for cost-efficient production."</a:t>
            </a:r>
          </a:p>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Software Licensing &amp; Development</a:t>
            </a:r>
            <a:r>
              <a:rPr lang="en-US" sz="1600" b="0" i="0" u="none" strike="noStrike" dirty="0">
                <a:effectLst/>
                <a:latin typeface="Söhne"/>
              </a:rPr>
              <a:t>: $5 - Amortized software development costs."</a:t>
            </a:r>
          </a:p>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Testing &amp; QA</a:t>
            </a:r>
            <a:r>
              <a:rPr lang="en-US" sz="1600" b="0" i="0" u="none" strike="noStrike" dirty="0">
                <a:effectLst/>
                <a:latin typeface="Söhne"/>
              </a:rPr>
              <a:t>: $5 - Ensuring product reliability and user satisfaction."</a:t>
            </a:r>
          </a:p>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Packaging</a:t>
            </a:r>
            <a:r>
              <a:rPr lang="en-US" sz="1600" b="0" i="0" u="none" strike="noStrike" dirty="0">
                <a:effectLst/>
                <a:latin typeface="Söhne"/>
              </a:rPr>
              <a:t>: $2 - Eco-friendly and secure packaging."</a:t>
            </a:r>
          </a:p>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Certifications</a:t>
            </a:r>
            <a:r>
              <a:rPr lang="en-US" sz="1600" b="0" i="0" u="none" strike="noStrike" dirty="0">
                <a:effectLst/>
                <a:latin typeface="Söhne"/>
              </a:rPr>
              <a:t>: $10 - Compliance with industry standards."</a:t>
            </a:r>
          </a:p>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Overheads</a:t>
            </a:r>
            <a:r>
              <a:rPr lang="en-US" sz="1600" b="0" i="0" u="none" strike="noStrike" dirty="0">
                <a:effectLst/>
                <a:latin typeface="Söhne"/>
              </a:rPr>
              <a:t>: $20 - Indirect costs covering facility operations and administrative expenses."</a:t>
            </a:r>
          </a:p>
          <a:p>
            <a:pPr algn="l">
              <a:buFont typeface="Arial" panose="020B0604020202020204" pitchFamily="34" charset="0"/>
              <a:buChar char="•"/>
            </a:pPr>
            <a:r>
              <a:rPr lang="en-US" sz="1600" b="0" i="0" u="none" strike="noStrike" dirty="0">
                <a:effectLst/>
                <a:latin typeface="Söhne"/>
              </a:rPr>
              <a:t>"</a:t>
            </a:r>
            <a:r>
              <a:rPr lang="en-US" sz="1600" b="1" i="0" u="none" strike="noStrike" dirty="0">
                <a:effectLst/>
                <a:latin typeface="Söhne"/>
              </a:rPr>
              <a:t>Total</a:t>
            </a:r>
            <a:r>
              <a:rPr lang="en-US" sz="1600" b="0" i="0" u="none" strike="noStrike" dirty="0">
                <a:effectLst/>
                <a:latin typeface="Söhne"/>
              </a:rPr>
              <a:t>: $167 per unit, providing a solid foundation for competitive pricing."</a:t>
            </a:r>
          </a:p>
        </p:txBody>
      </p:sp>
    </p:spTree>
    <p:extLst>
      <p:ext uri="{BB962C8B-B14F-4D97-AF65-F5344CB8AC3E}">
        <p14:creationId xmlns:p14="http://schemas.microsoft.com/office/powerpoint/2010/main" val="240022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olar panel floating in water&#10;&#10;Description automatically generated">
            <a:extLst>
              <a:ext uri="{FF2B5EF4-FFF2-40B4-BE49-F238E27FC236}">
                <a16:creationId xmlns:a16="http://schemas.microsoft.com/office/drawing/2014/main" id="{44B29720-D384-CC31-E073-E497260392A5}"/>
              </a:ext>
            </a:extLst>
          </p:cNvPr>
          <p:cNvPicPr>
            <a:picLocks noChangeAspect="1"/>
          </p:cNvPicPr>
          <p:nvPr/>
        </p:nvPicPr>
        <p:blipFill rotWithShape="1">
          <a:blip r:embed="rId2">
            <a:extLst>
              <a:ext uri="{28A0092B-C50C-407E-A947-70E740481C1C}">
                <a14:useLocalDpi xmlns:a14="http://schemas.microsoft.com/office/drawing/2010/main" val="0"/>
              </a:ext>
            </a:extLst>
          </a:blip>
          <a:srcRect r="19280"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A847A-6B4E-1B03-AF81-492D81595899}"/>
              </a:ext>
            </a:extLst>
          </p:cNvPr>
          <p:cNvSpPr>
            <a:spLocks noGrp="1"/>
          </p:cNvSpPr>
          <p:nvPr>
            <p:ph type="title"/>
          </p:nvPr>
        </p:nvSpPr>
        <p:spPr>
          <a:xfrm>
            <a:off x="838200" y="365125"/>
            <a:ext cx="3822189" cy="1899912"/>
          </a:xfrm>
        </p:spPr>
        <p:txBody>
          <a:bodyPr>
            <a:normAutofit/>
          </a:bodyPr>
          <a:lstStyle/>
          <a:p>
            <a:r>
              <a:rPr lang="en-US" sz="4000" i="0" u="none" strike="noStrike" dirty="0">
                <a:effectLst/>
                <a:latin typeface="Arial" panose="020B0604020202020204" pitchFamily="34" charset="0"/>
                <a:cs typeface="Arial" panose="020B0604020202020204" pitchFamily="34" charset="0"/>
              </a:rPr>
              <a:t>Production Costs for 500 Units</a:t>
            </a:r>
          </a:p>
        </p:txBody>
      </p:sp>
      <p:sp>
        <p:nvSpPr>
          <p:cNvPr id="3" name="Content Placeholder 2">
            <a:extLst>
              <a:ext uri="{FF2B5EF4-FFF2-40B4-BE49-F238E27FC236}">
                <a16:creationId xmlns:a16="http://schemas.microsoft.com/office/drawing/2014/main" id="{E5E14980-3631-E988-A0B1-C49D0EA66FA3}"/>
              </a:ext>
            </a:extLst>
          </p:cNvPr>
          <p:cNvSpPr>
            <a:spLocks noGrp="1"/>
          </p:cNvSpPr>
          <p:nvPr>
            <p:ph idx="1"/>
          </p:nvPr>
        </p:nvSpPr>
        <p:spPr>
          <a:xfrm>
            <a:off x="746915" y="2390658"/>
            <a:ext cx="5896429" cy="3742762"/>
          </a:xfrm>
        </p:spPr>
        <p:txBody>
          <a:bodyPr>
            <a:noAutofit/>
          </a:bodyPr>
          <a:lstStyle/>
          <a:p>
            <a:pPr>
              <a:buFont typeface="Arial" panose="020B0604020202020204" pitchFamily="34" charset="0"/>
              <a:buChar char="•"/>
            </a:pPr>
            <a:r>
              <a:rPr lang="en-US" sz="1600" b="0" i="0" u="none" strike="noStrike" dirty="0">
                <a:effectLst/>
                <a:latin typeface="Söhne"/>
              </a:rPr>
              <a:t>For our initial production run of 500 units, the total investment is $83,500. This investment covers comprehensive development costs, from manufacturing to market readiness, positioning us for a successful launch</a:t>
            </a:r>
          </a:p>
        </p:txBody>
      </p:sp>
    </p:spTree>
    <p:extLst>
      <p:ext uri="{BB962C8B-B14F-4D97-AF65-F5344CB8AC3E}">
        <p14:creationId xmlns:p14="http://schemas.microsoft.com/office/powerpoint/2010/main" val="264794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636</Words>
  <Application>Microsoft Macintosh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Söhne</vt:lpstr>
      <vt:lpstr>Office Theme</vt:lpstr>
      <vt:lpstr>SUN POOL MANAGER(SPM) Addressing Today’s challenges With Tomorrow’s Technologies </vt:lpstr>
      <vt:lpstr>Introduction</vt:lpstr>
      <vt:lpstr>System Overview </vt:lpstr>
      <vt:lpstr>Smart Pool and Smart Solar Systems: A Dual Approach</vt:lpstr>
      <vt:lpstr>Technical Innovations</vt:lpstr>
      <vt:lpstr>Blynk integration:</vt:lpstr>
      <vt:lpstr>Economic Feasibility</vt:lpstr>
      <vt:lpstr>Cost Breakdown Per Unit</vt:lpstr>
      <vt:lpstr>Production Costs for 500 Units</vt:lpstr>
      <vt:lpstr>Future Work: Proprietary App Development &amp; AI Integration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Blynk Integrated IoT Smart pool and solar system</dc:title>
  <dc:creator>مينا الخطيب</dc:creator>
  <cp:lastModifiedBy>انس السيد</cp:lastModifiedBy>
  <cp:revision>23</cp:revision>
  <dcterms:created xsi:type="dcterms:W3CDTF">2024-01-01T14:08:34Z</dcterms:created>
  <dcterms:modified xsi:type="dcterms:W3CDTF">2024-04-17T20:52:10Z</dcterms:modified>
</cp:coreProperties>
</file>