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6" r:id="rId4"/>
    <p:sldId id="298" r:id="rId5"/>
    <p:sldId id="299" r:id="rId6"/>
    <p:sldId id="300" r:id="rId7"/>
    <p:sldId id="301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pos="7176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5DC"/>
    <a:srgbClr val="184F95"/>
    <a:srgbClr val="60B9E7"/>
    <a:srgbClr val="D0EBF8"/>
    <a:srgbClr val="0D2B53"/>
    <a:srgbClr val="EFC31A"/>
    <a:srgbClr val="31282E"/>
    <a:srgbClr val="221D20"/>
    <a:srgbClr val="7FC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2025" autoAdjust="0"/>
  </p:normalViewPr>
  <p:slideViewPr>
    <p:cSldViewPr snapToGrid="0" showGuide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  <p:guide pos="504"/>
        <p:guide pos="7176"/>
        <p:guide orient="horz" pos="4056"/>
        <p:guide orient="horz" pos="72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0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F80ED-754E-4CF0-BDD0-178613AC95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5B8FF-1712-4B23-9D30-671E4D98D5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DE1E-DBFC-4934-A4BD-46B434A10CF7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9B2E1-46C0-45F4-86C1-79AE53FE31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6194D-C950-4B2A-894A-550C9AFF7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EA5A-69A2-4982-9246-239F3A6C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8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D19B0-B3F9-4101-81FA-97E2F7049791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122D-13D6-44DB-B753-022947A6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macrovector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122D-13D6-44DB-B753-022947A6E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9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E7E4-DCB1-4FE1-9D3F-F1405B072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E9F0E-C0FE-4468-B9B0-68016E6A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3119-DB25-4DDD-81BD-F5DBA0D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C910-AA1F-4373-AA76-54181B5DC93D}" type="datetime1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67D4-4329-42EC-9DCB-A2FB6CFC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4817-7672-4638-B2D8-6F277F79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B0B4-EE69-4E73-9D5F-59BCB9FE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9D5AB-7526-43ED-9113-9D075FB2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5A89A-2D36-4E5D-B546-B37613C5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D555-3063-45F6-86A9-771256A1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4564-5C66-4784-88F7-B36FD33C9C3C}" type="datetime1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BE13-FB13-4468-A457-43D08A9D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16FAB-B9C3-4AF0-BFA4-B1967DA9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AD37-A10B-4C13-BEEA-0350D9B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B2429-B8FD-4922-884F-4C9DCE3DD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98C4-ADA0-4CA4-9F20-B96ED5E5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47C9-9200-4F7A-9BC3-01D07C0D4673}" type="datetime1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1096-8A1C-45D6-AEB6-CBBC86AB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0CE8-C254-4834-90A5-B958666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B7447-B119-481A-9855-7621BC311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BAB74-E3AF-4E2E-9294-4FC2BB804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4DEA-616C-44BF-AF13-8198F838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8252-D6DE-412E-A24C-F985D46F3161}" type="datetime1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093D-C278-4200-8EC3-C20E1010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0AC1-E1D7-42BB-A920-592448FC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8901" y="2935604"/>
            <a:ext cx="893419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62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67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21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90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9F80C3-D4CC-4E0C-9C74-0B96F441E5AA}"/>
              </a:ext>
            </a:extLst>
          </p:cNvPr>
          <p:cNvSpPr/>
          <p:nvPr userDrawn="1"/>
        </p:nvSpPr>
        <p:spPr>
          <a:xfrm>
            <a:off x="1" y="0"/>
            <a:ext cx="8549605" cy="6362700"/>
          </a:xfrm>
          <a:custGeom>
            <a:avLst/>
            <a:gdLst>
              <a:gd name="connsiteX0" fmla="*/ 0 w 8549605"/>
              <a:gd name="connsiteY0" fmla="*/ 0 h 6362700"/>
              <a:gd name="connsiteX1" fmla="*/ 8270072 w 8549605"/>
              <a:gd name="connsiteY1" fmla="*/ 0 h 6362700"/>
              <a:gd name="connsiteX2" fmla="*/ 8335854 w 8549605"/>
              <a:gd name="connsiteY2" fmla="*/ 194416 h 6362700"/>
              <a:gd name="connsiteX3" fmla="*/ 8549605 w 8549605"/>
              <a:gd name="connsiteY3" fmla="*/ 1608245 h 6362700"/>
              <a:gd name="connsiteX4" fmla="*/ 3795150 w 8549605"/>
              <a:gd name="connsiteY4" fmla="*/ 6362700 h 6362700"/>
              <a:gd name="connsiteX5" fmla="*/ 126382 w 8549605"/>
              <a:gd name="connsiteY5" fmla="*/ 4632520 h 6362700"/>
              <a:gd name="connsiteX6" fmla="*/ 0 w 8549605"/>
              <a:gd name="connsiteY6" fmla="*/ 4463513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9605" h="6362700">
                <a:moveTo>
                  <a:pt x="0" y="0"/>
                </a:moveTo>
                <a:lnTo>
                  <a:pt x="8270072" y="0"/>
                </a:lnTo>
                <a:lnTo>
                  <a:pt x="8335854" y="194416"/>
                </a:lnTo>
                <a:cubicBezTo>
                  <a:pt x="8474770" y="641044"/>
                  <a:pt x="8549605" y="1115905"/>
                  <a:pt x="8549605" y="1608245"/>
                </a:cubicBezTo>
                <a:cubicBezTo>
                  <a:pt x="8549605" y="4234058"/>
                  <a:pt x="6420963" y="6362700"/>
                  <a:pt x="3795150" y="6362700"/>
                </a:cubicBezTo>
                <a:cubicBezTo>
                  <a:pt x="2318130" y="6362700"/>
                  <a:pt x="998419" y="5689185"/>
                  <a:pt x="126382" y="4632520"/>
                </a:cubicBezTo>
                <a:lnTo>
                  <a:pt x="0" y="4463513"/>
                </a:lnTo>
                <a:close/>
              </a:path>
            </a:pathLst>
          </a:custGeom>
          <a:solidFill>
            <a:schemeClr val="bg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C4EA0-FF17-4E98-85A1-C912EEC1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lstStyle>
            <a:lvl1pPr algn="ctr">
              <a:defRPr sz="36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62F-E225-4851-8465-499D8573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27E8-4529-4860-98DE-7C916A99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E391-78C4-4329-A34E-A2D3830B6E0E}" type="datetime1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9F27-9DE2-4B81-918D-35F47AC3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2536E0-1C7A-4AB5-AAC6-852B680ED87D}"/>
              </a:ext>
            </a:extLst>
          </p:cNvPr>
          <p:cNvGrpSpPr/>
          <p:nvPr userDrawn="1"/>
        </p:nvGrpSpPr>
        <p:grpSpPr>
          <a:xfrm flipV="1">
            <a:off x="11468100" y="0"/>
            <a:ext cx="723900" cy="748862"/>
            <a:chOff x="11087100" y="5715000"/>
            <a:chExt cx="1104900" cy="1143000"/>
          </a:xfrm>
          <a:gradFill>
            <a:gsLst>
              <a:gs pos="0">
                <a:srgbClr val="2875DC"/>
              </a:gs>
              <a:gs pos="100000">
                <a:srgbClr val="0D2B53"/>
              </a:gs>
            </a:gsLst>
            <a:lin ang="5400000" scaled="1"/>
          </a:gra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A7C40-9D61-4694-8D15-6653B1C2F559}"/>
                </a:ext>
              </a:extLst>
            </p:cNvPr>
            <p:cNvSpPr/>
            <p:nvPr userDrawn="1"/>
          </p:nvSpPr>
          <p:spPr>
            <a:xfrm flipH="1">
              <a:off x="11134725" y="5800725"/>
              <a:ext cx="1057275" cy="1057275"/>
            </a:xfrm>
            <a:custGeom>
              <a:avLst/>
              <a:gdLst>
                <a:gd name="connsiteX0" fmla="*/ 0 w 1057275"/>
                <a:gd name="connsiteY0" fmla="*/ 0 h 1057275"/>
                <a:gd name="connsiteX1" fmla="*/ 0 w 1057275"/>
                <a:gd name="connsiteY1" fmla="*/ 1057275 h 1057275"/>
                <a:gd name="connsiteX2" fmla="*/ 1057275 w 1057275"/>
                <a:gd name="connsiteY2" fmla="*/ 1057275 h 1057275"/>
                <a:gd name="connsiteX3" fmla="*/ 905166 w 1057275"/>
                <a:gd name="connsiteY3" fmla="*/ 905166 h 1057275"/>
                <a:gd name="connsiteX4" fmla="*/ 886811 w 1057275"/>
                <a:gd name="connsiteY4" fmla="*/ 910864 h 1057275"/>
                <a:gd name="connsiteX5" fmla="*/ 757237 w 1057275"/>
                <a:gd name="connsiteY5" fmla="*/ 923926 h 1057275"/>
                <a:gd name="connsiteX6" fmla="*/ 114299 w 1057275"/>
                <a:gd name="connsiteY6" fmla="*/ 280988 h 1057275"/>
                <a:gd name="connsiteX7" fmla="*/ 127361 w 1057275"/>
                <a:gd name="connsiteY7" fmla="*/ 151414 h 1057275"/>
                <a:gd name="connsiteX8" fmla="*/ 133059 w 1057275"/>
                <a:gd name="connsiteY8" fmla="*/ 133059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275" h="1057275">
                  <a:moveTo>
                    <a:pt x="0" y="0"/>
                  </a:moveTo>
                  <a:lnTo>
                    <a:pt x="0" y="1057275"/>
                  </a:lnTo>
                  <a:lnTo>
                    <a:pt x="1057275" y="1057275"/>
                  </a:lnTo>
                  <a:lnTo>
                    <a:pt x="905166" y="905166"/>
                  </a:lnTo>
                  <a:lnTo>
                    <a:pt x="886811" y="910864"/>
                  </a:lnTo>
                  <a:cubicBezTo>
                    <a:pt x="844958" y="919429"/>
                    <a:pt x="801623" y="923926"/>
                    <a:pt x="757237" y="923926"/>
                  </a:cubicBezTo>
                  <a:cubicBezTo>
                    <a:pt x="402152" y="923926"/>
                    <a:pt x="114299" y="636073"/>
                    <a:pt x="114299" y="280988"/>
                  </a:cubicBezTo>
                  <a:cubicBezTo>
                    <a:pt x="114299" y="236603"/>
                    <a:pt x="118797" y="193268"/>
                    <a:pt x="127361" y="151414"/>
                  </a:cubicBezTo>
                  <a:lnTo>
                    <a:pt x="133059" y="1330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68801C-B56E-4417-8262-B865B903171E}"/>
                </a:ext>
              </a:extLst>
            </p:cNvPr>
            <p:cNvSpPr/>
            <p:nvPr userDrawn="1"/>
          </p:nvSpPr>
          <p:spPr>
            <a:xfrm>
              <a:off x="11087100" y="5715000"/>
              <a:ext cx="830263" cy="830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77C8-6A46-41CC-A0C6-8439CAC1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1306" y="289280"/>
            <a:ext cx="377551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51B85E8E-6586-47E0-9B47-631BD14D4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4EA0-FF17-4E98-85A1-C912EEC1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lstStyle>
            <a:lvl1pPr algn="ctr">
              <a:defRPr sz="36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62F-E225-4851-8465-499D8573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27E8-4529-4860-98DE-7C916A99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E391-78C4-4329-A34E-A2D3830B6E0E}" type="datetime1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9F27-9DE2-4B81-918D-35F47AC3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2536E0-1C7A-4AB5-AAC6-852B680ED87D}"/>
              </a:ext>
            </a:extLst>
          </p:cNvPr>
          <p:cNvGrpSpPr/>
          <p:nvPr userDrawn="1"/>
        </p:nvGrpSpPr>
        <p:grpSpPr>
          <a:xfrm flipV="1">
            <a:off x="11468100" y="0"/>
            <a:ext cx="723900" cy="748862"/>
            <a:chOff x="11087100" y="5715000"/>
            <a:chExt cx="1104900" cy="1143000"/>
          </a:xfrm>
          <a:gradFill>
            <a:gsLst>
              <a:gs pos="0">
                <a:srgbClr val="2875DC"/>
              </a:gs>
              <a:gs pos="100000">
                <a:srgbClr val="0D2B53"/>
              </a:gs>
            </a:gsLst>
            <a:lin ang="5400000" scaled="1"/>
          </a:gra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A7C40-9D61-4694-8D15-6653B1C2F559}"/>
                </a:ext>
              </a:extLst>
            </p:cNvPr>
            <p:cNvSpPr/>
            <p:nvPr userDrawn="1"/>
          </p:nvSpPr>
          <p:spPr>
            <a:xfrm flipH="1">
              <a:off x="11134725" y="5800725"/>
              <a:ext cx="1057275" cy="1057275"/>
            </a:xfrm>
            <a:custGeom>
              <a:avLst/>
              <a:gdLst>
                <a:gd name="connsiteX0" fmla="*/ 0 w 1057275"/>
                <a:gd name="connsiteY0" fmla="*/ 0 h 1057275"/>
                <a:gd name="connsiteX1" fmla="*/ 0 w 1057275"/>
                <a:gd name="connsiteY1" fmla="*/ 1057275 h 1057275"/>
                <a:gd name="connsiteX2" fmla="*/ 1057275 w 1057275"/>
                <a:gd name="connsiteY2" fmla="*/ 1057275 h 1057275"/>
                <a:gd name="connsiteX3" fmla="*/ 905166 w 1057275"/>
                <a:gd name="connsiteY3" fmla="*/ 905166 h 1057275"/>
                <a:gd name="connsiteX4" fmla="*/ 886811 w 1057275"/>
                <a:gd name="connsiteY4" fmla="*/ 910864 h 1057275"/>
                <a:gd name="connsiteX5" fmla="*/ 757237 w 1057275"/>
                <a:gd name="connsiteY5" fmla="*/ 923926 h 1057275"/>
                <a:gd name="connsiteX6" fmla="*/ 114299 w 1057275"/>
                <a:gd name="connsiteY6" fmla="*/ 280988 h 1057275"/>
                <a:gd name="connsiteX7" fmla="*/ 127361 w 1057275"/>
                <a:gd name="connsiteY7" fmla="*/ 151414 h 1057275"/>
                <a:gd name="connsiteX8" fmla="*/ 133059 w 1057275"/>
                <a:gd name="connsiteY8" fmla="*/ 133059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275" h="1057275">
                  <a:moveTo>
                    <a:pt x="0" y="0"/>
                  </a:moveTo>
                  <a:lnTo>
                    <a:pt x="0" y="1057275"/>
                  </a:lnTo>
                  <a:lnTo>
                    <a:pt x="1057275" y="1057275"/>
                  </a:lnTo>
                  <a:lnTo>
                    <a:pt x="905166" y="905166"/>
                  </a:lnTo>
                  <a:lnTo>
                    <a:pt x="886811" y="910864"/>
                  </a:lnTo>
                  <a:cubicBezTo>
                    <a:pt x="844958" y="919429"/>
                    <a:pt x="801623" y="923926"/>
                    <a:pt x="757237" y="923926"/>
                  </a:cubicBezTo>
                  <a:cubicBezTo>
                    <a:pt x="402152" y="923926"/>
                    <a:pt x="114299" y="636073"/>
                    <a:pt x="114299" y="280988"/>
                  </a:cubicBezTo>
                  <a:cubicBezTo>
                    <a:pt x="114299" y="236603"/>
                    <a:pt x="118797" y="193268"/>
                    <a:pt x="127361" y="151414"/>
                  </a:cubicBezTo>
                  <a:lnTo>
                    <a:pt x="133059" y="1330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68801C-B56E-4417-8262-B865B903171E}"/>
                </a:ext>
              </a:extLst>
            </p:cNvPr>
            <p:cNvSpPr/>
            <p:nvPr userDrawn="1"/>
          </p:nvSpPr>
          <p:spPr>
            <a:xfrm>
              <a:off x="11087100" y="5715000"/>
              <a:ext cx="830263" cy="830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77C8-6A46-41CC-A0C6-8439CAC1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1306" y="289280"/>
            <a:ext cx="377551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51B85E8E-6586-47E0-9B47-631BD14D4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7F76-69D1-43C1-BF90-2B93DB61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A1AC-C367-4207-B8EE-174490F9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111A-3E6C-4F27-9DEE-936177A3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CEB4-5DCB-4CF3-815E-ACA80FE18530}" type="datetime1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D525-E0F3-429E-9B48-226BE71F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66CD-C737-4236-B180-42E41275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EDB0-AFA9-451A-A231-B8C42E88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796B-36D8-4FA0-B4A4-204F4651B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A978-02E5-4552-B305-4644C06B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B0B81-EFD3-4A45-8843-BF3F168D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B65B-DBC8-4928-AF84-3B7CC8CBD03A}" type="datetime1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018F-F038-4D0E-A8EA-497A4CCE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A4B8-64C8-4EFA-8B96-4C91F7A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0B58-FD3D-4EDD-9C45-6731C9D3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90B68-FA7C-4694-BFCC-07CD501B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4589-AB97-4563-818F-A78130C7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A6677-C57E-4825-B2E4-F90C2BAF0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EAF5F-1227-46B7-88E6-5FCD90E9E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51407-8D32-4268-9985-5054B88D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B546-2CEB-4E53-A02A-E5394DCD744D}" type="datetime1">
              <a:rPr lang="en-US" smtClean="0"/>
              <a:t>14-Jul-21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82481-6711-444A-B9D8-F7D6D262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C1BDF-F0F4-4332-9580-20E14CA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C673-195A-4BAD-AE1A-5F85C825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E349C-5E3E-4A33-9BF8-1BFE02E3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BF1-9F1B-4990-AB01-7559FE54808D}" type="datetime1">
              <a:rPr lang="en-US" smtClean="0"/>
              <a:t>14-Jul-21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6691-54BE-4A89-A714-6F0B6A96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5BE43-48F1-4087-8D8C-F02E5397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C8763-BC06-427C-BAD8-43869FA9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74AB-297C-4D5D-A0C6-004E393CAC49}" type="datetime1">
              <a:rPr lang="en-US" smtClean="0"/>
              <a:t>14-Jul-21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C6231-E7C6-4A04-A2C8-B77402E0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B599-15F7-433D-96EE-6AA2F4DE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FC74-9A18-49CA-8BBB-5DA7FA4E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79E9-7E0B-444B-89AD-00E7ADF1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72585-7544-4CD9-BDAF-CC15D933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8542-91EB-4FFA-AD9D-D16A9EE7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8E33-7325-4DE6-8DEA-BB5FF670D4BC}" type="datetime1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C7A5-BD1D-4F82-B863-DADAC002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F510-4560-48B1-966B-6FDEB327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24E19-A285-4FD8-B047-21D598D5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A99F-E90A-4BE4-96C8-E14CF0B6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62A8-3315-43EF-8A60-350397335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0114-5CC3-4B64-B09B-771CFC6193C7}" type="datetime1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BBC7-0C3C-4E49-8550-D64B43313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B443-257F-45B7-BBC5-A84D546F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5E8E-6586-47E0-9B47-631BD14D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4310" y="1852625"/>
            <a:ext cx="926337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526" y="1754251"/>
            <a:ext cx="10616946" cy="378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01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yaga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en.wikipedia.org/wiki/Sublime_Text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smlpoints.com/notes-how-to-build-a-website-on-heroku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it.ly/3yLmgm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Freeform: Shape 740">
            <a:extLst>
              <a:ext uri="{FF2B5EF4-FFF2-40B4-BE49-F238E27FC236}">
                <a16:creationId xmlns:a16="http://schemas.microsoft.com/office/drawing/2014/main" id="{5EEC4BE9-5631-4C2B-820D-0E828C21FCF5}"/>
              </a:ext>
            </a:extLst>
          </p:cNvPr>
          <p:cNvSpPr/>
          <p:nvPr/>
        </p:nvSpPr>
        <p:spPr>
          <a:xfrm>
            <a:off x="0" y="0"/>
            <a:ext cx="8153400" cy="6718300"/>
          </a:xfrm>
          <a:custGeom>
            <a:avLst/>
            <a:gdLst>
              <a:gd name="connsiteX0" fmla="*/ 0 w 8153400"/>
              <a:gd name="connsiteY0" fmla="*/ 0 h 6718300"/>
              <a:gd name="connsiteX1" fmla="*/ 7722492 w 8153400"/>
              <a:gd name="connsiteY1" fmla="*/ 0 h 6718300"/>
              <a:gd name="connsiteX2" fmla="*/ 7780137 w 8153400"/>
              <a:gd name="connsiteY2" fmla="*/ 119664 h 6718300"/>
              <a:gd name="connsiteX3" fmla="*/ 8153400 w 8153400"/>
              <a:gd name="connsiteY3" fmla="*/ 1968500 h 6718300"/>
              <a:gd name="connsiteX4" fmla="*/ 3403600 w 8153400"/>
              <a:gd name="connsiteY4" fmla="*/ 6718300 h 6718300"/>
              <a:gd name="connsiteX5" fmla="*/ 44984 w 8153400"/>
              <a:gd name="connsiteY5" fmla="*/ 5327116 h 6718300"/>
              <a:gd name="connsiteX6" fmla="*/ 0 w 8153400"/>
              <a:gd name="connsiteY6" fmla="*/ 5279934 h 671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3400" h="6718300">
                <a:moveTo>
                  <a:pt x="0" y="0"/>
                </a:moveTo>
                <a:lnTo>
                  <a:pt x="7722492" y="0"/>
                </a:lnTo>
                <a:lnTo>
                  <a:pt x="7780137" y="119664"/>
                </a:lnTo>
                <a:cubicBezTo>
                  <a:pt x="8020490" y="687922"/>
                  <a:pt x="8153400" y="1312690"/>
                  <a:pt x="8153400" y="1968500"/>
                </a:cubicBezTo>
                <a:cubicBezTo>
                  <a:pt x="8153400" y="4591742"/>
                  <a:pt x="6026842" y="6718300"/>
                  <a:pt x="3403600" y="6718300"/>
                </a:cubicBezTo>
                <a:cubicBezTo>
                  <a:pt x="2091979" y="6718300"/>
                  <a:pt x="904529" y="6186661"/>
                  <a:pt x="44984" y="5327116"/>
                </a:cubicBezTo>
                <a:lnTo>
                  <a:pt x="0" y="5279934"/>
                </a:lnTo>
                <a:close/>
              </a:path>
            </a:pathLst>
          </a:custGeom>
          <a:solidFill>
            <a:schemeClr val="bg1">
              <a:lumMod val="8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: Shape 736">
            <a:extLst>
              <a:ext uri="{FF2B5EF4-FFF2-40B4-BE49-F238E27FC236}">
                <a16:creationId xmlns:a16="http://schemas.microsoft.com/office/drawing/2014/main" id="{BBD4E83C-0974-4260-A315-112B57C4A059}"/>
              </a:ext>
            </a:extLst>
          </p:cNvPr>
          <p:cNvSpPr/>
          <p:nvPr/>
        </p:nvSpPr>
        <p:spPr>
          <a:xfrm>
            <a:off x="0" y="0"/>
            <a:ext cx="7871827" cy="4140200"/>
          </a:xfrm>
          <a:custGeom>
            <a:avLst/>
            <a:gdLst>
              <a:gd name="connsiteX0" fmla="*/ 0 w 7871827"/>
              <a:gd name="connsiteY0" fmla="*/ 0 h 4140200"/>
              <a:gd name="connsiteX1" fmla="*/ 7871827 w 7871827"/>
              <a:gd name="connsiteY1" fmla="*/ 0 h 4140200"/>
              <a:gd name="connsiteX2" fmla="*/ 7857373 w 7871827"/>
              <a:gd name="connsiteY2" fmla="*/ 113748 h 4140200"/>
              <a:gd name="connsiteX3" fmla="*/ 3162301 w 7871827"/>
              <a:gd name="connsiteY3" fmla="*/ 4140200 h 4140200"/>
              <a:gd name="connsiteX4" fmla="*/ 53911 w 7871827"/>
              <a:gd name="connsiteY4" fmla="*/ 2981949 h 4140200"/>
              <a:gd name="connsiteX5" fmla="*/ 0 w 7871827"/>
              <a:gd name="connsiteY5" fmla="*/ 2931009 h 414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1827" h="4140200">
                <a:moveTo>
                  <a:pt x="0" y="0"/>
                </a:moveTo>
                <a:lnTo>
                  <a:pt x="7871827" y="0"/>
                </a:lnTo>
                <a:lnTo>
                  <a:pt x="7857373" y="113748"/>
                </a:lnTo>
                <a:cubicBezTo>
                  <a:pt x="7509006" y="2393681"/>
                  <a:pt x="5539614" y="4140200"/>
                  <a:pt x="3162301" y="4140200"/>
                </a:cubicBezTo>
                <a:cubicBezTo>
                  <a:pt x="1973645" y="4140200"/>
                  <a:pt x="886968" y="3703570"/>
                  <a:pt x="53911" y="2981949"/>
                </a:cubicBezTo>
                <a:lnTo>
                  <a:pt x="0" y="2931009"/>
                </a:lnTo>
                <a:close/>
              </a:path>
            </a:pathLst>
          </a:custGeom>
          <a:gradFill>
            <a:gsLst>
              <a:gs pos="0">
                <a:srgbClr val="2875DC"/>
              </a:gs>
              <a:gs pos="100000">
                <a:srgbClr val="0D2B5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CE2C4DAE-0A47-4527-B74D-E2A7CF0A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9" y="977482"/>
            <a:ext cx="5313865" cy="5003800"/>
          </a:xfrm>
          <a:prstGeom prst="rect">
            <a:avLst/>
          </a:prstGeom>
        </p:spPr>
      </p:pic>
      <p:grpSp>
        <p:nvGrpSpPr>
          <p:cNvPr id="2211" name="Group 2210">
            <a:extLst>
              <a:ext uri="{FF2B5EF4-FFF2-40B4-BE49-F238E27FC236}">
                <a16:creationId xmlns:a16="http://schemas.microsoft.com/office/drawing/2014/main" id="{9FBCFC06-F583-4A6D-9316-BFA120417360}"/>
              </a:ext>
            </a:extLst>
          </p:cNvPr>
          <p:cNvGrpSpPr/>
          <p:nvPr/>
        </p:nvGrpSpPr>
        <p:grpSpPr>
          <a:xfrm>
            <a:off x="6410143" y="1628156"/>
            <a:ext cx="5038907" cy="3093858"/>
            <a:chOff x="6410143" y="1677333"/>
            <a:chExt cx="5038907" cy="3093858"/>
          </a:xfrm>
        </p:grpSpPr>
        <p:sp>
          <p:nvSpPr>
            <p:cNvPr id="2210" name="TextBox 2209">
              <a:extLst>
                <a:ext uri="{FF2B5EF4-FFF2-40B4-BE49-F238E27FC236}">
                  <a16:creationId xmlns:a16="http://schemas.microsoft.com/office/drawing/2014/main" id="{58E09E7E-526A-4261-A85C-DA3E8AF505AE}"/>
                </a:ext>
              </a:extLst>
            </p:cNvPr>
            <p:cNvSpPr txBox="1"/>
            <p:nvPr/>
          </p:nvSpPr>
          <p:spPr>
            <a:xfrm>
              <a:off x="6410143" y="1677333"/>
              <a:ext cx="5038905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000" b="1" dirty="0">
                  <a:latin typeface="Century Gothic" panose="020B0502020202020204" pitchFamily="34" charset="0"/>
                </a:rPr>
                <a:t>Understanding and Predicting Customer Churn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B4821276-D4A1-4B75-90BA-6E5013123DB7}"/>
                </a:ext>
              </a:extLst>
            </p:cNvPr>
            <p:cNvSpPr/>
            <p:nvPr/>
          </p:nvSpPr>
          <p:spPr>
            <a:xfrm>
              <a:off x="6410144" y="4278748"/>
              <a:ext cx="5038906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600" dirty="0">
                  <a:latin typeface="+mj-lt"/>
                </a:rPr>
                <a:t>A case study on prescriptive analytics</a:t>
              </a:r>
              <a:r>
                <a:rPr lang="en-ID" sz="1600" dirty="0">
                  <a:latin typeface="+mj-lt"/>
                </a:rPr>
                <a:t> and end-to-end ML project lifecycle</a:t>
              </a:r>
            </a:p>
          </p:txBody>
        </p:sp>
      </p:grpSp>
      <p:sp>
        <p:nvSpPr>
          <p:cNvPr id="753" name="Freeform: Shape 752">
            <a:extLst>
              <a:ext uri="{FF2B5EF4-FFF2-40B4-BE49-F238E27FC236}">
                <a16:creationId xmlns:a16="http://schemas.microsoft.com/office/drawing/2014/main" id="{B1455DD7-4ABB-4282-8773-5685C2C278C7}"/>
              </a:ext>
            </a:extLst>
          </p:cNvPr>
          <p:cNvSpPr/>
          <p:nvPr/>
        </p:nvSpPr>
        <p:spPr>
          <a:xfrm>
            <a:off x="11010900" y="5638800"/>
            <a:ext cx="1181100" cy="1219200"/>
          </a:xfrm>
          <a:custGeom>
            <a:avLst/>
            <a:gdLst>
              <a:gd name="connsiteX0" fmla="*/ 996741 w 1181100"/>
              <a:gd name="connsiteY0" fmla="*/ 0 h 1219200"/>
              <a:gd name="connsiteX1" fmla="*/ 1098652 w 1181100"/>
              <a:gd name="connsiteY1" fmla="*/ 5146 h 1219200"/>
              <a:gd name="connsiteX2" fmla="*/ 1181100 w 1181100"/>
              <a:gd name="connsiteY2" fmla="*/ 17729 h 1219200"/>
              <a:gd name="connsiteX3" fmla="*/ 1181100 w 1181100"/>
              <a:gd name="connsiteY3" fmla="*/ 1219200 h 1219200"/>
              <a:gd name="connsiteX4" fmla="*/ 26949 w 1181100"/>
              <a:gd name="connsiteY4" fmla="*/ 1219200 h 1219200"/>
              <a:gd name="connsiteX5" fmla="*/ 20250 w 1181100"/>
              <a:gd name="connsiteY5" fmla="*/ 1197619 h 1219200"/>
              <a:gd name="connsiteX6" fmla="*/ 0 w 1181100"/>
              <a:gd name="connsiteY6" fmla="*/ 996741 h 1219200"/>
              <a:gd name="connsiteX7" fmla="*/ 996741 w 11811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1100" h="1219200">
                <a:moveTo>
                  <a:pt x="996741" y="0"/>
                </a:moveTo>
                <a:cubicBezTo>
                  <a:pt x="1031146" y="0"/>
                  <a:pt x="1065145" y="1743"/>
                  <a:pt x="1098652" y="5146"/>
                </a:cubicBezTo>
                <a:lnTo>
                  <a:pt x="1181100" y="17729"/>
                </a:lnTo>
                <a:lnTo>
                  <a:pt x="1181100" y="1219200"/>
                </a:lnTo>
                <a:lnTo>
                  <a:pt x="26949" y="1219200"/>
                </a:lnTo>
                <a:lnTo>
                  <a:pt x="20250" y="1197619"/>
                </a:lnTo>
                <a:cubicBezTo>
                  <a:pt x="6973" y="1132734"/>
                  <a:pt x="0" y="1065552"/>
                  <a:pt x="0" y="996741"/>
                </a:cubicBezTo>
                <a:cubicBezTo>
                  <a:pt x="0" y="446256"/>
                  <a:pt x="446256" y="0"/>
                  <a:pt x="996741" y="0"/>
                </a:cubicBezTo>
                <a:close/>
              </a:path>
            </a:pathLst>
          </a:custGeom>
          <a:gradFill>
            <a:gsLst>
              <a:gs pos="0">
                <a:srgbClr val="2875DC"/>
              </a:gs>
              <a:gs pos="100000">
                <a:srgbClr val="0D2B5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9451" y="1208232"/>
            <a:ext cx="3632918" cy="2040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9451" y="3620809"/>
            <a:ext cx="3614163" cy="2029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" name="Shape 131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946"/>
          <a:stretch/>
        </p:blipFill>
        <p:spPr>
          <a:xfrm>
            <a:off x="4036373" y="1187008"/>
            <a:ext cx="3601294" cy="2061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467345" y="1210276"/>
            <a:ext cx="343307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C0C473-AA14-4231-9540-A8C8ED2E9DBA}"/>
              </a:ext>
            </a:extLst>
          </p:cNvPr>
          <p:cNvGrpSpPr/>
          <p:nvPr/>
        </p:nvGrpSpPr>
        <p:grpSpPr>
          <a:xfrm>
            <a:off x="4023516" y="1013270"/>
            <a:ext cx="886523" cy="278531"/>
            <a:chOff x="4296798" y="1218976"/>
            <a:chExt cx="390840" cy="157223"/>
          </a:xfrm>
        </p:grpSpPr>
        <p:sp>
          <p:nvSpPr>
            <p:cNvPr id="72" name="Rectangle: Top Corners Rounded 71">
              <a:extLst>
                <a:ext uri="{FF2B5EF4-FFF2-40B4-BE49-F238E27FC236}">
                  <a16:creationId xmlns:a16="http://schemas.microsoft.com/office/drawing/2014/main" id="{F9F599E6-86AE-4B41-BC36-8002888C50B5}"/>
                </a:ext>
              </a:extLst>
            </p:cNvPr>
            <p:cNvSpPr/>
            <p:nvPr/>
          </p:nvSpPr>
          <p:spPr>
            <a:xfrm rot="5400000">
              <a:off x="4394984" y="1120790"/>
              <a:ext cx="157223" cy="3535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332D08-1F40-4CC7-8BCA-68D3DC5E6DB8}"/>
                </a:ext>
              </a:extLst>
            </p:cNvPr>
            <p:cNvSpPr txBox="1"/>
            <p:nvPr/>
          </p:nvSpPr>
          <p:spPr>
            <a:xfrm>
              <a:off x="4332847" y="1230098"/>
              <a:ext cx="354791" cy="104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Problem</a:t>
              </a:r>
              <a:endPara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CE1AAA-A2FB-4541-9212-AB9ECB76A884}"/>
              </a:ext>
            </a:extLst>
          </p:cNvPr>
          <p:cNvGrpSpPr/>
          <p:nvPr/>
        </p:nvGrpSpPr>
        <p:grpSpPr>
          <a:xfrm>
            <a:off x="7889451" y="3448239"/>
            <a:ext cx="953370" cy="286259"/>
            <a:chOff x="4291961" y="1194029"/>
            <a:chExt cx="569953" cy="161585"/>
          </a:xfrm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D996E70A-86BD-46A8-899B-A55834A42F2F}"/>
                </a:ext>
              </a:extLst>
            </p:cNvPr>
            <p:cNvSpPr/>
            <p:nvPr/>
          </p:nvSpPr>
          <p:spPr>
            <a:xfrm rot="5400000">
              <a:off x="4487945" y="998045"/>
              <a:ext cx="161585" cy="5535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83D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79E702-100F-49F1-9D79-29CAA7D06576}"/>
                </a:ext>
              </a:extLst>
            </p:cNvPr>
            <p:cNvSpPr txBox="1"/>
            <p:nvPr/>
          </p:nvSpPr>
          <p:spPr>
            <a:xfrm>
              <a:off x="4320684" y="1215810"/>
              <a:ext cx="541230" cy="104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Production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BDD2E8E-80FE-4EF1-A6EA-68EEB6E069F7}"/>
              </a:ext>
            </a:extLst>
          </p:cNvPr>
          <p:cNvGrpSpPr/>
          <p:nvPr/>
        </p:nvGrpSpPr>
        <p:grpSpPr>
          <a:xfrm>
            <a:off x="7895217" y="1023832"/>
            <a:ext cx="901897" cy="286263"/>
            <a:chOff x="6003709" y="-127740"/>
            <a:chExt cx="397618" cy="161587"/>
          </a:xfrm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9D683C2B-0854-4DB1-BB80-EFBFAF984346}"/>
                </a:ext>
              </a:extLst>
            </p:cNvPr>
            <p:cNvSpPr/>
            <p:nvPr/>
          </p:nvSpPr>
          <p:spPr>
            <a:xfrm rot="5400000">
              <a:off x="6095708" y="-219739"/>
              <a:ext cx="161587" cy="3455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DEE80E-DD26-44BB-AFC3-1DB8F5430D75}"/>
                </a:ext>
              </a:extLst>
            </p:cNvPr>
            <p:cNvSpPr txBox="1"/>
            <p:nvPr/>
          </p:nvSpPr>
          <p:spPr>
            <a:xfrm>
              <a:off x="6046536" y="-118216"/>
              <a:ext cx="354791" cy="104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978E2A-B2C5-420B-945F-A53B8B5E9206}"/>
              </a:ext>
            </a:extLst>
          </p:cNvPr>
          <p:cNvGrpSpPr/>
          <p:nvPr/>
        </p:nvGrpSpPr>
        <p:grpSpPr>
          <a:xfrm>
            <a:off x="466374" y="2480392"/>
            <a:ext cx="1688938" cy="620591"/>
            <a:chOff x="617538" y="1927225"/>
            <a:chExt cx="1688938" cy="6205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C30E7C-5C96-4416-A4EC-46663B83EDE4}"/>
                </a:ext>
              </a:extLst>
            </p:cNvPr>
            <p:cNvSpPr/>
            <p:nvPr/>
          </p:nvSpPr>
          <p:spPr>
            <a:xfrm>
              <a:off x="1256138" y="2022589"/>
              <a:ext cx="1050338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~ 20 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3B93D2-B665-4D4B-BEDB-506562677629}"/>
                </a:ext>
              </a:extLst>
            </p:cNvPr>
            <p:cNvGrpSpPr/>
            <p:nvPr/>
          </p:nvGrpSpPr>
          <p:grpSpPr>
            <a:xfrm>
              <a:off x="617538" y="1927225"/>
              <a:ext cx="624466" cy="620591"/>
              <a:chOff x="617538" y="1927225"/>
              <a:chExt cx="624466" cy="620591"/>
            </a:xfrm>
          </p:grpSpPr>
          <p:sp>
            <p:nvSpPr>
              <p:cNvPr id="8" name="Oval 20">
                <a:extLst>
                  <a:ext uri="{FF2B5EF4-FFF2-40B4-BE49-F238E27FC236}">
                    <a16:creationId xmlns:a16="http://schemas.microsoft.com/office/drawing/2014/main" id="{0A4D9DDB-2A97-4029-B998-D7B68279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54" y="1927225"/>
                <a:ext cx="577850" cy="5762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E819C346-A84C-409C-8019-90061AFEE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859" y="1987428"/>
                <a:ext cx="474663" cy="560388"/>
              </a:xfrm>
              <a:custGeom>
                <a:avLst/>
                <a:gdLst>
                  <a:gd name="T0" fmla="*/ 469 w 469"/>
                  <a:gd name="T1" fmla="*/ 270 h 555"/>
                  <a:gd name="T2" fmla="*/ 183 w 469"/>
                  <a:gd name="T3" fmla="*/ 555 h 555"/>
                  <a:gd name="T4" fmla="*/ 0 w 469"/>
                  <a:gd name="T5" fmla="*/ 489 h 555"/>
                  <a:gd name="T6" fmla="*/ 93 w 469"/>
                  <a:gd name="T7" fmla="*/ 505 h 555"/>
                  <a:gd name="T8" fmla="*/ 378 w 469"/>
                  <a:gd name="T9" fmla="*/ 219 h 555"/>
                  <a:gd name="T10" fmla="*/ 276 w 469"/>
                  <a:gd name="T11" fmla="*/ 0 h 555"/>
                  <a:gd name="T12" fmla="*/ 469 w 469"/>
                  <a:gd name="T13" fmla="*/ 27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9" h="555">
                    <a:moveTo>
                      <a:pt x="469" y="270"/>
                    </a:moveTo>
                    <a:cubicBezTo>
                      <a:pt x="469" y="428"/>
                      <a:pt x="341" y="555"/>
                      <a:pt x="183" y="555"/>
                    </a:cubicBezTo>
                    <a:cubicBezTo>
                      <a:pt x="114" y="555"/>
                      <a:pt x="50" y="531"/>
                      <a:pt x="0" y="489"/>
                    </a:cubicBezTo>
                    <a:cubicBezTo>
                      <a:pt x="29" y="499"/>
                      <a:pt x="61" y="505"/>
                      <a:pt x="93" y="505"/>
                    </a:cubicBezTo>
                    <a:cubicBezTo>
                      <a:pt x="251" y="505"/>
                      <a:pt x="378" y="377"/>
                      <a:pt x="378" y="219"/>
                    </a:cubicBezTo>
                    <a:cubicBezTo>
                      <a:pt x="378" y="131"/>
                      <a:pt x="339" y="53"/>
                      <a:pt x="276" y="0"/>
                    </a:cubicBezTo>
                    <a:cubicBezTo>
                      <a:pt x="388" y="39"/>
                      <a:pt x="469" y="145"/>
                      <a:pt x="469" y="270"/>
                    </a:cubicBezTo>
                    <a:close/>
                  </a:path>
                </a:pathLst>
              </a:custGeom>
              <a:solidFill>
                <a:srgbClr val="D1E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22">
                <a:extLst>
                  <a:ext uri="{FF2B5EF4-FFF2-40B4-BE49-F238E27FC236}">
                    <a16:creationId xmlns:a16="http://schemas.microsoft.com/office/drawing/2014/main" id="{191C88F5-CC9B-4459-9A9D-DAA16113D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1927225"/>
                <a:ext cx="577850" cy="576263"/>
              </a:xfrm>
              <a:prstGeom prst="ellips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23">
                <a:extLst>
                  <a:ext uri="{FF2B5EF4-FFF2-40B4-BE49-F238E27FC236}">
                    <a16:creationId xmlns:a16="http://schemas.microsoft.com/office/drawing/2014/main" id="{0F8EAC3E-FE6B-4AC8-B472-C5E43CE9F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13" y="2081213"/>
                <a:ext cx="261938" cy="268288"/>
              </a:xfrm>
              <a:custGeom>
                <a:avLst/>
                <a:gdLst>
                  <a:gd name="T0" fmla="*/ 260 w 260"/>
                  <a:gd name="T1" fmla="*/ 168 h 266"/>
                  <a:gd name="T2" fmla="*/ 132 w 260"/>
                  <a:gd name="T3" fmla="*/ 266 h 266"/>
                  <a:gd name="T4" fmla="*/ 0 w 260"/>
                  <a:gd name="T5" fmla="*/ 133 h 266"/>
                  <a:gd name="T6" fmla="*/ 132 w 260"/>
                  <a:gd name="T7" fmla="*/ 0 h 266"/>
                  <a:gd name="T8" fmla="*/ 206 w 260"/>
                  <a:gd name="T9" fmla="*/ 2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6">
                    <a:moveTo>
                      <a:pt x="260" y="168"/>
                    </a:moveTo>
                    <a:cubicBezTo>
                      <a:pt x="245" y="224"/>
                      <a:pt x="193" y="266"/>
                      <a:pt x="132" y="266"/>
                    </a:cubicBezTo>
                    <a:cubicBezTo>
                      <a:pt x="59" y="266"/>
                      <a:pt x="0" y="206"/>
                      <a:pt x="0" y="133"/>
                    </a:cubicBezTo>
                    <a:cubicBezTo>
                      <a:pt x="0" y="60"/>
                      <a:pt x="59" y="0"/>
                      <a:pt x="132" y="0"/>
                    </a:cubicBezTo>
                    <a:cubicBezTo>
                      <a:pt x="160" y="0"/>
                      <a:pt x="185" y="9"/>
                      <a:pt x="206" y="23"/>
                    </a:cubicBezTo>
                  </a:path>
                </a:pathLst>
              </a:cu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CDB9360A-BA30-48B9-B671-2A36CE4D3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6463" y="2124075"/>
                <a:ext cx="139700" cy="92075"/>
              </a:xfrm>
              <a:prstGeom prst="lin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Line 25">
                <a:extLst>
                  <a:ext uri="{FF2B5EF4-FFF2-40B4-BE49-F238E27FC236}">
                    <a16:creationId xmlns:a16="http://schemas.microsoft.com/office/drawing/2014/main" id="{416E22B5-F4DA-4B32-AF90-F591A9A60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3079" y="2216150"/>
                <a:ext cx="166688" cy="0"/>
              </a:xfrm>
              <a:prstGeom prst="lin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Line 26">
                <a:extLst>
                  <a:ext uri="{FF2B5EF4-FFF2-40B4-BE49-F238E27FC236}">
                    <a16:creationId xmlns:a16="http://schemas.microsoft.com/office/drawing/2014/main" id="{D2C41497-3ADA-4AA9-8324-900E2841F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5513" y="2105025"/>
                <a:ext cx="55563" cy="19050"/>
              </a:xfrm>
              <a:prstGeom prst="lin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Line 27">
                <a:extLst>
                  <a:ext uri="{FF2B5EF4-FFF2-40B4-BE49-F238E27FC236}">
                    <a16:creationId xmlns:a16="http://schemas.microsoft.com/office/drawing/2014/main" id="{A93E1BB8-C8C5-4EF8-B846-6D5E1A1BC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2026" y="2049463"/>
                <a:ext cx="19050" cy="55563"/>
              </a:xfrm>
              <a:prstGeom prst="line">
                <a:avLst/>
              </a:prstGeom>
              <a:noFill/>
              <a:ln w="25400" cap="rnd">
                <a:solidFill>
                  <a:srgbClr val="7AC2F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6F7EA7-DFFB-40E4-87D8-1C8AF2E5E4B4}"/>
              </a:ext>
            </a:extLst>
          </p:cNvPr>
          <p:cNvSpPr/>
          <p:nvPr/>
        </p:nvSpPr>
        <p:spPr>
          <a:xfrm>
            <a:off x="505079" y="4010893"/>
            <a:ext cx="30813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3503" y="3612830"/>
            <a:ext cx="3614163" cy="202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6648EF4C-43CD-4198-B785-FE90BCC4C014}"/>
              </a:ext>
            </a:extLst>
          </p:cNvPr>
          <p:cNvGrpSpPr/>
          <p:nvPr/>
        </p:nvGrpSpPr>
        <p:grpSpPr>
          <a:xfrm>
            <a:off x="4019678" y="3429444"/>
            <a:ext cx="872064" cy="286259"/>
            <a:chOff x="2127063" y="2542759"/>
            <a:chExt cx="492258" cy="161585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937A599E-1C3F-49D9-8D7B-8EAE63CCB712}"/>
                </a:ext>
              </a:extLst>
            </p:cNvPr>
            <p:cNvSpPr/>
            <p:nvPr/>
          </p:nvSpPr>
          <p:spPr>
            <a:xfrm rot="5400000">
              <a:off x="2273717" y="2396105"/>
              <a:ext cx="161585" cy="454893"/>
            </a:xfrm>
            <a:prstGeom prst="round2SameRect">
              <a:avLst>
                <a:gd name="adj1" fmla="val 46104"/>
                <a:gd name="adj2" fmla="val 0"/>
              </a:avLst>
            </a:prstGeom>
            <a:solidFill>
              <a:srgbClr val="083D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31C2E5-3D29-449F-BA5C-32EFE486EF15}"/>
                </a:ext>
              </a:extLst>
            </p:cNvPr>
            <p:cNvSpPr txBox="1"/>
            <p:nvPr/>
          </p:nvSpPr>
          <p:spPr>
            <a:xfrm>
              <a:off x="2165058" y="2558530"/>
              <a:ext cx="454263" cy="104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21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6" y="3497579"/>
            <a:ext cx="3003804" cy="28681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992" y="2290572"/>
            <a:ext cx="3749040" cy="2276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283845"/>
            <a:ext cx="9051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1F2053"/>
                </a:solidFill>
                <a:latin typeface="Century Gothic"/>
                <a:cs typeface="Century Gothic"/>
              </a:rPr>
              <a:t>Section</a:t>
            </a:r>
            <a:r>
              <a:rPr sz="4400" spc="-4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400" spc="-40" dirty="0">
                <a:solidFill>
                  <a:srgbClr val="1F2053"/>
                </a:solidFill>
                <a:latin typeface="Century Gothic"/>
                <a:cs typeface="Century Gothic"/>
              </a:rPr>
              <a:t>1</a:t>
            </a:r>
            <a:r>
              <a:rPr sz="44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1F2053"/>
                </a:solidFill>
                <a:latin typeface="Century Gothic"/>
                <a:cs typeface="Century Gothic"/>
              </a:rPr>
              <a:t>-</a:t>
            </a:r>
            <a:r>
              <a:rPr sz="44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400" spc="-5" dirty="0">
                <a:solidFill>
                  <a:srgbClr val="1F2053"/>
                </a:solidFill>
                <a:latin typeface="Century Gothic"/>
                <a:cs typeface="Century Gothic"/>
              </a:rPr>
              <a:t>Problem</a:t>
            </a:r>
            <a:endParaRPr sz="4400" dirty="0">
              <a:latin typeface="Century Gothic"/>
              <a:cs typeface="Century Gothic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B685807C-EC52-468C-93F5-5B897E811F78}"/>
              </a:ext>
            </a:extLst>
          </p:cNvPr>
          <p:cNvSpPr txBox="1"/>
          <p:nvPr/>
        </p:nvSpPr>
        <p:spPr>
          <a:xfrm>
            <a:off x="864209" y="1430477"/>
            <a:ext cx="6603392" cy="4244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342900" algn="just"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  <a:cs typeface="Century Gothic"/>
              </a:rPr>
              <a:t>Churn is a measurement of the percentage of accounts that cancel or choose not to renew their subscriptions. It’s the measure of how many customers stop using a product. </a:t>
            </a:r>
          </a:p>
          <a:p>
            <a:pPr marL="469900" indent="-342900" algn="just"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  <a:cs typeface="Century Gothic"/>
              </a:rPr>
              <a:t>This can be measured based on actual usage or failure to renew (when the product is sold using a subscription model). </a:t>
            </a:r>
          </a:p>
          <a:p>
            <a:pPr marL="469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  <a:cs typeface="Century Gothic"/>
              </a:rPr>
              <a:t>A high churn rate can negatively impact Monthly Recurring Revenue (MRR) and can also indicate dissatisfaction with a product or service.</a:t>
            </a:r>
          </a:p>
          <a:p>
            <a:pPr marL="469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/>
                <a:cs typeface="Century Gothic"/>
              </a:rPr>
              <a:t>Churn is often evaluated for a specific period so there can be a monthly, quarterly or annual churn 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7">
            <a:extLst>
              <a:ext uri="{FF2B5EF4-FFF2-40B4-BE49-F238E27FC236}">
                <a16:creationId xmlns:a16="http://schemas.microsoft.com/office/drawing/2014/main" id="{8ACB6B68-259D-49A6-93E2-56CD50E38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253292" y="1900417"/>
            <a:ext cx="2744735" cy="2744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8195" y="3488435"/>
            <a:ext cx="3003804" cy="28681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283845"/>
            <a:ext cx="9051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1F2053"/>
                </a:solidFill>
                <a:latin typeface="Century Gothic"/>
                <a:cs typeface="Century Gothic"/>
              </a:rPr>
              <a:t>Section</a:t>
            </a:r>
            <a:r>
              <a:rPr sz="4400" spc="-4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400" spc="-40" dirty="0">
                <a:solidFill>
                  <a:srgbClr val="1F2053"/>
                </a:solidFill>
                <a:latin typeface="Century Gothic"/>
                <a:cs typeface="Century Gothic"/>
              </a:rPr>
              <a:t>2</a:t>
            </a:r>
            <a:r>
              <a:rPr sz="44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1F2053"/>
                </a:solidFill>
                <a:latin typeface="Century Gothic"/>
                <a:cs typeface="Century Gothic"/>
              </a:rPr>
              <a:t>-</a:t>
            </a:r>
            <a:r>
              <a:rPr sz="44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400" spc="-5" dirty="0">
                <a:solidFill>
                  <a:srgbClr val="1F2053"/>
                </a:solidFill>
                <a:latin typeface="Century Gothic"/>
                <a:cs typeface="Century Gothic"/>
              </a:rPr>
              <a:t>Data</a:t>
            </a:r>
            <a:endParaRPr sz="44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209" y="1430477"/>
            <a:ext cx="6426200" cy="4537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404040"/>
                </a:solidFill>
                <a:latin typeface="Century Gothic"/>
                <a:cs typeface="Century Gothic"/>
              </a:rPr>
              <a:t>First</a:t>
            </a:r>
            <a:r>
              <a:rPr sz="2200" b="1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half</a:t>
            </a:r>
            <a:endParaRPr sz="2200" dirty="0">
              <a:latin typeface="Century Gothic"/>
              <a:cs typeface="Century Gothic"/>
            </a:endParaRPr>
          </a:p>
          <a:p>
            <a:pPr marL="413384" marR="434340" indent="-287020">
              <a:lnSpc>
                <a:spcPct val="120000"/>
              </a:lnSpc>
              <a:spcBef>
                <a:spcPts val="1205"/>
              </a:spcBef>
              <a:buClr>
                <a:srgbClr val="1F2053"/>
              </a:buClr>
              <a:buFont typeface="Calibri"/>
              <a:buChar char="●"/>
              <a:tabLst>
                <a:tab pos="414020" algn="l"/>
              </a:tabLst>
            </a:pPr>
            <a:r>
              <a:rPr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“Theoretical” </a:t>
            </a:r>
            <a:r>
              <a:rPr sz="2200" dirty="0">
                <a:solidFill>
                  <a:srgbClr val="404040"/>
                </a:solidFill>
                <a:latin typeface="Century Gothic"/>
                <a:cs typeface="Century Gothic"/>
              </a:rPr>
              <a:t>overview </a:t>
            </a:r>
            <a:r>
              <a:rPr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of the ML pipeline </a:t>
            </a:r>
            <a:r>
              <a:rPr sz="2200" spc="-5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steps</a:t>
            </a:r>
            <a:endParaRPr sz="22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714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20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Gathering</a:t>
            </a:r>
            <a:endParaRPr sz="20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Feature</a:t>
            </a:r>
            <a:r>
              <a:rPr sz="20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engineering</a:t>
            </a:r>
            <a:r>
              <a:rPr sz="20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&amp;</a:t>
            </a:r>
            <a:r>
              <a:rPr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selection</a:t>
            </a:r>
            <a:endParaRPr sz="20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Model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&amp;</a:t>
            </a:r>
            <a:r>
              <a:rPr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assessment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2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Second</a:t>
            </a:r>
            <a:r>
              <a:rPr sz="2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half</a:t>
            </a:r>
            <a:endParaRPr sz="2200" dirty="0">
              <a:latin typeface="Century Gothic"/>
              <a:cs typeface="Century Gothic"/>
            </a:endParaRPr>
          </a:p>
          <a:p>
            <a:pPr marL="413384" indent="-287020">
              <a:lnSpc>
                <a:spcPct val="100000"/>
              </a:lnSpc>
              <a:spcBef>
                <a:spcPts val="1725"/>
              </a:spcBef>
              <a:buClr>
                <a:srgbClr val="1F2053"/>
              </a:buClr>
              <a:buFont typeface="Calibri"/>
              <a:buChar char="●"/>
              <a:tabLst>
                <a:tab pos="414020" algn="l"/>
              </a:tabLst>
            </a:pP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Practical implementation</a:t>
            </a:r>
            <a:r>
              <a:rPr sz="2200" spc="-3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of</a:t>
            </a:r>
            <a:r>
              <a:rPr sz="2200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all</a:t>
            </a:r>
            <a:r>
              <a:rPr sz="2200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of</a:t>
            </a:r>
            <a:r>
              <a:rPr sz="2200" spc="-1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006FC0"/>
                </a:solidFill>
                <a:latin typeface="Century Gothic"/>
                <a:cs typeface="Century Gothic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above</a:t>
            </a:r>
            <a:endParaRPr sz="2200" dirty="0">
              <a:latin typeface="Century Gothic"/>
              <a:cs typeface="Century Gothic"/>
            </a:endParaRPr>
          </a:p>
          <a:p>
            <a:pPr marL="413384" indent="-287020">
              <a:lnSpc>
                <a:spcPct val="100000"/>
              </a:lnSpc>
              <a:spcBef>
                <a:spcPts val="1730"/>
              </a:spcBef>
              <a:buClr>
                <a:srgbClr val="1F2053"/>
              </a:buClr>
              <a:buFont typeface="Calibri"/>
              <a:buChar char="●"/>
              <a:tabLst>
                <a:tab pos="414020" algn="l"/>
              </a:tabLst>
            </a:pPr>
            <a:r>
              <a:rPr sz="2200" b="1" spc="-5" dirty="0">
                <a:solidFill>
                  <a:srgbClr val="006FC0"/>
                </a:solidFill>
                <a:latin typeface="Century Gothic"/>
                <a:cs typeface="Century Gothic"/>
              </a:rPr>
              <a:t>With</a:t>
            </a:r>
            <a:r>
              <a:rPr sz="2200" b="1" spc="-3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entury Gothic"/>
                <a:cs typeface="Century Gothic"/>
              </a:rPr>
              <a:t>code</a:t>
            </a:r>
            <a:endParaRPr sz="2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009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283845"/>
            <a:ext cx="9051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1F2053"/>
                </a:solidFill>
                <a:latin typeface="Century Gothic"/>
                <a:cs typeface="Century Gothic"/>
              </a:rPr>
              <a:t>Section</a:t>
            </a:r>
            <a:r>
              <a:rPr sz="4400" spc="-4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400" spc="-40" dirty="0">
                <a:solidFill>
                  <a:srgbClr val="1F2053"/>
                </a:solidFill>
                <a:latin typeface="Century Gothic"/>
                <a:cs typeface="Century Gothic"/>
              </a:rPr>
              <a:t>3</a:t>
            </a:r>
            <a:r>
              <a:rPr sz="44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1F2053"/>
                </a:solidFill>
                <a:latin typeface="Century Gothic"/>
                <a:cs typeface="Century Gothic"/>
              </a:rPr>
              <a:t>-</a:t>
            </a:r>
            <a:r>
              <a:rPr sz="44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400" spc="-5" dirty="0">
                <a:solidFill>
                  <a:srgbClr val="1F2053"/>
                </a:solidFill>
                <a:latin typeface="Century Gothic"/>
                <a:cs typeface="Century Gothic"/>
              </a:rPr>
              <a:t>Research</a:t>
            </a:r>
            <a:endParaRPr sz="44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208" y="1430477"/>
            <a:ext cx="8517535" cy="248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lang="en-US" sz="2200" b="1" dirty="0">
                <a:solidFill>
                  <a:srgbClr val="404040"/>
                </a:solidFill>
                <a:latin typeface="Century Gothic"/>
                <a:cs typeface="Century Gothic"/>
              </a:rPr>
              <a:t>Topics</a:t>
            </a:r>
            <a:endParaRPr sz="2200" dirty="0">
              <a:latin typeface="Century Gothic"/>
              <a:cs typeface="Century Gothic"/>
            </a:endParaRPr>
          </a:p>
          <a:p>
            <a:pPr marL="413384" marR="434340" indent="-287020">
              <a:lnSpc>
                <a:spcPct val="120000"/>
              </a:lnSpc>
              <a:spcBef>
                <a:spcPts val="1205"/>
              </a:spcBef>
              <a:buClr>
                <a:srgbClr val="1F2053"/>
              </a:buClr>
              <a:buFont typeface="Calibri"/>
              <a:buChar char="●"/>
              <a:tabLst>
                <a:tab pos="414020" algn="l"/>
              </a:tabLst>
            </a:pPr>
            <a:r>
              <a:rPr lang="en-US"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Building the </a:t>
            </a:r>
            <a:r>
              <a:rPr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ML pipeline</a:t>
            </a:r>
            <a:r>
              <a:rPr lang="en-US"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 that covers:</a:t>
            </a:r>
            <a:endParaRPr lang="en-US" sz="22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714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lang="en-US" sz="20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entury Gothic"/>
                <a:cs typeface="Century Gothic"/>
              </a:rPr>
              <a:t>Gathering</a:t>
            </a:r>
            <a:endParaRPr lang="en-US" sz="20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Feature</a:t>
            </a:r>
            <a:r>
              <a:rPr sz="20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engineering</a:t>
            </a:r>
            <a:r>
              <a:rPr sz="20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&amp;</a:t>
            </a:r>
            <a:r>
              <a:rPr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selection</a:t>
            </a:r>
            <a:endParaRPr sz="20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Model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&amp;</a:t>
            </a:r>
            <a:r>
              <a:rPr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assessment</a:t>
            </a:r>
            <a:endParaRPr sz="2000" dirty="0">
              <a:latin typeface="Century Gothic"/>
              <a:cs typeface="Century Gothic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14FD6B-E541-434E-AEE3-4720CA27410B}"/>
              </a:ext>
            </a:extLst>
          </p:cNvPr>
          <p:cNvGrpSpPr/>
          <p:nvPr/>
        </p:nvGrpSpPr>
        <p:grpSpPr>
          <a:xfrm>
            <a:off x="7978140" y="1644395"/>
            <a:ext cx="3583406" cy="3425952"/>
            <a:chOff x="7978140" y="1644395"/>
            <a:chExt cx="3583406" cy="3425952"/>
          </a:xfrm>
        </p:grpSpPr>
        <p:pic>
          <p:nvPicPr>
            <p:cNvPr id="16" name="object 3">
              <a:extLst>
                <a:ext uri="{FF2B5EF4-FFF2-40B4-BE49-F238E27FC236}">
                  <a16:creationId xmlns:a16="http://schemas.microsoft.com/office/drawing/2014/main" id="{4D494A98-E03C-472F-8453-2A1EE31361E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2771" y="2828861"/>
              <a:ext cx="966700" cy="11254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object 4">
              <a:extLst>
                <a:ext uri="{FF2B5EF4-FFF2-40B4-BE49-F238E27FC236}">
                  <a16:creationId xmlns:a16="http://schemas.microsoft.com/office/drawing/2014/main" id="{D6B0CEFE-9287-4758-8220-E1C82B281BD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8140" y="4146803"/>
              <a:ext cx="2935224" cy="9235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object 5">
              <a:extLst>
                <a:ext uri="{FF2B5EF4-FFF2-40B4-BE49-F238E27FC236}">
                  <a16:creationId xmlns:a16="http://schemas.microsoft.com/office/drawing/2014/main" id="{B00D058D-5BC2-4830-9E80-F53BC03497B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8111" y="3157727"/>
              <a:ext cx="1569720" cy="9646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object 6">
              <a:extLst>
                <a:ext uri="{FF2B5EF4-FFF2-40B4-BE49-F238E27FC236}">
                  <a16:creationId xmlns:a16="http://schemas.microsoft.com/office/drawing/2014/main" id="{D26CC740-D6D2-4DAA-9639-CF4CB22CDDB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6725" y="2110794"/>
              <a:ext cx="1834821" cy="768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object 14">
              <a:extLst>
                <a:ext uri="{FF2B5EF4-FFF2-40B4-BE49-F238E27FC236}">
                  <a16:creationId xmlns:a16="http://schemas.microsoft.com/office/drawing/2014/main" id="{2D4EEADC-6DC8-408C-9D7A-72CACD479C8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0956" y="1644395"/>
              <a:ext cx="1034796" cy="10271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6131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195" y="3497579"/>
            <a:ext cx="3003804" cy="28681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6095" y="112776"/>
            <a:ext cx="193675" cy="220979"/>
            <a:chOff x="-6095" y="112776"/>
            <a:chExt cx="193675" cy="220979"/>
          </a:xfrm>
        </p:grpSpPr>
        <p:sp>
          <p:nvSpPr>
            <p:cNvPr id="9" name="object 9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181355" y="0"/>
                  </a:moveTo>
                  <a:lnTo>
                    <a:pt x="0" y="0"/>
                  </a:lnTo>
                  <a:lnTo>
                    <a:pt x="0" y="208788"/>
                  </a:lnTo>
                  <a:lnTo>
                    <a:pt x="181355" y="20878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1F2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8872"/>
              <a:ext cx="181610" cy="208915"/>
            </a:xfrm>
            <a:custGeom>
              <a:avLst/>
              <a:gdLst/>
              <a:ahLst/>
              <a:cxnLst/>
              <a:rect l="l" t="t" r="r" b="b"/>
              <a:pathLst>
                <a:path w="181610" h="208915">
                  <a:moveTo>
                    <a:pt x="0" y="208788"/>
                  </a:moveTo>
                  <a:lnTo>
                    <a:pt x="181355" y="208788"/>
                  </a:lnTo>
                  <a:lnTo>
                    <a:pt x="18135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1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5843" y="0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80">
                <a:moveTo>
                  <a:pt x="0" y="118872"/>
                </a:moveTo>
                <a:lnTo>
                  <a:pt x="144779" y="118872"/>
                </a:lnTo>
                <a:lnTo>
                  <a:pt x="144779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419100"/>
            <a:ext cx="210311" cy="210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3735" y="283845"/>
            <a:ext cx="9051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1F2053"/>
                </a:solidFill>
                <a:latin typeface="Century Gothic"/>
                <a:cs typeface="Century Gothic"/>
              </a:rPr>
              <a:t>Section</a:t>
            </a:r>
            <a:r>
              <a:rPr sz="4400" spc="-4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1F2053"/>
                </a:solidFill>
                <a:latin typeface="Century Gothic"/>
                <a:cs typeface="Century Gothic"/>
              </a:rPr>
              <a:t>4</a:t>
            </a:r>
            <a:r>
              <a:rPr sz="44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sz="4400" dirty="0">
                <a:solidFill>
                  <a:srgbClr val="1F2053"/>
                </a:solidFill>
                <a:latin typeface="Century Gothic"/>
                <a:cs typeface="Century Gothic"/>
              </a:rPr>
              <a:t>-</a:t>
            </a:r>
            <a:r>
              <a:rPr sz="4400" spc="-20" dirty="0">
                <a:solidFill>
                  <a:srgbClr val="1F2053"/>
                </a:solidFill>
                <a:latin typeface="Century Gothic"/>
                <a:cs typeface="Century Gothic"/>
              </a:rPr>
              <a:t> </a:t>
            </a:r>
            <a:r>
              <a:rPr lang="en-US" sz="4400" spc="-5" dirty="0">
                <a:solidFill>
                  <a:srgbClr val="1F2053"/>
                </a:solidFill>
                <a:latin typeface="Century Gothic"/>
                <a:cs typeface="Century Gothic"/>
              </a:rPr>
              <a:t>Production</a:t>
            </a:r>
            <a:endParaRPr sz="44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209" y="1430477"/>
            <a:ext cx="6426200" cy="4537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404040"/>
                </a:solidFill>
                <a:latin typeface="Century Gothic"/>
                <a:cs typeface="Century Gothic"/>
              </a:rPr>
              <a:t>First</a:t>
            </a:r>
            <a:r>
              <a:rPr sz="2200" b="1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half</a:t>
            </a:r>
            <a:endParaRPr sz="2200" dirty="0">
              <a:latin typeface="Century Gothic"/>
              <a:cs typeface="Century Gothic"/>
            </a:endParaRPr>
          </a:p>
          <a:p>
            <a:pPr marL="413384" marR="434340" indent="-287020">
              <a:lnSpc>
                <a:spcPct val="120000"/>
              </a:lnSpc>
              <a:spcBef>
                <a:spcPts val="1205"/>
              </a:spcBef>
              <a:buClr>
                <a:srgbClr val="1F2053"/>
              </a:buClr>
              <a:buFont typeface="Calibri"/>
              <a:buChar char="●"/>
              <a:tabLst>
                <a:tab pos="414020" algn="l"/>
              </a:tabLst>
            </a:pPr>
            <a:r>
              <a:rPr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“Theoretical” </a:t>
            </a:r>
            <a:r>
              <a:rPr sz="2200" dirty="0">
                <a:solidFill>
                  <a:srgbClr val="404040"/>
                </a:solidFill>
                <a:latin typeface="Century Gothic"/>
                <a:cs typeface="Century Gothic"/>
              </a:rPr>
              <a:t>overview </a:t>
            </a:r>
            <a:r>
              <a:rPr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of the ML pipeline </a:t>
            </a:r>
            <a:r>
              <a:rPr sz="2200" spc="-5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entury Gothic"/>
                <a:cs typeface="Century Gothic"/>
              </a:rPr>
              <a:t>steps</a:t>
            </a:r>
            <a:endParaRPr sz="22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714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200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Gathering</a:t>
            </a:r>
            <a:endParaRPr sz="20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Feature</a:t>
            </a:r>
            <a:r>
              <a:rPr sz="20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engineering</a:t>
            </a:r>
            <a:r>
              <a:rPr sz="20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&amp;</a:t>
            </a:r>
            <a:r>
              <a:rPr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selection</a:t>
            </a:r>
            <a:endParaRPr sz="2000" dirty="0">
              <a:latin typeface="Century Gothic"/>
              <a:cs typeface="Century Gothic"/>
            </a:endParaRPr>
          </a:p>
          <a:p>
            <a:pPr marL="812800" lvl="1" indent="-343535">
              <a:lnSpc>
                <a:spcPct val="100000"/>
              </a:lnSpc>
              <a:spcBef>
                <a:spcPts val="1680"/>
              </a:spcBef>
              <a:buClr>
                <a:srgbClr val="1F2053"/>
              </a:buClr>
              <a:buSzPct val="110000"/>
              <a:buFont typeface="Wingdings"/>
              <a:buChar char=""/>
              <a:tabLst>
                <a:tab pos="813435" algn="l"/>
              </a:tabLst>
            </a:pP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Model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building</a:t>
            </a:r>
            <a:r>
              <a:rPr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&amp;</a:t>
            </a:r>
            <a:r>
              <a:rPr sz="20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entury Gothic"/>
                <a:cs typeface="Century Gothic"/>
              </a:rPr>
              <a:t>assessment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2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Second</a:t>
            </a:r>
            <a:r>
              <a:rPr sz="2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half</a:t>
            </a:r>
            <a:endParaRPr sz="2200" dirty="0">
              <a:latin typeface="Century Gothic"/>
              <a:cs typeface="Century Gothic"/>
            </a:endParaRPr>
          </a:p>
          <a:p>
            <a:pPr marL="413384" indent="-287020">
              <a:lnSpc>
                <a:spcPct val="100000"/>
              </a:lnSpc>
              <a:spcBef>
                <a:spcPts val="1725"/>
              </a:spcBef>
              <a:buClr>
                <a:srgbClr val="1F2053"/>
              </a:buClr>
              <a:buFont typeface="Calibri"/>
              <a:buChar char="●"/>
              <a:tabLst>
                <a:tab pos="414020" algn="l"/>
              </a:tabLst>
            </a:pP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Practical implementation</a:t>
            </a:r>
            <a:r>
              <a:rPr sz="2200" spc="-3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of</a:t>
            </a:r>
            <a:r>
              <a:rPr sz="2200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all</a:t>
            </a:r>
            <a:r>
              <a:rPr sz="2200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of</a:t>
            </a:r>
            <a:r>
              <a:rPr sz="2200" spc="-1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006FC0"/>
                </a:solidFill>
                <a:latin typeface="Century Gothic"/>
                <a:cs typeface="Century Gothic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entury Gothic"/>
                <a:cs typeface="Century Gothic"/>
              </a:rPr>
              <a:t>above</a:t>
            </a:r>
            <a:endParaRPr sz="2200" dirty="0">
              <a:latin typeface="Century Gothic"/>
              <a:cs typeface="Century Gothic"/>
            </a:endParaRPr>
          </a:p>
          <a:p>
            <a:pPr marL="413384" indent="-287020">
              <a:lnSpc>
                <a:spcPct val="100000"/>
              </a:lnSpc>
              <a:spcBef>
                <a:spcPts val="1730"/>
              </a:spcBef>
              <a:buClr>
                <a:srgbClr val="1F2053"/>
              </a:buClr>
              <a:buFont typeface="Calibri"/>
              <a:buChar char="●"/>
              <a:tabLst>
                <a:tab pos="414020" algn="l"/>
              </a:tabLst>
            </a:pPr>
            <a:r>
              <a:rPr sz="2200" b="1" spc="-5" dirty="0">
                <a:solidFill>
                  <a:srgbClr val="006FC0"/>
                </a:solidFill>
                <a:latin typeface="Century Gothic"/>
                <a:cs typeface="Century Gothic"/>
              </a:rPr>
              <a:t>With</a:t>
            </a:r>
            <a:r>
              <a:rPr sz="2200" b="1" spc="-3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entury Gothic"/>
                <a:cs typeface="Century Gothic"/>
              </a:rPr>
              <a:t>code</a:t>
            </a:r>
            <a:endParaRPr sz="2200" dirty="0">
              <a:latin typeface="Century Gothic"/>
              <a:cs typeface="Century Gothic"/>
            </a:endParaRPr>
          </a:p>
        </p:txBody>
      </p:sp>
      <p:pic>
        <p:nvPicPr>
          <p:cNvPr id="22" name="object 2">
            <a:extLst>
              <a:ext uri="{FF2B5EF4-FFF2-40B4-BE49-F238E27FC236}">
                <a16:creationId xmlns:a16="http://schemas.microsoft.com/office/drawing/2014/main" id="{8D1D8830-5E2C-4BB7-BEDD-3096A2D4F9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7876031" y="3445765"/>
            <a:ext cx="1143002" cy="1143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object 10">
            <a:extLst>
              <a:ext uri="{FF2B5EF4-FFF2-40B4-BE49-F238E27FC236}">
                <a16:creationId xmlns:a16="http://schemas.microsoft.com/office/drawing/2014/main" id="{926C2324-A3F6-44B0-A7D0-55851CFF932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3256" y="1975105"/>
            <a:ext cx="1424939" cy="1208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61D324A5-B3DA-4AA4-8C8F-B467EEFA6EB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67249" y="1824227"/>
            <a:ext cx="1620843" cy="1359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object 7">
            <a:extLst>
              <a:ext uri="{FF2B5EF4-FFF2-40B4-BE49-F238E27FC236}">
                <a16:creationId xmlns:a16="http://schemas.microsoft.com/office/drawing/2014/main" id="{D664E5F2-F500-4CCF-8B13-CFD12090EB9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9391716" y="3428009"/>
            <a:ext cx="1796781" cy="112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48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8284" cy="6857999"/>
            <a:chOff x="0" y="0"/>
            <a:chExt cx="12178284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8284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70959"/>
              <a:ext cx="2845308" cy="29870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28901" y="2935604"/>
            <a:ext cx="42779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THANK</a:t>
            </a:r>
            <a:r>
              <a:rPr kumimoji="0" sz="600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6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YOU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8901" y="4078351"/>
            <a:ext cx="37294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Code - https://bit.ly/3yLmgm3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266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Segoe UI</vt:lpstr>
      <vt:lpstr>Wingdings</vt:lpstr>
      <vt:lpstr>Office Theme</vt:lpstr>
      <vt:lpstr>1_Office Theme</vt:lpstr>
      <vt:lpstr>PowerPoint Presentation</vt:lpstr>
      <vt:lpstr>PowerPoint Presentation</vt:lpstr>
      <vt:lpstr>Section 1 - Problem</vt:lpstr>
      <vt:lpstr>Section 2 - Data</vt:lpstr>
      <vt:lpstr>Section 3 - Research</vt:lpstr>
      <vt:lpstr>Section 4 - Production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Deepanshu Saini</cp:lastModifiedBy>
  <cp:revision>73</cp:revision>
  <dcterms:created xsi:type="dcterms:W3CDTF">2020-04-27T09:42:01Z</dcterms:created>
  <dcterms:modified xsi:type="dcterms:W3CDTF">2021-07-14T23:22:21Z</dcterms:modified>
</cp:coreProperties>
</file>