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66" r:id="rId4"/>
    <p:sldId id="298" r:id="rId5"/>
    <p:sldId id="306" r:id="rId6"/>
    <p:sldId id="312" r:id="rId7"/>
    <p:sldId id="300" r:id="rId8"/>
    <p:sldId id="311" r:id="rId9"/>
    <p:sldId id="257" r:id="rId10"/>
    <p:sldId id="268" r:id="rId11"/>
    <p:sldId id="351" r:id="rId12"/>
    <p:sldId id="348" r:id="rId13"/>
    <p:sldId id="352" r:id="rId14"/>
    <p:sldId id="353" r:id="rId15"/>
    <p:sldId id="301" r:id="rId16"/>
    <p:sldId id="354" r:id="rId17"/>
    <p:sldId id="355" r:id="rId18"/>
    <p:sldId id="262" r:id="rId19"/>
    <p:sldId id="357" r:id="rId20"/>
    <p:sldId id="259" r:id="rId21"/>
    <p:sldId id="361" r:id="rId22"/>
    <p:sldId id="362" r:id="rId23"/>
    <p:sldId id="367" r:id="rId24"/>
    <p:sldId id="364" r:id="rId25"/>
    <p:sldId id="369" r:id="rId26"/>
    <p:sldId id="370" r:id="rId27"/>
    <p:sldId id="376" r:id="rId28"/>
    <p:sldId id="371" r:id="rId29"/>
    <p:sldId id="373" r:id="rId30"/>
    <p:sldId id="372" r:id="rId31"/>
    <p:sldId id="374" r:id="rId32"/>
    <p:sldId id="375" r:id="rId33"/>
    <p:sldId id="309" r:id="rId34"/>
    <p:sldId id="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pos="7176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5DC"/>
    <a:srgbClr val="184F95"/>
    <a:srgbClr val="60B9E7"/>
    <a:srgbClr val="D0EBF8"/>
    <a:srgbClr val="0D2B53"/>
    <a:srgbClr val="EFC31A"/>
    <a:srgbClr val="31282E"/>
    <a:srgbClr val="221D20"/>
    <a:srgbClr val="7FC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2025" autoAdjust="0"/>
  </p:normalViewPr>
  <p:slideViewPr>
    <p:cSldViewPr snapToGrid="0" showGuides="1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  <p:guide pos="504"/>
        <p:guide pos="7176"/>
        <p:guide orient="horz" pos="4056"/>
        <p:guide orient="horz" pos="72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0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F80ED-754E-4CF0-BDD0-178613AC95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5B8FF-1712-4B23-9D30-671E4D98D5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EDE1E-DBFC-4934-A4BD-46B434A10CF7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9B2E1-46C0-45F4-86C1-79AE53FE31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6194D-C950-4B2A-894A-550C9AFF7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2EA5A-69A2-4982-9246-239F3A6C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8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D19B0-B3F9-4101-81FA-97E2F7049791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C122D-13D6-44DB-B753-022947A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macrovector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122D-13D6-44DB-B753-022947A6E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90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E7E4-DCB1-4FE1-9D3F-F1405B072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E9F0E-C0FE-4468-B9B0-68016E6A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3119-DB25-4DDD-81BD-F5DBA0D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C910-AA1F-4373-AA76-54181B5DC93D}" type="datetime1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67D4-4329-42EC-9DCB-A2FB6CFC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4817-7672-4638-B2D8-6F277F79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B0B4-EE69-4E73-9D5F-59BCB9FE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9D5AB-7526-43ED-9113-9D075FB2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5A89A-2D36-4E5D-B546-B37613C5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D555-3063-45F6-86A9-771256A1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4564-5C66-4784-88F7-B36FD33C9C3C}" type="datetime1">
              <a:rPr lang="en-US" smtClean="0"/>
              <a:t>19-Jul-21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BE13-FB13-4468-A457-43D08A9D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16FAB-B9C3-4AF0-BFA4-B1967DA9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AD37-A10B-4C13-BEEA-0350D9B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B2429-B8FD-4922-884F-4C9DCE3DD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98C4-ADA0-4CA4-9F20-B96ED5E5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47C9-9200-4F7A-9BC3-01D07C0D4673}" type="datetime1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1096-8A1C-45D6-AEB6-CBBC86AB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0CE8-C254-4834-90A5-B958666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B7447-B119-481A-9855-7621BC311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BAB74-E3AF-4E2E-9294-4FC2BB804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4DEA-616C-44BF-AF13-8198F838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8252-D6DE-412E-A24C-F985D46F3161}" type="datetime1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093D-C278-4200-8EC3-C20E1010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0AC1-E1D7-42BB-A920-592448FC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3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8901" y="2935604"/>
            <a:ext cx="893419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62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67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19-Jul-21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215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19-Jul-21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90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19-Jul-21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71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9F80C3-D4CC-4E0C-9C74-0B96F441E5AA}"/>
              </a:ext>
            </a:extLst>
          </p:cNvPr>
          <p:cNvSpPr/>
          <p:nvPr userDrawn="1"/>
        </p:nvSpPr>
        <p:spPr>
          <a:xfrm>
            <a:off x="1" y="0"/>
            <a:ext cx="8549605" cy="6362700"/>
          </a:xfrm>
          <a:custGeom>
            <a:avLst/>
            <a:gdLst>
              <a:gd name="connsiteX0" fmla="*/ 0 w 8549605"/>
              <a:gd name="connsiteY0" fmla="*/ 0 h 6362700"/>
              <a:gd name="connsiteX1" fmla="*/ 8270072 w 8549605"/>
              <a:gd name="connsiteY1" fmla="*/ 0 h 6362700"/>
              <a:gd name="connsiteX2" fmla="*/ 8335854 w 8549605"/>
              <a:gd name="connsiteY2" fmla="*/ 194416 h 6362700"/>
              <a:gd name="connsiteX3" fmla="*/ 8549605 w 8549605"/>
              <a:gd name="connsiteY3" fmla="*/ 1608245 h 6362700"/>
              <a:gd name="connsiteX4" fmla="*/ 3795150 w 8549605"/>
              <a:gd name="connsiteY4" fmla="*/ 6362700 h 6362700"/>
              <a:gd name="connsiteX5" fmla="*/ 126382 w 8549605"/>
              <a:gd name="connsiteY5" fmla="*/ 4632520 h 6362700"/>
              <a:gd name="connsiteX6" fmla="*/ 0 w 8549605"/>
              <a:gd name="connsiteY6" fmla="*/ 4463513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9605" h="6362700">
                <a:moveTo>
                  <a:pt x="0" y="0"/>
                </a:moveTo>
                <a:lnTo>
                  <a:pt x="8270072" y="0"/>
                </a:lnTo>
                <a:lnTo>
                  <a:pt x="8335854" y="194416"/>
                </a:lnTo>
                <a:cubicBezTo>
                  <a:pt x="8474770" y="641044"/>
                  <a:pt x="8549605" y="1115905"/>
                  <a:pt x="8549605" y="1608245"/>
                </a:cubicBezTo>
                <a:cubicBezTo>
                  <a:pt x="8549605" y="4234058"/>
                  <a:pt x="6420963" y="6362700"/>
                  <a:pt x="3795150" y="6362700"/>
                </a:cubicBezTo>
                <a:cubicBezTo>
                  <a:pt x="2318130" y="6362700"/>
                  <a:pt x="998419" y="5689185"/>
                  <a:pt x="126382" y="4632520"/>
                </a:cubicBezTo>
                <a:lnTo>
                  <a:pt x="0" y="4463513"/>
                </a:lnTo>
                <a:close/>
              </a:path>
            </a:pathLst>
          </a:custGeom>
          <a:solidFill>
            <a:schemeClr val="bg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C4EA0-FF17-4E98-85A1-C912EEC1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/>
          </a:bodyPr>
          <a:lstStyle>
            <a:lvl1pPr algn="ctr">
              <a:defRPr sz="36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62F-E225-4851-8465-499D8573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27E8-4529-4860-98DE-7C916A99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E391-78C4-4329-A34E-A2D3830B6E0E}" type="datetime1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9F27-9DE2-4B81-918D-35F47AC3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2536E0-1C7A-4AB5-AAC6-852B680ED87D}"/>
              </a:ext>
            </a:extLst>
          </p:cNvPr>
          <p:cNvGrpSpPr/>
          <p:nvPr userDrawn="1"/>
        </p:nvGrpSpPr>
        <p:grpSpPr>
          <a:xfrm flipV="1">
            <a:off x="11468100" y="0"/>
            <a:ext cx="723900" cy="748862"/>
            <a:chOff x="11087100" y="5715000"/>
            <a:chExt cx="1104900" cy="1143000"/>
          </a:xfrm>
          <a:gradFill>
            <a:gsLst>
              <a:gs pos="0">
                <a:srgbClr val="2875DC"/>
              </a:gs>
              <a:gs pos="100000">
                <a:srgbClr val="0D2B53"/>
              </a:gs>
            </a:gsLst>
            <a:lin ang="5400000" scaled="1"/>
          </a:gra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AA7C40-9D61-4694-8D15-6653B1C2F559}"/>
                </a:ext>
              </a:extLst>
            </p:cNvPr>
            <p:cNvSpPr/>
            <p:nvPr userDrawn="1"/>
          </p:nvSpPr>
          <p:spPr>
            <a:xfrm flipH="1">
              <a:off x="11134725" y="5800725"/>
              <a:ext cx="1057275" cy="1057275"/>
            </a:xfrm>
            <a:custGeom>
              <a:avLst/>
              <a:gdLst>
                <a:gd name="connsiteX0" fmla="*/ 0 w 1057275"/>
                <a:gd name="connsiteY0" fmla="*/ 0 h 1057275"/>
                <a:gd name="connsiteX1" fmla="*/ 0 w 1057275"/>
                <a:gd name="connsiteY1" fmla="*/ 1057275 h 1057275"/>
                <a:gd name="connsiteX2" fmla="*/ 1057275 w 1057275"/>
                <a:gd name="connsiteY2" fmla="*/ 1057275 h 1057275"/>
                <a:gd name="connsiteX3" fmla="*/ 905166 w 1057275"/>
                <a:gd name="connsiteY3" fmla="*/ 905166 h 1057275"/>
                <a:gd name="connsiteX4" fmla="*/ 886811 w 1057275"/>
                <a:gd name="connsiteY4" fmla="*/ 910864 h 1057275"/>
                <a:gd name="connsiteX5" fmla="*/ 757237 w 1057275"/>
                <a:gd name="connsiteY5" fmla="*/ 923926 h 1057275"/>
                <a:gd name="connsiteX6" fmla="*/ 114299 w 1057275"/>
                <a:gd name="connsiteY6" fmla="*/ 280988 h 1057275"/>
                <a:gd name="connsiteX7" fmla="*/ 127361 w 1057275"/>
                <a:gd name="connsiteY7" fmla="*/ 151414 h 1057275"/>
                <a:gd name="connsiteX8" fmla="*/ 133059 w 1057275"/>
                <a:gd name="connsiteY8" fmla="*/ 133059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7275" h="1057275">
                  <a:moveTo>
                    <a:pt x="0" y="0"/>
                  </a:moveTo>
                  <a:lnTo>
                    <a:pt x="0" y="1057275"/>
                  </a:lnTo>
                  <a:lnTo>
                    <a:pt x="1057275" y="1057275"/>
                  </a:lnTo>
                  <a:lnTo>
                    <a:pt x="905166" y="905166"/>
                  </a:lnTo>
                  <a:lnTo>
                    <a:pt x="886811" y="910864"/>
                  </a:lnTo>
                  <a:cubicBezTo>
                    <a:pt x="844958" y="919429"/>
                    <a:pt x="801623" y="923926"/>
                    <a:pt x="757237" y="923926"/>
                  </a:cubicBezTo>
                  <a:cubicBezTo>
                    <a:pt x="402152" y="923926"/>
                    <a:pt x="114299" y="636073"/>
                    <a:pt x="114299" y="280988"/>
                  </a:cubicBezTo>
                  <a:cubicBezTo>
                    <a:pt x="114299" y="236603"/>
                    <a:pt x="118797" y="193268"/>
                    <a:pt x="127361" y="151414"/>
                  </a:cubicBezTo>
                  <a:lnTo>
                    <a:pt x="133059" y="1330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68801C-B56E-4417-8262-B865B903171E}"/>
                </a:ext>
              </a:extLst>
            </p:cNvPr>
            <p:cNvSpPr/>
            <p:nvPr userDrawn="1"/>
          </p:nvSpPr>
          <p:spPr>
            <a:xfrm>
              <a:off x="11087100" y="5715000"/>
              <a:ext cx="830263" cy="830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77C8-6A46-41CC-A0C6-8439CAC1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1306" y="289280"/>
            <a:ext cx="377551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51B85E8E-6586-47E0-9B47-631BD14D40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5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4EA0-FF17-4E98-85A1-C912EEC1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/>
          </a:bodyPr>
          <a:lstStyle>
            <a:lvl1pPr algn="ctr">
              <a:defRPr sz="36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62F-E225-4851-8465-499D8573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27E8-4529-4860-98DE-7C916A99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E391-78C4-4329-A34E-A2D3830B6E0E}" type="datetime1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9F27-9DE2-4B81-918D-35F47AC3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2536E0-1C7A-4AB5-AAC6-852B680ED87D}"/>
              </a:ext>
            </a:extLst>
          </p:cNvPr>
          <p:cNvGrpSpPr/>
          <p:nvPr userDrawn="1"/>
        </p:nvGrpSpPr>
        <p:grpSpPr>
          <a:xfrm flipV="1">
            <a:off x="11468100" y="0"/>
            <a:ext cx="723900" cy="748862"/>
            <a:chOff x="11087100" y="5715000"/>
            <a:chExt cx="1104900" cy="1143000"/>
          </a:xfrm>
          <a:gradFill>
            <a:gsLst>
              <a:gs pos="0">
                <a:srgbClr val="2875DC"/>
              </a:gs>
              <a:gs pos="100000">
                <a:srgbClr val="0D2B53"/>
              </a:gs>
            </a:gsLst>
            <a:lin ang="5400000" scaled="1"/>
          </a:gra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AA7C40-9D61-4694-8D15-6653B1C2F559}"/>
                </a:ext>
              </a:extLst>
            </p:cNvPr>
            <p:cNvSpPr/>
            <p:nvPr userDrawn="1"/>
          </p:nvSpPr>
          <p:spPr>
            <a:xfrm flipH="1">
              <a:off x="11134725" y="5800725"/>
              <a:ext cx="1057275" cy="1057275"/>
            </a:xfrm>
            <a:custGeom>
              <a:avLst/>
              <a:gdLst>
                <a:gd name="connsiteX0" fmla="*/ 0 w 1057275"/>
                <a:gd name="connsiteY0" fmla="*/ 0 h 1057275"/>
                <a:gd name="connsiteX1" fmla="*/ 0 w 1057275"/>
                <a:gd name="connsiteY1" fmla="*/ 1057275 h 1057275"/>
                <a:gd name="connsiteX2" fmla="*/ 1057275 w 1057275"/>
                <a:gd name="connsiteY2" fmla="*/ 1057275 h 1057275"/>
                <a:gd name="connsiteX3" fmla="*/ 905166 w 1057275"/>
                <a:gd name="connsiteY3" fmla="*/ 905166 h 1057275"/>
                <a:gd name="connsiteX4" fmla="*/ 886811 w 1057275"/>
                <a:gd name="connsiteY4" fmla="*/ 910864 h 1057275"/>
                <a:gd name="connsiteX5" fmla="*/ 757237 w 1057275"/>
                <a:gd name="connsiteY5" fmla="*/ 923926 h 1057275"/>
                <a:gd name="connsiteX6" fmla="*/ 114299 w 1057275"/>
                <a:gd name="connsiteY6" fmla="*/ 280988 h 1057275"/>
                <a:gd name="connsiteX7" fmla="*/ 127361 w 1057275"/>
                <a:gd name="connsiteY7" fmla="*/ 151414 h 1057275"/>
                <a:gd name="connsiteX8" fmla="*/ 133059 w 1057275"/>
                <a:gd name="connsiteY8" fmla="*/ 133059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7275" h="1057275">
                  <a:moveTo>
                    <a:pt x="0" y="0"/>
                  </a:moveTo>
                  <a:lnTo>
                    <a:pt x="0" y="1057275"/>
                  </a:lnTo>
                  <a:lnTo>
                    <a:pt x="1057275" y="1057275"/>
                  </a:lnTo>
                  <a:lnTo>
                    <a:pt x="905166" y="905166"/>
                  </a:lnTo>
                  <a:lnTo>
                    <a:pt x="886811" y="910864"/>
                  </a:lnTo>
                  <a:cubicBezTo>
                    <a:pt x="844958" y="919429"/>
                    <a:pt x="801623" y="923926"/>
                    <a:pt x="757237" y="923926"/>
                  </a:cubicBezTo>
                  <a:cubicBezTo>
                    <a:pt x="402152" y="923926"/>
                    <a:pt x="114299" y="636073"/>
                    <a:pt x="114299" y="280988"/>
                  </a:cubicBezTo>
                  <a:cubicBezTo>
                    <a:pt x="114299" y="236603"/>
                    <a:pt x="118797" y="193268"/>
                    <a:pt x="127361" y="151414"/>
                  </a:cubicBezTo>
                  <a:lnTo>
                    <a:pt x="133059" y="1330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68801C-B56E-4417-8262-B865B903171E}"/>
                </a:ext>
              </a:extLst>
            </p:cNvPr>
            <p:cNvSpPr/>
            <p:nvPr userDrawn="1"/>
          </p:nvSpPr>
          <p:spPr>
            <a:xfrm>
              <a:off x="11087100" y="5715000"/>
              <a:ext cx="830263" cy="830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77C8-6A46-41CC-A0C6-8439CAC1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1306" y="289280"/>
            <a:ext cx="377551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51B85E8E-6586-47E0-9B47-631BD14D40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7F76-69D1-43C1-BF90-2B93DB61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A1AC-C367-4207-B8EE-174490F9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111A-3E6C-4F27-9DEE-936177A3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CEB4-5DCB-4CF3-815E-ACA80FE18530}" type="datetime1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D525-E0F3-429E-9B48-226BE71F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66CD-C737-4236-B180-42E41275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EDB0-AFA9-451A-A231-B8C42E88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796B-36D8-4FA0-B4A4-204F4651B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A978-02E5-4552-B305-4644C06B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B0B81-EFD3-4A45-8843-BF3F168D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B65B-DBC8-4928-AF84-3B7CC8CBD03A}" type="datetime1">
              <a:rPr lang="en-US" smtClean="0"/>
              <a:t>19-Jul-21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018F-F038-4D0E-A8EA-497A4CCE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A4B8-64C8-4EFA-8B96-4C91F7A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0B58-FD3D-4EDD-9C45-6731C9D3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90B68-FA7C-4694-BFCC-07CD501B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64589-AB97-4563-818F-A78130C7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A6677-C57E-4825-B2E4-F90C2BAF0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EAF5F-1227-46B7-88E6-5FCD90E9E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51407-8D32-4268-9985-5054B88D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B546-2CEB-4E53-A02A-E5394DCD744D}" type="datetime1">
              <a:rPr lang="en-US" smtClean="0"/>
              <a:t>19-Jul-21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82481-6711-444A-B9D8-F7D6D262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C1BDF-F0F4-4332-9580-20E14CA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C673-195A-4BAD-AE1A-5F85C825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E349C-5E3E-4A33-9BF8-1BFE02E3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BF1-9F1B-4990-AB01-7559FE54808D}" type="datetime1">
              <a:rPr lang="en-US" smtClean="0"/>
              <a:t>19-Jul-21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6691-54BE-4A89-A714-6F0B6A96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5BE43-48F1-4087-8D8C-F02E5397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C8763-BC06-427C-BAD8-43869FA9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74AB-297C-4D5D-A0C6-004E393CAC49}" type="datetime1">
              <a:rPr lang="en-US" smtClean="0"/>
              <a:t>19-Jul-21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C6231-E7C6-4A04-A2C8-B77402E0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B599-15F7-433D-96EE-6AA2F4DE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FC74-9A18-49CA-8BBB-5DA7FA4E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79E9-7E0B-444B-89AD-00E7ADF1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72585-7544-4CD9-BDAF-CC15D933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8542-91EB-4FFA-AD9D-D16A9EE7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8E33-7325-4DE6-8DEA-BB5FF670D4BC}" type="datetime1">
              <a:rPr lang="en-US" smtClean="0"/>
              <a:t>19-Jul-21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9C7A5-BD1D-4F82-B863-DADAC002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5F510-4560-48B1-966B-6FDEB327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24E19-A285-4FD8-B047-21D598D5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A99F-E90A-4BE4-96C8-E14CF0B6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62A8-3315-43EF-8A60-350397335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0114-5CC3-4B64-B09B-771CFC6193C7}" type="datetime1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BBC7-0C3C-4E49-8550-D64B43313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B443-257F-45B7-BBC5-A84D546F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4310" y="1852625"/>
            <a:ext cx="926337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526" y="1754251"/>
            <a:ext cx="10616946" cy="378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01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8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6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ithub-desktop-logo-symbol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en.wikipedia.org/wiki/Sublime_Text" TargetMode="External"/><Relationship Id="rId10" Type="http://schemas.openxmlformats.org/officeDocument/2006/relationships/hyperlink" Target="https://smlpoints.com/notes-how-to-build-a-website-on-heroku.html" TargetMode="External"/><Relationship Id="rId4" Type="http://schemas.openxmlformats.org/officeDocument/2006/relationships/image" Target="../media/image51.png"/><Relationship Id="rId9" Type="http://schemas.openxmlformats.org/officeDocument/2006/relationships/image" Target="../media/image5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jpg"/><Relationship Id="rId4" Type="http://schemas.openxmlformats.org/officeDocument/2006/relationships/hyperlink" Target="https://en.wikipedia.org/wiki/Computing_platfor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informationtransfereconomics.blogspot.com/2017/02/information-equilibrium-code.html" TargetMode="External"/><Relationship Id="rId3" Type="http://schemas.openxmlformats.org/officeDocument/2006/relationships/image" Target="../media/image58.png"/><Relationship Id="rId7" Type="http://schemas.openxmlformats.org/officeDocument/2006/relationships/image" Target="../media/image8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it.ly/3yLmgm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19.jp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32.png"/><Relationship Id="rId3" Type="http://schemas.openxmlformats.org/officeDocument/2006/relationships/image" Target="../media/image34.png"/><Relationship Id="rId21" Type="http://schemas.openxmlformats.org/officeDocument/2006/relationships/image" Target="../media/image8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Freeform: Shape 740">
            <a:extLst>
              <a:ext uri="{FF2B5EF4-FFF2-40B4-BE49-F238E27FC236}">
                <a16:creationId xmlns:a16="http://schemas.microsoft.com/office/drawing/2014/main" id="{5EEC4BE9-5631-4C2B-820D-0E828C21FCF5}"/>
              </a:ext>
            </a:extLst>
          </p:cNvPr>
          <p:cNvSpPr/>
          <p:nvPr/>
        </p:nvSpPr>
        <p:spPr>
          <a:xfrm>
            <a:off x="0" y="0"/>
            <a:ext cx="8153400" cy="6718300"/>
          </a:xfrm>
          <a:custGeom>
            <a:avLst/>
            <a:gdLst>
              <a:gd name="connsiteX0" fmla="*/ 0 w 8153400"/>
              <a:gd name="connsiteY0" fmla="*/ 0 h 6718300"/>
              <a:gd name="connsiteX1" fmla="*/ 7722492 w 8153400"/>
              <a:gd name="connsiteY1" fmla="*/ 0 h 6718300"/>
              <a:gd name="connsiteX2" fmla="*/ 7780137 w 8153400"/>
              <a:gd name="connsiteY2" fmla="*/ 119664 h 6718300"/>
              <a:gd name="connsiteX3" fmla="*/ 8153400 w 8153400"/>
              <a:gd name="connsiteY3" fmla="*/ 1968500 h 6718300"/>
              <a:gd name="connsiteX4" fmla="*/ 3403600 w 8153400"/>
              <a:gd name="connsiteY4" fmla="*/ 6718300 h 6718300"/>
              <a:gd name="connsiteX5" fmla="*/ 44984 w 8153400"/>
              <a:gd name="connsiteY5" fmla="*/ 5327116 h 6718300"/>
              <a:gd name="connsiteX6" fmla="*/ 0 w 8153400"/>
              <a:gd name="connsiteY6" fmla="*/ 5279934 h 671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3400" h="6718300">
                <a:moveTo>
                  <a:pt x="0" y="0"/>
                </a:moveTo>
                <a:lnTo>
                  <a:pt x="7722492" y="0"/>
                </a:lnTo>
                <a:lnTo>
                  <a:pt x="7780137" y="119664"/>
                </a:lnTo>
                <a:cubicBezTo>
                  <a:pt x="8020490" y="687922"/>
                  <a:pt x="8153400" y="1312690"/>
                  <a:pt x="8153400" y="1968500"/>
                </a:cubicBezTo>
                <a:cubicBezTo>
                  <a:pt x="8153400" y="4591742"/>
                  <a:pt x="6026842" y="6718300"/>
                  <a:pt x="3403600" y="6718300"/>
                </a:cubicBezTo>
                <a:cubicBezTo>
                  <a:pt x="2091979" y="6718300"/>
                  <a:pt x="904529" y="6186661"/>
                  <a:pt x="44984" y="5327116"/>
                </a:cubicBezTo>
                <a:lnTo>
                  <a:pt x="0" y="5279934"/>
                </a:lnTo>
                <a:close/>
              </a:path>
            </a:pathLst>
          </a:custGeom>
          <a:solidFill>
            <a:schemeClr val="bg1">
              <a:lumMod val="8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reeform: Shape 736">
            <a:extLst>
              <a:ext uri="{FF2B5EF4-FFF2-40B4-BE49-F238E27FC236}">
                <a16:creationId xmlns:a16="http://schemas.microsoft.com/office/drawing/2014/main" id="{BBD4E83C-0974-4260-A315-112B57C4A059}"/>
              </a:ext>
            </a:extLst>
          </p:cNvPr>
          <p:cNvSpPr/>
          <p:nvPr/>
        </p:nvSpPr>
        <p:spPr>
          <a:xfrm>
            <a:off x="0" y="0"/>
            <a:ext cx="7871827" cy="4140200"/>
          </a:xfrm>
          <a:custGeom>
            <a:avLst/>
            <a:gdLst>
              <a:gd name="connsiteX0" fmla="*/ 0 w 7871827"/>
              <a:gd name="connsiteY0" fmla="*/ 0 h 4140200"/>
              <a:gd name="connsiteX1" fmla="*/ 7871827 w 7871827"/>
              <a:gd name="connsiteY1" fmla="*/ 0 h 4140200"/>
              <a:gd name="connsiteX2" fmla="*/ 7857373 w 7871827"/>
              <a:gd name="connsiteY2" fmla="*/ 113748 h 4140200"/>
              <a:gd name="connsiteX3" fmla="*/ 3162301 w 7871827"/>
              <a:gd name="connsiteY3" fmla="*/ 4140200 h 4140200"/>
              <a:gd name="connsiteX4" fmla="*/ 53911 w 7871827"/>
              <a:gd name="connsiteY4" fmla="*/ 2981949 h 4140200"/>
              <a:gd name="connsiteX5" fmla="*/ 0 w 7871827"/>
              <a:gd name="connsiteY5" fmla="*/ 2931009 h 414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1827" h="4140200">
                <a:moveTo>
                  <a:pt x="0" y="0"/>
                </a:moveTo>
                <a:lnTo>
                  <a:pt x="7871827" y="0"/>
                </a:lnTo>
                <a:lnTo>
                  <a:pt x="7857373" y="113748"/>
                </a:lnTo>
                <a:cubicBezTo>
                  <a:pt x="7509006" y="2393681"/>
                  <a:pt x="5539614" y="4140200"/>
                  <a:pt x="3162301" y="4140200"/>
                </a:cubicBezTo>
                <a:cubicBezTo>
                  <a:pt x="1973645" y="4140200"/>
                  <a:pt x="886968" y="3703570"/>
                  <a:pt x="53911" y="2981949"/>
                </a:cubicBezTo>
                <a:lnTo>
                  <a:pt x="0" y="2931009"/>
                </a:lnTo>
                <a:close/>
              </a:path>
            </a:pathLst>
          </a:custGeom>
          <a:gradFill>
            <a:gsLst>
              <a:gs pos="0">
                <a:srgbClr val="2875DC"/>
              </a:gs>
              <a:gs pos="100000">
                <a:srgbClr val="0D2B5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5" name="Picture 2204">
            <a:extLst>
              <a:ext uri="{FF2B5EF4-FFF2-40B4-BE49-F238E27FC236}">
                <a16:creationId xmlns:a16="http://schemas.microsoft.com/office/drawing/2014/main" id="{CE2C4DAE-0A47-4527-B74D-E2A7CF0A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9" y="977482"/>
            <a:ext cx="5313865" cy="5003800"/>
          </a:xfrm>
          <a:prstGeom prst="rect">
            <a:avLst/>
          </a:prstGeom>
        </p:spPr>
      </p:pic>
      <p:grpSp>
        <p:nvGrpSpPr>
          <p:cNvPr id="2211" name="Group 2210">
            <a:extLst>
              <a:ext uri="{FF2B5EF4-FFF2-40B4-BE49-F238E27FC236}">
                <a16:creationId xmlns:a16="http://schemas.microsoft.com/office/drawing/2014/main" id="{9FBCFC06-F583-4A6D-9316-BFA120417360}"/>
              </a:ext>
            </a:extLst>
          </p:cNvPr>
          <p:cNvGrpSpPr/>
          <p:nvPr/>
        </p:nvGrpSpPr>
        <p:grpSpPr>
          <a:xfrm>
            <a:off x="6410143" y="1628156"/>
            <a:ext cx="5313865" cy="2316405"/>
            <a:chOff x="6410143" y="1677333"/>
            <a:chExt cx="5313865" cy="2316405"/>
          </a:xfrm>
        </p:grpSpPr>
        <p:sp>
          <p:nvSpPr>
            <p:cNvPr id="2210" name="TextBox 2209">
              <a:extLst>
                <a:ext uri="{FF2B5EF4-FFF2-40B4-BE49-F238E27FC236}">
                  <a16:creationId xmlns:a16="http://schemas.microsoft.com/office/drawing/2014/main" id="{58E09E7E-526A-4261-A85C-DA3E8AF505AE}"/>
                </a:ext>
              </a:extLst>
            </p:cNvPr>
            <p:cNvSpPr txBox="1"/>
            <p:nvPr/>
          </p:nvSpPr>
          <p:spPr>
            <a:xfrm>
              <a:off x="6410143" y="1677333"/>
              <a:ext cx="5038905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000" b="1" dirty="0">
                  <a:latin typeface="Century Gothic" panose="020B0502020202020204" pitchFamily="34" charset="0"/>
                </a:rPr>
                <a:t>Understanding and Predicting Customer Churn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B4821276-D4A1-4B75-90BA-6E5013123DB7}"/>
                </a:ext>
              </a:extLst>
            </p:cNvPr>
            <p:cNvSpPr/>
            <p:nvPr/>
          </p:nvSpPr>
          <p:spPr>
            <a:xfrm>
              <a:off x="6410144" y="3747517"/>
              <a:ext cx="5313864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600" dirty="0">
                  <a:latin typeface="+mj-lt"/>
                </a:rPr>
                <a:t>A case study on prescriptive analytics</a:t>
              </a:r>
              <a:r>
                <a:rPr lang="en-ID" sz="1600" dirty="0">
                  <a:latin typeface="+mj-lt"/>
                </a:rPr>
                <a:t> and ML model deployment</a:t>
              </a:r>
            </a:p>
          </p:txBody>
        </p:sp>
      </p:grpSp>
      <p:sp>
        <p:nvSpPr>
          <p:cNvPr id="753" name="Freeform: Shape 752">
            <a:extLst>
              <a:ext uri="{FF2B5EF4-FFF2-40B4-BE49-F238E27FC236}">
                <a16:creationId xmlns:a16="http://schemas.microsoft.com/office/drawing/2014/main" id="{B1455DD7-4ABB-4282-8773-5685C2C278C7}"/>
              </a:ext>
            </a:extLst>
          </p:cNvPr>
          <p:cNvSpPr/>
          <p:nvPr/>
        </p:nvSpPr>
        <p:spPr>
          <a:xfrm>
            <a:off x="11010900" y="5638800"/>
            <a:ext cx="1181100" cy="1219200"/>
          </a:xfrm>
          <a:custGeom>
            <a:avLst/>
            <a:gdLst>
              <a:gd name="connsiteX0" fmla="*/ 996741 w 1181100"/>
              <a:gd name="connsiteY0" fmla="*/ 0 h 1219200"/>
              <a:gd name="connsiteX1" fmla="*/ 1098652 w 1181100"/>
              <a:gd name="connsiteY1" fmla="*/ 5146 h 1219200"/>
              <a:gd name="connsiteX2" fmla="*/ 1181100 w 1181100"/>
              <a:gd name="connsiteY2" fmla="*/ 17729 h 1219200"/>
              <a:gd name="connsiteX3" fmla="*/ 1181100 w 1181100"/>
              <a:gd name="connsiteY3" fmla="*/ 1219200 h 1219200"/>
              <a:gd name="connsiteX4" fmla="*/ 26949 w 1181100"/>
              <a:gd name="connsiteY4" fmla="*/ 1219200 h 1219200"/>
              <a:gd name="connsiteX5" fmla="*/ 20250 w 1181100"/>
              <a:gd name="connsiteY5" fmla="*/ 1197619 h 1219200"/>
              <a:gd name="connsiteX6" fmla="*/ 0 w 1181100"/>
              <a:gd name="connsiteY6" fmla="*/ 996741 h 1219200"/>
              <a:gd name="connsiteX7" fmla="*/ 996741 w 11811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1100" h="1219200">
                <a:moveTo>
                  <a:pt x="996741" y="0"/>
                </a:moveTo>
                <a:cubicBezTo>
                  <a:pt x="1031146" y="0"/>
                  <a:pt x="1065145" y="1743"/>
                  <a:pt x="1098652" y="5146"/>
                </a:cubicBezTo>
                <a:lnTo>
                  <a:pt x="1181100" y="17729"/>
                </a:lnTo>
                <a:lnTo>
                  <a:pt x="1181100" y="1219200"/>
                </a:lnTo>
                <a:lnTo>
                  <a:pt x="26949" y="1219200"/>
                </a:lnTo>
                <a:lnTo>
                  <a:pt x="20250" y="1197619"/>
                </a:lnTo>
                <a:cubicBezTo>
                  <a:pt x="6973" y="1132734"/>
                  <a:pt x="0" y="1065552"/>
                  <a:pt x="0" y="996741"/>
                </a:cubicBezTo>
                <a:cubicBezTo>
                  <a:pt x="0" y="446256"/>
                  <a:pt x="446256" y="0"/>
                  <a:pt x="996741" y="0"/>
                </a:cubicBezTo>
                <a:close/>
              </a:path>
            </a:pathLst>
          </a:custGeom>
          <a:gradFill>
            <a:gsLst>
              <a:gs pos="0">
                <a:srgbClr val="2875DC"/>
              </a:gs>
              <a:gs pos="100000">
                <a:srgbClr val="0D2B5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object 6">
            <a:extLst>
              <a:ext uri="{FF2B5EF4-FFF2-40B4-BE49-F238E27FC236}">
                <a16:creationId xmlns:a16="http://schemas.microsoft.com/office/drawing/2014/main" id="{9CF11CDE-DF04-41C4-8297-BEC1ED1279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  <p:sp>
        <p:nvSpPr>
          <p:cNvPr id="64" name="object 14">
            <a:extLst>
              <a:ext uri="{FF2B5EF4-FFF2-40B4-BE49-F238E27FC236}">
                <a16:creationId xmlns:a16="http://schemas.microsoft.com/office/drawing/2014/main" id="{517BFB61-2516-4F1E-B7F1-BE467BCCD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71869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1F2053"/>
                </a:solidFill>
                <a:latin typeface="Century Gothic"/>
                <a:cs typeface="Century Gothic"/>
              </a:rPr>
              <a:t>Machine</a:t>
            </a:r>
            <a:r>
              <a:rPr lang="en-US" sz="4000" spc="-8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dirty="0">
                <a:solidFill>
                  <a:srgbClr val="1F2053"/>
                </a:solidFill>
                <a:latin typeface="Century Gothic"/>
                <a:cs typeface="Century Gothic"/>
              </a:rPr>
              <a:t>Learning</a:t>
            </a:r>
            <a:r>
              <a:rPr lang="en-US" sz="4000" spc="-55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Pipeline</a:t>
            </a:r>
            <a:endParaRPr sz="4000" dirty="0">
              <a:latin typeface="Century Gothic"/>
              <a:cs typeface="Century Gothic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A1818C-581E-49E2-B68C-85BAA08F3613}"/>
              </a:ext>
            </a:extLst>
          </p:cNvPr>
          <p:cNvGrpSpPr/>
          <p:nvPr/>
        </p:nvGrpSpPr>
        <p:grpSpPr>
          <a:xfrm>
            <a:off x="573735" y="1321151"/>
            <a:ext cx="10825555" cy="4402045"/>
            <a:chOff x="573735" y="1321151"/>
            <a:chExt cx="10825555" cy="4402045"/>
          </a:xfrm>
        </p:grpSpPr>
        <p:grpSp>
          <p:nvGrpSpPr>
            <p:cNvPr id="3" name="object 3"/>
            <p:cNvGrpSpPr/>
            <p:nvPr/>
          </p:nvGrpSpPr>
          <p:grpSpPr>
            <a:xfrm>
              <a:off x="2690217" y="1764492"/>
              <a:ext cx="5531485" cy="2674620"/>
              <a:chOff x="4237990" y="1546378"/>
              <a:chExt cx="5531485" cy="2674620"/>
            </a:xfrm>
          </p:grpSpPr>
          <p:pic>
            <p:nvPicPr>
              <p:cNvPr id="4" name="object 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44272" y="1546378"/>
                <a:ext cx="1224998" cy="1328309"/>
              </a:xfrm>
              <a:prstGeom prst="rect">
                <a:avLst/>
              </a:prstGeom>
            </p:spPr>
          </p:pic>
          <p:pic>
            <p:nvPicPr>
              <p:cNvPr id="5" name="object 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679287" y="3065266"/>
                <a:ext cx="1046774" cy="115522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4244340" y="2938272"/>
                <a:ext cx="1493520" cy="690880"/>
              </a:xfrm>
              <a:custGeom>
                <a:avLst/>
                <a:gdLst/>
                <a:ahLst/>
                <a:cxnLst/>
                <a:rect l="l" t="t" r="r" b="b"/>
                <a:pathLst>
                  <a:path w="1493520" h="690879">
                    <a:moveTo>
                      <a:pt x="1378458" y="0"/>
                    </a:moveTo>
                    <a:lnTo>
                      <a:pt x="115062" y="0"/>
                    </a:lnTo>
                    <a:lnTo>
                      <a:pt x="70294" y="9048"/>
                    </a:lnTo>
                    <a:lnTo>
                      <a:pt x="33718" y="33718"/>
                    </a:lnTo>
                    <a:lnTo>
                      <a:pt x="9048" y="70294"/>
                    </a:lnTo>
                    <a:lnTo>
                      <a:pt x="0" y="115062"/>
                    </a:lnTo>
                    <a:lnTo>
                      <a:pt x="0" y="575310"/>
                    </a:lnTo>
                    <a:lnTo>
                      <a:pt x="9048" y="620077"/>
                    </a:lnTo>
                    <a:lnTo>
                      <a:pt x="33718" y="656653"/>
                    </a:lnTo>
                    <a:lnTo>
                      <a:pt x="70294" y="681323"/>
                    </a:lnTo>
                    <a:lnTo>
                      <a:pt x="115062" y="690371"/>
                    </a:lnTo>
                    <a:lnTo>
                      <a:pt x="1378458" y="690371"/>
                    </a:lnTo>
                    <a:lnTo>
                      <a:pt x="1423225" y="681323"/>
                    </a:lnTo>
                    <a:lnTo>
                      <a:pt x="1459801" y="656653"/>
                    </a:lnTo>
                    <a:lnTo>
                      <a:pt x="1484471" y="620077"/>
                    </a:lnTo>
                    <a:lnTo>
                      <a:pt x="1493520" y="575310"/>
                    </a:lnTo>
                    <a:lnTo>
                      <a:pt x="1493520" y="115062"/>
                    </a:lnTo>
                    <a:lnTo>
                      <a:pt x="1484471" y="70294"/>
                    </a:lnTo>
                    <a:lnTo>
                      <a:pt x="1459801" y="33718"/>
                    </a:lnTo>
                    <a:lnTo>
                      <a:pt x="1423225" y="9048"/>
                    </a:lnTo>
                    <a:lnTo>
                      <a:pt x="1378458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244340" y="2938272"/>
                <a:ext cx="1493520" cy="690880"/>
              </a:xfrm>
              <a:custGeom>
                <a:avLst/>
                <a:gdLst/>
                <a:ahLst/>
                <a:cxnLst/>
                <a:rect l="l" t="t" r="r" b="b"/>
                <a:pathLst>
                  <a:path w="1493520" h="690879">
                    <a:moveTo>
                      <a:pt x="0" y="115062"/>
                    </a:moveTo>
                    <a:lnTo>
                      <a:pt x="9048" y="70294"/>
                    </a:lnTo>
                    <a:lnTo>
                      <a:pt x="33718" y="33718"/>
                    </a:lnTo>
                    <a:lnTo>
                      <a:pt x="70294" y="9048"/>
                    </a:lnTo>
                    <a:lnTo>
                      <a:pt x="115062" y="0"/>
                    </a:lnTo>
                    <a:lnTo>
                      <a:pt x="1378458" y="0"/>
                    </a:lnTo>
                    <a:lnTo>
                      <a:pt x="1423225" y="9048"/>
                    </a:lnTo>
                    <a:lnTo>
                      <a:pt x="1459801" y="33718"/>
                    </a:lnTo>
                    <a:lnTo>
                      <a:pt x="1484471" y="70294"/>
                    </a:lnTo>
                    <a:lnTo>
                      <a:pt x="1493520" y="115062"/>
                    </a:lnTo>
                    <a:lnTo>
                      <a:pt x="1493520" y="575310"/>
                    </a:lnTo>
                    <a:lnTo>
                      <a:pt x="1484471" y="620077"/>
                    </a:lnTo>
                    <a:lnTo>
                      <a:pt x="1459801" y="656653"/>
                    </a:lnTo>
                    <a:lnTo>
                      <a:pt x="1423225" y="681323"/>
                    </a:lnTo>
                    <a:lnTo>
                      <a:pt x="1378458" y="690371"/>
                    </a:lnTo>
                    <a:lnTo>
                      <a:pt x="115062" y="690371"/>
                    </a:lnTo>
                    <a:lnTo>
                      <a:pt x="70294" y="681323"/>
                    </a:lnTo>
                    <a:lnTo>
                      <a:pt x="33718" y="656653"/>
                    </a:lnTo>
                    <a:lnTo>
                      <a:pt x="9048" y="620077"/>
                    </a:lnTo>
                    <a:lnTo>
                      <a:pt x="0" y="575310"/>
                    </a:lnTo>
                    <a:lnTo>
                      <a:pt x="0" y="115062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" name="object 13"/>
            <p:cNvGrpSpPr/>
            <p:nvPr/>
          </p:nvGrpSpPr>
          <p:grpSpPr>
            <a:xfrm>
              <a:off x="6700115" y="4793556"/>
              <a:ext cx="1946275" cy="929640"/>
              <a:chOff x="8247888" y="4575442"/>
              <a:chExt cx="1946275" cy="929640"/>
            </a:xfrm>
          </p:grpSpPr>
          <p:pic>
            <p:nvPicPr>
              <p:cNvPr id="14" name="object 14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763000" y="4575442"/>
                <a:ext cx="859536" cy="188009"/>
              </a:xfrm>
              <a:prstGeom prst="rect">
                <a:avLst/>
              </a:prstGeom>
            </p:spPr>
          </p:pic>
          <p:pic>
            <p:nvPicPr>
              <p:cNvPr id="15" name="object 15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47888" y="4716779"/>
                <a:ext cx="1946148" cy="513588"/>
              </a:xfrm>
              <a:prstGeom prst="rect">
                <a:avLst/>
              </a:prstGeom>
            </p:spPr>
          </p:pic>
          <p:pic>
            <p:nvPicPr>
              <p:cNvPr id="16" name="object 16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642604" y="4991099"/>
                <a:ext cx="1091183" cy="513588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6842228" y="4718231"/>
              <a:ext cx="1599565" cy="84899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indent="-1905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Machine </a:t>
              </a:r>
              <a:r>
                <a:rPr sz="1800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Learning</a:t>
              </a:r>
              <a:r>
                <a:rPr sz="1800" spc="-55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Model </a:t>
              </a:r>
              <a:r>
                <a:rPr sz="1800" spc="-484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building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573735" y="4927654"/>
              <a:ext cx="1690370" cy="659765"/>
              <a:chOff x="175260" y="4709540"/>
              <a:chExt cx="1690370" cy="659765"/>
            </a:xfrm>
          </p:grpSpPr>
          <p:pic>
            <p:nvPicPr>
              <p:cNvPr id="19" name="object 19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1035" y="4709540"/>
                <a:ext cx="995592" cy="238451"/>
              </a:xfrm>
              <a:prstGeom prst="rect">
                <a:avLst/>
              </a:prstGeom>
            </p:spPr>
          </p:pic>
          <p:pic>
            <p:nvPicPr>
              <p:cNvPr id="20" name="object 20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5260" y="4855463"/>
                <a:ext cx="1690116" cy="513588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714959" y="4856916"/>
              <a:ext cx="140843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1905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Gathering </a:t>
              </a:r>
              <a:r>
                <a:rPr sz="1800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Data</a:t>
              </a:r>
              <a:r>
                <a:rPr sz="1800" spc="-65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Sources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895044" y="2217347"/>
              <a:ext cx="972819" cy="633095"/>
              <a:chOff x="496569" y="1999233"/>
              <a:chExt cx="972819" cy="633095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502919" y="2005583"/>
                <a:ext cx="960119" cy="620395"/>
              </a:xfrm>
              <a:custGeom>
                <a:avLst/>
                <a:gdLst/>
                <a:ahLst/>
                <a:cxnLst/>
                <a:rect l="l" t="t" r="r" b="b"/>
                <a:pathLst>
                  <a:path w="960119" h="620394">
                    <a:moveTo>
                      <a:pt x="856742" y="0"/>
                    </a:moveTo>
                    <a:lnTo>
                      <a:pt x="103378" y="0"/>
                    </a:lnTo>
                    <a:lnTo>
                      <a:pt x="63136" y="8116"/>
                    </a:lnTo>
                    <a:lnTo>
                      <a:pt x="30276" y="30257"/>
                    </a:lnTo>
                    <a:lnTo>
                      <a:pt x="8123" y="63115"/>
                    </a:lnTo>
                    <a:lnTo>
                      <a:pt x="0" y="103377"/>
                    </a:lnTo>
                    <a:lnTo>
                      <a:pt x="0" y="516889"/>
                    </a:lnTo>
                    <a:lnTo>
                      <a:pt x="8123" y="557152"/>
                    </a:lnTo>
                    <a:lnTo>
                      <a:pt x="30276" y="590010"/>
                    </a:lnTo>
                    <a:lnTo>
                      <a:pt x="63136" y="612151"/>
                    </a:lnTo>
                    <a:lnTo>
                      <a:pt x="103378" y="620267"/>
                    </a:lnTo>
                    <a:lnTo>
                      <a:pt x="856742" y="620267"/>
                    </a:lnTo>
                    <a:lnTo>
                      <a:pt x="897004" y="612151"/>
                    </a:lnTo>
                    <a:lnTo>
                      <a:pt x="929862" y="590010"/>
                    </a:lnTo>
                    <a:lnTo>
                      <a:pt x="952003" y="557152"/>
                    </a:lnTo>
                    <a:lnTo>
                      <a:pt x="960119" y="516889"/>
                    </a:lnTo>
                    <a:lnTo>
                      <a:pt x="960119" y="103377"/>
                    </a:lnTo>
                    <a:lnTo>
                      <a:pt x="952003" y="63115"/>
                    </a:lnTo>
                    <a:lnTo>
                      <a:pt x="929862" y="30257"/>
                    </a:lnTo>
                    <a:lnTo>
                      <a:pt x="897004" y="8116"/>
                    </a:lnTo>
                    <a:lnTo>
                      <a:pt x="856742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502919" y="2005583"/>
                <a:ext cx="960119" cy="620395"/>
              </a:xfrm>
              <a:custGeom>
                <a:avLst/>
                <a:gdLst/>
                <a:ahLst/>
                <a:cxnLst/>
                <a:rect l="l" t="t" r="r" b="b"/>
                <a:pathLst>
                  <a:path w="960119" h="620394">
                    <a:moveTo>
                      <a:pt x="0" y="103377"/>
                    </a:moveTo>
                    <a:lnTo>
                      <a:pt x="8123" y="63115"/>
                    </a:lnTo>
                    <a:lnTo>
                      <a:pt x="30276" y="30257"/>
                    </a:lnTo>
                    <a:lnTo>
                      <a:pt x="63136" y="8116"/>
                    </a:lnTo>
                    <a:lnTo>
                      <a:pt x="103378" y="0"/>
                    </a:lnTo>
                    <a:lnTo>
                      <a:pt x="856742" y="0"/>
                    </a:lnTo>
                    <a:lnTo>
                      <a:pt x="897004" y="8116"/>
                    </a:lnTo>
                    <a:lnTo>
                      <a:pt x="929862" y="30257"/>
                    </a:lnTo>
                    <a:lnTo>
                      <a:pt x="952003" y="63115"/>
                    </a:lnTo>
                    <a:lnTo>
                      <a:pt x="960119" y="103377"/>
                    </a:lnTo>
                    <a:lnTo>
                      <a:pt x="960119" y="516889"/>
                    </a:lnTo>
                    <a:lnTo>
                      <a:pt x="952003" y="557152"/>
                    </a:lnTo>
                    <a:lnTo>
                      <a:pt x="929862" y="590010"/>
                    </a:lnTo>
                    <a:lnTo>
                      <a:pt x="897004" y="612151"/>
                    </a:lnTo>
                    <a:lnTo>
                      <a:pt x="856742" y="620267"/>
                    </a:lnTo>
                    <a:lnTo>
                      <a:pt x="103378" y="620267"/>
                    </a:lnTo>
                    <a:lnTo>
                      <a:pt x="63136" y="612151"/>
                    </a:lnTo>
                    <a:lnTo>
                      <a:pt x="30276" y="590010"/>
                    </a:lnTo>
                    <a:lnTo>
                      <a:pt x="8123" y="557152"/>
                    </a:lnTo>
                    <a:lnTo>
                      <a:pt x="0" y="516889"/>
                    </a:lnTo>
                    <a:lnTo>
                      <a:pt x="0" y="103377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" name="object 25"/>
            <p:cNvSpPr txBox="1"/>
            <p:nvPr/>
          </p:nvSpPr>
          <p:spPr>
            <a:xfrm>
              <a:off x="1071879" y="2360349"/>
              <a:ext cx="6223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1800" b="1" spc="-19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1800" b="1" spc="-12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800" b="1" spc="-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0871" y="2935406"/>
              <a:ext cx="219456" cy="25146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01394" y="3302690"/>
              <a:ext cx="960119" cy="645160"/>
            </a:xfrm>
            <a:custGeom>
              <a:avLst/>
              <a:gdLst/>
              <a:ahLst/>
              <a:cxnLst/>
              <a:rect l="l" t="t" r="r" b="b"/>
              <a:pathLst>
                <a:path w="960119" h="645160">
                  <a:moveTo>
                    <a:pt x="852677" y="0"/>
                  </a:moveTo>
                  <a:lnTo>
                    <a:pt x="107442" y="0"/>
                  </a:lnTo>
                  <a:lnTo>
                    <a:pt x="65622" y="8447"/>
                  </a:lnTo>
                  <a:lnTo>
                    <a:pt x="31470" y="31480"/>
                  </a:lnTo>
                  <a:lnTo>
                    <a:pt x="8443" y="65633"/>
                  </a:lnTo>
                  <a:lnTo>
                    <a:pt x="0" y="107441"/>
                  </a:lnTo>
                  <a:lnTo>
                    <a:pt x="0" y="537210"/>
                  </a:lnTo>
                  <a:lnTo>
                    <a:pt x="8443" y="579018"/>
                  </a:lnTo>
                  <a:lnTo>
                    <a:pt x="31470" y="613171"/>
                  </a:lnTo>
                  <a:lnTo>
                    <a:pt x="65622" y="636204"/>
                  </a:lnTo>
                  <a:lnTo>
                    <a:pt x="107442" y="644651"/>
                  </a:lnTo>
                  <a:lnTo>
                    <a:pt x="852677" y="644651"/>
                  </a:lnTo>
                  <a:lnTo>
                    <a:pt x="894486" y="636204"/>
                  </a:lnTo>
                  <a:lnTo>
                    <a:pt x="928639" y="613171"/>
                  </a:lnTo>
                  <a:lnTo>
                    <a:pt x="951672" y="579018"/>
                  </a:lnTo>
                  <a:lnTo>
                    <a:pt x="960119" y="537210"/>
                  </a:lnTo>
                  <a:lnTo>
                    <a:pt x="960119" y="107441"/>
                  </a:lnTo>
                  <a:lnTo>
                    <a:pt x="951672" y="65633"/>
                  </a:lnTo>
                  <a:lnTo>
                    <a:pt x="928639" y="31480"/>
                  </a:lnTo>
                  <a:lnTo>
                    <a:pt x="894486" y="8447"/>
                  </a:lnTo>
                  <a:lnTo>
                    <a:pt x="852677" y="0"/>
                  </a:lnTo>
                  <a:close/>
                </a:path>
              </a:pathLst>
            </a:custGeom>
            <a:solidFill>
              <a:srgbClr val="44C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071879" y="3471092"/>
              <a:ext cx="6223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1800" b="1" spc="-19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1800" b="1" spc="-12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800" b="1" spc="-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836267" y="3224788"/>
              <a:ext cx="1196340" cy="5130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solidFill>
                    <a:srgbClr val="FFFFFF"/>
                  </a:solidFill>
                  <a:latin typeface="Arial"/>
                  <a:cs typeface="Arial"/>
                </a:rPr>
                <a:t>Feature</a:t>
              </a:r>
              <a:endParaRPr sz="160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r>
                <a:rPr sz="1600" b="1" spc="-5" dirty="0">
                  <a:solidFill>
                    <a:srgbClr val="FFFFFF"/>
                  </a:solidFill>
                  <a:latin typeface="Arial"/>
                  <a:cs typeface="Arial"/>
                </a:rPr>
                <a:t>Engineering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964279" y="3322502"/>
              <a:ext cx="1353820" cy="710565"/>
            </a:xfrm>
            <a:custGeom>
              <a:avLst/>
              <a:gdLst/>
              <a:ahLst/>
              <a:cxnLst/>
              <a:rect l="l" t="t" r="r" b="b"/>
              <a:pathLst>
                <a:path w="1353820" h="710564">
                  <a:moveTo>
                    <a:pt x="1234948" y="0"/>
                  </a:moveTo>
                  <a:lnTo>
                    <a:pt x="118364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4" y="710184"/>
                  </a:lnTo>
                  <a:lnTo>
                    <a:pt x="1234948" y="710184"/>
                  </a:lnTo>
                  <a:lnTo>
                    <a:pt x="1281035" y="700887"/>
                  </a:lnTo>
                  <a:lnTo>
                    <a:pt x="1318656" y="675528"/>
                  </a:lnTo>
                  <a:lnTo>
                    <a:pt x="1344015" y="637907"/>
                  </a:lnTo>
                  <a:lnTo>
                    <a:pt x="1353312" y="591819"/>
                  </a:lnTo>
                  <a:lnTo>
                    <a:pt x="1353312" y="118363"/>
                  </a:lnTo>
                  <a:lnTo>
                    <a:pt x="1344015" y="72276"/>
                  </a:lnTo>
                  <a:lnTo>
                    <a:pt x="1318656" y="34655"/>
                  </a:lnTo>
                  <a:lnTo>
                    <a:pt x="1281035" y="9296"/>
                  </a:lnTo>
                  <a:lnTo>
                    <a:pt x="1234948" y="0"/>
                  </a:lnTo>
                  <a:close/>
                </a:path>
              </a:pathLst>
            </a:custGeom>
            <a:solidFill>
              <a:srgbClr val="44C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5174083" y="3398778"/>
              <a:ext cx="926465" cy="51371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9779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solidFill>
                    <a:srgbClr val="FFFFFF"/>
                  </a:solidFill>
                  <a:latin typeface="Arial"/>
                  <a:cs typeface="Arial"/>
                </a:rPr>
                <a:t>Feature</a:t>
              </a:r>
              <a:endParaRPr sz="16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1600" b="1" spc="-5" dirty="0">
                  <a:solidFill>
                    <a:srgbClr val="FFFFFF"/>
                  </a:solidFill>
                  <a:latin typeface="Arial"/>
                  <a:cs typeface="Arial"/>
                </a:rPr>
                <a:t>Selecti</a:t>
              </a:r>
              <a:r>
                <a:rPr sz="1600" b="1" spc="-1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600" b="1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600">
                <a:latin typeface="Arial"/>
                <a:cs typeface="Arial"/>
              </a:endParaRPr>
            </a:p>
          </p:txBody>
        </p:sp>
        <p:grpSp>
          <p:nvGrpSpPr>
            <p:cNvPr id="38" name="object 38"/>
            <p:cNvGrpSpPr/>
            <p:nvPr/>
          </p:nvGrpSpPr>
          <p:grpSpPr>
            <a:xfrm>
              <a:off x="2054963" y="1431217"/>
              <a:ext cx="6817233" cy="3258820"/>
              <a:chOff x="3602736" y="1213103"/>
              <a:chExt cx="6817233" cy="3258820"/>
            </a:xfrm>
          </p:grpSpPr>
          <p:pic>
            <p:nvPicPr>
              <p:cNvPr id="39" name="object 39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952" y="2005583"/>
                <a:ext cx="1586484" cy="789432"/>
              </a:xfrm>
              <a:prstGeom prst="rect">
                <a:avLst/>
              </a:prstGeom>
            </p:spPr>
          </p:pic>
          <p:sp>
            <p:nvSpPr>
              <p:cNvPr id="40" name="object 40"/>
              <p:cNvSpPr/>
              <p:nvPr/>
            </p:nvSpPr>
            <p:spPr>
              <a:xfrm>
                <a:off x="3602736" y="2638044"/>
                <a:ext cx="492759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08939">
                    <a:moveTo>
                      <a:pt x="288036" y="0"/>
                    </a:moveTo>
                    <a:lnTo>
                      <a:pt x="288036" y="102107"/>
                    </a:lnTo>
                    <a:lnTo>
                      <a:pt x="0" y="102107"/>
                    </a:lnTo>
                    <a:lnTo>
                      <a:pt x="0" y="306323"/>
                    </a:lnTo>
                    <a:lnTo>
                      <a:pt x="288036" y="306323"/>
                    </a:lnTo>
                    <a:lnTo>
                      <a:pt x="288036" y="408431"/>
                    </a:lnTo>
                    <a:lnTo>
                      <a:pt x="492251" y="204215"/>
                    </a:lnTo>
                    <a:lnTo>
                      <a:pt x="288036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3602736" y="2638044"/>
                <a:ext cx="492759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08939">
                    <a:moveTo>
                      <a:pt x="0" y="102107"/>
                    </a:moveTo>
                    <a:lnTo>
                      <a:pt x="288036" y="102107"/>
                    </a:lnTo>
                    <a:lnTo>
                      <a:pt x="288036" y="0"/>
                    </a:lnTo>
                    <a:lnTo>
                      <a:pt x="492251" y="204215"/>
                    </a:lnTo>
                    <a:lnTo>
                      <a:pt x="288036" y="408431"/>
                    </a:lnTo>
                    <a:lnTo>
                      <a:pt x="288036" y="306323"/>
                    </a:lnTo>
                    <a:lnTo>
                      <a:pt x="0" y="306323"/>
                    </a:lnTo>
                    <a:lnTo>
                      <a:pt x="0" y="102107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5900928" y="2638044"/>
                <a:ext cx="490855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0854" h="408939">
                    <a:moveTo>
                      <a:pt x="286512" y="0"/>
                    </a:moveTo>
                    <a:lnTo>
                      <a:pt x="286512" y="102107"/>
                    </a:lnTo>
                    <a:lnTo>
                      <a:pt x="0" y="102107"/>
                    </a:lnTo>
                    <a:lnTo>
                      <a:pt x="0" y="306323"/>
                    </a:lnTo>
                    <a:lnTo>
                      <a:pt x="286512" y="306323"/>
                    </a:lnTo>
                    <a:lnTo>
                      <a:pt x="286512" y="408431"/>
                    </a:lnTo>
                    <a:lnTo>
                      <a:pt x="490727" y="204215"/>
                    </a:lnTo>
                    <a:lnTo>
                      <a:pt x="286512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5900928" y="2638044"/>
                <a:ext cx="490855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0854" h="408939">
                    <a:moveTo>
                      <a:pt x="0" y="102107"/>
                    </a:moveTo>
                    <a:lnTo>
                      <a:pt x="286512" y="102107"/>
                    </a:lnTo>
                    <a:lnTo>
                      <a:pt x="286512" y="0"/>
                    </a:lnTo>
                    <a:lnTo>
                      <a:pt x="490727" y="204215"/>
                    </a:lnTo>
                    <a:lnTo>
                      <a:pt x="286512" y="408431"/>
                    </a:lnTo>
                    <a:lnTo>
                      <a:pt x="286512" y="306323"/>
                    </a:lnTo>
                    <a:lnTo>
                      <a:pt x="0" y="306323"/>
                    </a:lnTo>
                    <a:lnTo>
                      <a:pt x="0" y="102107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3896868" y="1312163"/>
                <a:ext cx="2226945" cy="3159760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3159760">
                    <a:moveTo>
                      <a:pt x="0" y="1579626"/>
                    </a:moveTo>
                    <a:lnTo>
                      <a:pt x="702" y="1522972"/>
                    </a:lnTo>
                    <a:lnTo>
                      <a:pt x="2795" y="1466820"/>
                    </a:lnTo>
                    <a:lnTo>
                      <a:pt x="6254" y="1411203"/>
                    </a:lnTo>
                    <a:lnTo>
                      <a:pt x="11056" y="1356154"/>
                    </a:lnTo>
                    <a:lnTo>
                      <a:pt x="17177" y="1301707"/>
                    </a:lnTo>
                    <a:lnTo>
                      <a:pt x="24593" y="1247896"/>
                    </a:lnTo>
                    <a:lnTo>
                      <a:pt x="33282" y="1194753"/>
                    </a:lnTo>
                    <a:lnTo>
                      <a:pt x="43220" y="1142312"/>
                    </a:lnTo>
                    <a:lnTo>
                      <a:pt x="54382" y="1090607"/>
                    </a:lnTo>
                    <a:lnTo>
                      <a:pt x="66746" y="1039670"/>
                    </a:lnTo>
                    <a:lnTo>
                      <a:pt x="80287" y="989536"/>
                    </a:lnTo>
                    <a:lnTo>
                      <a:pt x="94983" y="940238"/>
                    </a:lnTo>
                    <a:lnTo>
                      <a:pt x="110810" y="891809"/>
                    </a:lnTo>
                    <a:lnTo>
                      <a:pt x="127744" y="844283"/>
                    </a:lnTo>
                    <a:lnTo>
                      <a:pt x="145762" y="797692"/>
                    </a:lnTo>
                    <a:lnTo>
                      <a:pt x="164840" y="752071"/>
                    </a:lnTo>
                    <a:lnTo>
                      <a:pt x="184954" y="707453"/>
                    </a:lnTo>
                    <a:lnTo>
                      <a:pt x="206081" y="663871"/>
                    </a:lnTo>
                    <a:lnTo>
                      <a:pt x="228198" y="621359"/>
                    </a:lnTo>
                    <a:lnTo>
                      <a:pt x="251280" y="579950"/>
                    </a:lnTo>
                    <a:lnTo>
                      <a:pt x="275305" y="539678"/>
                    </a:lnTo>
                    <a:lnTo>
                      <a:pt x="300249" y="500575"/>
                    </a:lnTo>
                    <a:lnTo>
                      <a:pt x="326088" y="462676"/>
                    </a:lnTo>
                    <a:lnTo>
                      <a:pt x="352798" y="426014"/>
                    </a:lnTo>
                    <a:lnTo>
                      <a:pt x="380357" y="390622"/>
                    </a:lnTo>
                    <a:lnTo>
                      <a:pt x="408740" y="356534"/>
                    </a:lnTo>
                    <a:lnTo>
                      <a:pt x="437924" y="323782"/>
                    </a:lnTo>
                    <a:lnTo>
                      <a:pt x="467886" y="292402"/>
                    </a:lnTo>
                    <a:lnTo>
                      <a:pt x="498602" y="262425"/>
                    </a:lnTo>
                    <a:lnTo>
                      <a:pt x="530047" y="233885"/>
                    </a:lnTo>
                    <a:lnTo>
                      <a:pt x="562200" y="206816"/>
                    </a:lnTo>
                    <a:lnTo>
                      <a:pt x="595036" y="181252"/>
                    </a:lnTo>
                    <a:lnTo>
                      <a:pt x="628531" y="157225"/>
                    </a:lnTo>
                    <a:lnTo>
                      <a:pt x="662663" y="134768"/>
                    </a:lnTo>
                    <a:lnTo>
                      <a:pt x="697407" y="113917"/>
                    </a:lnTo>
                    <a:lnTo>
                      <a:pt x="732740" y="94703"/>
                    </a:lnTo>
                    <a:lnTo>
                      <a:pt x="768638" y="77161"/>
                    </a:lnTo>
                    <a:lnTo>
                      <a:pt x="805078" y="61323"/>
                    </a:lnTo>
                    <a:lnTo>
                      <a:pt x="842037" y="47223"/>
                    </a:lnTo>
                    <a:lnTo>
                      <a:pt x="879490" y="34895"/>
                    </a:lnTo>
                    <a:lnTo>
                      <a:pt x="917415" y="24372"/>
                    </a:lnTo>
                    <a:lnTo>
                      <a:pt x="955787" y="15687"/>
                    </a:lnTo>
                    <a:lnTo>
                      <a:pt x="994584" y="8874"/>
                    </a:lnTo>
                    <a:lnTo>
                      <a:pt x="1033780" y="3966"/>
                    </a:lnTo>
                    <a:lnTo>
                      <a:pt x="1073354" y="997"/>
                    </a:lnTo>
                    <a:lnTo>
                      <a:pt x="1113282" y="0"/>
                    </a:lnTo>
                    <a:lnTo>
                      <a:pt x="1153209" y="997"/>
                    </a:lnTo>
                    <a:lnTo>
                      <a:pt x="1192783" y="3966"/>
                    </a:lnTo>
                    <a:lnTo>
                      <a:pt x="1231979" y="8874"/>
                    </a:lnTo>
                    <a:lnTo>
                      <a:pt x="1270776" y="15687"/>
                    </a:lnTo>
                    <a:lnTo>
                      <a:pt x="1309148" y="24372"/>
                    </a:lnTo>
                    <a:lnTo>
                      <a:pt x="1347073" y="34895"/>
                    </a:lnTo>
                    <a:lnTo>
                      <a:pt x="1384526" y="47223"/>
                    </a:lnTo>
                    <a:lnTo>
                      <a:pt x="1421485" y="61323"/>
                    </a:lnTo>
                    <a:lnTo>
                      <a:pt x="1457925" y="77161"/>
                    </a:lnTo>
                    <a:lnTo>
                      <a:pt x="1493823" y="94703"/>
                    </a:lnTo>
                    <a:lnTo>
                      <a:pt x="1529156" y="113917"/>
                    </a:lnTo>
                    <a:lnTo>
                      <a:pt x="1563900" y="134768"/>
                    </a:lnTo>
                    <a:lnTo>
                      <a:pt x="1598032" y="157225"/>
                    </a:lnTo>
                    <a:lnTo>
                      <a:pt x="1631527" y="181252"/>
                    </a:lnTo>
                    <a:lnTo>
                      <a:pt x="1664363" y="206816"/>
                    </a:lnTo>
                    <a:lnTo>
                      <a:pt x="1696516" y="233885"/>
                    </a:lnTo>
                    <a:lnTo>
                      <a:pt x="1727961" y="262425"/>
                    </a:lnTo>
                    <a:lnTo>
                      <a:pt x="1758677" y="292402"/>
                    </a:lnTo>
                    <a:lnTo>
                      <a:pt x="1788639" y="323782"/>
                    </a:lnTo>
                    <a:lnTo>
                      <a:pt x="1817823" y="356534"/>
                    </a:lnTo>
                    <a:lnTo>
                      <a:pt x="1846206" y="390622"/>
                    </a:lnTo>
                    <a:lnTo>
                      <a:pt x="1873765" y="426014"/>
                    </a:lnTo>
                    <a:lnTo>
                      <a:pt x="1900475" y="462676"/>
                    </a:lnTo>
                    <a:lnTo>
                      <a:pt x="1926314" y="500575"/>
                    </a:lnTo>
                    <a:lnTo>
                      <a:pt x="1951258" y="539678"/>
                    </a:lnTo>
                    <a:lnTo>
                      <a:pt x="1975283" y="579950"/>
                    </a:lnTo>
                    <a:lnTo>
                      <a:pt x="1998365" y="621359"/>
                    </a:lnTo>
                    <a:lnTo>
                      <a:pt x="2020482" y="663871"/>
                    </a:lnTo>
                    <a:lnTo>
                      <a:pt x="2041609" y="707453"/>
                    </a:lnTo>
                    <a:lnTo>
                      <a:pt x="2061723" y="752071"/>
                    </a:lnTo>
                    <a:lnTo>
                      <a:pt x="2080801" y="797692"/>
                    </a:lnTo>
                    <a:lnTo>
                      <a:pt x="2098819" y="844283"/>
                    </a:lnTo>
                    <a:lnTo>
                      <a:pt x="2115753" y="891809"/>
                    </a:lnTo>
                    <a:lnTo>
                      <a:pt x="2131580" y="940238"/>
                    </a:lnTo>
                    <a:lnTo>
                      <a:pt x="2146276" y="989536"/>
                    </a:lnTo>
                    <a:lnTo>
                      <a:pt x="2159817" y="1039670"/>
                    </a:lnTo>
                    <a:lnTo>
                      <a:pt x="2172181" y="1090607"/>
                    </a:lnTo>
                    <a:lnTo>
                      <a:pt x="2183343" y="1142312"/>
                    </a:lnTo>
                    <a:lnTo>
                      <a:pt x="2193281" y="1194753"/>
                    </a:lnTo>
                    <a:lnTo>
                      <a:pt x="2201970" y="1247896"/>
                    </a:lnTo>
                    <a:lnTo>
                      <a:pt x="2209386" y="1301707"/>
                    </a:lnTo>
                    <a:lnTo>
                      <a:pt x="2215507" y="1356154"/>
                    </a:lnTo>
                    <a:lnTo>
                      <a:pt x="2220309" y="1411203"/>
                    </a:lnTo>
                    <a:lnTo>
                      <a:pt x="2223768" y="1466820"/>
                    </a:lnTo>
                    <a:lnTo>
                      <a:pt x="2225861" y="1522972"/>
                    </a:lnTo>
                    <a:lnTo>
                      <a:pt x="2226564" y="1579626"/>
                    </a:lnTo>
                    <a:lnTo>
                      <a:pt x="2225861" y="1636279"/>
                    </a:lnTo>
                    <a:lnTo>
                      <a:pt x="2223768" y="1692431"/>
                    </a:lnTo>
                    <a:lnTo>
                      <a:pt x="2220309" y="1748048"/>
                    </a:lnTo>
                    <a:lnTo>
                      <a:pt x="2215507" y="1803097"/>
                    </a:lnTo>
                    <a:lnTo>
                      <a:pt x="2209386" y="1857544"/>
                    </a:lnTo>
                    <a:lnTo>
                      <a:pt x="2201970" y="1911355"/>
                    </a:lnTo>
                    <a:lnTo>
                      <a:pt x="2193281" y="1964498"/>
                    </a:lnTo>
                    <a:lnTo>
                      <a:pt x="2183343" y="2016939"/>
                    </a:lnTo>
                    <a:lnTo>
                      <a:pt x="2172181" y="2068644"/>
                    </a:lnTo>
                    <a:lnTo>
                      <a:pt x="2159817" y="2119581"/>
                    </a:lnTo>
                    <a:lnTo>
                      <a:pt x="2146276" y="2169715"/>
                    </a:lnTo>
                    <a:lnTo>
                      <a:pt x="2131580" y="2219013"/>
                    </a:lnTo>
                    <a:lnTo>
                      <a:pt x="2115753" y="2267442"/>
                    </a:lnTo>
                    <a:lnTo>
                      <a:pt x="2098819" y="2314968"/>
                    </a:lnTo>
                    <a:lnTo>
                      <a:pt x="2080801" y="2361559"/>
                    </a:lnTo>
                    <a:lnTo>
                      <a:pt x="2061723" y="2407180"/>
                    </a:lnTo>
                    <a:lnTo>
                      <a:pt x="2041609" y="2451798"/>
                    </a:lnTo>
                    <a:lnTo>
                      <a:pt x="2020482" y="2495380"/>
                    </a:lnTo>
                    <a:lnTo>
                      <a:pt x="1998365" y="2537892"/>
                    </a:lnTo>
                    <a:lnTo>
                      <a:pt x="1975283" y="2579301"/>
                    </a:lnTo>
                    <a:lnTo>
                      <a:pt x="1951258" y="2619573"/>
                    </a:lnTo>
                    <a:lnTo>
                      <a:pt x="1926314" y="2658676"/>
                    </a:lnTo>
                    <a:lnTo>
                      <a:pt x="1900475" y="2696575"/>
                    </a:lnTo>
                    <a:lnTo>
                      <a:pt x="1873765" y="2733237"/>
                    </a:lnTo>
                    <a:lnTo>
                      <a:pt x="1846206" y="2768629"/>
                    </a:lnTo>
                    <a:lnTo>
                      <a:pt x="1817823" y="2802717"/>
                    </a:lnTo>
                    <a:lnTo>
                      <a:pt x="1788639" y="2835469"/>
                    </a:lnTo>
                    <a:lnTo>
                      <a:pt x="1758677" y="2866849"/>
                    </a:lnTo>
                    <a:lnTo>
                      <a:pt x="1727961" y="2896826"/>
                    </a:lnTo>
                    <a:lnTo>
                      <a:pt x="1696516" y="2925366"/>
                    </a:lnTo>
                    <a:lnTo>
                      <a:pt x="1664363" y="2952435"/>
                    </a:lnTo>
                    <a:lnTo>
                      <a:pt x="1631527" y="2977999"/>
                    </a:lnTo>
                    <a:lnTo>
                      <a:pt x="1598032" y="3002026"/>
                    </a:lnTo>
                    <a:lnTo>
                      <a:pt x="1563900" y="3024483"/>
                    </a:lnTo>
                    <a:lnTo>
                      <a:pt x="1529156" y="3045334"/>
                    </a:lnTo>
                    <a:lnTo>
                      <a:pt x="1493823" y="3064548"/>
                    </a:lnTo>
                    <a:lnTo>
                      <a:pt x="1457925" y="3082090"/>
                    </a:lnTo>
                    <a:lnTo>
                      <a:pt x="1421485" y="3097928"/>
                    </a:lnTo>
                    <a:lnTo>
                      <a:pt x="1384526" y="3112028"/>
                    </a:lnTo>
                    <a:lnTo>
                      <a:pt x="1347073" y="3124356"/>
                    </a:lnTo>
                    <a:lnTo>
                      <a:pt x="1309148" y="3134879"/>
                    </a:lnTo>
                    <a:lnTo>
                      <a:pt x="1270776" y="3143564"/>
                    </a:lnTo>
                    <a:lnTo>
                      <a:pt x="1231979" y="3150377"/>
                    </a:lnTo>
                    <a:lnTo>
                      <a:pt x="1192783" y="3155285"/>
                    </a:lnTo>
                    <a:lnTo>
                      <a:pt x="1153209" y="3158254"/>
                    </a:lnTo>
                    <a:lnTo>
                      <a:pt x="1113282" y="3159252"/>
                    </a:lnTo>
                    <a:lnTo>
                      <a:pt x="1073354" y="3158254"/>
                    </a:lnTo>
                    <a:lnTo>
                      <a:pt x="1033780" y="3155285"/>
                    </a:lnTo>
                    <a:lnTo>
                      <a:pt x="994584" y="3150377"/>
                    </a:lnTo>
                    <a:lnTo>
                      <a:pt x="955787" y="3143564"/>
                    </a:lnTo>
                    <a:lnTo>
                      <a:pt x="917415" y="3134879"/>
                    </a:lnTo>
                    <a:lnTo>
                      <a:pt x="879490" y="3124356"/>
                    </a:lnTo>
                    <a:lnTo>
                      <a:pt x="842037" y="3112028"/>
                    </a:lnTo>
                    <a:lnTo>
                      <a:pt x="805078" y="3097928"/>
                    </a:lnTo>
                    <a:lnTo>
                      <a:pt x="768638" y="3082090"/>
                    </a:lnTo>
                    <a:lnTo>
                      <a:pt x="732740" y="3064548"/>
                    </a:lnTo>
                    <a:lnTo>
                      <a:pt x="697407" y="3045334"/>
                    </a:lnTo>
                    <a:lnTo>
                      <a:pt x="662663" y="3024483"/>
                    </a:lnTo>
                    <a:lnTo>
                      <a:pt x="628531" y="3002026"/>
                    </a:lnTo>
                    <a:lnTo>
                      <a:pt x="595036" y="2977999"/>
                    </a:lnTo>
                    <a:lnTo>
                      <a:pt x="562200" y="2952435"/>
                    </a:lnTo>
                    <a:lnTo>
                      <a:pt x="530047" y="2925366"/>
                    </a:lnTo>
                    <a:lnTo>
                      <a:pt x="498602" y="2896826"/>
                    </a:lnTo>
                    <a:lnTo>
                      <a:pt x="467886" y="2866849"/>
                    </a:lnTo>
                    <a:lnTo>
                      <a:pt x="437924" y="2835469"/>
                    </a:lnTo>
                    <a:lnTo>
                      <a:pt x="408740" y="2802717"/>
                    </a:lnTo>
                    <a:lnTo>
                      <a:pt x="380357" y="2768629"/>
                    </a:lnTo>
                    <a:lnTo>
                      <a:pt x="352798" y="2733237"/>
                    </a:lnTo>
                    <a:lnTo>
                      <a:pt x="326088" y="2696575"/>
                    </a:lnTo>
                    <a:lnTo>
                      <a:pt x="300249" y="2658676"/>
                    </a:lnTo>
                    <a:lnTo>
                      <a:pt x="275305" y="2619573"/>
                    </a:lnTo>
                    <a:lnTo>
                      <a:pt x="251280" y="2579301"/>
                    </a:lnTo>
                    <a:lnTo>
                      <a:pt x="228198" y="2537892"/>
                    </a:lnTo>
                    <a:lnTo>
                      <a:pt x="206081" y="2495380"/>
                    </a:lnTo>
                    <a:lnTo>
                      <a:pt x="184954" y="2451798"/>
                    </a:lnTo>
                    <a:lnTo>
                      <a:pt x="164840" y="2407180"/>
                    </a:lnTo>
                    <a:lnTo>
                      <a:pt x="145762" y="2361559"/>
                    </a:lnTo>
                    <a:lnTo>
                      <a:pt x="127744" y="2314968"/>
                    </a:lnTo>
                    <a:lnTo>
                      <a:pt x="110810" y="2267442"/>
                    </a:lnTo>
                    <a:lnTo>
                      <a:pt x="94983" y="2219013"/>
                    </a:lnTo>
                    <a:lnTo>
                      <a:pt x="80287" y="2169715"/>
                    </a:lnTo>
                    <a:lnTo>
                      <a:pt x="66746" y="2119581"/>
                    </a:lnTo>
                    <a:lnTo>
                      <a:pt x="54382" y="2068644"/>
                    </a:lnTo>
                    <a:lnTo>
                      <a:pt x="43220" y="2016939"/>
                    </a:lnTo>
                    <a:lnTo>
                      <a:pt x="33282" y="1964498"/>
                    </a:lnTo>
                    <a:lnTo>
                      <a:pt x="24593" y="1911355"/>
                    </a:lnTo>
                    <a:lnTo>
                      <a:pt x="17177" y="1857544"/>
                    </a:lnTo>
                    <a:lnTo>
                      <a:pt x="11056" y="1803097"/>
                    </a:lnTo>
                    <a:lnTo>
                      <a:pt x="6254" y="1748048"/>
                    </a:lnTo>
                    <a:lnTo>
                      <a:pt x="2795" y="1692431"/>
                    </a:lnTo>
                    <a:lnTo>
                      <a:pt x="702" y="1636279"/>
                    </a:lnTo>
                    <a:lnTo>
                      <a:pt x="0" y="1579626"/>
                    </a:lnTo>
                    <a:close/>
                  </a:path>
                </a:pathLst>
              </a:custGeom>
              <a:ln w="57912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5" name="object 45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7977" y="1920777"/>
                <a:ext cx="1393144" cy="1059628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7965948" y="2638044"/>
                <a:ext cx="492759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2759" h="408939">
                    <a:moveTo>
                      <a:pt x="288035" y="0"/>
                    </a:moveTo>
                    <a:lnTo>
                      <a:pt x="288035" y="102107"/>
                    </a:lnTo>
                    <a:lnTo>
                      <a:pt x="0" y="102107"/>
                    </a:lnTo>
                    <a:lnTo>
                      <a:pt x="0" y="306323"/>
                    </a:lnTo>
                    <a:lnTo>
                      <a:pt x="288035" y="306323"/>
                    </a:lnTo>
                    <a:lnTo>
                      <a:pt x="288035" y="408431"/>
                    </a:lnTo>
                    <a:lnTo>
                      <a:pt x="492251" y="204215"/>
                    </a:lnTo>
                    <a:lnTo>
                      <a:pt x="288035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7965948" y="2638044"/>
                <a:ext cx="492759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2759" h="408939">
                    <a:moveTo>
                      <a:pt x="0" y="102107"/>
                    </a:moveTo>
                    <a:lnTo>
                      <a:pt x="288035" y="102107"/>
                    </a:lnTo>
                    <a:lnTo>
                      <a:pt x="288035" y="0"/>
                    </a:lnTo>
                    <a:lnTo>
                      <a:pt x="492251" y="204215"/>
                    </a:lnTo>
                    <a:lnTo>
                      <a:pt x="288035" y="408431"/>
                    </a:lnTo>
                    <a:lnTo>
                      <a:pt x="288035" y="306323"/>
                    </a:lnTo>
                    <a:lnTo>
                      <a:pt x="0" y="306323"/>
                    </a:lnTo>
                    <a:lnTo>
                      <a:pt x="0" y="102107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6135624" y="1263395"/>
                <a:ext cx="2226945" cy="3159760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3159760">
                    <a:moveTo>
                      <a:pt x="0" y="1579626"/>
                    </a:moveTo>
                    <a:lnTo>
                      <a:pt x="702" y="1522972"/>
                    </a:lnTo>
                    <a:lnTo>
                      <a:pt x="2795" y="1466820"/>
                    </a:lnTo>
                    <a:lnTo>
                      <a:pt x="6254" y="1411203"/>
                    </a:lnTo>
                    <a:lnTo>
                      <a:pt x="11056" y="1356154"/>
                    </a:lnTo>
                    <a:lnTo>
                      <a:pt x="17177" y="1301707"/>
                    </a:lnTo>
                    <a:lnTo>
                      <a:pt x="24593" y="1247896"/>
                    </a:lnTo>
                    <a:lnTo>
                      <a:pt x="33282" y="1194753"/>
                    </a:lnTo>
                    <a:lnTo>
                      <a:pt x="43220" y="1142312"/>
                    </a:lnTo>
                    <a:lnTo>
                      <a:pt x="54382" y="1090607"/>
                    </a:lnTo>
                    <a:lnTo>
                      <a:pt x="66746" y="1039670"/>
                    </a:lnTo>
                    <a:lnTo>
                      <a:pt x="80287" y="989536"/>
                    </a:lnTo>
                    <a:lnTo>
                      <a:pt x="94983" y="940238"/>
                    </a:lnTo>
                    <a:lnTo>
                      <a:pt x="110810" y="891809"/>
                    </a:lnTo>
                    <a:lnTo>
                      <a:pt x="127744" y="844283"/>
                    </a:lnTo>
                    <a:lnTo>
                      <a:pt x="145762" y="797692"/>
                    </a:lnTo>
                    <a:lnTo>
                      <a:pt x="164840" y="752071"/>
                    </a:lnTo>
                    <a:lnTo>
                      <a:pt x="184954" y="707453"/>
                    </a:lnTo>
                    <a:lnTo>
                      <a:pt x="206081" y="663871"/>
                    </a:lnTo>
                    <a:lnTo>
                      <a:pt x="228198" y="621359"/>
                    </a:lnTo>
                    <a:lnTo>
                      <a:pt x="251280" y="579950"/>
                    </a:lnTo>
                    <a:lnTo>
                      <a:pt x="275305" y="539678"/>
                    </a:lnTo>
                    <a:lnTo>
                      <a:pt x="300249" y="500575"/>
                    </a:lnTo>
                    <a:lnTo>
                      <a:pt x="326088" y="462676"/>
                    </a:lnTo>
                    <a:lnTo>
                      <a:pt x="352798" y="426014"/>
                    </a:lnTo>
                    <a:lnTo>
                      <a:pt x="380357" y="390622"/>
                    </a:lnTo>
                    <a:lnTo>
                      <a:pt x="408740" y="356534"/>
                    </a:lnTo>
                    <a:lnTo>
                      <a:pt x="437924" y="323782"/>
                    </a:lnTo>
                    <a:lnTo>
                      <a:pt x="467886" y="292402"/>
                    </a:lnTo>
                    <a:lnTo>
                      <a:pt x="498602" y="262425"/>
                    </a:lnTo>
                    <a:lnTo>
                      <a:pt x="530047" y="233885"/>
                    </a:lnTo>
                    <a:lnTo>
                      <a:pt x="562200" y="206816"/>
                    </a:lnTo>
                    <a:lnTo>
                      <a:pt x="595036" y="181252"/>
                    </a:lnTo>
                    <a:lnTo>
                      <a:pt x="628531" y="157225"/>
                    </a:lnTo>
                    <a:lnTo>
                      <a:pt x="662663" y="134768"/>
                    </a:lnTo>
                    <a:lnTo>
                      <a:pt x="697407" y="113917"/>
                    </a:lnTo>
                    <a:lnTo>
                      <a:pt x="732740" y="94703"/>
                    </a:lnTo>
                    <a:lnTo>
                      <a:pt x="768638" y="77161"/>
                    </a:lnTo>
                    <a:lnTo>
                      <a:pt x="805078" y="61323"/>
                    </a:lnTo>
                    <a:lnTo>
                      <a:pt x="842037" y="47223"/>
                    </a:lnTo>
                    <a:lnTo>
                      <a:pt x="879490" y="34895"/>
                    </a:lnTo>
                    <a:lnTo>
                      <a:pt x="917415" y="24372"/>
                    </a:lnTo>
                    <a:lnTo>
                      <a:pt x="955787" y="15687"/>
                    </a:lnTo>
                    <a:lnTo>
                      <a:pt x="994584" y="8874"/>
                    </a:lnTo>
                    <a:lnTo>
                      <a:pt x="1033780" y="3966"/>
                    </a:lnTo>
                    <a:lnTo>
                      <a:pt x="1073354" y="997"/>
                    </a:lnTo>
                    <a:lnTo>
                      <a:pt x="1113281" y="0"/>
                    </a:lnTo>
                    <a:lnTo>
                      <a:pt x="1153209" y="997"/>
                    </a:lnTo>
                    <a:lnTo>
                      <a:pt x="1192783" y="3966"/>
                    </a:lnTo>
                    <a:lnTo>
                      <a:pt x="1231979" y="8874"/>
                    </a:lnTo>
                    <a:lnTo>
                      <a:pt x="1270776" y="15687"/>
                    </a:lnTo>
                    <a:lnTo>
                      <a:pt x="1309148" y="24372"/>
                    </a:lnTo>
                    <a:lnTo>
                      <a:pt x="1347073" y="34895"/>
                    </a:lnTo>
                    <a:lnTo>
                      <a:pt x="1384526" y="47223"/>
                    </a:lnTo>
                    <a:lnTo>
                      <a:pt x="1421485" y="61323"/>
                    </a:lnTo>
                    <a:lnTo>
                      <a:pt x="1457925" y="77161"/>
                    </a:lnTo>
                    <a:lnTo>
                      <a:pt x="1493823" y="94703"/>
                    </a:lnTo>
                    <a:lnTo>
                      <a:pt x="1529156" y="113917"/>
                    </a:lnTo>
                    <a:lnTo>
                      <a:pt x="1563900" y="134768"/>
                    </a:lnTo>
                    <a:lnTo>
                      <a:pt x="1598032" y="157225"/>
                    </a:lnTo>
                    <a:lnTo>
                      <a:pt x="1631527" y="181252"/>
                    </a:lnTo>
                    <a:lnTo>
                      <a:pt x="1664363" y="206816"/>
                    </a:lnTo>
                    <a:lnTo>
                      <a:pt x="1696516" y="233885"/>
                    </a:lnTo>
                    <a:lnTo>
                      <a:pt x="1727961" y="262425"/>
                    </a:lnTo>
                    <a:lnTo>
                      <a:pt x="1758677" y="292402"/>
                    </a:lnTo>
                    <a:lnTo>
                      <a:pt x="1788639" y="323782"/>
                    </a:lnTo>
                    <a:lnTo>
                      <a:pt x="1817823" y="356534"/>
                    </a:lnTo>
                    <a:lnTo>
                      <a:pt x="1846206" y="390622"/>
                    </a:lnTo>
                    <a:lnTo>
                      <a:pt x="1873765" y="426014"/>
                    </a:lnTo>
                    <a:lnTo>
                      <a:pt x="1900475" y="462676"/>
                    </a:lnTo>
                    <a:lnTo>
                      <a:pt x="1926314" y="500575"/>
                    </a:lnTo>
                    <a:lnTo>
                      <a:pt x="1951258" y="539678"/>
                    </a:lnTo>
                    <a:lnTo>
                      <a:pt x="1975283" y="579950"/>
                    </a:lnTo>
                    <a:lnTo>
                      <a:pt x="1998365" y="621359"/>
                    </a:lnTo>
                    <a:lnTo>
                      <a:pt x="2020482" y="663871"/>
                    </a:lnTo>
                    <a:lnTo>
                      <a:pt x="2041609" y="707453"/>
                    </a:lnTo>
                    <a:lnTo>
                      <a:pt x="2061723" y="752071"/>
                    </a:lnTo>
                    <a:lnTo>
                      <a:pt x="2080801" y="797692"/>
                    </a:lnTo>
                    <a:lnTo>
                      <a:pt x="2098819" y="844283"/>
                    </a:lnTo>
                    <a:lnTo>
                      <a:pt x="2115753" y="891809"/>
                    </a:lnTo>
                    <a:lnTo>
                      <a:pt x="2131580" y="940238"/>
                    </a:lnTo>
                    <a:lnTo>
                      <a:pt x="2146276" y="989536"/>
                    </a:lnTo>
                    <a:lnTo>
                      <a:pt x="2159817" y="1039670"/>
                    </a:lnTo>
                    <a:lnTo>
                      <a:pt x="2172181" y="1090607"/>
                    </a:lnTo>
                    <a:lnTo>
                      <a:pt x="2183343" y="1142312"/>
                    </a:lnTo>
                    <a:lnTo>
                      <a:pt x="2193281" y="1194753"/>
                    </a:lnTo>
                    <a:lnTo>
                      <a:pt x="2201970" y="1247896"/>
                    </a:lnTo>
                    <a:lnTo>
                      <a:pt x="2209386" y="1301707"/>
                    </a:lnTo>
                    <a:lnTo>
                      <a:pt x="2215507" y="1356154"/>
                    </a:lnTo>
                    <a:lnTo>
                      <a:pt x="2220309" y="1411203"/>
                    </a:lnTo>
                    <a:lnTo>
                      <a:pt x="2223768" y="1466820"/>
                    </a:lnTo>
                    <a:lnTo>
                      <a:pt x="2225861" y="1522972"/>
                    </a:lnTo>
                    <a:lnTo>
                      <a:pt x="2226564" y="1579626"/>
                    </a:lnTo>
                    <a:lnTo>
                      <a:pt x="2225861" y="1636279"/>
                    </a:lnTo>
                    <a:lnTo>
                      <a:pt x="2223768" y="1692431"/>
                    </a:lnTo>
                    <a:lnTo>
                      <a:pt x="2220309" y="1748048"/>
                    </a:lnTo>
                    <a:lnTo>
                      <a:pt x="2215507" y="1803097"/>
                    </a:lnTo>
                    <a:lnTo>
                      <a:pt x="2209386" y="1857544"/>
                    </a:lnTo>
                    <a:lnTo>
                      <a:pt x="2201970" y="1911355"/>
                    </a:lnTo>
                    <a:lnTo>
                      <a:pt x="2193281" y="1964498"/>
                    </a:lnTo>
                    <a:lnTo>
                      <a:pt x="2183343" y="2016939"/>
                    </a:lnTo>
                    <a:lnTo>
                      <a:pt x="2172181" y="2068644"/>
                    </a:lnTo>
                    <a:lnTo>
                      <a:pt x="2159817" y="2119581"/>
                    </a:lnTo>
                    <a:lnTo>
                      <a:pt x="2146276" y="2169715"/>
                    </a:lnTo>
                    <a:lnTo>
                      <a:pt x="2131580" y="2219013"/>
                    </a:lnTo>
                    <a:lnTo>
                      <a:pt x="2115753" y="2267442"/>
                    </a:lnTo>
                    <a:lnTo>
                      <a:pt x="2098819" y="2314968"/>
                    </a:lnTo>
                    <a:lnTo>
                      <a:pt x="2080801" y="2361559"/>
                    </a:lnTo>
                    <a:lnTo>
                      <a:pt x="2061723" y="2407180"/>
                    </a:lnTo>
                    <a:lnTo>
                      <a:pt x="2041609" y="2451798"/>
                    </a:lnTo>
                    <a:lnTo>
                      <a:pt x="2020482" y="2495380"/>
                    </a:lnTo>
                    <a:lnTo>
                      <a:pt x="1998365" y="2537892"/>
                    </a:lnTo>
                    <a:lnTo>
                      <a:pt x="1975283" y="2579301"/>
                    </a:lnTo>
                    <a:lnTo>
                      <a:pt x="1951258" y="2619573"/>
                    </a:lnTo>
                    <a:lnTo>
                      <a:pt x="1926314" y="2658676"/>
                    </a:lnTo>
                    <a:lnTo>
                      <a:pt x="1900475" y="2696575"/>
                    </a:lnTo>
                    <a:lnTo>
                      <a:pt x="1873765" y="2733237"/>
                    </a:lnTo>
                    <a:lnTo>
                      <a:pt x="1846206" y="2768629"/>
                    </a:lnTo>
                    <a:lnTo>
                      <a:pt x="1817823" y="2802717"/>
                    </a:lnTo>
                    <a:lnTo>
                      <a:pt x="1788639" y="2835469"/>
                    </a:lnTo>
                    <a:lnTo>
                      <a:pt x="1758677" y="2866849"/>
                    </a:lnTo>
                    <a:lnTo>
                      <a:pt x="1727961" y="2896826"/>
                    </a:lnTo>
                    <a:lnTo>
                      <a:pt x="1696516" y="2925366"/>
                    </a:lnTo>
                    <a:lnTo>
                      <a:pt x="1664363" y="2952435"/>
                    </a:lnTo>
                    <a:lnTo>
                      <a:pt x="1631527" y="2977999"/>
                    </a:lnTo>
                    <a:lnTo>
                      <a:pt x="1598032" y="3002026"/>
                    </a:lnTo>
                    <a:lnTo>
                      <a:pt x="1563900" y="3024483"/>
                    </a:lnTo>
                    <a:lnTo>
                      <a:pt x="1529156" y="3045334"/>
                    </a:lnTo>
                    <a:lnTo>
                      <a:pt x="1493823" y="3064548"/>
                    </a:lnTo>
                    <a:lnTo>
                      <a:pt x="1457925" y="3082090"/>
                    </a:lnTo>
                    <a:lnTo>
                      <a:pt x="1421485" y="3097928"/>
                    </a:lnTo>
                    <a:lnTo>
                      <a:pt x="1384526" y="3112028"/>
                    </a:lnTo>
                    <a:lnTo>
                      <a:pt x="1347073" y="3124356"/>
                    </a:lnTo>
                    <a:lnTo>
                      <a:pt x="1309148" y="3134879"/>
                    </a:lnTo>
                    <a:lnTo>
                      <a:pt x="1270776" y="3143564"/>
                    </a:lnTo>
                    <a:lnTo>
                      <a:pt x="1231979" y="3150377"/>
                    </a:lnTo>
                    <a:lnTo>
                      <a:pt x="1192783" y="3155285"/>
                    </a:lnTo>
                    <a:lnTo>
                      <a:pt x="1153209" y="3158254"/>
                    </a:lnTo>
                    <a:lnTo>
                      <a:pt x="1113281" y="3159252"/>
                    </a:lnTo>
                    <a:lnTo>
                      <a:pt x="1073354" y="3158254"/>
                    </a:lnTo>
                    <a:lnTo>
                      <a:pt x="1033780" y="3155285"/>
                    </a:lnTo>
                    <a:lnTo>
                      <a:pt x="994584" y="3150377"/>
                    </a:lnTo>
                    <a:lnTo>
                      <a:pt x="955787" y="3143564"/>
                    </a:lnTo>
                    <a:lnTo>
                      <a:pt x="917415" y="3134879"/>
                    </a:lnTo>
                    <a:lnTo>
                      <a:pt x="879490" y="3124356"/>
                    </a:lnTo>
                    <a:lnTo>
                      <a:pt x="842037" y="3112028"/>
                    </a:lnTo>
                    <a:lnTo>
                      <a:pt x="805078" y="3097928"/>
                    </a:lnTo>
                    <a:lnTo>
                      <a:pt x="768638" y="3082090"/>
                    </a:lnTo>
                    <a:lnTo>
                      <a:pt x="732740" y="3064548"/>
                    </a:lnTo>
                    <a:lnTo>
                      <a:pt x="697407" y="3045334"/>
                    </a:lnTo>
                    <a:lnTo>
                      <a:pt x="662663" y="3024483"/>
                    </a:lnTo>
                    <a:lnTo>
                      <a:pt x="628531" y="3002026"/>
                    </a:lnTo>
                    <a:lnTo>
                      <a:pt x="595036" y="2977999"/>
                    </a:lnTo>
                    <a:lnTo>
                      <a:pt x="562200" y="2952435"/>
                    </a:lnTo>
                    <a:lnTo>
                      <a:pt x="530047" y="2925366"/>
                    </a:lnTo>
                    <a:lnTo>
                      <a:pt x="498602" y="2896826"/>
                    </a:lnTo>
                    <a:lnTo>
                      <a:pt x="467886" y="2866849"/>
                    </a:lnTo>
                    <a:lnTo>
                      <a:pt x="437924" y="2835469"/>
                    </a:lnTo>
                    <a:lnTo>
                      <a:pt x="408740" y="2802717"/>
                    </a:lnTo>
                    <a:lnTo>
                      <a:pt x="380357" y="2768629"/>
                    </a:lnTo>
                    <a:lnTo>
                      <a:pt x="352798" y="2733237"/>
                    </a:lnTo>
                    <a:lnTo>
                      <a:pt x="326088" y="2696575"/>
                    </a:lnTo>
                    <a:lnTo>
                      <a:pt x="300249" y="2658676"/>
                    </a:lnTo>
                    <a:lnTo>
                      <a:pt x="275305" y="2619573"/>
                    </a:lnTo>
                    <a:lnTo>
                      <a:pt x="251280" y="2579301"/>
                    </a:lnTo>
                    <a:lnTo>
                      <a:pt x="228198" y="2537892"/>
                    </a:lnTo>
                    <a:lnTo>
                      <a:pt x="206081" y="2495380"/>
                    </a:lnTo>
                    <a:lnTo>
                      <a:pt x="184954" y="2451798"/>
                    </a:lnTo>
                    <a:lnTo>
                      <a:pt x="164840" y="2407180"/>
                    </a:lnTo>
                    <a:lnTo>
                      <a:pt x="145762" y="2361559"/>
                    </a:lnTo>
                    <a:lnTo>
                      <a:pt x="127744" y="2314968"/>
                    </a:lnTo>
                    <a:lnTo>
                      <a:pt x="110810" y="2267442"/>
                    </a:lnTo>
                    <a:lnTo>
                      <a:pt x="94983" y="2219013"/>
                    </a:lnTo>
                    <a:lnTo>
                      <a:pt x="80287" y="2169715"/>
                    </a:lnTo>
                    <a:lnTo>
                      <a:pt x="66746" y="2119581"/>
                    </a:lnTo>
                    <a:lnTo>
                      <a:pt x="54382" y="2068644"/>
                    </a:lnTo>
                    <a:lnTo>
                      <a:pt x="43220" y="2016939"/>
                    </a:lnTo>
                    <a:lnTo>
                      <a:pt x="33282" y="1964498"/>
                    </a:lnTo>
                    <a:lnTo>
                      <a:pt x="24593" y="1911355"/>
                    </a:lnTo>
                    <a:lnTo>
                      <a:pt x="17177" y="1857544"/>
                    </a:lnTo>
                    <a:lnTo>
                      <a:pt x="11056" y="1803097"/>
                    </a:lnTo>
                    <a:lnTo>
                      <a:pt x="6254" y="1748048"/>
                    </a:lnTo>
                    <a:lnTo>
                      <a:pt x="2795" y="1692431"/>
                    </a:lnTo>
                    <a:lnTo>
                      <a:pt x="702" y="1636279"/>
                    </a:lnTo>
                    <a:lnTo>
                      <a:pt x="0" y="1579626"/>
                    </a:lnTo>
                    <a:close/>
                  </a:path>
                </a:pathLst>
              </a:custGeom>
              <a:ln w="57912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8193024" y="1213103"/>
                <a:ext cx="2226945" cy="3159760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3159760">
                    <a:moveTo>
                      <a:pt x="0" y="1579626"/>
                    </a:moveTo>
                    <a:lnTo>
                      <a:pt x="702" y="1522972"/>
                    </a:lnTo>
                    <a:lnTo>
                      <a:pt x="2795" y="1466820"/>
                    </a:lnTo>
                    <a:lnTo>
                      <a:pt x="6254" y="1411203"/>
                    </a:lnTo>
                    <a:lnTo>
                      <a:pt x="11056" y="1356154"/>
                    </a:lnTo>
                    <a:lnTo>
                      <a:pt x="17177" y="1301707"/>
                    </a:lnTo>
                    <a:lnTo>
                      <a:pt x="24593" y="1247896"/>
                    </a:lnTo>
                    <a:lnTo>
                      <a:pt x="33282" y="1194753"/>
                    </a:lnTo>
                    <a:lnTo>
                      <a:pt x="43220" y="1142312"/>
                    </a:lnTo>
                    <a:lnTo>
                      <a:pt x="54382" y="1090607"/>
                    </a:lnTo>
                    <a:lnTo>
                      <a:pt x="66746" y="1039670"/>
                    </a:lnTo>
                    <a:lnTo>
                      <a:pt x="80287" y="989536"/>
                    </a:lnTo>
                    <a:lnTo>
                      <a:pt x="94983" y="940238"/>
                    </a:lnTo>
                    <a:lnTo>
                      <a:pt x="110810" y="891809"/>
                    </a:lnTo>
                    <a:lnTo>
                      <a:pt x="127744" y="844283"/>
                    </a:lnTo>
                    <a:lnTo>
                      <a:pt x="145762" y="797692"/>
                    </a:lnTo>
                    <a:lnTo>
                      <a:pt x="164840" y="752071"/>
                    </a:lnTo>
                    <a:lnTo>
                      <a:pt x="184954" y="707453"/>
                    </a:lnTo>
                    <a:lnTo>
                      <a:pt x="206081" y="663871"/>
                    </a:lnTo>
                    <a:lnTo>
                      <a:pt x="228198" y="621359"/>
                    </a:lnTo>
                    <a:lnTo>
                      <a:pt x="251280" y="579950"/>
                    </a:lnTo>
                    <a:lnTo>
                      <a:pt x="275305" y="539678"/>
                    </a:lnTo>
                    <a:lnTo>
                      <a:pt x="300249" y="500575"/>
                    </a:lnTo>
                    <a:lnTo>
                      <a:pt x="326088" y="462676"/>
                    </a:lnTo>
                    <a:lnTo>
                      <a:pt x="352798" y="426014"/>
                    </a:lnTo>
                    <a:lnTo>
                      <a:pt x="380357" y="390622"/>
                    </a:lnTo>
                    <a:lnTo>
                      <a:pt x="408740" y="356534"/>
                    </a:lnTo>
                    <a:lnTo>
                      <a:pt x="437924" y="323782"/>
                    </a:lnTo>
                    <a:lnTo>
                      <a:pt x="467886" y="292402"/>
                    </a:lnTo>
                    <a:lnTo>
                      <a:pt x="498602" y="262425"/>
                    </a:lnTo>
                    <a:lnTo>
                      <a:pt x="530047" y="233885"/>
                    </a:lnTo>
                    <a:lnTo>
                      <a:pt x="562200" y="206816"/>
                    </a:lnTo>
                    <a:lnTo>
                      <a:pt x="595036" y="181252"/>
                    </a:lnTo>
                    <a:lnTo>
                      <a:pt x="628531" y="157225"/>
                    </a:lnTo>
                    <a:lnTo>
                      <a:pt x="662663" y="134768"/>
                    </a:lnTo>
                    <a:lnTo>
                      <a:pt x="697407" y="113917"/>
                    </a:lnTo>
                    <a:lnTo>
                      <a:pt x="732740" y="94703"/>
                    </a:lnTo>
                    <a:lnTo>
                      <a:pt x="768638" y="77161"/>
                    </a:lnTo>
                    <a:lnTo>
                      <a:pt x="805078" y="61323"/>
                    </a:lnTo>
                    <a:lnTo>
                      <a:pt x="842037" y="47223"/>
                    </a:lnTo>
                    <a:lnTo>
                      <a:pt x="879490" y="34895"/>
                    </a:lnTo>
                    <a:lnTo>
                      <a:pt x="917415" y="24372"/>
                    </a:lnTo>
                    <a:lnTo>
                      <a:pt x="955787" y="15687"/>
                    </a:lnTo>
                    <a:lnTo>
                      <a:pt x="994584" y="8874"/>
                    </a:lnTo>
                    <a:lnTo>
                      <a:pt x="1033780" y="3966"/>
                    </a:lnTo>
                    <a:lnTo>
                      <a:pt x="1073354" y="997"/>
                    </a:lnTo>
                    <a:lnTo>
                      <a:pt x="1113281" y="0"/>
                    </a:lnTo>
                    <a:lnTo>
                      <a:pt x="1153209" y="997"/>
                    </a:lnTo>
                    <a:lnTo>
                      <a:pt x="1192783" y="3966"/>
                    </a:lnTo>
                    <a:lnTo>
                      <a:pt x="1231979" y="8874"/>
                    </a:lnTo>
                    <a:lnTo>
                      <a:pt x="1270776" y="15687"/>
                    </a:lnTo>
                    <a:lnTo>
                      <a:pt x="1309148" y="24372"/>
                    </a:lnTo>
                    <a:lnTo>
                      <a:pt x="1347073" y="34895"/>
                    </a:lnTo>
                    <a:lnTo>
                      <a:pt x="1384526" y="47223"/>
                    </a:lnTo>
                    <a:lnTo>
                      <a:pt x="1421485" y="61323"/>
                    </a:lnTo>
                    <a:lnTo>
                      <a:pt x="1457925" y="77161"/>
                    </a:lnTo>
                    <a:lnTo>
                      <a:pt x="1493823" y="94703"/>
                    </a:lnTo>
                    <a:lnTo>
                      <a:pt x="1529156" y="113917"/>
                    </a:lnTo>
                    <a:lnTo>
                      <a:pt x="1563900" y="134768"/>
                    </a:lnTo>
                    <a:lnTo>
                      <a:pt x="1598032" y="157225"/>
                    </a:lnTo>
                    <a:lnTo>
                      <a:pt x="1631527" y="181252"/>
                    </a:lnTo>
                    <a:lnTo>
                      <a:pt x="1664363" y="206816"/>
                    </a:lnTo>
                    <a:lnTo>
                      <a:pt x="1696516" y="233885"/>
                    </a:lnTo>
                    <a:lnTo>
                      <a:pt x="1727961" y="262425"/>
                    </a:lnTo>
                    <a:lnTo>
                      <a:pt x="1758677" y="292402"/>
                    </a:lnTo>
                    <a:lnTo>
                      <a:pt x="1788639" y="323782"/>
                    </a:lnTo>
                    <a:lnTo>
                      <a:pt x="1817823" y="356534"/>
                    </a:lnTo>
                    <a:lnTo>
                      <a:pt x="1846206" y="390622"/>
                    </a:lnTo>
                    <a:lnTo>
                      <a:pt x="1873765" y="426014"/>
                    </a:lnTo>
                    <a:lnTo>
                      <a:pt x="1900475" y="462676"/>
                    </a:lnTo>
                    <a:lnTo>
                      <a:pt x="1926314" y="500575"/>
                    </a:lnTo>
                    <a:lnTo>
                      <a:pt x="1951258" y="539678"/>
                    </a:lnTo>
                    <a:lnTo>
                      <a:pt x="1975283" y="579950"/>
                    </a:lnTo>
                    <a:lnTo>
                      <a:pt x="1998365" y="621359"/>
                    </a:lnTo>
                    <a:lnTo>
                      <a:pt x="2020482" y="663871"/>
                    </a:lnTo>
                    <a:lnTo>
                      <a:pt x="2041609" y="707453"/>
                    </a:lnTo>
                    <a:lnTo>
                      <a:pt x="2061723" y="752071"/>
                    </a:lnTo>
                    <a:lnTo>
                      <a:pt x="2080801" y="797692"/>
                    </a:lnTo>
                    <a:lnTo>
                      <a:pt x="2098819" y="844283"/>
                    </a:lnTo>
                    <a:lnTo>
                      <a:pt x="2115753" y="891809"/>
                    </a:lnTo>
                    <a:lnTo>
                      <a:pt x="2131580" y="940238"/>
                    </a:lnTo>
                    <a:lnTo>
                      <a:pt x="2146276" y="989536"/>
                    </a:lnTo>
                    <a:lnTo>
                      <a:pt x="2159817" y="1039670"/>
                    </a:lnTo>
                    <a:lnTo>
                      <a:pt x="2172181" y="1090607"/>
                    </a:lnTo>
                    <a:lnTo>
                      <a:pt x="2183343" y="1142312"/>
                    </a:lnTo>
                    <a:lnTo>
                      <a:pt x="2193281" y="1194753"/>
                    </a:lnTo>
                    <a:lnTo>
                      <a:pt x="2201970" y="1247896"/>
                    </a:lnTo>
                    <a:lnTo>
                      <a:pt x="2209386" y="1301707"/>
                    </a:lnTo>
                    <a:lnTo>
                      <a:pt x="2215507" y="1356154"/>
                    </a:lnTo>
                    <a:lnTo>
                      <a:pt x="2220309" y="1411203"/>
                    </a:lnTo>
                    <a:lnTo>
                      <a:pt x="2223768" y="1466820"/>
                    </a:lnTo>
                    <a:lnTo>
                      <a:pt x="2225861" y="1522972"/>
                    </a:lnTo>
                    <a:lnTo>
                      <a:pt x="2226564" y="1579626"/>
                    </a:lnTo>
                    <a:lnTo>
                      <a:pt x="2225861" y="1636279"/>
                    </a:lnTo>
                    <a:lnTo>
                      <a:pt x="2223768" y="1692431"/>
                    </a:lnTo>
                    <a:lnTo>
                      <a:pt x="2220309" y="1748048"/>
                    </a:lnTo>
                    <a:lnTo>
                      <a:pt x="2215507" y="1803097"/>
                    </a:lnTo>
                    <a:lnTo>
                      <a:pt x="2209386" y="1857544"/>
                    </a:lnTo>
                    <a:lnTo>
                      <a:pt x="2201970" y="1911355"/>
                    </a:lnTo>
                    <a:lnTo>
                      <a:pt x="2193281" y="1964498"/>
                    </a:lnTo>
                    <a:lnTo>
                      <a:pt x="2183343" y="2016939"/>
                    </a:lnTo>
                    <a:lnTo>
                      <a:pt x="2172181" y="2068644"/>
                    </a:lnTo>
                    <a:lnTo>
                      <a:pt x="2159817" y="2119581"/>
                    </a:lnTo>
                    <a:lnTo>
                      <a:pt x="2146276" y="2169715"/>
                    </a:lnTo>
                    <a:lnTo>
                      <a:pt x="2131580" y="2219013"/>
                    </a:lnTo>
                    <a:lnTo>
                      <a:pt x="2115753" y="2267442"/>
                    </a:lnTo>
                    <a:lnTo>
                      <a:pt x="2098819" y="2314968"/>
                    </a:lnTo>
                    <a:lnTo>
                      <a:pt x="2080801" y="2361559"/>
                    </a:lnTo>
                    <a:lnTo>
                      <a:pt x="2061723" y="2407180"/>
                    </a:lnTo>
                    <a:lnTo>
                      <a:pt x="2041609" y="2451798"/>
                    </a:lnTo>
                    <a:lnTo>
                      <a:pt x="2020482" y="2495380"/>
                    </a:lnTo>
                    <a:lnTo>
                      <a:pt x="1998365" y="2537892"/>
                    </a:lnTo>
                    <a:lnTo>
                      <a:pt x="1975283" y="2579301"/>
                    </a:lnTo>
                    <a:lnTo>
                      <a:pt x="1951258" y="2619573"/>
                    </a:lnTo>
                    <a:lnTo>
                      <a:pt x="1926314" y="2658676"/>
                    </a:lnTo>
                    <a:lnTo>
                      <a:pt x="1900475" y="2696575"/>
                    </a:lnTo>
                    <a:lnTo>
                      <a:pt x="1873765" y="2733237"/>
                    </a:lnTo>
                    <a:lnTo>
                      <a:pt x="1846206" y="2768629"/>
                    </a:lnTo>
                    <a:lnTo>
                      <a:pt x="1817823" y="2802717"/>
                    </a:lnTo>
                    <a:lnTo>
                      <a:pt x="1788639" y="2835469"/>
                    </a:lnTo>
                    <a:lnTo>
                      <a:pt x="1758677" y="2866849"/>
                    </a:lnTo>
                    <a:lnTo>
                      <a:pt x="1727961" y="2896826"/>
                    </a:lnTo>
                    <a:lnTo>
                      <a:pt x="1696516" y="2925366"/>
                    </a:lnTo>
                    <a:lnTo>
                      <a:pt x="1664363" y="2952435"/>
                    </a:lnTo>
                    <a:lnTo>
                      <a:pt x="1631527" y="2977999"/>
                    </a:lnTo>
                    <a:lnTo>
                      <a:pt x="1598032" y="3002026"/>
                    </a:lnTo>
                    <a:lnTo>
                      <a:pt x="1563900" y="3024483"/>
                    </a:lnTo>
                    <a:lnTo>
                      <a:pt x="1529156" y="3045334"/>
                    </a:lnTo>
                    <a:lnTo>
                      <a:pt x="1493823" y="3064548"/>
                    </a:lnTo>
                    <a:lnTo>
                      <a:pt x="1457925" y="3082090"/>
                    </a:lnTo>
                    <a:lnTo>
                      <a:pt x="1421485" y="3097928"/>
                    </a:lnTo>
                    <a:lnTo>
                      <a:pt x="1384526" y="3112028"/>
                    </a:lnTo>
                    <a:lnTo>
                      <a:pt x="1347073" y="3124356"/>
                    </a:lnTo>
                    <a:lnTo>
                      <a:pt x="1309148" y="3134879"/>
                    </a:lnTo>
                    <a:lnTo>
                      <a:pt x="1270776" y="3143564"/>
                    </a:lnTo>
                    <a:lnTo>
                      <a:pt x="1231979" y="3150377"/>
                    </a:lnTo>
                    <a:lnTo>
                      <a:pt x="1192783" y="3155285"/>
                    </a:lnTo>
                    <a:lnTo>
                      <a:pt x="1153209" y="3158254"/>
                    </a:lnTo>
                    <a:lnTo>
                      <a:pt x="1113281" y="3159252"/>
                    </a:lnTo>
                    <a:lnTo>
                      <a:pt x="1073354" y="3158254"/>
                    </a:lnTo>
                    <a:lnTo>
                      <a:pt x="1033780" y="3155285"/>
                    </a:lnTo>
                    <a:lnTo>
                      <a:pt x="994584" y="3150377"/>
                    </a:lnTo>
                    <a:lnTo>
                      <a:pt x="955787" y="3143564"/>
                    </a:lnTo>
                    <a:lnTo>
                      <a:pt x="917415" y="3134879"/>
                    </a:lnTo>
                    <a:lnTo>
                      <a:pt x="879490" y="3124356"/>
                    </a:lnTo>
                    <a:lnTo>
                      <a:pt x="842037" y="3112028"/>
                    </a:lnTo>
                    <a:lnTo>
                      <a:pt x="805078" y="3097928"/>
                    </a:lnTo>
                    <a:lnTo>
                      <a:pt x="768638" y="3082090"/>
                    </a:lnTo>
                    <a:lnTo>
                      <a:pt x="732740" y="3064548"/>
                    </a:lnTo>
                    <a:lnTo>
                      <a:pt x="697407" y="3045334"/>
                    </a:lnTo>
                    <a:lnTo>
                      <a:pt x="662663" y="3024483"/>
                    </a:lnTo>
                    <a:lnTo>
                      <a:pt x="628531" y="3002026"/>
                    </a:lnTo>
                    <a:lnTo>
                      <a:pt x="595036" y="2977999"/>
                    </a:lnTo>
                    <a:lnTo>
                      <a:pt x="562200" y="2952435"/>
                    </a:lnTo>
                    <a:lnTo>
                      <a:pt x="530047" y="2925366"/>
                    </a:lnTo>
                    <a:lnTo>
                      <a:pt x="498602" y="2896826"/>
                    </a:lnTo>
                    <a:lnTo>
                      <a:pt x="467886" y="2866849"/>
                    </a:lnTo>
                    <a:lnTo>
                      <a:pt x="437924" y="2835469"/>
                    </a:lnTo>
                    <a:lnTo>
                      <a:pt x="408740" y="2802717"/>
                    </a:lnTo>
                    <a:lnTo>
                      <a:pt x="380357" y="2768629"/>
                    </a:lnTo>
                    <a:lnTo>
                      <a:pt x="352798" y="2733237"/>
                    </a:lnTo>
                    <a:lnTo>
                      <a:pt x="326088" y="2696575"/>
                    </a:lnTo>
                    <a:lnTo>
                      <a:pt x="300249" y="2658676"/>
                    </a:lnTo>
                    <a:lnTo>
                      <a:pt x="275305" y="2619573"/>
                    </a:lnTo>
                    <a:lnTo>
                      <a:pt x="251280" y="2579301"/>
                    </a:lnTo>
                    <a:lnTo>
                      <a:pt x="228198" y="2537892"/>
                    </a:lnTo>
                    <a:lnTo>
                      <a:pt x="206081" y="2495380"/>
                    </a:lnTo>
                    <a:lnTo>
                      <a:pt x="184954" y="2451798"/>
                    </a:lnTo>
                    <a:lnTo>
                      <a:pt x="164840" y="2407180"/>
                    </a:lnTo>
                    <a:lnTo>
                      <a:pt x="145762" y="2361559"/>
                    </a:lnTo>
                    <a:lnTo>
                      <a:pt x="127744" y="2314968"/>
                    </a:lnTo>
                    <a:lnTo>
                      <a:pt x="110810" y="2267442"/>
                    </a:lnTo>
                    <a:lnTo>
                      <a:pt x="94983" y="2219013"/>
                    </a:lnTo>
                    <a:lnTo>
                      <a:pt x="80287" y="2169715"/>
                    </a:lnTo>
                    <a:lnTo>
                      <a:pt x="66746" y="2119581"/>
                    </a:lnTo>
                    <a:lnTo>
                      <a:pt x="54382" y="2068644"/>
                    </a:lnTo>
                    <a:lnTo>
                      <a:pt x="43220" y="2016939"/>
                    </a:lnTo>
                    <a:lnTo>
                      <a:pt x="33282" y="1964498"/>
                    </a:lnTo>
                    <a:lnTo>
                      <a:pt x="24593" y="1911355"/>
                    </a:lnTo>
                    <a:lnTo>
                      <a:pt x="17177" y="1857544"/>
                    </a:lnTo>
                    <a:lnTo>
                      <a:pt x="11056" y="1803097"/>
                    </a:lnTo>
                    <a:lnTo>
                      <a:pt x="6254" y="1748048"/>
                    </a:lnTo>
                    <a:lnTo>
                      <a:pt x="2795" y="1692431"/>
                    </a:lnTo>
                    <a:lnTo>
                      <a:pt x="702" y="1636279"/>
                    </a:lnTo>
                    <a:lnTo>
                      <a:pt x="0" y="1579626"/>
                    </a:lnTo>
                    <a:close/>
                  </a:path>
                </a:pathLst>
              </a:custGeom>
              <a:ln w="57912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2" name="object 52"/>
            <p:cNvGrpSpPr/>
            <p:nvPr/>
          </p:nvGrpSpPr>
          <p:grpSpPr>
            <a:xfrm>
              <a:off x="2816962" y="4799258"/>
              <a:ext cx="1409700" cy="788035"/>
              <a:chOff x="4364735" y="4581144"/>
              <a:chExt cx="1409700" cy="788035"/>
            </a:xfrm>
          </p:grpSpPr>
          <p:pic>
            <p:nvPicPr>
              <p:cNvPr id="53" name="object 53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587441" y="4714126"/>
                <a:ext cx="897243" cy="188009"/>
              </a:xfrm>
              <a:prstGeom prst="rect">
                <a:avLst/>
              </a:prstGeom>
            </p:spPr>
          </p:pic>
          <p:pic>
            <p:nvPicPr>
              <p:cNvPr id="54" name="object 54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327903" y="4581144"/>
                <a:ext cx="384048" cy="513588"/>
              </a:xfrm>
              <a:prstGeom prst="rect">
                <a:avLst/>
              </a:prstGeom>
            </p:spPr>
          </p:pic>
          <p:pic>
            <p:nvPicPr>
              <p:cNvPr id="55" name="object 55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364735" y="4855464"/>
                <a:ext cx="1409700" cy="513588"/>
              </a:xfrm>
              <a:prstGeom prst="rect">
                <a:avLst/>
              </a:prstGeom>
            </p:spPr>
          </p:pic>
        </p:grpSp>
        <p:sp>
          <p:nvSpPr>
            <p:cNvPr id="56" name="object 56"/>
            <p:cNvSpPr txBox="1"/>
            <p:nvPr/>
          </p:nvSpPr>
          <p:spPr>
            <a:xfrm>
              <a:off x="2958186" y="4856916"/>
              <a:ext cx="112839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223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Data Pre- </a:t>
              </a:r>
              <a:r>
                <a:rPr sz="1800" spc="-490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pr</a:t>
              </a:r>
              <a:r>
                <a:rPr sz="1800" spc="-15" dirty="0">
                  <a:solidFill>
                    <a:srgbClr val="131E63"/>
                  </a:solidFill>
                  <a:latin typeface="Arial"/>
                  <a:cs typeface="Arial"/>
                </a:rPr>
                <a:t>o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cess</a:t>
              </a:r>
              <a:r>
                <a:rPr sz="1800" spc="-15" dirty="0">
                  <a:solidFill>
                    <a:srgbClr val="131E63"/>
                  </a:solidFill>
                  <a:latin typeface="Arial"/>
                  <a:cs typeface="Arial"/>
                </a:rPr>
                <a:t>i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ng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58" name="object 58"/>
            <p:cNvGrpSpPr/>
            <p:nvPr/>
          </p:nvGrpSpPr>
          <p:grpSpPr>
            <a:xfrm>
              <a:off x="4974946" y="4932240"/>
              <a:ext cx="1207135" cy="655320"/>
              <a:chOff x="6522719" y="4714126"/>
              <a:chExt cx="1207135" cy="655320"/>
            </a:xfrm>
          </p:grpSpPr>
          <p:pic>
            <p:nvPicPr>
              <p:cNvPr id="59" name="object 59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708647" y="4714126"/>
                <a:ext cx="832104" cy="188009"/>
              </a:xfrm>
              <a:prstGeom prst="rect">
                <a:avLst/>
              </a:prstGeom>
            </p:spPr>
          </p:pic>
          <p:pic>
            <p:nvPicPr>
              <p:cNvPr id="60" name="object 60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522719" y="4855463"/>
                <a:ext cx="1207007" cy="513588"/>
              </a:xfrm>
              <a:prstGeom prst="rect">
                <a:avLst/>
              </a:prstGeom>
            </p:spPr>
          </p:pic>
        </p:grpSp>
        <p:sp>
          <p:nvSpPr>
            <p:cNvPr id="61" name="object 61"/>
            <p:cNvSpPr txBox="1"/>
            <p:nvPr/>
          </p:nvSpPr>
          <p:spPr>
            <a:xfrm>
              <a:off x="5117695" y="4856916"/>
              <a:ext cx="925194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3937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131E63"/>
                  </a:solidFill>
                  <a:latin typeface="Arial"/>
                  <a:cs typeface="Arial"/>
                </a:rPr>
                <a:t>Variable </a:t>
              </a:r>
              <a:r>
                <a:rPr sz="1800" spc="-490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se</a:t>
              </a:r>
              <a:r>
                <a:rPr sz="1800" spc="-15" dirty="0">
                  <a:solidFill>
                    <a:srgbClr val="131E63"/>
                  </a:solidFill>
                  <a:latin typeface="Arial"/>
                  <a:cs typeface="Arial"/>
                </a:rPr>
                <a:t>l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ecti</a:t>
              </a:r>
              <a:r>
                <a:rPr sz="1800" spc="-15" dirty="0">
                  <a:solidFill>
                    <a:srgbClr val="131E63"/>
                  </a:solidFill>
                  <a:latin typeface="Arial"/>
                  <a:cs typeface="Arial"/>
                </a:rPr>
                <a:t>o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2" name="object 47">
              <a:extLst>
                <a:ext uri="{FF2B5EF4-FFF2-40B4-BE49-F238E27FC236}">
                  <a16:creationId xmlns:a16="http://schemas.microsoft.com/office/drawing/2014/main" id="{7AC4BFE9-9020-42C1-A263-1DE53E30E5D9}"/>
                </a:ext>
              </a:extLst>
            </p:cNvPr>
            <p:cNvGrpSpPr/>
            <p:nvPr/>
          </p:nvGrpSpPr>
          <p:grpSpPr>
            <a:xfrm>
              <a:off x="9031455" y="1321151"/>
              <a:ext cx="640080" cy="3543300"/>
              <a:chOff x="9026652" y="1549908"/>
              <a:chExt cx="640080" cy="3543300"/>
            </a:xfrm>
          </p:grpSpPr>
          <p:sp>
            <p:nvSpPr>
              <p:cNvPr id="63" name="object 48">
                <a:extLst>
                  <a:ext uri="{FF2B5EF4-FFF2-40B4-BE49-F238E27FC236}">
                    <a16:creationId xmlns:a16="http://schemas.microsoft.com/office/drawing/2014/main" id="{545F05DF-833A-431D-A404-0BEAC21F04DF}"/>
                  </a:ext>
                </a:extLst>
              </p:cNvPr>
              <p:cNvSpPr/>
              <p:nvPr/>
            </p:nvSpPr>
            <p:spPr>
              <a:xfrm>
                <a:off x="9032748" y="1556004"/>
                <a:ext cx="628015" cy="3531235"/>
              </a:xfrm>
              <a:custGeom>
                <a:avLst/>
                <a:gdLst/>
                <a:ahLst/>
                <a:cxnLst/>
                <a:rect l="l" t="t" r="r" b="b"/>
                <a:pathLst>
                  <a:path w="628015" h="3531235">
                    <a:moveTo>
                      <a:pt x="407924" y="0"/>
                    </a:moveTo>
                    <a:lnTo>
                      <a:pt x="0" y="0"/>
                    </a:lnTo>
                    <a:lnTo>
                      <a:pt x="0" y="3531108"/>
                    </a:lnTo>
                    <a:lnTo>
                      <a:pt x="407924" y="3531108"/>
                    </a:lnTo>
                    <a:lnTo>
                      <a:pt x="407924" y="1844040"/>
                    </a:lnTo>
                    <a:lnTo>
                      <a:pt x="470916" y="1844040"/>
                    </a:lnTo>
                    <a:lnTo>
                      <a:pt x="470916" y="1922526"/>
                    </a:lnTo>
                    <a:lnTo>
                      <a:pt x="627887" y="1765554"/>
                    </a:lnTo>
                    <a:lnTo>
                      <a:pt x="470916" y="1608582"/>
                    </a:lnTo>
                    <a:lnTo>
                      <a:pt x="470916" y="1687068"/>
                    </a:lnTo>
                    <a:lnTo>
                      <a:pt x="407924" y="1687068"/>
                    </a:lnTo>
                    <a:lnTo>
                      <a:pt x="407924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49">
                <a:extLst>
                  <a:ext uri="{FF2B5EF4-FFF2-40B4-BE49-F238E27FC236}">
                    <a16:creationId xmlns:a16="http://schemas.microsoft.com/office/drawing/2014/main" id="{25B5DD26-76A0-4C35-9920-659C616EE2DA}"/>
                  </a:ext>
                </a:extLst>
              </p:cNvPr>
              <p:cNvSpPr/>
              <p:nvPr/>
            </p:nvSpPr>
            <p:spPr>
              <a:xfrm>
                <a:off x="9032748" y="1556004"/>
                <a:ext cx="628015" cy="3531235"/>
              </a:xfrm>
              <a:custGeom>
                <a:avLst/>
                <a:gdLst/>
                <a:ahLst/>
                <a:cxnLst/>
                <a:rect l="l" t="t" r="r" b="b"/>
                <a:pathLst>
                  <a:path w="628015" h="3531235">
                    <a:moveTo>
                      <a:pt x="0" y="0"/>
                    </a:moveTo>
                    <a:lnTo>
                      <a:pt x="407924" y="0"/>
                    </a:lnTo>
                    <a:lnTo>
                      <a:pt x="407924" y="1687068"/>
                    </a:lnTo>
                    <a:lnTo>
                      <a:pt x="470916" y="1687068"/>
                    </a:lnTo>
                    <a:lnTo>
                      <a:pt x="470916" y="1608582"/>
                    </a:lnTo>
                    <a:lnTo>
                      <a:pt x="627887" y="1765554"/>
                    </a:lnTo>
                    <a:lnTo>
                      <a:pt x="470916" y="1922526"/>
                    </a:lnTo>
                    <a:lnTo>
                      <a:pt x="470916" y="1844040"/>
                    </a:lnTo>
                    <a:lnTo>
                      <a:pt x="407924" y="1844040"/>
                    </a:lnTo>
                    <a:lnTo>
                      <a:pt x="407924" y="3531108"/>
                    </a:lnTo>
                    <a:lnTo>
                      <a:pt x="0" y="3531108"/>
                    </a:lnTo>
                    <a:lnTo>
                      <a:pt x="0" y="0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7" name="object 50">
              <a:extLst>
                <a:ext uri="{FF2B5EF4-FFF2-40B4-BE49-F238E27FC236}">
                  <a16:creationId xmlns:a16="http://schemas.microsoft.com/office/drawing/2014/main" id="{9D5A8C67-25A6-4C63-923E-2DA7CBE5BEF8}"/>
                </a:ext>
              </a:extLst>
            </p:cNvPr>
            <p:cNvSpPr/>
            <p:nvPr/>
          </p:nvSpPr>
          <p:spPr>
            <a:xfrm>
              <a:off x="9842905" y="2073100"/>
              <a:ext cx="1556385" cy="905510"/>
            </a:xfrm>
            <a:custGeom>
              <a:avLst/>
              <a:gdLst/>
              <a:ahLst/>
              <a:cxnLst/>
              <a:rect l="l" t="t" r="r" b="b"/>
              <a:pathLst>
                <a:path w="1556384" h="905510">
                  <a:moveTo>
                    <a:pt x="1405128" y="0"/>
                  </a:moveTo>
                  <a:lnTo>
                    <a:pt x="150875" y="0"/>
                  </a:lnTo>
                  <a:lnTo>
                    <a:pt x="103193" y="7693"/>
                  </a:lnTo>
                  <a:lnTo>
                    <a:pt x="61776" y="29114"/>
                  </a:lnTo>
                  <a:lnTo>
                    <a:pt x="29114" y="61776"/>
                  </a:lnTo>
                  <a:lnTo>
                    <a:pt x="7693" y="103193"/>
                  </a:lnTo>
                  <a:lnTo>
                    <a:pt x="0" y="150875"/>
                  </a:lnTo>
                  <a:lnTo>
                    <a:pt x="0" y="754379"/>
                  </a:lnTo>
                  <a:lnTo>
                    <a:pt x="7693" y="802062"/>
                  </a:lnTo>
                  <a:lnTo>
                    <a:pt x="29114" y="843479"/>
                  </a:lnTo>
                  <a:lnTo>
                    <a:pt x="61776" y="876141"/>
                  </a:lnTo>
                  <a:lnTo>
                    <a:pt x="103193" y="897562"/>
                  </a:lnTo>
                  <a:lnTo>
                    <a:pt x="150875" y="905256"/>
                  </a:lnTo>
                  <a:lnTo>
                    <a:pt x="1405128" y="905256"/>
                  </a:lnTo>
                  <a:lnTo>
                    <a:pt x="1452810" y="897562"/>
                  </a:lnTo>
                  <a:lnTo>
                    <a:pt x="1494227" y="876141"/>
                  </a:lnTo>
                  <a:lnTo>
                    <a:pt x="1526889" y="843479"/>
                  </a:lnTo>
                  <a:lnTo>
                    <a:pt x="1548310" y="802062"/>
                  </a:lnTo>
                  <a:lnTo>
                    <a:pt x="1556004" y="754379"/>
                  </a:lnTo>
                  <a:lnTo>
                    <a:pt x="1556004" y="150875"/>
                  </a:lnTo>
                  <a:lnTo>
                    <a:pt x="1548310" y="103193"/>
                  </a:lnTo>
                  <a:lnTo>
                    <a:pt x="1526889" y="61776"/>
                  </a:lnTo>
                  <a:lnTo>
                    <a:pt x="1494227" y="29114"/>
                  </a:lnTo>
                  <a:lnTo>
                    <a:pt x="1452810" y="7693"/>
                  </a:lnTo>
                  <a:lnTo>
                    <a:pt x="1405128" y="0"/>
                  </a:lnTo>
                  <a:close/>
                </a:path>
              </a:pathLst>
            </a:custGeom>
            <a:solidFill>
              <a:srgbClr val="44C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1">
              <a:extLst>
                <a:ext uri="{FF2B5EF4-FFF2-40B4-BE49-F238E27FC236}">
                  <a16:creationId xmlns:a16="http://schemas.microsoft.com/office/drawing/2014/main" id="{74A21324-72AC-4CFD-9FAB-606325561331}"/>
                </a:ext>
              </a:extLst>
            </p:cNvPr>
            <p:cNvSpPr txBox="1"/>
            <p:nvPr/>
          </p:nvSpPr>
          <p:spPr>
            <a:xfrm>
              <a:off x="10019436" y="2370026"/>
              <a:ext cx="12084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Arial"/>
                  <a:cs typeface="Arial"/>
                </a:rPr>
                <a:t>Probab</a:t>
              </a:r>
              <a:r>
                <a:rPr sz="1800" b="1" spc="5" dirty="0">
                  <a:solidFill>
                    <a:srgbClr val="FFFFFF"/>
                  </a:solidFill>
                  <a:latin typeface="Arial"/>
                  <a:cs typeface="Arial"/>
                </a:rPr>
                <a:t>i</a:t>
              </a:r>
              <a:r>
                <a:rPr sz="1800" b="1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r>
                <a:rPr sz="1800" b="1" spc="5" dirty="0">
                  <a:solidFill>
                    <a:srgbClr val="FFFFFF"/>
                  </a:solidFill>
                  <a:latin typeface="Arial"/>
                  <a:cs typeface="Arial"/>
                </a:rPr>
                <a:t>i</a:t>
              </a:r>
              <a:r>
                <a:rPr sz="1800" b="1" spc="-5" dirty="0">
                  <a:solidFill>
                    <a:srgbClr val="FFFFFF"/>
                  </a:solidFill>
                  <a:latin typeface="Arial"/>
                  <a:cs typeface="Arial"/>
                </a:rPr>
                <a:t>ty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9" name="object 52">
              <a:extLst>
                <a:ext uri="{FF2B5EF4-FFF2-40B4-BE49-F238E27FC236}">
                  <a16:creationId xmlns:a16="http://schemas.microsoft.com/office/drawing/2014/main" id="{15CDE720-C2FB-498E-BEB3-638575C2E966}"/>
                </a:ext>
              </a:extLst>
            </p:cNvPr>
            <p:cNvSpPr/>
            <p:nvPr/>
          </p:nvSpPr>
          <p:spPr>
            <a:xfrm>
              <a:off x="9842905" y="3092801"/>
              <a:ext cx="1556385" cy="905510"/>
            </a:xfrm>
            <a:custGeom>
              <a:avLst/>
              <a:gdLst/>
              <a:ahLst/>
              <a:cxnLst/>
              <a:rect l="l" t="t" r="r" b="b"/>
              <a:pathLst>
                <a:path w="1556384" h="905510">
                  <a:moveTo>
                    <a:pt x="1405127" y="0"/>
                  </a:moveTo>
                  <a:lnTo>
                    <a:pt x="150875" y="0"/>
                  </a:lnTo>
                  <a:lnTo>
                    <a:pt x="103193" y="7693"/>
                  </a:lnTo>
                  <a:lnTo>
                    <a:pt x="61776" y="29114"/>
                  </a:lnTo>
                  <a:lnTo>
                    <a:pt x="29114" y="61776"/>
                  </a:lnTo>
                  <a:lnTo>
                    <a:pt x="7693" y="103193"/>
                  </a:lnTo>
                  <a:lnTo>
                    <a:pt x="0" y="150875"/>
                  </a:lnTo>
                  <a:lnTo>
                    <a:pt x="0" y="754380"/>
                  </a:lnTo>
                  <a:lnTo>
                    <a:pt x="7693" y="802062"/>
                  </a:lnTo>
                  <a:lnTo>
                    <a:pt x="29114" y="843479"/>
                  </a:lnTo>
                  <a:lnTo>
                    <a:pt x="61776" y="876141"/>
                  </a:lnTo>
                  <a:lnTo>
                    <a:pt x="103193" y="897562"/>
                  </a:lnTo>
                  <a:lnTo>
                    <a:pt x="150875" y="905256"/>
                  </a:lnTo>
                  <a:lnTo>
                    <a:pt x="1405127" y="905256"/>
                  </a:lnTo>
                  <a:lnTo>
                    <a:pt x="1452810" y="897562"/>
                  </a:lnTo>
                  <a:lnTo>
                    <a:pt x="1494227" y="876141"/>
                  </a:lnTo>
                  <a:lnTo>
                    <a:pt x="1526889" y="843479"/>
                  </a:lnTo>
                  <a:lnTo>
                    <a:pt x="1548310" y="802062"/>
                  </a:lnTo>
                  <a:lnTo>
                    <a:pt x="1556003" y="754380"/>
                  </a:lnTo>
                  <a:lnTo>
                    <a:pt x="1556003" y="150875"/>
                  </a:lnTo>
                  <a:lnTo>
                    <a:pt x="1548310" y="103193"/>
                  </a:lnTo>
                  <a:lnTo>
                    <a:pt x="1526889" y="61776"/>
                  </a:lnTo>
                  <a:lnTo>
                    <a:pt x="1494227" y="29114"/>
                  </a:lnTo>
                  <a:lnTo>
                    <a:pt x="1452810" y="769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3">
              <a:extLst>
                <a:ext uri="{FF2B5EF4-FFF2-40B4-BE49-F238E27FC236}">
                  <a16:creationId xmlns:a16="http://schemas.microsoft.com/office/drawing/2014/main" id="{3BFDEA5F-536D-4741-8DCF-8E0E438642B3}"/>
                </a:ext>
              </a:extLst>
            </p:cNvPr>
            <p:cNvSpPr txBox="1"/>
            <p:nvPr/>
          </p:nvSpPr>
          <p:spPr>
            <a:xfrm>
              <a:off x="9973207" y="3252568"/>
              <a:ext cx="129794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73050" marR="5080" indent="-260985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Arial"/>
                  <a:cs typeface="Arial"/>
                </a:rPr>
                <a:t>Conti</a:t>
              </a:r>
              <a:r>
                <a:rPr sz="1800" b="1" spc="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1800" b="1" dirty="0">
                  <a:solidFill>
                    <a:srgbClr val="FFFFFF"/>
                  </a:solidFill>
                  <a:latin typeface="Arial"/>
                  <a:cs typeface="Arial"/>
                </a:rPr>
                <a:t>u</a:t>
              </a:r>
              <a:r>
                <a:rPr sz="1800" b="1" spc="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800" b="1" dirty="0">
                  <a:solidFill>
                    <a:srgbClr val="FFFFFF"/>
                  </a:solidFill>
                  <a:latin typeface="Arial"/>
                  <a:cs typeface="Arial"/>
                </a:rPr>
                <a:t>us  Output</a:t>
              </a:r>
              <a:endParaRPr sz="1800">
                <a:latin typeface="Arial"/>
                <a:cs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D87C6F-4C16-4D48-9880-40F087E65DC5}"/>
              </a:ext>
            </a:extLst>
          </p:cNvPr>
          <p:cNvGrpSpPr/>
          <p:nvPr/>
        </p:nvGrpSpPr>
        <p:grpSpPr>
          <a:xfrm>
            <a:off x="-6095" y="0"/>
            <a:ext cx="426718" cy="629412"/>
            <a:chOff x="-6095" y="0"/>
            <a:chExt cx="426718" cy="629412"/>
          </a:xfrm>
        </p:grpSpPr>
        <p:grpSp>
          <p:nvGrpSpPr>
            <p:cNvPr id="72" name="object 9">
              <a:extLst>
                <a:ext uri="{FF2B5EF4-FFF2-40B4-BE49-F238E27FC236}">
                  <a16:creationId xmlns:a16="http://schemas.microsoft.com/office/drawing/2014/main" id="{649AB7F0-0DB4-44C6-90E6-9BDB3310A7F7}"/>
                </a:ext>
              </a:extLst>
            </p:cNvPr>
            <p:cNvGrpSpPr/>
            <p:nvPr/>
          </p:nvGrpSpPr>
          <p:grpSpPr>
            <a:xfrm>
              <a:off x="-6095" y="112776"/>
              <a:ext cx="193675" cy="220979"/>
              <a:chOff x="-6095" y="112776"/>
              <a:chExt cx="193675" cy="220979"/>
            </a:xfrm>
          </p:grpSpPr>
          <p:sp>
            <p:nvSpPr>
              <p:cNvPr id="75" name="object 10">
                <a:extLst>
                  <a:ext uri="{FF2B5EF4-FFF2-40B4-BE49-F238E27FC236}">
                    <a16:creationId xmlns:a16="http://schemas.microsoft.com/office/drawing/2014/main" id="{524C5993-70D4-4429-B3AE-C98B4E2BE982}"/>
                  </a:ext>
                </a:extLst>
              </p:cNvPr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181355" y="0"/>
                    </a:moveTo>
                    <a:lnTo>
                      <a:pt x="0" y="0"/>
                    </a:lnTo>
                    <a:lnTo>
                      <a:pt x="0" y="208788"/>
                    </a:lnTo>
                    <a:lnTo>
                      <a:pt x="181355" y="208788"/>
                    </a:lnTo>
                    <a:lnTo>
                      <a:pt x="181355" y="0"/>
                    </a:lnTo>
                    <a:close/>
                  </a:path>
                </a:pathLst>
              </a:custGeom>
              <a:solidFill>
                <a:srgbClr val="1F205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11">
                <a:extLst>
                  <a:ext uri="{FF2B5EF4-FFF2-40B4-BE49-F238E27FC236}">
                    <a16:creationId xmlns:a16="http://schemas.microsoft.com/office/drawing/2014/main" id="{A24CE64F-3D63-4ABB-AAD8-B98D7257461A}"/>
                  </a:ext>
                </a:extLst>
              </p:cNvPr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0" y="208788"/>
                    </a:moveTo>
                    <a:lnTo>
                      <a:pt x="181355" y="208788"/>
                    </a:lnTo>
                    <a:lnTo>
                      <a:pt x="181355" y="0"/>
                    </a:lnTo>
                    <a:lnTo>
                      <a:pt x="0" y="0"/>
                    </a:lnTo>
                  </a:path>
                </a:pathLst>
              </a:custGeom>
              <a:ln w="12192">
                <a:solidFill>
                  <a:srgbClr val="1717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3" name="object 12">
              <a:extLst>
                <a:ext uri="{FF2B5EF4-FFF2-40B4-BE49-F238E27FC236}">
                  <a16:creationId xmlns:a16="http://schemas.microsoft.com/office/drawing/2014/main" id="{25298BCC-DD3A-4E28-A8EB-4C8730B20FC0}"/>
                </a:ext>
              </a:extLst>
            </p:cNvPr>
            <p:cNvSpPr/>
            <p:nvPr/>
          </p:nvSpPr>
          <p:spPr>
            <a:xfrm>
              <a:off x="275843" y="0"/>
              <a:ext cx="144780" cy="119380"/>
            </a:xfrm>
            <a:custGeom>
              <a:avLst/>
              <a:gdLst/>
              <a:ahLst/>
              <a:cxnLst/>
              <a:rect l="l" t="t" r="r" b="b"/>
              <a:pathLst>
                <a:path w="144779" h="119380">
                  <a:moveTo>
                    <a:pt x="0" y="118872"/>
                  </a:moveTo>
                  <a:lnTo>
                    <a:pt x="144779" y="118872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13">
              <a:extLst>
                <a:ext uri="{FF2B5EF4-FFF2-40B4-BE49-F238E27FC236}">
                  <a16:creationId xmlns:a16="http://schemas.microsoft.com/office/drawing/2014/main" id="{35DF92AF-45B3-45FF-A1ED-D642C952ABB5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592" y="419100"/>
              <a:ext cx="210311" cy="210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089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177" y="280187"/>
            <a:ext cx="80660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131E63"/>
                </a:solidFill>
                <a:cs typeface="Arial"/>
              </a:rPr>
              <a:t>Feature</a:t>
            </a:r>
            <a:r>
              <a:rPr sz="4000" spc="20" dirty="0">
                <a:solidFill>
                  <a:srgbClr val="131E63"/>
                </a:solidFill>
                <a:cs typeface="Arial"/>
              </a:rPr>
              <a:t> </a:t>
            </a:r>
            <a:r>
              <a:rPr sz="4000" spc="-5" dirty="0">
                <a:solidFill>
                  <a:srgbClr val="131E63"/>
                </a:solidFill>
                <a:cs typeface="Arial"/>
              </a:rPr>
              <a:t>selection </a:t>
            </a:r>
            <a:r>
              <a:rPr sz="4000" dirty="0">
                <a:solidFill>
                  <a:srgbClr val="131E63"/>
                </a:solidFill>
                <a:cs typeface="Arial"/>
              </a:rPr>
              <a:t>in </a:t>
            </a:r>
            <a:r>
              <a:rPr sz="4000" spc="-5" dirty="0">
                <a:solidFill>
                  <a:srgbClr val="131E63"/>
                </a:solidFill>
                <a:cs typeface="Arial"/>
              </a:rPr>
              <a:t>the</a:t>
            </a:r>
            <a:r>
              <a:rPr sz="4000" dirty="0">
                <a:solidFill>
                  <a:srgbClr val="131E63"/>
                </a:solidFill>
                <a:cs typeface="Arial"/>
              </a:rPr>
              <a:t> </a:t>
            </a:r>
            <a:r>
              <a:rPr sz="4000" spc="-5" dirty="0">
                <a:solidFill>
                  <a:srgbClr val="131E63"/>
                </a:solidFill>
                <a:cs typeface="Arial"/>
              </a:rPr>
              <a:t>pipeline</a:t>
            </a:r>
            <a:endParaRPr sz="40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1363689"/>
            <a:ext cx="7426325" cy="3402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entury Gothic" panose="020B0502020202020204" pitchFamily="34" charset="0"/>
                <a:cs typeface="Calibri"/>
              </a:rPr>
              <a:t>If</a:t>
            </a:r>
            <a:r>
              <a:rPr b="1" dirty="0">
                <a:latin typeface="Century Gothic" panose="020B0502020202020204" pitchFamily="34" charset="0"/>
                <a:cs typeface="Calibri"/>
              </a:rPr>
              <a:t> </a:t>
            </a:r>
            <a:r>
              <a:rPr b="1" spc="-5" dirty="0">
                <a:latin typeface="Century Gothic" panose="020B0502020202020204" pitchFamily="34" charset="0"/>
                <a:cs typeface="Calibri"/>
              </a:rPr>
              <a:t>deploying</a:t>
            </a:r>
            <a:r>
              <a:rPr b="1" dirty="0">
                <a:latin typeface="Century Gothic" panose="020B0502020202020204" pitchFamily="34" charset="0"/>
                <a:cs typeface="Calibri"/>
              </a:rPr>
              <a:t> </a:t>
            </a:r>
            <a:r>
              <a:rPr b="1" spc="-5" dirty="0">
                <a:latin typeface="Century Gothic" panose="020B0502020202020204" pitchFamily="34" charset="0"/>
                <a:cs typeface="Calibri"/>
              </a:rPr>
              <a:t>for</a:t>
            </a:r>
            <a:r>
              <a:rPr b="1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b="1" spc="-10" dirty="0">
                <a:latin typeface="Century Gothic" panose="020B0502020202020204" pitchFamily="34" charset="0"/>
                <a:cs typeface="Calibri"/>
              </a:rPr>
              <a:t>the</a:t>
            </a:r>
            <a:r>
              <a:rPr b="1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b="1" spc="-10" dirty="0">
                <a:latin typeface="Century Gothic" panose="020B0502020202020204" pitchFamily="34" charset="0"/>
                <a:cs typeface="Calibri"/>
              </a:rPr>
              <a:t>first</a:t>
            </a:r>
            <a:r>
              <a:rPr b="1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b="1" spc="-5" dirty="0">
                <a:latin typeface="Century Gothic" panose="020B0502020202020204" pitchFamily="34" charset="0"/>
                <a:cs typeface="Calibri"/>
              </a:rPr>
              <a:t>time,</a:t>
            </a:r>
            <a:endParaRPr dirty="0">
              <a:latin typeface="Century Gothic" panose="020B050202020202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entury Gothic" panose="020B0502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b="1" spc="-10" dirty="0">
                <a:latin typeface="Century Gothic" panose="020B0502020202020204" pitchFamily="34" charset="0"/>
                <a:cs typeface="Calibri"/>
              </a:rPr>
              <a:t>Plus</a:t>
            </a:r>
            <a:endParaRPr dirty="0">
              <a:latin typeface="Century Gothic" panose="020B0502020202020204" pitchFamily="34" charset="0"/>
              <a:cs typeface="Calibri"/>
            </a:endParaRPr>
          </a:p>
          <a:p>
            <a:pPr marL="469900" indent="-369570">
              <a:lnSpc>
                <a:spcPct val="100000"/>
              </a:lnSpc>
              <a:spcBef>
                <a:spcPts val="994"/>
              </a:spcBef>
              <a:buChar char="●"/>
              <a:tabLst>
                <a:tab pos="469900" algn="l"/>
                <a:tab pos="470534" algn="l"/>
              </a:tabLst>
            </a:pPr>
            <a:r>
              <a:rPr spc="-5" dirty="0">
                <a:latin typeface="Century Gothic" panose="020B0502020202020204" pitchFamily="34" charset="0"/>
                <a:cs typeface="Calibri"/>
              </a:rPr>
              <a:t>We</a:t>
            </a:r>
            <a:r>
              <a:rPr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don’t have</a:t>
            </a:r>
            <a:r>
              <a:rPr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10" dirty="0">
                <a:latin typeface="Century Gothic" panose="020B0502020202020204" pitchFamily="34" charset="0"/>
                <a:cs typeface="Calibri"/>
              </a:rPr>
              <a:t>to</a:t>
            </a:r>
            <a:r>
              <a:rPr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10" dirty="0">
                <a:latin typeface="Century Gothic" panose="020B0502020202020204" pitchFamily="34" charset="0"/>
                <a:cs typeface="Calibri"/>
              </a:rPr>
              <a:t>hard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 code</a:t>
            </a:r>
            <a:r>
              <a:rPr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the </a:t>
            </a:r>
            <a:r>
              <a:rPr spc="-10" dirty="0">
                <a:latin typeface="Century Gothic" panose="020B0502020202020204" pitchFamily="34" charset="0"/>
                <a:cs typeface="Calibri"/>
              </a:rPr>
              <a:t>predictive</a:t>
            </a:r>
            <a:r>
              <a:rPr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10" dirty="0">
                <a:latin typeface="Century Gothic" panose="020B0502020202020204" pitchFamily="34" charset="0"/>
                <a:cs typeface="Calibri"/>
              </a:rPr>
              <a:t>features</a:t>
            </a:r>
            <a:endParaRPr dirty="0">
              <a:latin typeface="Century Gothic" panose="020B0502020202020204" pitchFamily="34" charset="0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dirty="0">
              <a:latin typeface="Century Gothic" panose="020B0502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b="1" spc="-10" dirty="0">
                <a:latin typeface="Century Gothic" panose="020B0502020202020204" pitchFamily="34" charset="0"/>
                <a:cs typeface="Calibri"/>
              </a:rPr>
              <a:t>However,</a:t>
            </a:r>
            <a:endParaRPr dirty="0">
              <a:latin typeface="Century Gothic" panose="020B0502020202020204" pitchFamily="34" charset="0"/>
              <a:cs typeface="Calibri"/>
            </a:endParaRPr>
          </a:p>
          <a:p>
            <a:pPr marL="469900" indent="-369570">
              <a:lnSpc>
                <a:spcPct val="100000"/>
              </a:lnSpc>
              <a:spcBef>
                <a:spcPts val="1000"/>
              </a:spcBef>
              <a:buChar char="●"/>
              <a:tabLst>
                <a:tab pos="469900" algn="l"/>
                <a:tab pos="470534" algn="l"/>
              </a:tabLst>
            </a:pPr>
            <a:r>
              <a:rPr spc="-5" dirty="0">
                <a:latin typeface="Century Gothic" panose="020B0502020202020204" pitchFamily="34" charset="0"/>
                <a:cs typeface="Calibri"/>
              </a:rPr>
              <a:t>Need</a:t>
            </a:r>
            <a:r>
              <a:rPr spc="20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to</a:t>
            </a:r>
            <a:r>
              <a:rPr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10" dirty="0">
                <a:latin typeface="Century Gothic" panose="020B0502020202020204" pitchFamily="34" charset="0"/>
                <a:cs typeface="Calibri"/>
              </a:rPr>
              <a:t>deploy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 code</a:t>
            </a:r>
            <a:r>
              <a:rPr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to</a:t>
            </a:r>
            <a:r>
              <a:rPr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engineer</a:t>
            </a:r>
            <a:r>
              <a:rPr spc="25" dirty="0">
                <a:latin typeface="Century Gothic" panose="020B0502020202020204" pitchFamily="34" charset="0"/>
                <a:cs typeface="Calibri"/>
              </a:rPr>
              <a:t> </a:t>
            </a:r>
            <a:r>
              <a:rPr b="1" spc="-5" dirty="0">
                <a:latin typeface="Century Gothic" panose="020B0502020202020204" pitchFamily="34" charset="0"/>
                <a:cs typeface="Calibri"/>
              </a:rPr>
              <a:t>all</a:t>
            </a:r>
            <a:r>
              <a:rPr b="1" spc="-15" dirty="0">
                <a:latin typeface="Century Gothic" panose="020B0502020202020204" pitchFamily="34" charset="0"/>
                <a:cs typeface="Calibri"/>
              </a:rPr>
              <a:t> </a:t>
            </a:r>
            <a:r>
              <a:rPr b="1" spc="-5" dirty="0">
                <a:latin typeface="Century Gothic" panose="020B0502020202020204" pitchFamily="34" charset="0"/>
                <a:cs typeface="Calibri"/>
              </a:rPr>
              <a:t>features</a:t>
            </a:r>
            <a:r>
              <a:rPr b="1" spc="50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in</a:t>
            </a:r>
            <a:r>
              <a:rPr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10" dirty="0">
                <a:latin typeface="Century Gothic" panose="020B0502020202020204" pitchFamily="34" charset="0"/>
                <a:cs typeface="Calibri"/>
              </a:rPr>
              <a:t>the</a:t>
            </a:r>
            <a:r>
              <a:rPr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dataset</a:t>
            </a:r>
            <a:endParaRPr dirty="0">
              <a:latin typeface="Century Gothic" panose="020B0502020202020204" pitchFamily="34" charset="0"/>
              <a:cs typeface="Calibri"/>
            </a:endParaRPr>
          </a:p>
          <a:p>
            <a:pPr marL="469900" marR="5080" indent="-369570">
              <a:lnSpc>
                <a:spcPct val="100000"/>
              </a:lnSpc>
              <a:spcBef>
                <a:spcPts val="994"/>
              </a:spcBef>
              <a:buChar char="●"/>
              <a:tabLst>
                <a:tab pos="469900" algn="l"/>
                <a:tab pos="470534" algn="l"/>
              </a:tabLst>
            </a:pPr>
            <a:r>
              <a:rPr spc="-10" dirty="0">
                <a:latin typeface="Century Gothic" panose="020B0502020202020204" pitchFamily="34" charset="0"/>
                <a:cs typeface="Calibri"/>
              </a:rPr>
              <a:t>Error</a:t>
            </a:r>
            <a:r>
              <a:rPr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10" dirty="0">
                <a:latin typeface="Century Gothic" panose="020B0502020202020204" pitchFamily="34" charset="0"/>
                <a:cs typeface="Calibri"/>
              </a:rPr>
              <a:t>handling</a:t>
            </a:r>
            <a:r>
              <a:rPr spc="-20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and</a:t>
            </a:r>
            <a:r>
              <a:rPr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10" dirty="0">
                <a:latin typeface="Century Gothic" panose="020B0502020202020204" pitchFamily="34" charset="0"/>
                <a:cs typeface="Calibri"/>
              </a:rPr>
              <a:t>unit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testing</a:t>
            </a:r>
            <a:r>
              <a:rPr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for</a:t>
            </a:r>
            <a:r>
              <a:rPr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all</a:t>
            </a:r>
            <a:r>
              <a:rPr spc="-15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the</a:t>
            </a:r>
            <a:r>
              <a:rPr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code</a:t>
            </a:r>
            <a:r>
              <a:rPr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to</a:t>
            </a:r>
            <a:r>
              <a:rPr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5" dirty="0">
                <a:latin typeface="Century Gothic" panose="020B0502020202020204" pitchFamily="34" charset="0"/>
                <a:cs typeface="Calibri"/>
              </a:rPr>
              <a:t>engineering </a:t>
            </a:r>
            <a:r>
              <a:rPr spc="-480" dirty="0">
                <a:latin typeface="Century Gothic" panose="020B0502020202020204" pitchFamily="34" charset="0"/>
                <a:cs typeface="Calibri"/>
              </a:rPr>
              <a:t> </a:t>
            </a:r>
            <a:r>
              <a:rPr spc="-10" dirty="0">
                <a:latin typeface="Century Gothic" panose="020B0502020202020204" pitchFamily="34" charset="0"/>
                <a:cs typeface="Calibri"/>
              </a:rPr>
              <a:t>features</a:t>
            </a:r>
            <a:endParaRPr dirty="0">
              <a:latin typeface="Century Gothic" panose="020B0502020202020204" pitchFamily="34" charset="0"/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465ADB-E1DE-4E4D-94C3-5F74D43E5D7D}"/>
              </a:ext>
            </a:extLst>
          </p:cNvPr>
          <p:cNvGrpSpPr/>
          <p:nvPr/>
        </p:nvGrpSpPr>
        <p:grpSpPr>
          <a:xfrm>
            <a:off x="-6095" y="0"/>
            <a:ext cx="426718" cy="629412"/>
            <a:chOff x="-6095" y="0"/>
            <a:chExt cx="426718" cy="629412"/>
          </a:xfrm>
        </p:grpSpPr>
        <p:grpSp>
          <p:nvGrpSpPr>
            <p:cNvPr id="6" name="object 9">
              <a:extLst>
                <a:ext uri="{FF2B5EF4-FFF2-40B4-BE49-F238E27FC236}">
                  <a16:creationId xmlns:a16="http://schemas.microsoft.com/office/drawing/2014/main" id="{2F5D40E1-0C2F-44F2-BE6F-6386F50BF76C}"/>
                </a:ext>
              </a:extLst>
            </p:cNvPr>
            <p:cNvGrpSpPr/>
            <p:nvPr/>
          </p:nvGrpSpPr>
          <p:grpSpPr>
            <a:xfrm>
              <a:off x="-6095" y="112776"/>
              <a:ext cx="193675" cy="220979"/>
              <a:chOff x="-6095" y="112776"/>
              <a:chExt cx="193675" cy="220979"/>
            </a:xfrm>
          </p:grpSpPr>
          <p:sp>
            <p:nvSpPr>
              <p:cNvPr id="9" name="object 10">
                <a:extLst>
                  <a:ext uri="{FF2B5EF4-FFF2-40B4-BE49-F238E27FC236}">
                    <a16:creationId xmlns:a16="http://schemas.microsoft.com/office/drawing/2014/main" id="{074CB087-2C11-4DFB-A781-EC9DD5EFE438}"/>
                  </a:ext>
                </a:extLst>
              </p:cNvPr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181355" y="0"/>
                    </a:moveTo>
                    <a:lnTo>
                      <a:pt x="0" y="0"/>
                    </a:lnTo>
                    <a:lnTo>
                      <a:pt x="0" y="208788"/>
                    </a:lnTo>
                    <a:lnTo>
                      <a:pt x="181355" y="208788"/>
                    </a:lnTo>
                    <a:lnTo>
                      <a:pt x="181355" y="0"/>
                    </a:lnTo>
                    <a:close/>
                  </a:path>
                </a:pathLst>
              </a:custGeom>
              <a:solidFill>
                <a:srgbClr val="1F205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1">
                <a:extLst>
                  <a:ext uri="{FF2B5EF4-FFF2-40B4-BE49-F238E27FC236}">
                    <a16:creationId xmlns:a16="http://schemas.microsoft.com/office/drawing/2014/main" id="{E6612325-A4A1-481D-B976-4CFC093F119E}"/>
                  </a:ext>
                </a:extLst>
              </p:cNvPr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0" y="208788"/>
                    </a:moveTo>
                    <a:lnTo>
                      <a:pt x="181355" y="208788"/>
                    </a:lnTo>
                    <a:lnTo>
                      <a:pt x="181355" y="0"/>
                    </a:lnTo>
                    <a:lnTo>
                      <a:pt x="0" y="0"/>
                    </a:lnTo>
                  </a:path>
                </a:pathLst>
              </a:custGeom>
              <a:ln w="12192">
                <a:solidFill>
                  <a:srgbClr val="1717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C7DFDB8C-8F36-45BE-BE2D-7B68CFDA993E}"/>
                </a:ext>
              </a:extLst>
            </p:cNvPr>
            <p:cNvSpPr/>
            <p:nvPr/>
          </p:nvSpPr>
          <p:spPr>
            <a:xfrm>
              <a:off x="275843" y="0"/>
              <a:ext cx="144780" cy="119380"/>
            </a:xfrm>
            <a:custGeom>
              <a:avLst/>
              <a:gdLst/>
              <a:ahLst/>
              <a:cxnLst/>
              <a:rect l="l" t="t" r="r" b="b"/>
              <a:pathLst>
                <a:path w="144779" h="119380">
                  <a:moveTo>
                    <a:pt x="0" y="118872"/>
                  </a:moveTo>
                  <a:lnTo>
                    <a:pt x="144779" y="118872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13">
              <a:extLst>
                <a:ext uri="{FF2B5EF4-FFF2-40B4-BE49-F238E27FC236}">
                  <a16:creationId xmlns:a16="http://schemas.microsoft.com/office/drawing/2014/main" id="{5AF35F03-063B-499D-8063-9CC0A26AC4D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419100"/>
              <a:ext cx="210311" cy="210312"/>
            </a:xfrm>
            <a:prstGeom prst="rect">
              <a:avLst/>
            </a:prstGeom>
          </p:spPr>
        </p:pic>
      </p:grpSp>
      <p:pic>
        <p:nvPicPr>
          <p:cNvPr id="11" name="object 6">
            <a:extLst>
              <a:ext uri="{FF2B5EF4-FFF2-40B4-BE49-F238E27FC236}">
                <a16:creationId xmlns:a16="http://schemas.microsoft.com/office/drawing/2014/main" id="{F75B745A-1D89-47D6-B404-9CD16CA28D3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177" y="280187"/>
            <a:ext cx="80660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131E63"/>
                </a:solidFill>
                <a:cs typeface="Arial"/>
              </a:rPr>
              <a:t>Feature</a:t>
            </a:r>
            <a:r>
              <a:rPr sz="4000" spc="20" dirty="0">
                <a:solidFill>
                  <a:srgbClr val="131E63"/>
                </a:solidFill>
                <a:cs typeface="Arial"/>
              </a:rPr>
              <a:t> </a:t>
            </a:r>
            <a:r>
              <a:rPr sz="4000" spc="-5" dirty="0">
                <a:solidFill>
                  <a:srgbClr val="131E63"/>
                </a:solidFill>
                <a:cs typeface="Arial"/>
              </a:rPr>
              <a:t>selection </a:t>
            </a:r>
            <a:r>
              <a:rPr sz="4000" dirty="0">
                <a:solidFill>
                  <a:srgbClr val="131E63"/>
                </a:solidFill>
                <a:cs typeface="Arial"/>
              </a:rPr>
              <a:t>in </a:t>
            </a:r>
            <a:r>
              <a:rPr sz="4000" spc="-5" dirty="0">
                <a:solidFill>
                  <a:srgbClr val="131E63"/>
                </a:solidFill>
                <a:cs typeface="Arial"/>
              </a:rPr>
              <a:t>the</a:t>
            </a:r>
            <a:r>
              <a:rPr sz="4000" dirty="0">
                <a:solidFill>
                  <a:srgbClr val="131E63"/>
                </a:solidFill>
                <a:cs typeface="Arial"/>
              </a:rPr>
              <a:t> </a:t>
            </a:r>
            <a:r>
              <a:rPr sz="4000" spc="-5" dirty="0">
                <a:solidFill>
                  <a:srgbClr val="131E63"/>
                </a:solidFill>
                <a:cs typeface="Arial"/>
              </a:rPr>
              <a:t>pipeline</a:t>
            </a:r>
            <a:endParaRPr sz="40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1363689"/>
            <a:ext cx="7426325" cy="3551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0" dirty="0">
                <a:latin typeface="Century Gothic" panose="020B0502020202020204" pitchFamily="34" charset="0"/>
                <a:cs typeface="Calibri"/>
              </a:rPr>
              <a:t>What</a:t>
            </a:r>
            <a:r>
              <a:rPr lang="en-US" b="1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b="1" spc="-5" dirty="0">
                <a:latin typeface="Century Gothic" panose="020B0502020202020204" pitchFamily="34" charset="0"/>
                <a:cs typeface="Calibri"/>
              </a:rPr>
              <a:t>if</a:t>
            </a:r>
            <a:r>
              <a:rPr lang="en-US" b="1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b="1" spc="-5" dirty="0">
                <a:latin typeface="Century Gothic" panose="020B0502020202020204" pitchFamily="34" charset="0"/>
                <a:cs typeface="Calibri"/>
              </a:rPr>
              <a:t>we</a:t>
            </a:r>
            <a:r>
              <a:rPr lang="en-US" b="1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b="1" spc="-10" dirty="0">
                <a:latin typeface="Century Gothic" panose="020B0502020202020204" pitchFamily="34" charset="0"/>
                <a:cs typeface="Calibri"/>
              </a:rPr>
              <a:t>re-train</a:t>
            </a:r>
            <a:r>
              <a:rPr lang="en-US" b="1" spc="4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b="1" spc="-5" dirty="0">
                <a:latin typeface="Century Gothic" panose="020B0502020202020204" pitchFamily="34" charset="0"/>
                <a:cs typeface="Calibri"/>
              </a:rPr>
              <a:t>our</a:t>
            </a:r>
            <a:r>
              <a:rPr lang="en-US" b="1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b="1" spc="-10" dirty="0">
                <a:latin typeface="Century Gothic" panose="020B0502020202020204" pitchFamily="34" charset="0"/>
                <a:cs typeface="Calibri"/>
              </a:rPr>
              <a:t>model</a:t>
            </a:r>
            <a:r>
              <a:rPr lang="en-US" b="1"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b="1" spc="-10" dirty="0">
                <a:latin typeface="Century Gothic" panose="020B0502020202020204" pitchFamily="34" charset="0"/>
                <a:cs typeface="Calibri"/>
              </a:rPr>
              <a:t>frequently?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>
                <a:latin typeface="Century Gothic" panose="020B0502020202020204" pitchFamily="34" charset="0"/>
                <a:cs typeface="Calibri"/>
              </a:rPr>
              <a:t>Advantages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 marL="469900" indent="-368935">
              <a:lnSpc>
                <a:spcPct val="100000"/>
              </a:lnSpc>
              <a:spcBef>
                <a:spcPts val="994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>
                <a:latin typeface="Century Gothic" panose="020B0502020202020204" pitchFamily="34" charset="0"/>
                <a:cs typeface="Calibri"/>
              </a:rPr>
              <a:t>Can 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quickly</a:t>
            </a:r>
            <a:r>
              <a:rPr lang="en-US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retrain</a:t>
            </a:r>
            <a:r>
              <a:rPr lang="en-US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a</a:t>
            </a:r>
            <a:r>
              <a:rPr lang="en-US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model</a:t>
            </a:r>
            <a:r>
              <a:rPr lang="en-US"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on</a:t>
            </a:r>
            <a:r>
              <a:rPr lang="en-US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the</a:t>
            </a:r>
            <a:r>
              <a:rPr lang="en-US"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same</a:t>
            </a:r>
            <a:r>
              <a:rPr lang="en-US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input 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data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 marL="469900" indent="-368935">
              <a:lnSpc>
                <a:spcPct val="100000"/>
              </a:lnSpc>
              <a:spcBef>
                <a:spcPts val="100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>
                <a:latin typeface="Century Gothic" panose="020B0502020202020204" pitchFamily="34" charset="0"/>
                <a:cs typeface="Calibri"/>
              </a:rPr>
              <a:t>No</a:t>
            </a:r>
            <a:r>
              <a:rPr lang="en-US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need</a:t>
            </a:r>
            <a:r>
              <a:rPr lang="en-US" spc="2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to</a:t>
            </a:r>
            <a:r>
              <a:rPr lang="en-US"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hard-code</a:t>
            </a:r>
            <a:r>
              <a:rPr lang="en-US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the</a:t>
            </a:r>
            <a:r>
              <a:rPr lang="en-US" spc="2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new</a:t>
            </a:r>
            <a:r>
              <a:rPr lang="en-US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set</a:t>
            </a:r>
            <a:r>
              <a:rPr lang="en-US" spc="2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of</a:t>
            </a:r>
            <a:r>
              <a:rPr lang="en-US"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predictive</a:t>
            </a:r>
            <a:r>
              <a:rPr lang="en-US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features</a:t>
            </a:r>
            <a:r>
              <a:rPr lang="en-US"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after</a:t>
            </a:r>
            <a:r>
              <a:rPr lang="en-US"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each</a:t>
            </a:r>
            <a:r>
              <a:rPr lang="en-US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dirty="0">
                <a:latin typeface="Century Gothic" panose="020B0502020202020204" pitchFamily="34" charset="0"/>
                <a:cs typeface="Calibri"/>
              </a:rPr>
              <a:t>re-training</a:t>
            </a:r>
          </a:p>
          <a:p>
            <a:pPr>
              <a:lnSpc>
                <a:spcPct val="100000"/>
              </a:lnSpc>
              <a:buFont typeface="Calibri"/>
              <a:buChar char="●"/>
            </a:pP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lang="en-US" b="1" spc="-10" dirty="0">
                <a:latin typeface="Century Gothic" panose="020B0502020202020204" pitchFamily="34" charset="0"/>
                <a:cs typeface="Calibri"/>
              </a:rPr>
              <a:t>Disadvantages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 marL="469900" indent="-368935">
              <a:lnSpc>
                <a:spcPct val="100000"/>
              </a:lnSpc>
              <a:spcBef>
                <a:spcPts val="994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10" dirty="0">
                <a:latin typeface="Century Gothic" panose="020B0502020202020204" pitchFamily="34" charset="0"/>
                <a:cs typeface="Calibri"/>
              </a:rPr>
              <a:t>Lack</a:t>
            </a:r>
            <a:r>
              <a:rPr lang="en-US" spc="-1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dirty="0">
                <a:latin typeface="Century Gothic" panose="020B0502020202020204" pitchFamily="34" charset="0"/>
                <a:cs typeface="Calibri"/>
              </a:rPr>
              <a:t>of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 data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versatility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 marL="469900" indent="-368935">
              <a:lnSpc>
                <a:spcPct val="100000"/>
              </a:lnSpc>
              <a:spcBef>
                <a:spcPts val="101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>
                <a:latin typeface="Century Gothic" panose="020B0502020202020204" pitchFamily="34" charset="0"/>
                <a:cs typeface="Calibri"/>
              </a:rPr>
              <a:t>No</a:t>
            </a:r>
            <a:r>
              <a:rPr lang="en-US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additional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 data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 can be</a:t>
            </a:r>
            <a:r>
              <a:rPr lang="en-US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fed</a:t>
            </a:r>
            <a:r>
              <a:rPr lang="en-US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through</a:t>
            </a:r>
            <a:r>
              <a:rPr lang="en-US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5" dirty="0">
                <a:latin typeface="Century Gothic" panose="020B0502020202020204" pitchFamily="34" charset="0"/>
                <a:cs typeface="Calibri"/>
              </a:rPr>
              <a:t>the</a:t>
            </a:r>
            <a:r>
              <a:rPr lang="en-US" spc="3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pc="-10" dirty="0">
                <a:latin typeface="Century Gothic" panose="020B0502020202020204" pitchFamily="34" charset="0"/>
                <a:cs typeface="Calibri"/>
              </a:rPr>
              <a:t>pipeline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2146A7-84AF-4232-BDC7-3FD761696757}"/>
              </a:ext>
            </a:extLst>
          </p:cNvPr>
          <p:cNvGrpSpPr/>
          <p:nvPr/>
        </p:nvGrpSpPr>
        <p:grpSpPr>
          <a:xfrm>
            <a:off x="-6095" y="0"/>
            <a:ext cx="426718" cy="629412"/>
            <a:chOff x="-6095" y="0"/>
            <a:chExt cx="426718" cy="629412"/>
          </a:xfrm>
        </p:grpSpPr>
        <p:grpSp>
          <p:nvGrpSpPr>
            <p:cNvPr id="6" name="object 9">
              <a:extLst>
                <a:ext uri="{FF2B5EF4-FFF2-40B4-BE49-F238E27FC236}">
                  <a16:creationId xmlns:a16="http://schemas.microsoft.com/office/drawing/2014/main" id="{130918AC-97C4-442A-9F9B-A0614834C18D}"/>
                </a:ext>
              </a:extLst>
            </p:cNvPr>
            <p:cNvGrpSpPr/>
            <p:nvPr/>
          </p:nvGrpSpPr>
          <p:grpSpPr>
            <a:xfrm>
              <a:off x="-6095" y="112776"/>
              <a:ext cx="193675" cy="220979"/>
              <a:chOff x="-6095" y="112776"/>
              <a:chExt cx="193675" cy="220979"/>
            </a:xfrm>
          </p:grpSpPr>
          <p:sp>
            <p:nvSpPr>
              <p:cNvPr id="9" name="object 10">
                <a:extLst>
                  <a:ext uri="{FF2B5EF4-FFF2-40B4-BE49-F238E27FC236}">
                    <a16:creationId xmlns:a16="http://schemas.microsoft.com/office/drawing/2014/main" id="{BEAF70F5-4954-44BE-9055-6770DE4A1CE9}"/>
                  </a:ext>
                </a:extLst>
              </p:cNvPr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181355" y="0"/>
                    </a:moveTo>
                    <a:lnTo>
                      <a:pt x="0" y="0"/>
                    </a:lnTo>
                    <a:lnTo>
                      <a:pt x="0" y="208788"/>
                    </a:lnTo>
                    <a:lnTo>
                      <a:pt x="181355" y="208788"/>
                    </a:lnTo>
                    <a:lnTo>
                      <a:pt x="181355" y="0"/>
                    </a:lnTo>
                    <a:close/>
                  </a:path>
                </a:pathLst>
              </a:custGeom>
              <a:solidFill>
                <a:srgbClr val="1F205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1">
                <a:extLst>
                  <a:ext uri="{FF2B5EF4-FFF2-40B4-BE49-F238E27FC236}">
                    <a16:creationId xmlns:a16="http://schemas.microsoft.com/office/drawing/2014/main" id="{DB8F7ADA-E789-4842-966E-7B4434315084}"/>
                  </a:ext>
                </a:extLst>
              </p:cNvPr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0" y="208788"/>
                    </a:moveTo>
                    <a:lnTo>
                      <a:pt x="181355" y="208788"/>
                    </a:lnTo>
                    <a:lnTo>
                      <a:pt x="181355" y="0"/>
                    </a:lnTo>
                    <a:lnTo>
                      <a:pt x="0" y="0"/>
                    </a:lnTo>
                  </a:path>
                </a:pathLst>
              </a:custGeom>
              <a:ln w="12192">
                <a:solidFill>
                  <a:srgbClr val="1717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626C5763-8BD8-4A16-8B8C-3C62A92B770E}"/>
                </a:ext>
              </a:extLst>
            </p:cNvPr>
            <p:cNvSpPr/>
            <p:nvPr/>
          </p:nvSpPr>
          <p:spPr>
            <a:xfrm>
              <a:off x="275843" y="0"/>
              <a:ext cx="144780" cy="119380"/>
            </a:xfrm>
            <a:custGeom>
              <a:avLst/>
              <a:gdLst/>
              <a:ahLst/>
              <a:cxnLst/>
              <a:rect l="l" t="t" r="r" b="b"/>
              <a:pathLst>
                <a:path w="144779" h="119380">
                  <a:moveTo>
                    <a:pt x="0" y="118872"/>
                  </a:moveTo>
                  <a:lnTo>
                    <a:pt x="144779" y="118872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13">
              <a:extLst>
                <a:ext uri="{FF2B5EF4-FFF2-40B4-BE49-F238E27FC236}">
                  <a16:creationId xmlns:a16="http://schemas.microsoft.com/office/drawing/2014/main" id="{D1C3DAE5-5C98-4354-AD8B-F33AD697801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419100"/>
              <a:ext cx="210311" cy="210312"/>
            </a:xfrm>
            <a:prstGeom prst="rect">
              <a:avLst/>
            </a:prstGeom>
          </p:spPr>
        </p:pic>
      </p:grpSp>
      <p:pic>
        <p:nvPicPr>
          <p:cNvPr id="11" name="object 6">
            <a:extLst>
              <a:ext uri="{FF2B5EF4-FFF2-40B4-BE49-F238E27FC236}">
                <a16:creationId xmlns:a16="http://schemas.microsoft.com/office/drawing/2014/main" id="{77F8C46C-22C4-4B40-8572-6408864CA32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6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177" y="280187"/>
            <a:ext cx="80660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131E63"/>
                </a:solidFill>
                <a:cs typeface="Arial"/>
              </a:rPr>
              <a:t>Feature</a:t>
            </a:r>
            <a:r>
              <a:rPr sz="4000" spc="20" dirty="0">
                <a:solidFill>
                  <a:srgbClr val="131E63"/>
                </a:solidFill>
                <a:cs typeface="Arial"/>
              </a:rPr>
              <a:t> </a:t>
            </a:r>
            <a:r>
              <a:rPr sz="4000" spc="-5" dirty="0">
                <a:solidFill>
                  <a:srgbClr val="131E63"/>
                </a:solidFill>
                <a:cs typeface="Arial"/>
              </a:rPr>
              <a:t>selection </a:t>
            </a:r>
            <a:r>
              <a:rPr sz="4000" dirty="0">
                <a:solidFill>
                  <a:srgbClr val="131E63"/>
                </a:solidFill>
                <a:cs typeface="Arial"/>
              </a:rPr>
              <a:t>in </a:t>
            </a:r>
            <a:r>
              <a:rPr sz="4000" spc="-5" dirty="0">
                <a:solidFill>
                  <a:srgbClr val="131E63"/>
                </a:solidFill>
                <a:cs typeface="Arial"/>
              </a:rPr>
              <a:t>the</a:t>
            </a:r>
            <a:r>
              <a:rPr sz="4000" dirty="0">
                <a:solidFill>
                  <a:srgbClr val="131E63"/>
                </a:solidFill>
                <a:cs typeface="Arial"/>
              </a:rPr>
              <a:t> </a:t>
            </a:r>
            <a:r>
              <a:rPr sz="4000" spc="-5" dirty="0">
                <a:solidFill>
                  <a:srgbClr val="131E63"/>
                </a:solidFill>
                <a:cs typeface="Arial"/>
              </a:rPr>
              <a:t>pipeline</a:t>
            </a:r>
            <a:endParaRPr sz="40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1363689"/>
            <a:ext cx="7426325" cy="3551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1" spc="-5" dirty="0">
                <a:latin typeface="Century Gothic" panose="020B0502020202020204" pitchFamily="34" charset="0"/>
                <a:cs typeface="Calibri"/>
              </a:rPr>
              <a:t>In</a:t>
            </a:r>
            <a:r>
              <a:rPr lang="en-US" sz="1800" b="1" spc="-3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b="1" spc="-5" dirty="0">
                <a:latin typeface="Century Gothic" panose="020B0502020202020204" pitchFamily="34" charset="0"/>
                <a:cs typeface="Calibri"/>
              </a:rPr>
              <a:t>summary,</a:t>
            </a:r>
            <a:endParaRPr lang="en-US" sz="1800" dirty="0">
              <a:latin typeface="Century Gothic" panose="020B050202020202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entury Gothic" panose="020B0502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lang="en-US" sz="1800" b="1" spc="-5" dirty="0">
                <a:latin typeface="Century Gothic" panose="020B0502020202020204" pitchFamily="34" charset="0"/>
                <a:cs typeface="Calibri"/>
              </a:rPr>
              <a:t>Suitable:</a:t>
            </a:r>
            <a:endParaRPr lang="en-US" sz="1800" dirty="0">
              <a:latin typeface="Century Gothic" panose="020B0502020202020204" pitchFamily="34" charset="0"/>
              <a:cs typeface="Calibri"/>
            </a:endParaRPr>
          </a:p>
          <a:p>
            <a:pPr marL="469265" indent="-368935">
              <a:lnSpc>
                <a:spcPct val="100000"/>
              </a:lnSpc>
              <a:spcBef>
                <a:spcPts val="994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Model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build</a:t>
            </a:r>
            <a:r>
              <a:rPr lang="en-US" sz="1800" spc="-2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and</a:t>
            </a:r>
            <a:r>
              <a:rPr lang="en-US" sz="1800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refreshed</a:t>
            </a:r>
            <a:r>
              <a:rPr lang="en-US" sz="1800" spc="2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on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same</a:t>
            </a:r>
            <a:r>
              <a:rPr lang="en-US" sz="1800"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data</a:t>
            </a:r>
            <a:endParaRPr lang="en-US" sz="1800" dirty="0">
              <a:latin typeface="Century Gothic" panose="020B0502020202020204" pitchFamily="34" charset="0"/>
              <a:cs typeface="Calibri"/>
            </a:endParaRPr>
          </a:p>
          <a:p>
            <a:pPr marL="469265" indent="-368935">
              <a:lnSpc>
                <a:spcPct val="100000"/>
              </a:lnSpc>
              <a:spcBef>
                <a:spcPts val="994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Model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build</a:t>
            </a:r>
            <a:r>
              <a:rPr lang="en-US" sz="1800" spc="-2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and</a:t>
            </a:r>
            <a:r>
              <a:rPr lang="en-US" sz="1800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refreshed</a:t>
            </a:r>
            <a:r>
              <a:rPr lang="en-US" sz="1800" spc="2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on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smaller</a:t>
            </a:r>
            <a:r>
              <a:rPr lang="en-US" sz="1800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datasets</a:t>
            </a:r>
            <a:endParaRPr lang="en-US" sz="1800" dirty="0">
              <a:latin typeface="Century Gothic" panose="020B0502020202020204" pitchFamily="34" charset="0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lang="en-US" sz="1800" dirty="0">
              <a:latin typeface="Century Gothic" panose="020B0502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lang="en-US" sz="1800" b="1" spc="-5" dirty="0">
                <a:latin typeface="Century Gothic" panose="020B0502020202020204" pitchFamily="34" charset="0"/>
                <a:cs typeface="Calibri"/>
              </a:rPr>
              <a:t>Not</a:t>
            </a:r>
            <a:r>
              <a:rPr lang="en-US" sz="1800" b="1" spc="-2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b="1" spc="-5" dirty="0">
                <a:latin typeface="Century Gothic" panose="020B0502020202020204" pitchFamily="34" charset="0"/>
                <a:cs typeface="Calibri"/>
              </a:rPr>
              <a:t>suitable,</a:t>
            </a:r>
            <a:endParaRPr lang="en-US" sz="1800" dirty="0">
              <a:latin typeface="Century Gothic" panose="020B0502020202020204" pitchFamily="34" charset="0"/>
              <a:cs typeface="Calibri"/>
            </a:endParaRPr>
          </a:p>
          <a:p>
            <a:pPr marL="469265" indent="-368935">
              <a:lnSpc>
                <a:spcPct val="100000"/>
              </a:lnSpc>
              <a:spcBef>
                <a:spcPts val="994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If</a:t>
            </a:r>
            <a:r>
              <a:rPr lang="en-US" sz="1800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model</a:t>
            </a:r>
            <a:r>
              <a:rPr lang="en-US" sz="1800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built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using</a:t>
            </a:r>
            <a:r>
              <a:rPr lang="en-US" sz="1800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datasets</a:t>
            </a:r>
            <a:r>
              <a:rPr lang="en-US" sz="1800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with</a:t>
            </a:r>
            <a:r>
              <a:rPr lang="en-US" sz="180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a</a:t>
            </a:r>
            <a:r>
              <a:rPr lang="en-US" sz="1800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high</a:t>
            </a:r>
            <a:r>
              <a:rPr lang="en-US" sz="180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feature</a:t>
            </a:r>
            <a:r>
              <a:rPr lang="en-US" sz="1800" spc="1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space</a:t>
            </a:r>
            <a:endParaRPr lang="en-US" sz="1800" dirty="0">
              <a:latin typeface="Century Gothic" panose="020B0502020202020204" pitchFamily="34" charset="0"/>
              <a:cs typeface="Calibri"/>
            </a:endParaRPr>
          </a:p>
          <a:p>
            <a:pPr marL="469265" indent="-368935">
              <a:lnSpc>
                <a:spcPct val="100000"/>
              </a:lnSpc>
              <a:spcBef>
                <a:spcPts val="101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If</a:t>
            </a:r>
            <a:r>
              <a:rPr lang="en-US" sz="1800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model</a:t>
            </a:r>
            <a:r>
              <a:rPr lang="en-US" sz="1800" spc="1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constantly</a:t>
            </a:r>
            <a:r>
              <a:rPr lang="en-US" sz="1800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enriched</a:t>
            </a:r>
            <a:r>
              <a:rPr lang="en-US" sz="1800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with</a:t>
            </a:r>
            <a:r>
              <a:rPr lang="en-US" sz="1800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new</a:t>
            </a:r>
            <a:r>
              <a:rPr lang="en-US" sz="1800" spc="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data</a:t>
            </a:r>
            <a:r>
              <a:rPr lang="en-US" sz="1800" spc="-5" dirty="0"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1800" spc="-10" dirty="0">
                <a:latin typeface="Century Gothic" panose="020B0502020202020204" pitchFamily="34" charset="0"/>
                <a:cs typeface="Calibri"/>
              </a:rPr>
              <a:t>sources</a:t>
            </a:r>
            <a:endParaRPr lang="en-US" sz="1800" dirty="0">
              <a:latin typeface="Century Gothic" panose="020B0502020202020204" pitchFamily="34" charset="0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359114-D055-4D8B-9E06-75ED61FE2DA3}"/>
              </a:ext>
            </a:extLst>
          </p:cNvPr>
          <p:cNvGrpSpPr/>
          <p:nvPr/>
        </p:nvGrpSpPr>
        <p:grpSpPr>
          <a:xfrm>
            <a:off x="-6095" y="0"/>
            <a:ext cx="426718" cy="629412"/>
            <a:chOff x="-6095" y="0"/>
            <a:chExt cx="426718" cy="629412"/>
          </a:xfrm>
        </p:grpSpPr>
        <p:grpSp>
          <p:nvGrpSpPr>
            <p:cNvPr id="5" name="object 9">
              <a:extLst>
                <a:ext uri="{FF2B5EF4-FFF2-40B4-BE49-F238E27FC236}">
                  <a16:creationId xmlns:a16="http://schemas.microsoft.com/office/drawing/2014/main" id="{923A8D67-95CD-461C-8D3A-FF024FF23361}"/>
                </a:ext>
              </a:extLst>
            </p:cNvPr>
            <p:cNvGrpSpPr/>
            <p:nvPr/>
          </p:nvGrpSpPr>
          <p:grpSpPr>
            <a:xfrm>
              <a:off x="-6095" y="112776"/>
              <a:ext cx="193675" cy="220979"/>
              <a:chOff x="-6095" y="112776"/>
              <a:chExt cx="193675" cy="220979"/>
            </a:xfrm>
          </p:grpSpPr>
          <p:sp>
            <p:nvSpPr>
              <p:cNvPr id="8" name="object 10">
                <a:extLst>
                  <a:ext uri="{FF2B5EF4-FFF2-40B4-BE49-F238E27FC236}">
                    <a16:creationId xmlns:a16="http://schemas.microsoft.com/office/drawing/2014/main" id="{FA04F9F7-B8FD-4F79-AA97-BA76FA432E5E}"/>
                  </a:ext>
                </a:extLst>
              </p:cNvPr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181355" y="0"/>
                    </a:moveTo>
                    <a:lnTo>
                      <a:pt x="0" y="0"/>
                    </a:lnTo>
                    <a:lnTo>
                      <a:pt x="0" y="208788"/>
                    </a:lnTo>
                    <a:lnTo>
                      <a:pt x="181355" y="208788"/>
                    </a:lnTo>
                    <a:lnTo>
                      <a:pt x="181355" y="0"/>
                    </a:lnTo>
                    <a:close/>
                  </a:path>
                </a:pathLst>
              </a:custGeom>
              <a:solidFill>
                <a:srgbClr val="1F205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11">
                <a:extLst>
                  <a:ext uri="{FF2B5EF4-FFF2-40B4-BE49-F238E27FC236}">
                    <a16:creationId xmlns:a16="http://schemas.microsoft.com/office/drawing/2014/main" id="{8CF46FC7-E198-4230-803A-93FA8D153E07}"/>
                  </a:ext>
                </a:extLst>
              </p:cNvPr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0" y="208788"/>
                    </a:moveTo>
                    <a:lnTo>
                      <a:pt x="181355" y="208788"/>
                    </a:lnTo>
                    <a:lnTo>
                      <a:pt x="181355" y="0"/>
                    </a:lnTo>
                    <a:lnTo>
                      <a:pt x="0" y="0"/>
                    </a:lnTo>
                  </a:path>
                </a:pathLst>
              </a:custGeom>
              <a:ln w="12192">
                <a:solidFill>
                  <a:srgbClr val="1717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" name="object 12">
              <a:extLst>
                <a:ext uri="{FF2B5EF4-FFF2-40B4-BE49-F238E27FC236}">
                  <a16:creationId xmlns:a16="http://schemas.microsoft.com/office/drawing/2014/main" id="{1A3009DD-E8BD-42F4-8455-49EF6E12FEEB}"/>
                </a:ext>
              </a:extLst>
            </p:cNvPr>
            <p:cNvSpPr/>
            <p:nvPr/>
          </p:nvSpPr>
          <p:spPr>
            <a:xfrm>
              <a:off x="275843" y="0"/>
              <a:ext cx="144780" cy="119380"/>
            </a:xfrm>
            <a:custGeom>
              <a:avLst/>
              <a:gdLst/>
              <a:ahLst/>
              <a:cxnLst/>
              <a:rect l="l" t="t" r="r" b="b"/>
              <a:pathLst>
                <a:path w="144779" h="119380">
                  <a:moveTo>
                    <a:pt x="0" y="118872"/>
                  </a:moveTo>
                  <a:lnTo>
                    <a:pt x="144779" y="118872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BB1E1E62-1B08-4B6F-A949-B1179FF3A85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419100"/>
              <a:ext cx="210311" cy="210312"/>
            </a:xfrm>
            <a:prstGeom prst="rect">
              <a:avLst/>
            </a:prstGeom>
          </p:spPr>
        </p:pic>
      </p:grpSp>
      <p:pic>
        <p:nvPicPr>
          <p:cNvPr id="10" name="object 6">
            <a:extLst>
              <a:ext uri="{FF2B5EF4-FFF2-40B4-BE49-F238E27FC236}">
                <a16:creationId xmlns:a16="http://schemas.microsoft.com/office/drawing/2014/main" id="{7EEE0A4C-9274-4A59-8555-97019D82FC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3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90519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Section</a:t>
            </a:r>
            <a:r>
              <a:rPr sz="4000" spc="-4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40" dirty="0">
                <a:solidFill>
                  <a:srgbClr val="1F2053"/>
                </a:solidFill>
                <a:latin typeface="Century Gothic"/>
                <a:cs typeface="Century Gothic"/>
              </a:rPr>
              <a:t>3</a:t>
            </a:r>
            <a:r>
              <a:rPr sz="40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sz="4000" dirty="0">
                <a:solidFill>
                  <a:srgbClr val="1F2053"/>
                </a:solidFill>
                <a:latin typeface="Century Gothic"/>
                <a:cs typeface="Century Gothic"/>
              </a:rPr>
              <a:t>-</a:t>
            </a:r>
            <a:r>
              <a:rPr sz="40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Deployment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735" y="1757648"/>
            <a:ext cx="6426200" cy="30540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1F2053"/>
              </a:buClr>
              <a:buFont typeface="Calibri"/>
              <a:buChar char="●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lang="en-US" sz="20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Production</a:t>
            </a:r>
            <a:r>
              <a:rPr lang="en-US" sz="20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Environment</a:t>
            </a:r>
            <a:r>
              <a:rPr lang="en-US" sz="20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 a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real-time</a:t>
            </a:r>
            <a:r>
              <a:rPr lang="en-US" sz="20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setting</a:t>
            </a:r>
            <a:r>
              <a:rPr lang="en-US"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with running</a:t>
            </a:r>
            <a:r>
              <a:rPr lang="en-US" sz="20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programs</a:t>
            </a:r>
            <a:r>
              <a:rPr lang="en-US" sz="20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lang="en-US" sz="20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hardware</a:t>
            </a:r>
            <a:r>
              <a:rPr lang="en-US" sz="20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setups</a:t>
            </a:r>
            <a:r>
              <a:rPr lang="en-US" sz="20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lang="en-US" sz="20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allow </a:t>
            </a:r>
            <a:r>
              <a:rPr lang="en-US"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lang="en-US" sz="20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organization’s</a:t>
            </a:r>
            <a:r>
              <a:rPr lang="en-US" sz="20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daily</a:t>
            </a:r>
            <a:r>
              <a:rPr lang="en-US"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operations.</a:t>
            </a:r>
            <a:endParaRPr lang="en-US"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Clr>
                <a:srgbClr val="1F2053"/>
              </a:buClr>
              <a:buFont typeface="Calibri"/>
              <a:buChar char="●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It’s</a:t>
            </a:r>
            <a:r>
              <a:rPr lang="en-US" sz="20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lang="en-US"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place</a:t>
            </a:r>
            <a:r>
              <a:rPr lang="en-US" sz="20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where</a:t>
            </a:r>
            <a:r>
              <a:rPr lang="en-US"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lang="en-US" sz="20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machine</a:t>
            </a:r>
            <a:r>
              <a:rPr lang="en-US"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learning</a:t>
            </a:r>
            <a:r>
              <a:rPr lang="en-US" sz="20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models</a:t>
            </a:r>
            <a:r>
              <a:rPr lang="en-US" sz="20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available</a:t>
            </a:r>
            <a:r>
              <a:rPr lang="en-US" sz="20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for business</a:t>
            </a:r>
            <a:r>
              <a:rPr lang="en-US" sz="20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use.</a:t>
            </a:r>
            <a:endParaRPr lang="en-US"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Clr>
                <a:srgbClr val="1F2053"/>
              </a:buClr>
              <a:buFont typeface="Calibri"/>
              <a:buChar char="●"/>
              <a:tabLst>
                <a:tab pos="299085" algn="l"/>
                <a:tab pos="299720" algn="l"/>
              </a:tabLst>
            </a:pPr>
            <a:r>
              <a:rPr lang="en-US"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It</a:t>
            </a:r>
            <a:r>
              <a:rPr lang="en-US"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allows</a:t>
            </a:r>
            <a:r>
              <a:rPr lang="en-US" sz="20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organizations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lang="en-US"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show</a:t>
            </a:r>
            <a:r>
              <a:rPr lang="en-US" sz="20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clients</a:t>
            </a:r>
            <a:r>
              <a:rPr lang="en-US" sz="20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lang="en-US" sz="20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“live”</a:t>
            </a:r>
            <a:r>
              <a:rPr lang="en-US" sz="20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service.</a:t>
            </a:r>
            <a:endParaRPr lang="en-US" sz="2000" dirty="0">
              <a:latin typeface="Century Gothic"/>
              <a:cs typeface="Century Gothic"/>
            </a:endParaRPr>
          </a:p>
        </p:txBody>
      </p:sp>
      <p:pic>
        <p:nvPicPr>
          <p:cNvPr id="22" name="object 2">
            <a:extLst>
              <a:ext uri="{FF2B5EF4-FFF2-40B4-BE49-F238E27FC236}">
                <a16:creationId xmlns:a16="http://schemas.microsoft.com/office/drawing/2014/main" id="{8D1D8830-5E2C-4BB7-BEDD-3096A2D4F9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7876031" y="3445765"/>
            <a:ext cx="1143002" cy="1143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object 10">
            <a:extLst>
              <a:ext uri="{FF2B5EF4-FFF2-40B4-BE49-F238E27FC236}">
                <a16:creationId xmlns:a16="http://schemas.microsoft.com/office/drawing/2014/main" id="{926C2324-A3F6-44B0-A7D0-55851CFF932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3256" y="1975105"/>
            <a:ext cx="1424939" cy="1208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object 11">
            <a:extLst>
              <a:ext uri="{FF2B5EF4-FFF2-40B4-BE49-F238E27FC236}">
                <a16:creationId xmlns:a16="http://schemas.microsoft.com/office/drawing/2014/main" id="{61D324A5-B3DA-4AA4-8C8F-B467EEFA6EB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9497966" y="1824227"/>
            <a:ext cx="1359408" cy="1359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object 7">
            <a:extLst>
              <a:ext uri="{FF2B5EF4-FFF2-40B4-BE49-F238E27FC236}">
                <a16:creationId xmlns:a16="http://schemas.microsoft.com/office/drawing/2014/main" id="{D664E5F2-F500-4CCF-8B13-CFD12090EB9F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9391716" y="3428009"/>
            <a:ext cx="1796781" cy="112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48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90519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Purpose</a:t>
            </a:r>
            <a:endParaRPr sz="44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735" y="1757648"/>
            <a:ext cx="618779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lang="en-US" sz="2000" dirty="0">
                <a:solidFill>
                  <a:srgbClr val="3E3E3E"/>
                </a:solidFill>
                <a:latin typeface="Century Gothic"/>
                <a:cs typeface="Century Gothic"/>
              </a:rPr>
              <a:t>Production</a:t>
            </a:r>
            <a:r>
              <a:rPr lang="en-US" sz="2000" spc="-53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3E3E3E"/>
                </a:solidFill>
                <a:latin typeface="Century Gothic"/>
                <a:cs typeface="Century Gothic"/>
              </a:rPr>
              <a:t>code</a:t>
            </a:r>
            <a:r>
              <a:rPr lang="en-US" sz="2000" spc="-13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spc="13" dirty="0">
                <a:solidFill>
                  <a:srgbClr val="3E3E3E"/>
                </a:solidFill>
                <a:latin typeface="Century Gothic"/>
                <a:cs typeface="Century Gothic"/>
              </a:rPr>
              <a:t>is</a:t>
            </a:r>
            <a:r>
              <a:rPr lang="en-US" sz="2000" spc="-6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spc="-7" dirty="0">
                <a:solidFill>
                  <a:srgbClr val="3E3E3E"/>
                </a:solidFill>
                <a:latin typeface="Century Gothic"/>
                <a:cs typeface="Century Gothic"/>
              </a:rPr>
              <a:t>designed</a:t>
            </a:r>
            <a:r>
              <a:rPr lang="en-US" sz="200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spc="-13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lang="en-US" sz="2000" spc="-64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spc="-7" dirty="0">
                <a:solidFill>
                  <a:srgbClr val="3E3E3E"/>
                </a:solidFill>
                <a:latin typeface="Century Gothic"/>
                <a:cs typeface="Century Gothic"/>
              </a:rPr>
              <a:t>be</a:t>
            </a:r>
            <a:r>
              <a:rPr lang="en-US" sz="200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spc="-7" dirty="0">
                <a:solidFill>
                  <a:srgbClr val="3E3E3E"/>
                </a:solidFill>
                <a:latin typeface="Century Gothic"/>
                <a:cs typeface="Century Gothic"/>
              </a:rPr>
              <a:t>deployed</a:t>
            </a:r>
            <a:r>
              <a:rPr lang="en-US" sz="2000" spc="13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spc="-13" dirty="0">
                <a:solidFill>
                  <a:srgbClr val="3E3E3E"/>
                </a:solidFill>
                <a:latin typeface="Century Gothic"/>
                <a:cs typeface="Century Gothic"/>
              </a:rPr>
              <a:t>to</a:t>
            </a:r>
            <a:r>
              <a:rPr lang="en-US" sz="2000" spc="-7" dirty="0">
                <a:solidFill>
                  <a:srgbClr val="3E3E3E"/>
                </a:solidFill>
                <a:latin typeface="Century Gothic"/>
                <a:cs typeface="Century Gothic"/>
              </a:rPr>
              <a:t> end</a:t>
            </a:r>
            <a:r>
              <a:rPr lang="en-US" sz="2000" spc="33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spc="-7" dirty="0">
                <a:solidFill>
                  <a:srgbClr val="3E3E3E"/>
                </a:solidFill>
                <a:latin typeface="Century Gothic"/>
                <a:cs typeface="Century Gothic"/>
              </a:rPr>
              <a:t>users.</a:t>
            </a:r>
            <a:endParaRPr lang="en-US" sz="2000" dirty="0">
              <a:latin typeface="Century Gothic"/>
              <a:cs typeface="Century Gothic"/>
            </a:endParaRPr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9092931E-1B9A-4631-8F2B-CF421AD6F26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1469938"/>
            <a:ext cx="4242816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5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60" y="1903984"/>
            <a:ext cx="4580128" cy="305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object 5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6" name="object 6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9982" y="331053"/>
            <a:ext cx="8793479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sz="4000" spc="-5" dirty="0">
                <a:solidFill>
                  <a:srgbClr val="1F2053"/>
                </a:solidFill>
                <a:latin typeface="Century Gothic"/>
              </a:rPr>
              <a:t>Production Code Considerations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982" y="1903984"/>
            <a:ext cx="4759960" cy="96693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27652" indent="-311564">
              <a:spcBef>
                <a:spcPts val="140"/>
              </a:spcBef>
              <a:buClr>
                <a:srgbClr val="1F2053"/>
              </a:buClr>
              <a:buSzPct val="125000"/>
              <a:buFont typeface="Arial"/>
              <a:buChar char="●"/>
              <a:tabLst>
                <a:tab pos="328497" algn="l"/>
              </a:tabLst>
            </a:pPr>
            <a:r>
              <a:rPr sz="2000" spc="-7" dirty="0">
                <a:solidFill>
                  <a:srgbClr val="3E3E3E"/>
                </a:solidFill>
                <a:latin typeface="Century Gothic"/>
                <a:cs typeface="Century Gothic"/>
              </a:rPr>
              <a:t>Testability</a:t>
            </a:r>
            <a:r>
              <a:rPr sz="2000" spc="-53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E3E3E"/>
                </a:solidFill>
                <a:latin typeface="Century Gothic"/>
                <a:cs typeface="Century Gothic"/>
              </a:rPr>
              <a:t>&amp;</a:t>
            </a:r>
            <a:r>
              <a:rPr sz="2000" spc="-2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7" dirty="0">
                <a:solidFill>
                  <a:srgbClr val="3E3E3E"/>
                </a:solidFill>
                <a:latin typeface="Century Gothic"/>
                <a:cs typeface="Century Gothic"/>
              </a:rPr>
              <a:t>Maintainability</a:t>
            </a:r>
            <a:endParaRPr lang="en-US" sz="2000" spc="-7" dirty="0">
              <a:solidFill>
                <a:srgbClr val="3E3E3E"/>
              </a:solidFill>
              <a:latin typeface="Century Gothic"/>
              <a:cs typeface="Century Gothic"/>
            </a:endParaRPr>
          </a:p>
          <a:p>
            <a:pPr marL="327652" indent="-311564">
              <a:spcBef>
                <a:spcPts val="140"/>
              </a:spcBef>
              <a:buClr>
                <a:srgbClr val="1F2053"/>
              </a:buClr>
              <a:buSzPct val="125000"/>
              <a:buFont typeface="Arial"/>
              <a:buChar char="●"/>
              <a:tabLst>
                <a:tab pos="328497" algn="l"/>
              </a:tabLst>
            </a:pPr>
            <a:endParaRPr lang="en-US" sz="2000" spc="-7" dirty="0">
              <a:solidFill>
                <a:srgbClr val="3E3E3E"/>
              </a:solidFill>
              <a:latin typeface="Century Gothic"/>
              <a:cs typeface="Century Gothic"/>
            </a:endParaRPr>
          </a:p>
          <a:p>
            <a:pPr marL="327652" indent="-311564">
              <a:spcBef>
                <a:spcPts val="140"/>
              </a:spcBef>
              <a:buClr>
                <a:srgbClr val="1F2053"/>
              </a:buClr>
              <a:buSzPct val="125000"/>
              <a:buFont typeface="Arial"/>
              <a:buChar char="●"/>
              <a:tabLst>
                <a:tab pos="328497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Scalability</a:t>
            </a:r>
            <a:r>
              <a:rPr lang="en-US" sz="2000" spc="-6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3E3E3E"/>
                </a:solidFill>
                <a:latin typeface="Century Gothic"/>
                <a:cs typeface="Century Gothic"/>
              </a:rPr>
              <a:t>&amp;</a:t>
            </a:r>
            <a:r>
              <a:rPr lang="en-US" sz="2000" spc="-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3E3E3E"/>
                </a:solidFill>
                <a:latin typeface="Century Gothic"/>
                <a:cs typeface="Century Gothic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50756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472948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sz="4000" spc="-5" dirty="0">
                <a:solidFill>
                  <a:srgbClr val="1F2053"/>
                </a:solidFill>
                <a:latin typeface="Century Gothic"/>
              </a:rPr>
              <a:t>Python Packages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9981" y="1826215"/>
            <a:ext cx="6483773" cy="225452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 marR="6773">
              <a:lnSpc>
                <a:spcPct val="114999"/>
              </a:lnSpc>
              <a:spcBef>
                <a:spcPts val="120"/>
              </a:spcBef>
            </a:pPr>
            <a:r>
              <a:rPr sz="2000" spc="-3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A </a:t>
            </a:r>
            <a:r>
              <a:rPr sz="2000" b="1" spc="-7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module </a:t>
            </a:r>
            <a:r>
              <a:rPr sz="2000" spc="1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is </a:t>
            </a:r>
            <a:r>
              <a:rPr sz="2000" spc="2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a </a:t>
            </a:r>
            <a:r>
              <a:rPr sz="2000" spc="10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file which </a:t>
            </a:r>
            <a:r>
              <a:rPr sz="2000" spc="12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contains </a:t>
            </a:r>
            <a:r>
              <a:rPr sz="2000" spc="10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various Python </a:t>
            </a:r>
            <a:r>
              <a:rPr sz="2000" spc="10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2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functions</a:t>
            </a:r>
            <a:r>
              <a:rPr sz="2000" spc="-2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and</a:t>
            </a:r>
            <a:r>
              <a:rPr sz="2000" spc="-1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3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global</a:t>
            </a:r>
            <a:r>
              <a:rPr sz="2000" spc="-3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2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variables.</a:t>
            </a:r>
            <a:r>
              <a:rPr sz="2000" spc="-3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It</a:t>
            </a:r>
            <a:r>
              <a:rPr sz="2000" spc="-2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is</a:t>
            </a:r>
            <a:r>
              <a:rPr sz="2000" spc="-1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0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just</a:t>
            </a:r>
            <a:r>
              <a:rPr sz="2000" spc="-4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2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a</a:t>
            </a:r>
            <a:r>
              <a:rPr sz="2000" spc="-1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0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file</a:t>
            </a:r>
            <a:r>
              <a:rPr sz="2000" spc="-1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4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with </a:t>
            </a:r>
            <a:r>
              <a:rPr sz="2000" spc="5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2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a</a:t>
            </a:r>
            <a:r>
              <a:rPr sz="2000" spc="-8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i="1" spc="13" dirty="0">
                <a:solidFill>
                  <a:srgbClr val="080909"/>
                </a:solidFill>
                <a:latin typeface="Century Gothic" panose="020B0502020202020204" pitchFamily="34" charset="0"/>
                <a:cs typeface="Franklin Gothic Demi"/>
              </a:rPr>
              <a:t>.py</a:t>
            </a:r>
            <a:r>
              <a:rPr sz="2000" i="1" spc="-7" dirty="0">
                <a:solidFill>
                  <a:srgbClr val="080909"/>
                </a:solidFill>
                <a:latin typeface="Century Gothic" panose="020B0502020202020204" pitchFamily="34" charset="0"/>
                <a:cs typeface="Franklin Gothic Demi"/>
              </a:rPr>
              <a:t> </a:t>
            </a:r>
            <a:r>
              <a:rPr sz="2000" spc="8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extension</a:t>
            </a:r>
            <a:r>
              <a:rPr sz="2000" spc="-6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0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which</a:t>
            </a:r>
            <a:r>
              <a:rPr sz="2000" spc="-8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22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has</a:t>
            </a:r>
            <a:r>
              <a:rPr sz="2000" spc="-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7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python</a:t>
            </a:r>
            <a:r>
              <a:rPr sz="2000" spc="-9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0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executable</a:t>
            </a:r>
            <a:r>
              <a:rPr sz="2000" spc="-8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1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code.</a:t>
            </a:r>
            <a:endParaRPr sz="2000" dirty="0">
              <a:latin typeface="Century Gothic" panose="020B0502020202020204" pitchFamily="34" charset="0"/>
              <a:cs typeface="Gill Sans MT"/>
            </a:endParaRPr>
          </a:p>
          <a:p>
            <a:pPr>
              <a:spcBef>
                <a:spcPts val="60"/>
              </a:spcBef>
            </a:pPr>
            <a:endParaRPr sz="2800" dirty="0">
              <a:latin typeface="Century Gothic" panose="020B0502020202020204" pitchFamily="34" charset="0"/>
              <a:cs typeface="Gill Sans MT"/>
            </a:endParaRPr>
          </a:p>
          <a:p>
            <a:pPr marL="16933"/>
            <a:r>
              <a:rPr sz="2000" spc="-3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A</a:t>
            </a:r>
            <a:r>
              <a:rPr sz="2000" spc="-7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b="1" spc="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package</a:t>
            </a:r>
            <a:r>
              <a:rPr sz="2000" b="1" spc="-5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is</a:t>
            </a:r>
            <a:r>
              <a:rPr sz="2000" spc="-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2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a</a:t>
            </a:r>
            <a:r>
              <a:rPr sz="2000" spc="-7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73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collection</a:t>
            </a:r>
            <a:r>
              <a:rPr sz="2000" spc="-60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2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of</a:t>
            </a:r>
            <a:r>
              <a:rPr sz="2000" spc="-6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 </a:t>
            </a:r>
            <a:r>
              <a:rPr sz="2000" spc="127" dirty="0">
                <a:solidFill>
                  <a:srgbClr val="080909"/>
                </a:solidFill>
                <a:latin typeface="Century Gothic" panose="020B0502020202020204" pitchFamily="34" charset="0"/>
                <a:cs typeface="Gill Sans MT"/>
              </a:rPr>
              <a:t>modules.</a:t>
            </a:r>
            <a:endParaRPr sz="2000" dirty="0">
              <a:latin typeface="Century Gothic" panose="020B0502020202020204" pitchFamily="34" charset="0"/>
              <a:cs typeface="Gill Sans M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3FA98C-D726-47AC-89A3-B3691CE33E99}"/>
              </a:ext>
            </a:extLst>
          </p:cNvPr>
          <p:cNvGrpSpPr/>
          <p:nvPr/>
        </p:nvGrpSpPr>
        <p:grpSpPr>
          <a:xfrm>
            <a:off x="7821168" y="1493519"/>
            <a:ext cx="2771647" cy="3801873"/>
            <a:chOff x="7821168" y="1493519"/>
            <a:chExt cx="2771647" cy="3801873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1168" y="3517392"/>
              <a:ext cx="2771647" cy="177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495" y="3891280"/>
              <a:ext cx="1406143" cy="12679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3" name="object 13"/>
            <p:cNvGrpSpPr/>
            <p:nvPr/>
          </p:nvGrpSpPr>
          <p:grpSpPr>
            <a:xfrm>
              <a:off x="8503921" y="1493519"/>
              <a:ext cx="1406313" cy="1922780"/>
              <a:chOff x="6377940" y="1120139"/>
              <a:chExt cx="1054735" cy="1442085"/>
            </a:xfrm>
          </p:grpSpPr>
          <p:pic>
            <p:nvPicPr>
              <p:cNvPr id="14" name="object 14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77940" y="1120139"/>
                <a:ext cx="1054608" cy="9509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5" name="object 15"/>
              <p:cNvSpPr/>
              <p:nvPr/>
            </p:nvSpPr>
            <p:spPr>
              <a:xfrm>
                <a:off x="6825996" y="2028443"/>
                <a:ext cx="287020" cy="527685"/>
              </a:xfrm>
              <a:custGeom>
                <a:avLst/>
                <a:gdLst/>
                <a:ahLst/>
                <a:cxnLst/>
                <a:rect l="l" t="t" r="r" b="b"/>
                <a:pathLst>
                  <a:path w="287020" h="527685">
                    <a:moveTo>
                      <a:pt x="214883" y="0"/>
                    </a:moveTo>
                    <a:lnTo>
                      <a:pt x="71627" y="0"/>
                    </a:lnTo>
                    <a:lnTo>
                      <a:pt x="71627" y="384048"/>
                    </a:lnTo>
                    <a:lnTo>
                      <a:pt x="0" y="384048"/>
                    </a:lnTo>
                    <a:lnTo>
                      <a:pt x="143255" y="527304"/>
                    </a:lnTo>
                    <a:lnTo>
                      <a:pt x="286511" y="384048"/>
                    </a:lnTo>
                    <a:lnTo>
                      <a:pt x="214883" y="384048"/>
                    </a:lnTo>
                    <a:lnTo>
                      <a:pt x="214883" y="0"/>
                    </a:lnTo>
                    <a:close/>
                  </a:path>
                </a:pathLst>
              </a:custGeom>
              <a:solidFill>
                <a:srgbClr val="1F2053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6825996" y="2028443"/>
                <a:ext cx="287020" cy="527685"/>
              </a:xfrm>
              <a:custGeom>
                <a:avLst/>
                <a:gdLst/>
                <a:ahLst/>
                <a:cxnLst/>
                <a:rect l="l" t="t" r="r" b="b"/>
                <a:pathLst>
                  <a:path w="287020" h="527685">
                    <a:moveTo>
                      <a:pt x="214883" y="0"/>
                    </a:moveTo>
                    <a:lnTo>
                      <a:pt x="214883" y="384048"/>
                    </a:lnTo>
                    <a:lnTo>
                      <a:pt x="286511" y="384048"/>
                    </a:lnTo>
                    <a:lnTo>
                      <a:pt x="143255" y="527304"/>
                    </a:lnTo>
                    <a:lnTo>
                      <a:pt x="0" y="384048"/>
                    </a:lnTo>
                    <a:lnTo>
                      <a:pt x="71627" y="384048"/>
                    </a:lnTo>
                    <a:lnTo>
                      <a:pt x="71627" y="0"/>
                    </a:lnTo>
                    <a:lnTo>
                      <a:pt x="214883" y="0"/>
                    </a:lnTo>
                    <a:close/>
                  </a:path>
                </a:pathLst>
              </a:custGeom>
              <a:ln w="12191">
                <a:solidFill>
                  <a:srgbClr val="42709B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5" dirty="0">
                <a:solidFill>
                  <a:srgbClr val="1F2053"/>
                </a:solidFill>
                <a:latin typeface="Century Gothic"/>
              </a:rPr>
              <a:t>Package Structure</a:t>
            </a:r>
            <a:endParaRPr sz="4000" spc="-5" dirty="0">
              <a:solidFill>
                <a:srgbClr val="1F2053"/>
              </a:solidFill>
              <a:latin typeface="Century Gothic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E48DFF-D557-47D9-A4FE-EBF9AD192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30" y="1397234"/>
            <a:ext cx="3695182" cy="4618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B4B208-4E9A-4534-9FFC-E85EA177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728" y="2244359"/>
            <a:ext cx="4210638" cy="250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23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4848" y="1903984"/>
            <a:ext cx="5553512" cy="2980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object 5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6" name="object 6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9982" y="331053"/>
            <a:ext cx="8793479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5" dirty="0">
                <a:solidFill>
                  <a:srgbClr val="1F2053"/>
                </a:solidFill>
                <a:latin typeface="Century Gothic"/>
              </a:rPr>
              <a:t>ML Code </a:t>
            </a:r>
            <a:r>
              <a:rPr sz="4000" spc="-5" dirty="0">
                <a:solidFill>
                  <a:srgbClr val="1F2053"/>
                </a:solidFill>
                <a:latin typeface="Century Gothic"/>
              </a:rPr>
              <a:t>Considerations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982" y="1903984"/>
            <a:ext cx="4759960" cy="19030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27652" indent="-311564">
              <a:spcBef>
                <a:spcPts val="140"/>
              </a:spcBef>
              <a:buClr>
                <a:srgbClr val="1F2053"/>
              </a:buClr>
              <a:buSzPct val="125000"/>
              <a:buFont typeface="Arial"/>
              <a:buChar char="●"/>
              <a:tabLst>
                <a:tab pos="328497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Additional</a:t>
            </a:r>
            <a:r>
              <a:rPr lang="en-US" sz="20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considerations</a:t>
            </a:r>
            <a:r>
              <a:rPr lang="en-US" sz="2000" spc="-30" dirty="0">
                <a:solidFill>
                  <a:srgbClr val="404040"/>
                </a:solidFill>
                <a:latin typeface="Century Gothic"/>
                <a:cs typeface="Century Gothic"/>
              </a:rPr>
              <a:t> s</a:t>
            </a: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pecific</a:t>
            </a:r>
            <a:r>
              <a:rPr lang="en-US" sz="20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lang="en-US" sz="20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Machine</a:t>
            </a:r>
            <a:r>
              <a:rPr lang="en-US" sz="20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Learning -</a:t>
            </a:r>
            <a:endParaRPr lang="en-US" sz="2000" dirty="0">
              <a:latin typeface="Century Gothic"/>
              <a:cs typeface="Century Gothic"/>
            </a:endParaRPr>
          </a:p>
          <a:p>
            <a:pPr marL="812165" lvl="1" indent="-342900">
              <a:lnSpc>
                <a:spcPct val="100000"/>
              </a:lnSpc>
              <a:spcBef>
                <a:spcPts val="865"/>
              </a:spcBef>
              <a:buClr>
                <a:srgbClr val="1F2053"/>
              </a:buClr>
              <a:buSzPct val="80000"/>
              <a:buFont typeface="Wingdings" panose="05000000000000000000" pitchFamily="2" charset="2"/>
              <a:buChar char="q"/>
              <a:tabLst>
                <a:tab pos="75692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Reproducibility</a:t>
            </a:r>
          </a:p>
          <a:p>
            <a:pPr marL="812165" lvl="1" indent="-342900">
              <a:lnSpc>
                <a:spcPct val="100000"/>
              </a:lnSpc>
              <a:spcBef>
                <a:spcPts val="865"/>
              </a:spcBef>
              <a:buClr>
                <a:srgbClr val="1F2053"/>
              </a:buClr>
              <a:buSzPct val="80000"/>
              <a:buFont typeface="Wingdings" panose="05000000000000000000" pitchFamily="2" charset="2"/>
              <a:buChar char="q"/>
              <a:tabLst>
                <a:tab pos="75692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Reusability</a:t>
            </a:r>
          </a:p>
          <a:p>
            <a:pPr marL="812165" lvl="1" indent="-342900">
              <a:lnSpc>
                <a:spcPct val="100000"/>
              </a:lnSpc>
              <a:spcBef>
                <a:spcPts val="865"/>
              </a:spcBef>
              <a:buClr>
                <a:srgbClr val="1F2053"/>
              </a:buClr>
              <a:buSzPct val="80000"/>
              <a:buFont typeface="Wingdings" panose="05000000000000000000" pitchFamily="2" charset="2"/>
              <a:buChar char="q"/>
              <a:tabLst>
                <a:tab pos="75692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Robustness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2482" y="1208232"/>
            <a:ext cx="3626856" cy="2040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2467" y="3620809"/>
            <a:ext cx="3626856" cy="2029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" name="Shape 131"/>
          <p:cNvPicPr preferRelativeResize="0"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r="867"/>
          <a:stretch/>
        </p:blipFill>
        <p:spPr>
          <a:xfrm>
            <a:off x="4036373" y="1187008"/>
            <a:ext cx="3601294" cy="2061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467345" y="1210276"/>
            <a:ext cx="3433074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C0C473-AA14-4231-9540-A8C8ED2E9DBA}"/>
              </a:ext>
            </a:extLst>
          </p:cNvPr>
          <p:cNvGrpSpPr/>
          <p:nvPr/>
        </p:nvGrpSpPr>
        <p:grpSpPr>
          <a:xfrm>
            <a:off x="4023516" y="1013270"/>
            <a:ext cx="886523" cy="278531"/>
            <a:chOff x="4296798" y="1218976"/>
            <a:chExt cx="390840" cy="157223"/>
          </a:xfrm>
        </p:grpSpPr>
        <p:sp>
          <p:nvSpPr>
            <p:cNvPr id="72" name="Rectangle: Top Corners Rounded 71">
              <a:extLst>
                <a:ext uri="{FF2B5EF4-FFF2-40B4-BE49-F238E27FC236}">
                  <a16:creationId xmlns:a16="http://schemas.microsoft.com/office/drawing/2014/main" id="{F9F599E6-86AE-4B41-BC36-8002888C50B5}"/>
                </a:ext>
              </a:extLst>
            </p:cNvPr>
            <p:cNvSpPr/>
            <p:nvPr/>
          </p:nvSpPr>
          <p:spPr>
            <a:xfrm rot="5400000">
              <a:off x="4394984" y="1120790"/>
              <a:ext cx="157223" cy="3535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332D08-1F40-4CC7-8BCA-68D3DC5E6DB8}"/>
                </a:ext>
              </a:extLst>
            </p:cNvPr>
            <p:cNvSpPr txBox="1"/>
            <p:nvPr/>
          </p:nvSpPr>
          <p:spPr>
            <a:xfrm>
              <a:off x="4332847" y="1230098"/>
              <a:ext cx="354791" cy="104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Problem</a:t>
              </a:r>
              <a:endPara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CE1AAA-A2FB-4541-9212-AB9ECB76A884}"/>
              </a:ext>
            </a:extLst>
          </p:cNvPr>
          <p:cNvGrpSpPr/>
          <p:nvPr/>
        </p:nvGrpSpPr>
        <p:grpSpPr>
          <a:xfrm>
            <a:off x="7889443" y="3439852"/>
            <a:ext cx="848362" cy="286259"/>
            <a:chOff x="4291961" y="1194030"/>
            <a:chExt cx="537686" cy="161585"/>
          </a:xfrm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D996E70A-86BD-46A8-899B-A55834A42F2F}"/>
                </a:ext>
              </a:extLst>
            </p:cNvPr>
            <p:cNvSpPr/>
            <p:nvPr/>
          </p:nvSpPr>
          <p:spPr>
            <a:xfrm rot="5400000">
              <a:off x="4458743" y="1027248"/>
              <a:ext cx="161585" cy="4951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83D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79E702-100F-49F1-9D79-29CAA7D06576}"/>
                </a:ext>
              </a:extLst>
            </p:cNvPr>
            <p:cNvSpPr txBox="1"/>
            <p:nvPr/>
          </p:nvSpPr>
          <p:spPr>
            <a:xfrm>
              <a:off x="4363220" y="1215810"/>
              <a:ext cx="466427" cy="104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BDD2E8E-80FE-4EF1-A6EA-68EEB6E069F7}"/>
              </a:ext>
            </a:extLst>
          </p:cNvPr>
          <p:cNvGrpSpPr/>
          <p:nvPr/>
        </p:nvGrpSpPr>
        <p:grpSpPr>
          <a:xfrm>
            <a:off x="7886832" y="1023832"/>
            <a:ext cx="893507" cy="286263"/>
            <a:chOff x="6003709" y="-127740"/>
            <a:chExt cx="393919" cy="161587"/>
          </a:xfrm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9D683C2B-0854-4DB1-BB80-EFBFAF984346}"/>
                </a:ext>
              </a:extLst>
            </p:cNvPr>
            <p:cNvSpPr/>
            <p:nvPr/>
          </p:nvSpPr>
          <p:spPr>
            <a:xfrm rot="5400000">
              <a:off x="6095708" y="-219739"/>
              <a:ext cx="161587" cy="3455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DEE80E-DD26-44BB-AFC3-1DB8F5430D75}"/>
                </a:ext>
              </a:extLst>
            </p:cNvPr>
            <p:cNvSpPr txBox="1"/>
            <p:nvPr/>
          </p:nvSpPr>
          <p:spPr>
            <a:xfrm>
              <a:off x="6042837" y="-113481"/>
              <a:ext cx="354791" cy="104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Research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978E2A-B2C5-420B-945F-A53B8B5E9206}"/>
              </a:ext>
            </a:extLst>
          </p:cNvPr>
          <p:cNvGrpSpPr/>
          <p:nvPr/>
        </p:nvGrpSpPr>
        <p:grpSpPr>
          <a:xfrm>
            <a:off x="466374" y="2480392"/>
            <a:ext cx="1688938" cy="620591"/>
            <a:chOff x="617538" y="1927225"/>
            <a:chExt cx="1688938" cy="6205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C30E7C-5C96-4416-A4EC-46663B83EDE4}"/>
                </a:ext>
              </a:extLst>
            </p:cNvPr>
            <p:cNvSpPr/>
            <p:nvPr/>
          </p:nvSpPr>
          <p:spPr>
            <a:xfrm>
              <a:off x="1256138" y="2022589"/>
              <a:ext cx="1050338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~ 20 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3B93D2-B665-4D4B-BEDB-506562677629}"/>
                </a:ext>
              </a:extLst>
            </p:cNvPr>
            <p:cNvGrpSpPr/>
            <p:nvPr/>
          </p:nvGrpSpPr>
          <p:grpSpPr>
            <a:xfrm>
              <a:off x="617538" y="1927225"/>
              <a:ext cx="624466" cy="620591"/>
              <a:chOff x="617538" y="1927225"/>
              <a:chExt cx="624466" cy="620591"/>
            </a:xfrm>
          </p:grpSpPr>
          <p:sp>
            <p:nvSpPr>
              <p:cNvPr id="8" name="Oval 20">
                <a:extLst>
                  <a:ext uri="{FF2B5EF4-FFF2-40B4-BE49-F238E27FC236}">
                    <a16:creationId xmlns:a16="http://schemas.microsoft.com/office/drawing/2014/main" id="{0A4D9DDB-2A97-4029-B998-D7B68279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54" y="1927225"/>
                <a:ext cx="577850" cy="5762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E819C346-A84C-409C-8019-90061AFEE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859" y="1987428"/>
                <a:ext cx="474663" cy="560388"/>
              </a:xfrm>
              <a:custGeom>
                <a:avLst/>
                <a:gdLst>
                  <a:gd name="T0" fmla="*/ 469 w 469"/>
                  <a:gd name="T1" fmla="*/ 270 h 555"/>
                  <a:gd name="T2" fmla="*/ 183 w 469"/>
                  <a:gd name="T3" fmla="*/ 555 h 555"/>
                  <a:gd name="T4" fmla="*/ 0 w 469"/>
                  <a:gd name="T5" fmla="*/ 489 h 555"/>
                  <a:gd name="T6" fmla="*/ 93 w 469"/>
                  <a:gd name="T7" fmla="*/ 505 h 555"/>
                  <a:gd name="T8" fmla="*/ 378 w 469"/>
                  <a:gd name="T9" fmla="*/ 219 h 555"/>
                  <a:gd name="T10" fmla="*/ 276 w 469"/>
                  <a:gd name="T11" fmla="*/ 0 h 555"/>
                  <a:gd name="T12" fmla="*/ 469 w 469"/>
                  <a:gd name="T13" fmla="*/ 27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9" h="555">
                    <a:moveTo>
                      <a:pt x="469" y="270"/>
                    </a:moveTo>
                    <a:cubicBezTo>
                      <a:pt x="469" y="428"/>
                      <a:pt x="341" y="555"/>
                      <a:pt x="183" y="555"/>
                    </a:cubicBezTo>
                    <a:cubicBezTo>
                      <a:pt x="114" y="555"/>
                      <a:pt x="50" y="531"/>
                      <a:pt x="0" y="489"/>
                    </a:cubicBezTo>
                    <a:cubicBezTo>
                      <a:pt x="29" y="499"/>
                      <a:pt x="61" y="505"/>
                      <a:pt x="93" y="505"/>
                    </a:cubicBezTo>
                    <a:cubicBezTo>
                      <a:pt x="251" y="505"/>
                      <a:pt x="378" y="377"/>
                      <a:pt x="378" y="219"/>
                    </a:cubicBezTo>
                    <a:cubicBezTo>
                      <a:pt x="378" y="131"/>
                      <a:pt x="339" y="53"/>
                      <a:pt x="276" y="0"/>
                    </a:cubicBezTo>
                    <a:cubicBezTo>
                      <a:pt x="388" y="39"/>
                      <a:pt x="469" y="145"/>
                      <a:pt x="469" y="270"/>
                    </a:cubicBezTo>
                    <a:close/>
                  </a:path>
                </a:pathLst>
              </a:custGeom>
              <a:solidFill>
                <a:srgbClr val="D1E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22">
                <a:extLst>
                  <a:ext uri="{FF2B5EF4-FFF2-40B4-BE49-F238E27FC236}">
                    <a16:creationId xmlns:a16="http://schemas.microsoft.com/office/drawing/2014/main" id="{191C88F5-CC9B-4459-9A9D-DAA16113D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1927225"/>
                <a:ext cx="577850" cy="576263"/>
              </a:xfrm>
              <a:prstGeom prst="ellipse">
                <a:avLst/>
              </a:pr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23">
                <a:extLst>
                  <a:ext uri="{FF2B5EF4-FFF2-40B4-BE49-F238E27FC236}">
                    <a16:creationId xmlns:a16="http://schemas.microsoft.com/office/drawing/2014/main" id="{0F8EAC3E-FE6B-4AC8-B472-C5E43CE9F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13" y="2081213"/>
                <a:ext cx="261938" cy="268288"/>
              </a:xfrm>
              <a:custGeom>
                <a:avLst/>
                <a:gdLst>
                  <a:gd name="T0" fmla="*/ 260 w 260"/>
                  <a:gd name="T1" fmla="*/ 168 h 266"/>
                  <a:gd name="T2" fmla="*/ 132 w 260"/>
                  <a:gd name="T3" fmla="*/ 266 h 266"/>
                  <a:gd name="T4" fmla="*/ 0 w 260"/>
                  <a:gd name="T5" fmla="*/ 133 h 266"/>
                  <a:gd name="T6" fmla="*/ 132 w 260"/>
                  <a:gd name="T7" fmla="*/ 0 h 266"/>
                  <a:gd name="T8" fmla="*/ 206 w 260"/>
                  <a:gd name="T9" fmla="*/ 2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6">
                    <a:moveTo>
                      <a:pt x="260" y="168"/>
                    </a:moveTo>
                    <a:cubicBezTo>
                      <a:pt x="245" y="224"/>
                      <a:pt x="193" y="266"/>
                      <a:pt x="132" y="266"/>
                    </a:cubicBezTo>
                    <a:cubicBezTo>
                      <a:pt x="59" y="266"/>
                      <a:pt x="0" y="206"/>
                      <a:pt x="0" y="133"/>
                    </a:cubicBezTo>
                    <a:cubicBezTo>
                      <a:pt x="0" y="60"/>
                      <a:pt x="59" y="0"/>
                      <a:pt x="132" y="0"/>
                    </a:cubicBezTo>
                    <a:cubicBezTo>
                      <a:pt x="160" y="0"/>
                      <a:pt x="185" y="9"/>
                      <a:pt x="206" y="23"/>
                    </a:cubicBezTo>
                  </a:path>
                </a:pathLst>
              </a:cu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Line 24">
                <a:extLst>
                  <a:ext uri="{FF2B5EF4-FFF2-40B4-BE49-F238E27FC236}">
                    <a16:creationId xmlns:a16="http://schemas.microsoft.com/office/drawing/2014/main" id="{CDB9360A-BA30-48B9-B671-2A36CE4D3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6463" y="2124075"/>
                <a:ext cx="139700" cy="92075"/>
              </a:xfrm>
              <a:prstGeom prst="line">
                <a:avLst/>
              </a:pr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Line 25">
                <a:extLst>
                  <a:ext uri="{FF2B5EF4-FFF2-40B4-BE49-F238E27FC236}">
                    <a16:creationId xmlns:a16="http://schemas.microsoft.com/office/drawing/2014/main" id="{416E22B5-F4DA-4B32-AF90-F591A9A60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3079" y="2216150"/>
                <a:ext cx="166688" cy="0"/>
              </a:xfrm>
              <a:prstGeom prst="line">
                <a:avLst/>
              </a:pr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Line 26">
                <a:extLst>
                  <a:ext uri="{FF2B5EF4-FFF2-40B4-BE49-F238E27FC236}">
                    <a16:creationId xmlns:a16="http://schemas.microsoft.com/office/drawing/2014/main" id="{D2C41497-3ADA-4AA9-8324-900E2841F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5513" y="2105025"/>
                <a:ext cx="55563" cy="19050"/>
              </a:xfrm>
              <a:prstGeom prst="line">
                <a:avLst/>
              </a:pr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Line 27">
                <a:extLst>
                  <a:ext uri="{FF2B5EF4-FFF2-40B4-BE49-F238E27FC236}">
                    <a16:creationId xmlns:a16="http://schemas.microsoft.com/office/drawing/2014/main" id="{A93E1BB8-C8C5-4EF8-B846-6D5E1A1BC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62026" y="2049463"/>
                <a:ext cx="19050" cy="55563"/>
              </a:xfrm>
              <a:prstGeom prst="line">
                <a:avLst/>
              </a:pr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6F7EA7-DFFB-40E4-87D8-1C8AF2E5E4B4}"/>
              </a:ext>
            </a:extLst>
          </p:cNvPr>
          <p:cNvSpPr/>
          <p:nvPr/>
        </p:nvSpPr>
        <p:spPr>
          <a:xfrm>
            <a:off x="505079" y="4010893"/>
            <a:ext cx="30813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6518" y="3612830"/>
            <a:ext cx="3608133" cy="202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6648EF4C-43CD-4198-B785-FE90BCC4C014}"/>
              </a:ext>
            </a:extLst>
          </p:cNvPr>
          <p:cNvGrpSpPr/>
          <p:nvPr/>
        </p:nvGrpSpPr>
        <p:grpSpPr>
          <a:xfrm>
            <a:off x="4019681" y="3429444"/>
            <a:ext cx="890358" cy="286259"/>
            <a:chOff x="2127063" y="2542759"/>
            <a:chExt cx="473316" cy="161585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937A599E-1C3F-49D9-8D7B-8EAE63CCB712}"/>
                </a:ext>
              </a:extLst>
            </p:cNvPr>
            <p:cNvSpPr/>
            <p:nvPr/>
          </p:nvSpPr>
          <p:spPr>
            <a:xfrm rot="5400000">
              <a:off x="2273717" y="2396105"/>
              <a:ext cx="161585" cy="454893"/>
            </a:xfrm>
            <a:prstGeom prst="round2SameRect">
              <a:avLst>
                <a:gd name="adj1" fmla="val 46104"/>
                <a:gd name="adj2" fmla="val 0"/>
              </a:avLst>
            </a:prstGeom>
            <a:solidFill>
              <a:srgbClr val="083D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31C2E5-3D29-449F-BA5C-32EFE486EF15}"/>
                </a:ext>
              </a:extLst>
            </p:cNvPr>
            <p:cNvSpPr txBox="1"/>
            <p:nvPr/>
          </p:nvSpPr>
          <p:spPr>
            <a:xfrm>
              <a:off x="2146116" y="2558530"/>
              <a:ext cx="454263" cy="104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21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5" dirty="0">
                <a:solidFill>
                  <a:srgbClr val="1F2053"/>
                </a:solidFill>
                <a:latin typeface="Century Gothic"/>
              </a:rPr>
              <a:t>Deployment of ML Pipeline</a:t>
            </a:r>
            <a:endParaRPr sz="4000" spc="-5" dirty="0">
              <a:solidFill>
                <a:srgbClr val="1F2053"/>
              </a:solidFill>
              <a:latin typeface="Century Gothic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6CF702-B391-4706-A39D-D89D03F3B0E7}"/>
              </a:ext>
            </a:extLst>
          </p:cNvPr>
          <p:cNvGrpSpPr/>
          <p:nvPr/>
        </p:nvGrpSpPr>
        <p:grpSpPr>
          <a:xfrm>
            <a:off x="599981" y="1826768"/>
            <a:ext cx="9953244" cy="3340608"/>
            <a:chOff x="856488" y="2206751"/>
            <a:chExt cx="9953244" cy="3340608"/>
          </a:xfrm>
        </p:grpSpPr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1BCD33DA-2FB0-4A2F-B649-84EFE47CC75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488" y="2206751"/>
              <a:ext cx="9953244" cy="33406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50B492D3-23AD-4AEA-9694-1FCA8C9ADD89}"/>
                </a:ext>
              </a:extLst>
            </p:cNvPr>
            <p:cNvSpPr/>
            <p:nvPr/>
          </p:nvSpPr>
          <p:spPr>
            <a:xfrm>
              <a:off x="6370320" y="3445763"/>
              <a:ext cx="439420" cy="582295"/>
            </a:xfrm>
            <a:custGeom>
              <a:avLst/>
              <a:gdLst/>
              <a:ahLst/>
              <a:cxnLst/>
              <a:rect l="l" t="t" r="r" b="b"/>
              <a:pathLst>
                <a:path w="439420" h="582295">
                  <a:moveTo>
                    <a:pt x="329183" y="0"/>
                  </a:moveTo>
                  <a:lnTo>
                    <a:pt x="109727" y="0"/>
                  </a:lnTo>
                  <a:lnTo>
                    <a:pt x="109727" y="362712"/>
                  </a:lnTo>
                  <a:lnTo>
                    <a:pt x="0" y="362712"/>
                  </a:lnTo>
                  <a:lnTo>
                    <a:pt x="219455" y="582168"/>
                  </a:lnTo>
                  <a:lnTo>
                    <a:pt x="438911" y="362712"/>
                  </a:lnTo>
                  <a:lnTo>
                    <a:pt x="329183" y="362712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52FA0F53-7535-4E47-94CA-F550871A4E48}"/>
                </a:ext>
              </a:extLst>
            </p:cNvPr>
            <p:cNvSpPr/>
            <p:nvPr/>
          </p:nvSpPr>
          <p:spPr>
            <a:xfrm>
              <a:off x="6370320" y="3445763"/>
              <a:ext cx="439420" cy="582295"/>
            </a:xfrm>
            <a:custGeom>
              <a:avLst/>
              <a:gdLst/>
              <a:ahLst/>
              <a:cxnLst/>
              <a:rect l="l" t="t" r="r" b="b"/>
              <a:pathLst>
                <a:path w="439420" h="582295">
                  <a:moveTo>
                    <a:pt x="0" y="362712"/>
                  </a:moveTo>
                  <a:lnTo>
                    <a:pt x="109727" y="362712"/>
                  </a:lnTo>
                  <a:lnTo>
                    <a:pt x="109727" y="0"/>
                  </a:lnTo>
                  <a:lnTo>
                    <a:pt x="329183" y="0"/>
                  </a:lnTo>
                  <a:lnTo>
                    <a:pt x="329183" y="362712"/>
                  </a:lnTo>
                  <a:lnTo>
                    <a:pt x="438911" y="362712"/>
                  </a:lnTo>
                  <a:lnTo>
                    <a:pt x="219455" y="582168"/>
                  </a:lnTo>
                  <a:lnTo>
                    <a:pt x="0" y="362712"/>
                  </a:lnTo>
                  <a:close/>
                </a:path>
              </a:pathLst>
            </a:custGeom>
            <a:ln w="914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85D3B176-12CE-450A-B200-8A2C0612B000}"/>
                </a:ext>
              </a:extLst>
            </p:cNvPr>
            <p:cNvSpPr/>
            <p:nvPr/>
          </p:nvSpPr>
          <p:spPr>
            <a:xfrm>
              <a:off x="7984235" y="3445763"/>
              <a:ext cx="439420" cy="582295"/>
            </a:xfrm>
            <a:custGeom>
              <a:avLst/>
              <a:gdLst/>
              <a:ahLst/>
              <a:cxnLst/>
              <a:rect l="l" t="t" r="r" b="b"/>
              <a:pathLst>
                <a:path w="439420" h="582295">
                  <a:moveTo>
                    <a:pt x="329184" y="0"/>
                  </a:moveTo>
                  <a:lnTo>
                    <a:pt x="109728" y="0"/>
                  </a:lnTo>
                  <a:lnTo>
                    <a:pt x="109728" y="362712"/>
                  </a:lnTo>
                  <a:lnTo>
                    <a:pt x="0" y="362712"/>
                  </a:lnTo>
                  <a:lnTo>
                    <a:pt x="219456" y="582168"/>
                  </a:lnTo>
                  <a:lnTo>
                    <a:pt x="438912" y="362712"/>
                  </a:lnTo>
                  <a:lnTo>
                    <a:pt x="329184" y="362712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E5744D88-1F0E-42F3-9ADB-2F33FFA3208A}"/>
                </a:ext>
              </a:extLst>
            </p:cNvPr>
            <p:cNvSpPr/>
            <p:nvPr/>
          </p:nvSpPr>
          <p:spPr>
            <a:xfrm>
              <a:off x="7984235" y="3445763"/>
              <a:ext cx="439420" cy="582295"/>
            </a:xfrm>
            <a:custGeom>
              <a:avLst/>
              <a:gdLst/>
              <a:ahLst/>
              <a:cxnLst/>
              <a:rect l="l" t="t" r="r" b="b"/>
              <a:pathLst>
                <a:path w="439420" h="582295">
                  <a:moveTo>
                    <a:pt x="0" y="362712"/>
                  </a:moveTo>
                  <a:lnTo>
                    <a:pt x="109728" y="362712"/>
                  </a:lnTo>
                  <a:lnTo>
                    <a:pt x="109728" y="0"/>
                  </a:lnTo>
                  <a:lnTo>
                    <a:pt x="329184" y="0"/>
                  </a:lnTo>
                  <a:lnTo>
                    <a:pt x="329184" y="362712"/>
                  </a:lnTo>
                  <a:lnTo>
                    <a:pt x="438912" y="362712"/>
                  </a:lnTo>
                  <a:lnTo>
                    <a:pt x="219456" y="582168"/>
                  </a:lnTo>
                  <a:lnTo>
                    <a:pt x="0" y="362712"/>
                  </a:lnTo>
                  <a:close/>
                </a:path>
              </a:pathLst>
            </a:custGeom>
            <a:ln w="914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B4D00FCC-C49E-4A51-8510-91B2A36F1CA5}"/>
                </a:ext>
              </a:extLst>
            </p:cNvPr>
            <p:cNvSpPr/>
            <p:nvPr/>
          </p:nvSpPr>
          <p:spPr>
            <a:xfrm>
              <a:off x="4826508" y="3445763"/>
              <a:ext cx="439420" cy="582295"/>
            </a:xfrm>
            <a:custGeom>
              <a:avLst/>
              <a:gdLst/>
              <a:ahLst/>
              <a:cxnLst/>
              <a:rect l="l" t="t" r="r" b="b"/>
              <a:pathLst>
                <a:path w="439420" h="582295">
                  <a:moveTo>
                    <a:pt x="329183" y="0"/>
                  </a:moveTo>
                  <a:lnTo>
                    <a:pt x="109727" y="0"/>
                  </a:lnTo>
                  <a:lnTo>
                    <a:pt x="109727" y="362712"/>
                  </a:lnTo>
                  <a:lnTo>
                    <a:pt x="0" y="362712"/>
                  </a:lnTo>
                  <a:lnTo>
                    <a:pt x="219455" y="582168"/>
                  </a:lnTo>
                  <a:lnTo>
                    <a:pt x="438912" y="362712"/>
                  </a:lnTo>
                  <a:lnTo>
                    <a:pt x="329183" y="362712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FB2B8F94-B54C-438C-AF5B-0FE0286FF96E}"/>
                </a:ext>
              </a:extLst>
            </p:cNvPr>
            <p:cNvSpPr/>
            <p:nvPr/>
          </p:nvSpPr>
          <p:spPr>
            <a:xfrm>
              <a:off x="4826508" y="3445763"/>
              <a:ext cx="439420" cy="582295"/>
            </a:xfrm>
            <a:custGeom>
              <a:avLst/>
              <a:gdLst/>
              <a:ahLst/>
              <a:cxnLst/>
              <a:rect l="l" t="t" r="r" b="b"/>
              <a:pathLst>
                <a:path w="439420" h="582295">
                  <a:moveTo>
                    <a:pt x="0" y="362712"/>
                  </a:moveTo>
                  <a:lnTo>
                    <a:pt x="109727" y="362712"/>
                  </a:lnTo>
                  <a:lnTo>
                    <a:pt x="109727" y="0"/>
                  </a:lnTo>
                  <a:lnTo>
                    <a:pt x="329183" y="0"/>
                  </a:lnTo>
                  <a:lnTo>
                    <a:pt x="329183" y="362712"/>
                  </a:lnTo>
                  <a:lnTo>
                    <a:pt x="438912" y="362712"/>
                  </a:lnTo>
                  <a:lnTo>
                    <a:pt x="219455" y="582168"/>
                  </a:lnTo>
                  <a:lnTo>
                    <a:pt x="0" y="362712"/>
                  </a:lnTo>
                  <a:close/>
                </a:path>
              </a:pathLst>
            </a:custGeom>
            <a:ln w="914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143D09-163B-4EB9-86B2-6BA1EF6DEA86}"/>
              </a:ext>
            </a:extLst>
          </p:cNvPr>
          <p:cNvSpPr/>
          <p:nvPr/>
        </p:nvSpPr>
        <p:spPr>
          <a:xfrm>
            <a:off x="3917661" y="1690624"/>
            <a:ext cx="5136920" cy="324857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0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5" dirty="0">
                <a:solidFill>
                  <a:srgbClr val="202154"/>
                </a:solidFill>
                <a:latin typeface="Century Gothic"/>
                <a:cs typeface="Century Gothic"/>
              </a:rPr>
              <a:t>ML</a:t>
            </a:r>
            <a:r>
              <a:rPr lang="en-US" sz="4000" spc="-55" dirty="0">
                <a:solidFill>
                  <a:srgbClr val="202154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202154"/>
                </a:solidFill>
                <a:latin typeface="Century Gothic"/>
                <a:cs typeface="Century Gothic"/>
              </a:rPr>
              <a:t>Model Serving</a:t>
            </a:r>
            <a:endParaRPr sz="4000" spc="-5" dirty="0">
              <a:solidFill>
                <a:srgbClr val="1F2053"/>
              </a:solidFill>
              <a:latin typeface="Century Gothic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C8BBE0B0-CF19-44E7-AF88-7677E9D04AD9}"/>
              </a:ext>
            </a:extLst>
          </p:cNvPr>
          <p:cNvSpPr txBox="1"/>
          <p:nvPr/>
        </p:nvSpPr>
        <p:spPr>
          <a:xfrm>
            <a:off x="599979" y="1791271"/>
            <a:ext cx="6058069" cy="1869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266065" algn="l"/>
              </a:tabLst>
            </a:pP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Model</a:t>
            </a:r>
            <a:r>
              <a:rPr sz="20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embedded</a:t>
            </a:r>
            <a:r>
              <a:rPr sz="20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in</a:t>
            </a:r>
            <a:r>
              <a:rPr sz="2000" spc="-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application</a:t>
            </a:r>
            <a:endParaRPr sz="2000" dirty="0">
              <a:latin typeface="Century Gothic"/>
              <a:cs typeface="Century Gothic"/>
            </a:endParaRPr>
          </a:p>
          <a:p>
            <a:pPr marL="469265" indent="-457200">
              <a:lnSpc>
                <a:spcPct val="100000"/>
              </a:lnSpc>
              <a:spcBef>
                <a:spcPts val="1630"/>
              </a:spcBef>
              <a:buFont typeface="+mj-lt"/>
              <a:buAutoNum type="arabicPeriod"/>
              <a:tabLst>
                <a:tab pos="266065" algn="l"/>
              </a:tabLst>
            </a:pP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Served</a:t>
            </a:r>
            <a:r>
              <a:rPr sz="2000" spc="-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via</a:t>
            </a:r>
            <a:r>
              <a:rPr sz="2000" spc="-2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E3E3E"/>
                </a:solidFill>
                <a:latin typeface="Century Gothic"/>
                <a:cs typeface="Century Gothic"/>
              </a:rPr>
              <a:t>a</a:t>
            </a:r>
            <a:r>
              <a:rPr sz="2000" spc="-2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dedicated</a:t>
            </a:r>
            <a:r>
              <a:rPr sz="2000" spc="-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service</a:t>
            </a:r>
            <a:endParaRPr sz="2000" dirty="0">
              <a:latin typeface="Century Gothic"/>
              <a:cs typeface="Century Gothic"/>
            </a:endParaRPr>
          </a:p>
          <a:p>
            <a:pPr marL="469900" marR="906144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tabLst>
                <a:tab pos="266065" algn="l"/>
              </a:tabLst>
            </a:pP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Model</a:t>
            </a:r>
            <a:r>
              <a:rPr sz="2000" spc="-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published</a:t>
            </a:r>
            <a:r>
              <a:rPr sz="20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as</a:t>
            </a:r>
            <a:r>
              <a:rPr sz="2000" spc="-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data </a:t>
            </a:r>
            <a:r>
              <a:rPr sz="2000" spc="-48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(streaming)</a:t>
            </a:r>
            <a:endParaRPr sz="2000" dirty="0">
              <a:latin typeface="Century Gothic"/>
              <a:cs typeface="Century Gothic"/>
            </a:endParaRPr>
          </a:p>
          <a:p>
            <a:pPr marL="469265" indent="-457200">
              <a:lnSpc>
                <a:spcPct val="100000"/>
              </a:lnSpc>
              <a:spcBef>
                <a:spcPts val="1630"/>
              </a:spcBef>
              <a:buFont typeface="+mj-lt"/>
              <a:buAutoNum type="arabicPeriod"/>
              <a:tabLst>
                <a:tab pos="266065" algn="l"/>
              </a:tabLst>
            </a:pP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Batch</a:t>
            </a:r>
            <a:r>
              <a:rPr sz="20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prediction</a:t>
            </a:r>
            <a:r>
              <a:rPr sz="20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(offline</a:t>
            </a:r>
            <a:r>
              <a:rPr sz="20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process)</a:t>
            </a:r>
            <a:endParaRPr sz="2000" dirty="0">
              <a:latin typeface="Century Gothic"/>
              <a:cs typeface="Century Gothic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404C2-DFFB-4396-88D7-56BF68B28D97}"/>
              </a:ext>
            </a:extLst>
          </p:cNvPr>
          <p:cNvGrpSpPr/>
          <p:nvPr/>
        </p:nvGrpSpPr>
        <p:grpSpPr>
          <a:xfrm>
            <a:off x="6949939" y="1791271"/>
            <a:ext cx="3129207" cy="2869185"/>
            <a:chOff x="816057" y="1515941"/>
            <a:chExt cx="3129207" cy="2921835"/>
          </a:xfrm>
        </p:grpSpPr>
        <p:grpSp>
          <p:nvGrpSpPr>
            <p:cNvPr id="40" name="object 9">
              <a:extLst>
                <a:ext uri="{FF2B5EF4-FFF2-40B4-BE49-F238E27FC236}">
                  <a16:creationId xmlns:a16="http://schemas.microsoft.com/office/drawing/2014/main" id="{3BD19185-247F-4289-BB79-818A78A4B197}"/>
                </a:ext>
              </a:extLst>
            </p:cNvPr>
            <p:cNvGrpSpPr/>
            <p:nvPr/>
          </p:nvGrpSpPr>
          <p:grpSpPr>
            <a:xfrm>
              <a:off x="3432480" y="2232685"/>
              <a:ext cx="489964" cy="465668"/>
              <a:chOff x="2908254" y="2072014"/>
              <a:chExt cx="391795" cy="372745"/>
            </a:xfrm>
          </p:grpSpPr>
          <p:sp>
            <p:nvSpPr>
              <p:cNvPr id="61" name="object 10">
                <a:extLst>
                  <a:ext uri="{FF2B5EF4-FFF2-40B4-BE49-F238E27FC236}">
                    <a16:creationId xmlns:a16="http://schemas.microsoft.com/office/drawing/2014/main" id="{A775DBD4-5BBB-49BC-BED5-1A234F7617FA}"/>
                  </a:ext>
                </a:extLst>
              </p:cNvPr>
              <p:cNvSpPr/>
              <p:nvPr/>
            </p:nvSpPr>
            <p:spPr>
              <a:xfrm>
                <a:off x="2913016" y="2076777"/>
                <a:ext cx="382270" cy="363220"/>
              </a:xfrm>
              <a:custGeom>
                <a:avLst/>
                <a:gdLst/>
                <a:ahLst/>
                <a:cxnLst/>
                <a:rect l="l" t="t" r="r" b="b"/>
                <a:pathLst>
                  <a:path w="382270" h="363219">
                    <a:moveTo>
                      <a:pt x="49220" y="303271"/>
                    </a:moveTo>
                    <a:lnTo>
                      <a:pt x="28316" y="277053"/>
                    </a:lnTo>
                    <a:lnTo>
                      <a:pt x="12864" y="247647"/>
                    </a:lnTo>
                    <a:lnTo>
                      <a:pt x="3286" y="215584"/>
                    </a:lnTo>
                    <a:lnTo>
                      <a:pt x="0" y="181395"/>
                    </a:lnTo>
                    <a:lnTo>
                      <a:pt x="6787" y="133022"/>
                    </a:lnTo>
                    <a:lnTo>
                      <a:pt x="25963" y="89648"/>
                    </a:lnTo>
                    <a:lnTo>
                      <a:pt x="55746" y="52966"/>
                    </a:lnTo>
                    <a:lnTo>
                      <a:pt x="94353" y="24668"/>
                    </a:lnTo>
                    <a:lnTo>
                      <a:pt x="140004" y="6449"/>
                    </a:lnTo>
                    <a:lnTo>
                      <a:pt x="190917" y="0"/>
                    </a:lnTo>
                    <a:lnTo>
                      <a:pt x="241829" y="6449"/>
                    </a:lnTo>
                    <a:lnTo>
                      <a:pt x="287480" y="24668"/>
                    </a:lnTo>
                    <a:lnTo>
                      <a:pt x="326087" y="52966"/>
                    </a:lnTo>
                    <a:lnTo>
                      <a:pt x="347131" y="78884"/>
                    </a:lnTo>
                    <a:lnTo>
                      <a:pt x="195904" y="78884"/>
                    </a:lnTo>
                    <a:lnTo>
                      <a:pt x="137842" y="79269"/>
                    </a:lnTo>
                    <a:lnTo>
                      <a:pt x="95745" y="84281"/>
                    </a:lnTo>
                    <a:lnTo>
                      <a:pt x="77560" y="87863"/>
                    </a:lnTo>
                    <a:lnTo>
                      <a:pt x="67119" y="89280"/>
                    </a:lnTo>
                    <a:lnTo>
                      <a:pt x="62644" y="96366"/>
                    </a:lnTo>
                    <a:lnTo>
                      <a:pt x="62644" y="114789"/>
                    </a:lnTo>
                    <a:lnTo>
                      <a:pt x="71593" y="121875"/>
                    </a:lnTo>
                    <a:lnTo>
                      <a:pt x="252691" y="121875"/>
                    </a:lnTo>
                    <a:lnTo>
                      <a:pt x="299527" y="140819"/>
                    </a:lnTo>
                    <a:lnTo>
                      <a:pt x="184664" y="140819"/>
                    </a:lnTo>
                    <a:lnTo>
                      <a:pt x="136553" y="142497"/>
                    </a:lnTo>
                    <a:lnTo>
                      <a:pt x="102116" y="147984"/>
                    </a:lnTo>
                    <a:lnTo>
                      <a:pt x="80543" y="153052"/>
                    </a:lnTo>
                    <a:lnTo>
                      <a:pt x="76068" y="158721"/>
                    </a:lnTo>
                    <a:lnTo>
                      <a:pt x="76068" y="172892"/>
                    </a:lnTo>
                    <a:lnTo>
                      <a:pt x="82034" y="179978"/>
                    </a:lnTo>
                    <a:lnTo>
                      <a:pt x="233274" y="179978"/>
                    </a:lnTo>
                    <a:lnTo>
                      <a:pt x="286375" y="199818"/>
                    </a:lnTo>
                    <a:lnTo>
                      <a:pt x="290104" y="201590"/>
                    </a:lnTo>
                    <a:lnTo>
                      <a:pt x="160899" y="201590"/>
                    </a:lnTo>
                    <a:lnTo>
                      <a:pt x="115524" y="204114"/>
                    </a:lnTo>
                    <a:lnTo>
                      <a:pt x="95458" y="206904"/>
                    </a:lnTo>
                    <a:lnTo>
                      <a:pt x="85017" y="211156"/>
                    </a:lnTo>
                    <a:lnTo>
                      <a:pt x="85129" y="224087"/>
                    </a:lnTo>
                    <a:lnTo>
                      <a:pt x="89492" y="230996"/>
                    </a:lnTo>
                    <a:lnTo>
                      <a:pt x="215890" y="230996"/>
                    </a:lnTo>
                    <a:lnTo>
                      <a:pt x="265494" y="252253"/>
                    </a:lnTo>
                    <a:lnTo>
                      <a:pt x="271460" y="256505"/>
                    </a:lnTo>
                    <a:lnTo>
                      <a:pt x="363385" y="256505"/>
                    </a:lnTo>
                    <a:lnTo>
                      <a:pt x="360995" y="262173"/>
                    </a:lnTo>
                    <a:lnTo>
                      <a:pt x="159594" y="262173"/>
                    </a:lnTo>
                    <a:lnTo>
                      <a:pt x="128086" y="265007"/>
                    </a:lnTo>
                    <a:lnTo>
                      <a:pt x="98814" y="273156"/>
                    </a:lnTo>
                    <a:lnTo>
                      <a:pt x="72339" y="286088"/>
                    </a:lnTo>
                    <a:lnTo>
                      <a:pt x="49220" y="303271"/>
                    </a:lnTo>
                    <a:close/>
                  </a:path>
                  <a:path w="382270" h="363219">
                    <a:moveTo>
                      <a:pt x="377061" y="147384"/>
                    </a:moveTo>
                    <a:lnTo>
                      <a:pt x="329630" y="147384"/>
                    </a:lnTo>
                    <a:lnTo>
                      <a:pt x="337087" y="140298"/>
                    </a:lnTo>
                    <a:lnTo>
                      <a:pt x="337087" y="124709"/>
                    </a:lnTo>
                    <a:lnTo>
                      <a:pt x="334104" y="119041"/>
                    </a:lnTo>
                    <a:lnTo>
                      <a:pt x="328138" y="116206"/>
                    </a:lnTo>
                    <a:lnTo>
                      <a:pt x="261986" y="89178"/>
                    </a:lnTo>
                    <a:lnTo>
                      <a:pt x="195904" y="78884"/>
                    </a:lnTo>
                    <a:lnTo>
                      <a:pt x="347131" y="78884"/>
                    </a:lnTo>
                    <a:lnTo>
                      <a:pt x="355870" y="89648"/>
                    </a:lnTo>
                    <a:lnTo>
                      <a:pt x="375046" y="133022"/>
                    </a:lnTo>
                    <a:lnTo>
                      <a:pt x="377061" y="147384"/>
                    </a:lnTo>
                    <a:close/>
                  </a:path>
                  <a:path w="382270" h="363219">
                    <a:moveTo>
                      <a:pt x="252691" y="121875"/>
                    </a:moveTo>
                    <a:lnTo>
                      <a:pt x="85017" y="121875"/>
                    </a:lnTo>
                    <a:lnTo>
                      <a:pt x="99980" y="118383"/>
                    </a:lnTo>
                    <a:lnTo>
                      <a:pt x="137782" y="113327"/>
                    </a:lnTo>
                    <a:lnTo>
                      <a:pt x="190475" y="112284"/>
                    </a:lnTo>
                    <a:lnTo>
                      <a:pt x="250113" y="120832"/>
                    </a:lnTo>
                    <a:lnTo>
                      <a:pt x="252691" y="121875"/>
                    </a:lnTo>
                    <a:close/>
                  </a:path>
                  <a:path w="382270" h="363219">
                    <a:moveTo>
                      <a:pt x="378980" y="202653"/>
                    </a:moveTo>
                    <a:lnTo>
                      <a:pt x="302782" y="202653"/>
                    </a:lnTo>
                    <a:lnTo>
                      <a:pt x="310240" y="194150"/>
                    </a:lnTo>
                    <a:lnTo>
                      <a:pt x="310240" y="179978"/>
                    </a:lnTo>
                    <a:lnTo>
                      <a:pt x="305765" y="174309"/>
                    </a:lnTo>
                    <a:lnTo>
                      <a:pt x="301290" y="171475"/>
                    </a:lnTo>
                    <a:lnTo>
                      <a:pt x="241295" y="148597"/>
                    </a:lnTo>
                    <a:lnTo>
                      <a:pt x="184664" y="140819"/>
                    </a:lnTo>
                    <a:lnTo>
                      <a:pt x="299527" y="140819"/>
                    </a:lnTo>
                    <a:lnTo>
                      <a:pt x="308748" y="144549"/>
                    </a:lnTo>
                    <a:lnTo>
                      <a:pt x="314714" y="147384"/>
                    </a:lnTo>
                    <a:lnTo>
                      <a:pt x="377061" y="147384"/>
                    </a:lnTo>
                    <a:lnTo>
                      <a:pt x="381833" y="181395"/>
                    </a:lnTo>
                    <a:lnTo>
                      <a:pt x="378980" y="202653"/>
                    </a:lnTo>
                    <a:close/>
                  </a:path>
                  <a:path w="382270" h="363219">
                    <a:moveTo>
                      <a:pt x="233274" y="179978"/>
                    </a:moveTo>
                    <a:lnTo>
                      <a:pt x="89492" y="179978"/>
                    </a:lnTo>
                    <a:lnTo>
                      <a:pt x="95458" y="178561"/>
                    </a:lnTo>
                    <a:lnTo>
                      <a:pt x="118787" y="174110"/>
                    </a:lnTo>
                    <a:lnTo>
                      <a:pt x="164628" y="170589"/>
                    </a:lnTo>
                    <a:lnTo>
                      <a:pt x="223614" y="176369"/>
                    </a:lnTo>
                    <a:lnTo>
                      <a:pt x="233274" y="179978"/>
                    </a:lnTo>
                    <a:close/>
                  </a:path>
                  <a:path w="382270" h="363219">
                    <a:moveTo>
                      <a:pt x="363385" y="256505"/>
                    </a:moveTo>
                    <a:lnTo>
                      <a:pt x="271460" y="256505"/>
                    </a:lnTo>
                    <a:lnTo>
                      <a:pt x="278917" y="252253"/>
                    </a:lnTo>
                    <a:lnTo>
                      <a:pt x="283392" y="248002"/>
                    </a:lnTo>
                    <a:lnTo>
                      <a:pt x="283392" y="236664"/>
                    </a:lnTo>
                    <a:lnTo>
                      <a:pt x="278917" y="232413"/>
                    </a:lnTo>
                    <a:lnTo>
                      <a:pt x="219419" y="208100"/>
                    </a:lnTo>
                    <a:lnTo>
                      <a:pt x="160899" y="201590"/>
                    </a:lnTo>
                    <a:lnTo>
                      <a:pt x="290104" y="201590"/>
                    </a:lnTo>
                    <a:lnTo>
                      <a:pt x="292341" y="202653"/>
                    </a:lnTo>
                    <a:lnTo>
                      <a:pt x="378980" y="202653"/>
                    </a:lnTo>
                    <a:lnTo>
                      <a:pt x="375658" y="227409"/>
                    </a:lnTo>
                    <a:lnTo>
                      <a:pt x="363385" y="256505"/>
                    </a:lnTo>
                    <a:close/>
                  </a:path>
                  <a:path w="382270" h="363219">
                    <a:moveTo>
                      <a:pt x="215890" y="230996"/>
                    </a:moveTo>
                    <a:lnTo>
                      <a:pt x="98441" y="230996"/>
                    </a:lnTo>
                    <a:lnTo>
                      <a:pt x="115314" y="227741"/>
                    </a:lnTo>
                    <a:lnTo>
                      <a:pt x="157357" y="224087"/>
                    </a:lnTo>
                    <a:lnTo>
                      <a:pt x="211705" y="229202"/>
                    </a:lnTo>
                    <a:lnTo>
                      <a:pt x="215890" y="230996"/>
                    </a:lnTo>
                    <a:close/>
                  </a:path>
                  <a:path w="382270" h="363219">
                    <a:moveTo>
                      <a:pt x="295324" y="333031"/>
                    </a:moveTo>
                    <a:lnTo>
                      <a:pt x="270970" y="304023"/>
                    </a:lnTo>
                    <a:lnTo>
                      <a:pt x="239205" y="281659"/>
                    </a:lnTo>
                    <a:lnTo>
                      <a:pt x="201567" y="267266"/>
                    </a:lnTo>
                    <a:lnTo>
                      <a:pt x="159594" y="262173"/>
                    </a:lnTo>
                    <a:lnTo>
                      <a:pt x="360995" y="262173"/>
                    </a:lnTo>
                    <a:lnTo>
                      <a:pt x="358155" y="268905"/>
                    </a:lnTo>
                    <a:lnTo>
                      <a:pt x="330865" y="304555"/>
                    </a:lnTo>
                    <a:lnTo>
                      <a:pt x="295324" y="333031"/>
                    </a:lnTo>
                    <a:close/>
                  </a:path>
                  <a:path w="382270" h="363219">
                    <a:moveTo>
                      <a:pt x="190917" y="362791"/>
                    </a:moveTo>
                    <a:lnTo>
                      <a:pt x="165351" y="361440"/>
                    </a:lnTo>
                    <a:lnTo>
                      <a:pt x="141882" y="357300"/>
                    </a:lnTo>
                    <a:lnTo>
                      <a:pt x="119812" y="350236"/>
                    </a:lnTo>
                    <a:lnTo>
                      <a:pt x="98441" y="340117"/>
                    </a:lnTo>
                    <a:lnTo>
                      <a:pt x="111352" y="329178"/>
                    </a:lnTo>
                    <a:lnTo>
                      <a:pt x="125662" y="321694"/>
                    </a:lnTo>
                    <a:lnTo>
                      <a:pt x="141649" y="317398"/>
                    </a:lnTo>
                    <a:lnTo>
                      <a:pt x="159594" y="316025"/>
                    </a:lnTo>
                    <a:lnTo>
                      <a:pt x="183832" y="318859"/>
                    </a:lnTo>
                    <a:lnTo>
                      <a:pt x="204713" y="327008"/>
                    </a:lnTo>
                    <a:lnTo>
                      <a:pt x="221680" y="339940"/>
                    </a:lnTo>
                    <a:lnTo>
                      <a:pt x="234171" y="357123"/>
                    </a:lnTo>
                    <a:lnTo>
                      <a:pt x="223008" y="359802"/>
                    </a:lnTo>
                    <a:lnTo>
                      <a:pt x="213103" y="361551"/>
                    </a:lnTo>
                    <a:lnTo>
                      <a:pt x="202919" y="362503"/>
                    </a:lnTo>
                    <a:lnTo>
                      <a:pt x="190917" y="36279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1">
                <a:extLst>
                  <a:ext uri="{FF2B5EF4-FFF2-40B4-BE49-F238E27FC236}">
                    <a16:creationId xmlns:a16="http://schemas.microsoft.com/office/drawing/2014/main" id="{759B8C55-216A-414F-AE31-79BCEF9CEFCD}"/>
                  </a:ext>
                </a:extLst>
              </p:cNvPr>
              <p:cNvSpPr/>
              <p:nvPr/>
            </p:nvSpPr>
            <p:spPr>
              <a:xfrm>
                <a:off x="2913016" y="2076777"/>
                <a:ext cx="38227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382270" h="333375">
                    <a:moveTo>
                      <a:pt x="295324" y="333031"/>
                    </a:moveTo>
                    <a:lnTo>
                      <a:pt x="270970" y="304023"/>
                    </a:lnTo>
                    <a:lnTo>
                      <a:pt x="239205" y="281659"/>
                    </a:lnTo>
                    <a:lnTo>
                      <a:pt x="201567" y="267266"/>
                    </a:lnTo>
                    <a:lnTo>
                      <a:pt x="159594" y="262173"/>
                    </a:lnTo>
                    <a:lnTo>
                      <a:pt x="128086" y="265007"/>
                    </a:lnTo>
                    <a:lnTo>
                      <a:pt x="98814" y="273156"/>
                    </a:lnTo>
                    <a:lnTo>
                      <a:pt x="72339" y="286088"/>
                    </a:lnTo>
                    <a:lnTo>
                      <a:pt x="49220" y="303271"/>
                    </a:lnTo>
                    <a:lnTo>
                      <a:pt x="28316" y="277053"/>
                    </a:lnTo>
                    <a:lnTo>
                      <a:pt x="12864" y="247647"/>
                    </a:lnTo>
                    <a:lnTo>
                      <a:pt x="3286" y="215584"/>
                    </a:lnTo>
                    <a:lnTo>
                      <a:pt x="0" y="181395"/>
                    </a:lnTo>
                    <a:lnTo>
                      <a:pt x="6787" y="133022"/>
                    </a:lnTo>
                    <a:lnTo>
                      <a:pt x="25963" y="89648"/>
                    </a:lnTo>
                    <a:lnTo>
                      <a:pt x="55746" y="52966"/>
                    </a:lnTo>
                    <a:lnTo>
                      <a:pt x="94353" y="24668"/>
                    </a:lnTo>
                    <a:lnTo>
                      <a:pt x="140004" y="6449"/>
                    </a:lnTo>
                    <a:lnTo>
                      <a:pt x="190917" y="0"/>
                    </a:lnTo>
                    <a:lnTo>
                      <a:pt x="241829" y="6449"/>
                    </a:lnTo>
                    <a:lnTo>
                      <a:pt x="287480" y="24668"/>
                    </a:lnTo>
                    <a:lnTo>
                      <a:pt x="326087" y="52966"/>
                    </a:lnTo>
                    <a:lnTo>
                      <a:pt x="355870" y="89648"/>
                    </a:lnTo>
                    <a:lnTo>
                      <a:pt x="375046" y="133022"/>
                    </a:lnTo>
                    <a:lnTo>
                      <a:pt x="381833" y="181395"/>
                    </a:lnTo>
                    <a:lnTo>
                      <a:pt x="375658" y="227409"/>
                    </a:lnTo>
                    <a:lnTo>
                      <a:pt x="358155" y="268905"/>
                    </a:lnTo>
                    <a:lnTo>
                      <a:pt x="330865" y="304555"/>
                    </a:lnTo>
                    <a:lnTo>
                      <a:pt x="295324" y="333031"/>
                    </a:lnTo>
                  </a:path>
                </a:pathLst>
              </a:custGeom>
              <a:ln w="9524">
                <a:solidFill>
                  <a:srgbClr val="7030A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3" name="object 12">
                <a:extLst>
                  <a:ext uri="{FF2B5EF4-FFF2-40B4-BE49-F238E27FC236}">
                    <a16:creationId xmlns:a16="http://schemas.microsoft.com/office/drawing/2014/main" id="{288010D5-8B59-4754-A6E7-A1194021B90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84322" y="2212834"/>
                <a:ext cx="243696" cy="1252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64" name="object 13">
                <a:extLst>
                  <a:ext uri="{FF2B5EF4-FFF2-40B4-BE49-F238E27FC236}">
                    <a16:creationId xmlns:a16="http://schemas.microsoft.com/office/drawing/2014/main" id="{EB0D1ADC-B60C-43C8-9960-B3AE5C8BC475}"/>
                  </a:ext>
                </a:extLst>
              </p:cNvPr>
              <p:cNvSpPr/>
              <p:nvPr/>
            </p:nvSpPr>
            <p:spPr>
              <a:xfrm>
                <a:off x="2975661" y="2155661"/>
                <a:ext cx="274955" cy="284480"/>
              </a:xfrm>
              <a:custGeom>
                <a:avLst/>
                <a:gdLst/>
                <a:ahLst/>
                <a:cxnLst/>
                <a:rect l="l" t="t" r="r" b="b"/>
                <a:pathLst>
                  <a:path w="274955" h="284480">
                    <a:moveTo>
                      <a:pt x="265493" y="37322"/>
                    </a:moveTo>
                    <a:lnTo>
                      <a:pt x="199341" y="10294"/>
                    </a:lnTo>
                    <a:lnTo>
                      <a:pt x="133260" y="0"/>
                    </a:lnTo>
                    <a:lnTo>
                      <a:pt x="75197" y="385"/>
                    </a:lnTo>
                    <a:lnTo>
                      <a:pt x="33100" y="5396"/>
                    </a:lnTo>
                    <a:lnTo>
                      <a:pt x="14915" y="8979"/>
                    </a:lnTo>
                    <a:lnTo>
                      <a:pt x="4474" y="10396"/>
                    </a:lnTo>
                    <a:lnTo>
                      <a:pt x="0" y="17482"/>
                    </a:lnTo>
                    <a:lnTo>
                      <a:pt x="0" y="25985"/>
                    </a:lnTo>
                    <a:lnTo>
                      <a:pt x="0" y="35905"/>
                    </a:lnTo>
                    <a:lnTo>
                      <a:pt x="8949" y="42990"/>
                    </a:lnTo>
                    <a:lnTo>
                      <a:pt x="17898" y="42990"/>
                    </a:lnTo>
                    <a:lnTo>
                      <a:pt x="19389" y="42990"/>
                    </a:lnTo>
                    <a:lnTo>
                      <a:pt x="20881" y="42990"/>
                    </a:lnTo>
                    <a:lnTo>
                      <a:pt x="22372" y="42990"/>
                    </a:lnTo>
                    <a:lnTo>
                      <a:pt x="37336" y="39498"/>
                    </a:lnTo>
                    <a:lnTo>
                      <a:pt x="75137" y="34442"/>
                    </a:lnTo>
                    <a:lnTo>
                      <a:pt x="127830" y="33399"/>
                    </a:lnTo>
                    <a:lnTo>
                      <a:pt x="187468" y="41947"/>
                    </a:lnTo>
                    <a:lnTo>
                      <a:pt x="246104" y="65665"/>
                    </a:lnTo>
                    <a:lnTo>
                      <a:pt x="252070" y="68499"/>
                    </a:lnTo>
                    <a:lnTo>
                      <a:pt x="256544" y="68499"/>
                    </a:lnTo>
                    <a:lnTo>
                      <a:pt x="266985" y="68499"/>
                    </a:lnTo>
                    <a:lnTo>
                      <a:pt x="274443" y="61413"/>
                    </a:lnTo>
                    <a:lnTo>
                      <a:pt x="274443" y="51493"/>
                    </a:lnTo>
                    <a:lnTo>
                      <a:pt x="274443" y="45825"/>
                    </a:lnTo>
                    <a:lnTo>
                      <a:pt x="271460" y="40156"/>
                    </a:lnTo>
                    <a:lnTo>
                      <a:pt x="265493" y="37322"/>
                    </a:lnTo>
                  </a:path>
                  <a:path w="274955" h="284480">
                    <a:moveTo>
                      <a:pt x="171526" y="278238"/>
                    </a:moveTo>
                    <a:lnTo>
                      <a:pt x="160363" y="280917"/>
                    </a:lnTo>
                    <a:lnTo>
                      <a:pt x="150459" y="282667"/>
                    </a:lnTo>
                    <a:lnTo>
                      <a:pt x="140274" y="283619"/>
                    </a:lnTo>
                    <a:lnTo>
                      <a:pt x="128272" y="283907"/>
                    </a:lnTo>
                    <a:lnTo>
                      <a:pt x="102706" y="282556"/>
                    </a:lnTo>
                    <a:lnTo>
                      <a:pt x="79238" y="278415"/>
                    </a:lnTo>
                    <a:lnTo>
                      <a:pt x="57167" y="271351"/>
                    </a:lnTo>
                    <a:lnTo>
                      <a:pt x="35796" y="261232"/>
                    </a:lnTo>
                    <a:lnTo>
                      <a:pt x="48708" y="250293"/>
                    </a:lnTo>
                    <a:lnTo>
                      <a:pt x="63017" y="242809"/>
                    </a:lnTo>
                    <a:lnTo>
                      <a:pt x="79005" y="238513"/>
                    </a:lnTo>
                    <a:lnTo>
                      <a:pt x="96949" y="237140"/>
                    </a:lnTo>
                    <a:lnTo>
                      <a:pt x="121187" y="239975"/>
                    </a:lnTo>
                    <a:lnTo>
                      <a:pt x="142069" y="248123"/>
                    </a:lnTo>
                    <a:lnTo>
                      <a:pt x="159035" y="261055"/>
                    </a:lnTo>
                    <a:lnTo>
                      <a:pt x="171526" y="278238"/>
                    </a:lnTo>
                  </a:path>
                </a:pathLst>
              </a:custGeom>
              <a:ln w="9524">
                <a:solidFill>
                  <a:srgbClr val="7030A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1" name="object 14">
              <a:extLst>
                <a:ext uri="{FF2B5EF4-FFF2-40B4-BE49-F238E27FC236}">
                  <a16:creationId xmlns:a16="http://schemas.microsoft.com/office/drawing/2014/main" id="{160D1F6D-8D3E-4A4F-915D-0991E5EB447D}"/>
                </a:ext>
              </a:extLst>
            </p:cNvPr>
            <p:cNvGrpSpPr/>
            <p:nvPr/>
          </p:nvGrpSpPr>
          <p:grpSpPr>
            <a:xfrm>
              <a:off x="816057" y="2047934"/>
              <a:ext cx="661491" cy="567211"/>
              <a:chOff x="816057" y="1924130"/>
              <a:chExt cx="528955" cy="454025"/>
            </a:xfrm>
          </p:grpSpPr>
          <p:sp>
            <p:nvSpPr>
              <p:cNvPr id="58" name="object 15">
                <a:extLst>
                  <a:ext uri="{FF2B5EF4-FFF2-40B4-BE49-F238E27FC236}">
                    <a16:creationId xmlns:a16="http://schemas.microsoft.com/office/drawing/2014/main" id="{70F40D6B-D259-4033-A0AF-AFCFA8225EDE}"/>
                  </a:ext>
                </a:extLst>
              </p:cNvPr>
              <p:cNvSpPr/>
              <p:nvPr/>
            </p:nvSpPr>
            <p:spPr>
              <a:xfrm>
                <a:off x="820819" y="1928892"/>
                <a:ext cx="519430" cy="444500"/>
              </a:xfrm>
              <a:custGeom>
                <a:avLst/>
                <a:gdLst/>
                <a:ahLst/>
                <a:cxnLst/>
                <a:rect l="l" t="t" r="r" b="b"/>
                <a:pathLst>
                  <a:path w="519430" h="444500">
                    <a:moveTo>
                      <a:pt x="499056" y="443897"/>
                    </a:moveTo>
                    <a:lnTo>
                      <a:pt x="20286" y="443897"/>
                    </a:lnTo>
                    <a:lnTo>
                      <a:pt x="11981" y="442420"/>
                    </a:lnTo>
                    <a:lnTo>
                      <a:pt x="5578" y="438246"/>
                    </a:lnTo>
                    <a:lnTo>
                      <a:pt x="1458" y="431760"/>
                    </a:lnTo>
                    <a:lnTo>
                      <a:pt x="0" y="423347"/>
                    </a:lnTo>
                    <a:lnTo>
                      <a:pt x="0" y="415126"/>
                    </a:lnTo>
                    <a:lnTo>
                      <a:pt x="1458" y="406713"/>
                    </a:lnTo>
                    <a:lnTo>
                      <a:pt x="5578" y="400227"/>
                    </a:lnTo>
                    <a:lnTo>
                      <a:pt x="11981" y="396053"/>
                    </a:lnTo>
                    <a:lnTo>
                      <a:pt x="20286" y="394575"/>
                    </a:lnTo>
                    <a:lnTo>
                      <a:pt x="499056" y="394575"/>
                    </a:lnTo>
                    <a:lnTo>
                      <a:pt x="507360" y="396053"/>
                    </a:lnTo>
                    <a:lnTo>
                      <a:pt x="513764" y="400227"/>
                    </a:lnTo>
                    <a:lnTo>
                      <a:pt x="517884" y="406713"/>
                    </a:lnTo>
                    <a:lnTo>
                      <a:pt x="519342" y="415126"/>
                    </a:lnTo>
                    <a:lnTo>
                      <a:pt x="519342" y="423347"/>
                    </a:lnTo>
                    <a:lnTo>
                      <a:pt x="517884" y="431760"/>
                    </a:lnTo>
                    <a:lnTo>
                      <a:pt x="513764" y="438246"/>
                    </a:lnTo>
                    <a:lnTo>
                      <a:pt x="507360" y="442420"/>
                    </a:lnTo>
                    <a:lnTo>
                      <a:pt x="499056" y="443897"/>
                    </a:lnTo>
                    <a:close/>
                  </a:path>
                  <a:path w="519430" h="444500">
                    <a:moveTo>
                      <a:pt x="421966" y="369914"/>
                    </a:moveTo>
                    <a:lnTo>
                      <a:pt x="373277" y="369914"/>
                    </a:lnTo>
                    <a:lnTo>
                      <a:pt x="363483" y="368084"/>
                    </a:lnTo>
                    <a:lnTo>
                      <a:pt x="355780" y="362979"/>
                    </a:lnTo>
                    <a:lnTo>
                      <a:pt x="350740" y="355176"/>
                    </a:lnTo>
                    <a:lnTo>
                      <a:pt x="348933" y="345253"/>
                    </a:lnTo>
                    <a:lnTo>
                      <a:pt x="348933" y="24661"/>
                    </a:lnTo>
                    <a:lnTo>
                      <a:pt x="350740" y="14738"/>
                    </a:lnTo>
                    <a:lnTo>
                      <a:pt x="355780" y="6935"/>
                    </a:lnTo>
                    <a:lnTo>
                      <a:pt x="363483" y="1830"/>
                    </a:lnTo>
                    <a:lnTo>
                      <a:pt x="373277" y="0"/>
                    </a:lnTo>
                    <a:lnTo>
                      <a:pt x="421966" y="0"/>
                    </a:lnTo>
                    <a:lnTo>
                      <a:pt x="431760" y="1830"/>
                    </a:lnTo>
                    <a:lnTo>
                      <a:pt x="439463" y="6935"/>
                    </a:lnTo>
                    <a:lnTo>
                      <a:pt x="444503" y="14738"/>
                    </a:lnTo>
                    <a:lnTo>
                      <a:pt x="446310" y="24661"/>
                    </a:lnTo>
                    <a:lnTo>
                      <a:pt x="446310" y="345253"/>
                    </a:lnTo>
                    <a:lnTo>
                      <a:pt x="444503" y="355176"/>
                    </a:lnTo>
                    <a:lnTo>
                      <a:pt x="439463" y="362979"/>
                    </a:lnTo>
                    <a:lnTo>
                      <a:pt x="431760" y="368084"/>
                    </a:lnTo>
                    <a:lnTo>
                      <a:pt x="421966" y="369914"/>
                    </a:lnTo>
                    <a:close/>
                  </a:path>
                  <a:path w="519430" h="444500">
                    <a:moveTo>
                      <a:pt x="284015" y="369914"/>
                    </a:moveTo>
                    <a:lnTo>
                      <a:pt x="235327" y="369914"/>
                    </a:lnTo>
                    <a:lnTo>
                      <a:pt x="225532" y="368084"/>
                    </a:lnTo>
                    <a:lnTo>
                      <a:pt x="217829" y="362979"/>
                    </a:lnTo>
                    <a:lnTo>
                      <a:pt x="212789" y="355176"/>
                    </a:lnTo>
                    <a:lnTo>
                      <a:pt x="210982" y="345253"/>
                    </a:lnTo>
                    <a:lnTo>
                      <a:pt x="210982" y="139745"/>
                    </a:lnTo>
                    <a:lnTo>
                      <a:pt x="212789" y="129823"/>
                    </a:lnTo>
                    <a:lnTo>
                      <a:pt x="217829" y="122020"/>
                    </a:lnTo>
                    <a:lnTo>
                      <a:pt x="225532" y="116915"/>
                    </a:lnTo>
                    <a:lnTo>
                      <a:pt x="235327" y="115084"/>
                    </a:lnTo>
                    <a:lnTo>
                      <a:pt x="284015" y="115084"/>
                    </a:lnTo>
                    <a:lnTo>
                      <a:pt x="293810" y="116915"/>
                    </a:lnTo>
                    <a:lnTo>
                      <a:pt x="301513" y="122020"/>
                    </a:lnTo>
                    <a:lnTo>
                      <a:pt x="306553" y="129823"/>
                    </a:lnTo>
                    <a:lnTo>
                      <a:pt x="308359" y="139745"/>
                    </a:lnTo>
                    <a:lnTo>
                      <a:pt x="308359" y="345253"/>
                    </a:lnTo>
                    <a:lnTo>
                      <a:pt x="306553" y="355176"/>
                    </a:lnTo>
                    <a:lnTo>
                      <a:pt x="301513" y="362979"/>
                    </a:lnTo>
                    <a:lnTo>
                      <a:pt x="293810" y="368084"/>
                    </a:lnTo>
                    <a:lnTo>
                      <a:pt x="284015" y="369914"/>
                    </a:lnTo>
                    <a:close/>
                  </a:path>
                  <a:path w="519430" h="444500">
                    <a:moveTo>
                      <a:pt x="146065" y="369914"/>
                    </a:moveTo>
                    <a:lnTo>
                      <a:pt x="97376" y="369914"/>
                    </a:lnTo>
                    <a:lnTo>
                      <a:pt x="87582" y="368084"/>
                    </a:lnTo>
                    <a:lnTo>
                      <a:pt x="79879" y="362979"/>
                    </a:lnTo>
                    <a:lnTo>
                      <a:pt x="74839" y="355176"/>
                    </a:lnTo>
                    <a:lnTo>
                      <a:pt x="73032" y="345253"/>
                    </a:lnTo>
                    <a:lnTo>
                      <a:pt x="73032" y="254830"/>
                    </a:lnTo>
                    <a:lnTo>
                      <a:pt x="74839" y="244908"/>
                    </a:lnTo>
                    <a:lnTo>
                      <a:pt x="79879" y="237105"/>
                    </a:lnTo>
                    <a:lnTo>
                      <a:pt x="87582" y="231999"/>
                    </a:lnTo>
                    <a:lnTo>
                      <a:pt x="97376" y="230169"/>
                    </a:lnTo>
                    <a:lnTo>
                      <a:pt x="146065" y="230169"/>
                    </a:lnTo>
                    <a:lnTo>
                      <a:pt x="155859" y="231999"/>
                    </a:lnTo>
                    <a:lnTo>
                      <a:pt x="163562" y="237105"/>
                    </a:lnTo>
                    <a:lnTo>
                      <a:pt x="168602" y="244908"/>
                    </a:lnTo>
                    <a:lnTo>
                      <a:pt x="170409" y="254830"/>
                    </a:lnTo>
                    <a:lnTo>
                      <a:pt x="170409" y="345253"/>
                    </a:lnTo>
                    <a:lnTo>
                      <a:pt x="168602" y="355176"/>
                    </a:lnTo>
                    <a:lnTo>
                      <a:pt x="163562" y="362979"/>
                    </a:lnTo>
                    <a:lnTo>
                      <a:pt x="155859" y="368084"/>
                    </a:lnTo>
                    <a:lnTo>
                      <a:pt x="146065" y="36991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16">
                <a:extLst>
                  <a:ext uri="{FF2B5EF4-FFF2-40B4-BE49-F238E27FC236}">
                    <a16:creationId xmlns:a16="http://schemas.microsoft.com/office/drawing/2014/main" id="{9AA94D4C-7F92-44AF-9153-9ACC97E57084}"/>
                  </a:ext>
                </a:extLst>
              </p:cNvPr>
              <p:cNvSpPr/>
              <p:nvPr/>
            </p:nvSpPr>
            <p:spPr>
              <a:xfrm>
                <a:off x="820819" y="1928892"/>
                <a:ext cx="519430" cy="444500"/>
              </a:xfrm>
              <a:custGeom>
                <a:avLst/>
                <a:gdLst/>
                <a:ahLst/>
                <a:cxnLst/>
                <a:rect l="l" t="t" r="r" b="b"/>
                <a:pathLst>
                  <a:path w="519430" h="444500">
                    <a:moveTo>
                      <a:pt x="499056" y="443897"/>
                    </a:moveTo>
                    <a:lnTo>
                      <a:pt x="222267" y="443897"/>
                    </a:lnTo>
                    <a:lnTo>
                      <a:pt x="80132" y="443897"/>
                    </a:lnTo>
                    <a:lnTo>
                      <a:pt x="27767" y="443897"/>
                    </a:lnTo>
                    <a:lnTo>
                      <a:pt x="20286" y="443897"/>
                    </a:lnTo>
                    <a:lnTo>
                      <a:pt x="11981" y="442420"/>
                    </a:lnTo>
                    <a:lnTo>
                      <a:pt x="5578" y="438246"/>
                    </a:lnTo>
                    <a:lnTo>
                      <a:pt x="1458" y="431760"/>
                    </a:lnTo>
                    <a:lnTo>
                      <a:pt x="0" y="423347"/>
                    </a:lnTo>
                    <a:lnTo>
                      <a:pt x="0" y="415126"/>
                    </a:lnTo>
                    <a:lnTo>
                      <a:pt x="1458" y="406713"/>
                    </a:lnTo>
                    <a:lnTo>
                      <a:pt x="5578" y="400227"/>
                    </a:lnTo>
                    <a:lnTo>
                      <a:pt x="11981" y="396053"/>
                    </a:lnTo>
                    <a:lnTo>
                      <a:pt x="20286" y="394575"/>
                    </a:lnTo>
                    <a:lnTo>
                      <a:pt x="297075" y="394575"/>
                    </a:lnTo>
                    <a:lnTo>
                      <a:pt x="439209" y="394575"/>
                    </a:lnTo>
                    <a:lnTo>
                      <a:pt x="491575" y="394575"/>
                    </a:lnTo>
                    <a:lnTo>
                      <a:pt x="499056" y="394575"/>
                    </a:lnTo>
                    <a:lnTo>
                      <a:pt x="507360" y="396053"/>
                    </a:lnTo>
                    <a:lnTo>
                      <a:pt x="513764" y="400227"/>
                    </a:lnTo>
                    <a:lnTo>
                      <a:pt x="517884" y="406713"/>
                    </a:lnTo>
                    <a:lnTo>
                      <a:pt x="519342" y="415126"/>
                    </a:lnTo>
                    <a:lnTo>
                      <a:pt x="519342" y="423347"/>
                    </a:lnTo>
                    <a:lnTo>
                      <a:pt x="517884" y="431760"/>
                    </a:lnTo>
                    <a:lnTo>
                      <a:pt x="513764" y="438246"/>
                    </a:lnTo>
                    <a:lnTo>
                      <a:pt x="507360" y="442420"/>
                    </a:lnTo>
                    <a:lnTo>
                      <a:pt x="499056" y="443897"/>
                    </a:lnTo>
                  </a:path>
                  <a:path w="519430" h="444500">
                    <a:moveTo>
                      <a:pt x="421966" y="369914"/>
                    </a:moveTo>
                    <a:lnTo>
                      <a:pt x="393818" y="369914"/>
                    </a:lnTo>
                    <a:lnTo>
                      <a:pt x="379363" y="369914"/>
                    </a:lnTo>
                    <a:lnTo>
                      <a:pt x="374038" y="369914"/>
                    </a:lnTo>
                    <a:lnTo>
                      <a:pt x="373277" y="369914"/>
                    </a:lnTo>
                    <a:lnTo>
                      <a:pt x="363483" y="368084"/>
                    </a:lnTo>
                    <a:lnTo>
                      <a:pt x="355780" y="362979"/>
                    </a:lnTo>
                    <a:lnTo>
                      <a:pt x="350740" y="355176"/>
                    </a:lnTo>
                    <a:lnTo>
                      <a:pt x="348933" y="345253"/>
                    </a:lnTo>
                    <a:lnTo>
                      <a:pt x="348933" y="159911"/>
                    </a:lnTo>
                    <a:lnTo>
                      <a:pt x="348933" y="64735"/>
                    </a:lnTo>
                    <a:lnTo>
                      <a:pt x="348933" y="29670"/>
                    </a:lnTo>
                    <a:lnTo>
                      <a:pt x="348933" y="24661"/>
                    </a:lnTo>
                    <a:lnTo>
                      <a:pt x="350740" y="14738"/>
                    </a:lnTo>
                    <a:lnTo>
                      <a:pt x="355780" y="6935"/>
                    </a:lnTo>
                    <a:lnTo>
                      <a:pt x="363483" y="1830"/>
                    </a:lnTo>
                    <a:lnTo>
                      <a:pt x="373277" y="0"/>
                    </a:lnTo>
                    <a:lnTo>
                      <a:pt x="401425" y="0"/>
                    </a:lnTo>
                    <a:lnTo>
                      <a:pt x="415880" y="0"/>
                    </a:lnTo>
                    <a:lnTo>
                      <a:pt x="421205" y="0"/>
                    </a:lnTo>
                    <a:lnTo>
                      <a:pt x="421966" y="0"/>
                    </a:lnTo>
                    <a:lnTo>
                      <a:pt x="431760" y="1830"/>
                    </a:lnTo>
                    <a:lnTo>
                      <a:pt x="439463" y="6935"/>
                    </a:lnTo>
                    <a:lnTo>
                      <a:pt x="444503" y="14738"/>
                    </a:lnTo>
                    <a:lnTo>
                      <a:pt x="446310" y="24661"/>
                    </a:lnTo>
                    <a:lnTo>
                      <a:pt x="446310" y="210003"/>
                    </a:lnTo>
                    <a:lnTo>
                      <a:pt x="446310" y="305179"/>
                    </a:lnTo>
                    <a:lnTo>
                      <a:pt x="446310" y="340244"/>
                    </a:lnTo>
                    <a:lnTo>
                      <a:pt x="446310" y="345253"/>
                    </a:lnTo>
                    <a:lnTo>
                      <a:pt x="444503" y="355176"/>
                    </a:lnTo>
                    <a:lnTo>
                      <a:pt x="439463" y="362979"/>
                    </a:lnTo>
                    <a:lnTo>
                      <a:pt x="431760" y="368084"/>
                    </a:lnTo>
                    <a:lnTo>
                      <a:pt x="421966" y="369914"/>
                    </a:lnTo>
                  </a:path>
                  <a:path w="519430" h="444500">
                    <a:moveTo>
                      <a:pt x="284015" y="369914"/>
                    </a:moveTo>
                    <a:lnTo>
                      <a:pt x="255867" y="369914"/>
                    </a:lnTo>
                    <a:lnTo>
                      <a:pt x="241413" y="369914"/>
                    </a:lnTo>
                    <a:lnTo>
                      <a:pt x="236088" y="369914"/>
                    </a:lnTo>
                    <a:lnTo>
                      <a:pt x="235327" y="369914"/>
                    </a:lnTo>
                    <a:lnTo>
                      <a:pt x="225532" y="368084"/>
                    </a:lnTo>
                    <a:lnTo>
                      <a:pt x="217829" y="362979"/>
                    </a:lnTo>
                    <a:lnTo>
                      <a:pt x="212789" y="355176"/>
                    </a:lnTo>
                    <a:lnTo>
                      <a:pt x="210982" y="345253"/>
                    </a:lnTo>
                    <a:lnTo>
                      <a:pt x="210982" y="226444"/>
                    </a:lnTo>
                    <a:lnTo>
                      <a:pt x="210982" y="165434"/>
                    </a:lnTo>
                    <a:lnTo>
                      <a:pt x="210982" y="142956"/>
                    </a:lnTo>
                    <a:lnTo>
                      <a:pt x="210982" y="139745"/>
                    </a:lnTo>
                    <a:lnTo>
                      <a:pt x="212789" y="129823"/>
                    </a:lnTo>
                    <a:lnTo>
                      <a:pt x="217829" y="122020"/>
                    </a:lnTo>
                    <a:lnTo>
                      <a:pt x="225532" y="116915"/>
                    </a:lnTo>
                    <a:lnTo>
                      <a:pt x="235327" y="115084"/>
                    </a:lnTo>
                    <a:lnTo>
                      <a:pt x="263475" y="115084"/>
                    </a:lnTo>
                    <a:lnTo>
                      <a:pt x="277929" y="115084"/>
                    </a:lnTo>
                    <a:lnTo>
                      <a:pt x="283254" y="115084"/>
                    </a:lnTo>
                    <a:lnTo>
                      <a:pt x="284015" y="115084"/>
                    </a:lnTo>
                    <a:lnTo>
                      <a:pt x="293810" y="116915"/>
                    </a:lnTo>
                    <a:lnTo>
                      <a:pt x="301513" y="122020"/>
                    </a:lnTo>
                    <a:lnTo>
                      <a:pt x="306553" y="129823"/>
                    </a:lnTo>
                    <a:lnTo>
                      <a:pt x="308359" y="139745"/>
                    </a:lnTo>
                    <a:lnTo>
                      <a:pt x="308359" y="258555"/>
                    </a:lnTo>
                    <a:lnTo>
                      <a:pt x="308359" y="319565"/>
                    </a:lnTo>
                    <a:lnTo>
                      <a:pt x="308359" y="342042"/>
                    </a:lnTo>
                    <a:lnTo>
                      <a:pt x="308359" y="345253"/>
                    </a:lnTo>
                    <a:lnTo>
                      <a:pt x="306553" y="355176"/>
                    </a:lnTo>
                    <a:lnTo>
                      <a:pt x="301513" y="362979"/>
                    </a:lnTo>
                    <a:lnTo>
                      <a:pt x="293810" y="368084"/>
                    </a:lnTo>
                    <a:lnTo>
                      <a:pt x="284015" y="369914"/>
                    </a:lnTo>
                  </a:path>
                </a:pathLst>
              </a:custGeom>
              <a:ln w="9524">
                <a:solidFill>
                  <a:srgbClr val="7030A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0" name="object 17">
                <a:extLst>
                  <a:ext uri="{FF2B5EF4-FFF2-40B4-BE49-F238E27FC236}">
                    <a16:creationId xmlns:a16="http://schemas.microsoft.com/office/drawing/2014/main" id="{B6B66215-5177-49F2-B229-3E2507EE5D96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9090" y="2154299"/>
                <a:ext cx="106901" cy="14927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42" name="object 18">
              <a:extLst>
                <a:ext uri="{FF2B5EF4-FFF2-40B4-BE49-F238E27FC236}">
                  <a16:creationId xmlns:a16="http://schemas.microsoft.com/office/drawing/2014/main" id="{829C5BF7-1BF0-40B9-A20B-84D88E00D6A9}"/>
                </a:ext>
              </a:extLst>
            </p:cNvPr>
            <p:cNvGrpSpPr/>
            <p:nvPr/>
          </p:nvGrpSpPr>
          <p:grpSpPr>
            <a:xfrm>
              <a:off x="2193683" y="1515941"/>
              <a:ext cx="570169" cy="462495"/>
              <a:chOff x="1917662" y="1498295"/>
              <a:chExt cx="455930" cy="370205"/>
            </a:xfrm>
          </p:grpSpPr>
          <p:sp>
            <p:nvSpPr>
              <p:cNvPr id="56" name="object 19">
                <a:extLst>
                  <a:ext uri="{FF2B5EF4-FFF2-40B4-BE49-F238E27FC236}">
                    <a16:creationId xmlns:a16="http://schemas.microsoft.com/office/drawing/2014/main" id="{1CB0F7E0-C54C-43B7-AAF3-FE060619B1B7}"/>
                  </a:ext>
                </a:extLst>
              </p:cNvPr>
              <p:cNvSpPr/>
              <p:nvPr/>
            </p:nvSpPr>
            <p:spPr>
              <a:xfrm>
                <a:off x="1922424" y="1503057"/>
                <a:ext cx="44640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446405" h="360680">
                    <a:moveTo>
                      <a:pt x="32171" y="360473"/>
                    </a:moveTo>
                    <a:lnTo>
                      <a:pt x="25737" y="360473"/>
                    </a:lnTo>
                    <a:lnTo>
                      <a:pt x="15382" y="358562"/>
                    </a:lnTo>
                    <a:lnTo>
                      <a:pt x="7238" y="353231"/>
                    </a:lnTo>
                    <a:lnTo>
                      <a:pt x="1910" y="345084"/>
                    </a:lnTo>
                    <a:lnTo>
                      <a:pt x="0" y="334725"/>
                    </a:lnTo>
                    <a:lnTo>
                      <a:pt x="0" y="328287"/>
                    </a:lnTo>
                    <a:lnTo>
                      <a:pt x="2144" y="321851"/>
                    </a:lnTo>
                    <a:lnTo>
                      <a:pt x="143699" y="180236"/>
                    </a:lnTo>
                    <a:lnTo>
                      <a:pt x="4289" y="40767"/>
                    </a:lnTo>
                    <a:lnTo>
                      <a:pt x="0" y="34330"/>
                    </a:lnTo>
                    <a:lnTo>
                      <a:pt x="0" y="25748"/>
                    </a:lnTo>
                    <a:lnTo>
                      <a:pt x="1910" y="15388"/>
                    </a:lnTo>
                    <a:lnTo>
                      <a:pt x="7238" y="7241"/>
                    </a:lnTo>
                    <a:lnTo>
                      <a:pt x="15382" y="1910"/>
                    </a:lnTo>
                    <a:lnTo>
                      <a:pt x="25737" y="0"/>
                    </a:lnTo>
                    <a:lnTo>
                      <a:pt x="32171" y="0"/>
                    </a:lnTo>
                    <a:lnTo>
                      <a:pt x="38605" y="2145"/>
                    </a:lnTo>
                    <a:lnTo>
                      <a:pt x="197319" y="160925"/>
                    </a:lnTo>
                    <a:lnTo>
                      <a:pt x="203753" y="165216"/>
                    </a:lnTo>
                    <a:lnTo>
                      <a:pt x="205898" y="173799"/>
                    </a:lnTo>
                    <a:lnTo>
                      <a:pt x="205898" y="186673"/>
                    </a:lnTo>
                    <a:lnTo>
                      <a:pt x="203753" y="193110"/>
                    </a:lnTo>
                    <a:lnTo>
                      <a:pt x="38605" y="358327"/>
                    </a:lnTo>
                    <a:lnTo>
                      <a:pt x="32171" y="360473"/>
                    </a:lnTo>
                    <a:close/>
                  </a:path>
                  <a:path w="446405" h="360680">
                    <a:moveTo>
                      <a:pt x="424665" y="360473"/>
                    </a:moveTo>
                    <a:lnTo>
                      <a:pt x="227346" y="360473"/>
                    </a:lnTo>
                    <a:lnTo>
                      <a:pt x="218565" y="358931"/>
                    </a:lnTo>
                    <a:lnTo>
                      <a:pt x="211796" y="354572"/>
                    </a:lnTo>
                    <a:lnTo>
                      <a:pt x="207439" y="347800"/>
                    </a:lnTo>
                    <a:lnTo>
                      <a:pt x="205898" y="339016"/>
                    </a:lnTo>
                    <a:lnTo>
                      <a:pt x="205898" y="330433"/>
                    </a:lnTo>
                    <a:lnTo>
                      <a:pt x="207439" y="321649"/>
                    </a:lnTo>
                    <a:lnTo>
                      <a:pt x="211796" y="314877"/>
                    </a:lnTo>
                    <a:lnTo>
                      <a:pt x="218565" y="310519"/>
                    </a:lnTo>
                    <a:lnTo>
                      <a:pt x="227346" y="308977"/>
                    </a:lnTo>
                    <a:lnTo>
                      <a:pt x="424665" y="308977"/>
                    </a:lnTo>
                    <a:lnTo>
                      <a:pt x="433445" y="310519"/>
                    </a:lnTo>
                    <a:lnTo>
                      <a:pt x="440214" y="314877"/>
                    </a:lnTo>
                    <a:lnTo>
                      <a:pt x="444571" y="321649"/>
                    </a:lnTo>
                    <a:lnTo>
                      <a:pt x="446112" y="330433"/>
                    </a:lnTo>
                    <a:lnTo>
                      <a:pt x="446112" y="339016"/>
                    </a:lnTo>
                    <a:lnTo>
                      <a:pt x="444571" y="347800"/>
                    </a:lnTo>
                    <a:lnTo>
                      <a:pt x="440214" y="354572"/>
                    </a:lnTo>
                    <a:lnTo>
                      <a:pt x="433445" y="358931"/>
                    </a:lnTo>
                    <a:lnTo>
                      <a:pt x="424665" y="36047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20">
                <a:extLst>
                  <a:ext uri="{FF2B5EF4-FFF2-40B4-BE49-F238E27FC236}">
                    <a16:creationId xmlns:a16="http://schemas.microsoft.com/office/drawing/2014/main" id="{824D2230-21AD-412F-8C27-DE72E8018C23}"/>
                  </a:ext>
                </a:extLst>
              </p:cNvPr>
              <p:cNvSpPr/>
              <p:nvPr/>
            </p:nvSpPr>
            <p:spPr>
              <a:xfrm>
                <a:off x="1922424" y="1503057"/>
                <a:ext cx="44640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446405" h="360680">
                    <a:moveTo>
                      <a:pt x="424665" y="360473"/>
                    </a:moveTo>
                    <a:lnTo>
                      <a:pt x="310590" y="360473"/>
                    </a:lnTo>
                    <a:lnTo>
                      <a:pt x="252011" y="360473"/>
                    </a:lnTo>
                    <a:lnTo>
                      <a:pt x="230429" y="360473"/>
                    </a:lnTo>
                    <a:lnTo>
                      <a:pt x="227346" y="360473"/>
                    </a:lnTo>
                    <a:lnTo>
                      <a:pt x="218565" y="358931"/>
                    </a:lnTo>
                    <a:lnTo>
                      <a:pt x="211796" y="354572"/>
                    </a:lnTo>
                    <a:lnTo>
                      <a:pt x="207439" y="347800"/>
                    </a:lnTo>
                    <a:lnTo>
                      <a:pt x="205898" y="339016"/>
                    </a:lnTo>
                    <a:lnTo>
                      <a:pt x="205898" y="330433"/>
                    </a:lnTo>
                    <a:lnTo>
                      <a:pt x="207439" y="321649"/>
                    </a:lnTo>
                    <a:lnTo>
                      <a:pt x="211796" y="314877"/>
                    </a:lnTo>
                    <a:lnTo>
                      <a:pt x="218565" y="310519"/>
                    </a:lnTo>
                    <a:lnTo>
                      <a:pt x="227346" y="308977"/>
                    </a:lnTo>
                    <a:lnTo>
                      <a:pt x="341421" y="308977"/>
                    </a:lnTo>
                    <a:lnTo>
                      <a:pt x="400000" y="308977"/>
                    </a:lnTo>
                    <a:lnTo>
                      <a:pt x="421582" y="308977"/>
                    </a:lnTo>
                    <a:lnTo>
                      <a:pt x="424665" y="308977"/>
                    </a:lnTo>
                    <a:lnTo>
                      <a:pt x="433445" y="310519"/>
                    </a:lnTo>
                    <a:lnTo>
                      <a:pt x="440214" y="314877"/>
                    </a:lnTo>
                    <a:lnTo>
                      <a:pt x="444571" y="321649"/>
                    </a:lnTo>
                    <a:lnTo>
                      <a:pt x="446112" y="330433"/>
                    </a:lnTo>
                    <a:lnTo>
                      <a:pt x="446112" y="339016"/>
                    </a:lnTo>
                    <a:lnTo>
                      <a:pt x="444571" y="347800"/>
                    </a:lnTo>
                    <a:lnTo>
                      <a:pt x="440214" y="354572"/>
                    </a:lnTo>
                    <a:lnTo>
                      <a:pt x="433445" y="358931"/>
                    </a:lnTo>
                    <a:lnTo>
                      <a:pt x="424665" y="360473"/>
                    </a:lnTo>
                  </a:path>
                  <a:path w="446405" h="360680">
                    <a:moveTo>
                      <a:pt x="197319" y="199547"/>
                    </a:moveTo>
                    <a:lnTo>
                      <a:pt x="108043" y="288861"/>
                    </a:lnTo>
                    <a:lnTo>
                      <a:pt x="62198" y="334725"/>
                    </a:lnTo>
                    <a:lnTo>
                      <a:pt x="45308" y="351622"/>
                    </a:lnTo>
                    <a:lnTo>
                      <a:pt x="42895" y="354036"/>
                    </a:lnTo>
                    <a:lnTo>
                      <a:pt x="38605" y="358327"/>
                    </a:lnTo>
                    <a:lnTo>
                      <a:pt x="32171" y="360473"/>
                    </a:lnTo>
                    <a:lnTo>
                      <a:pt x="25737" y="360473"/>
                    </a:lnTo>
                    <a:lnTo>
                      <a:pt x="15382" y="358562"/>
                    </a:lnTo>
                    <a:lnTo>
                      <a:pt x="7238" y="353231"/>
                    </a:lnTo>
                    <a:lnTo>
                      <a:pt x="1910" y="345084"/>
                    </a:lnTo>
                    <a:lnTo>
                      <a:pt x="0" y="334725"/>
                    </a:lnTo>
                    <a:lnTo>
                      <a:pt x="0" y="328287"/>
                    </a:lnTo>
                    <a:lnTo>
                      <a:pt x="2144" y="321851"/>
                    </a:lnTo>
                    <a:lnTo>
                      <a:pt x="6434" y="317559"/>
                    </a:lnTo>
                    <a:lnTo>
                      <a:pt x="85791" y="238169"/>
                    </a:lnTo>
                    <a:lnTo>
                      <a:pt x="126541" y="197402"/>
                    </a:lnTo>
                    <a:lnTo>
                      <a:pt x="141555" y="182382"/>
                    </a:lnTo>
                    <a:lnTo>
                      <a:pt x="143699" y="180236"/>
                    </a:lnTo>
                    <a:lnTo>
                      <a:pt x="65583" y="102087"/>
                    </a:lnTo>
                    <a:lnTo>
                      <a:pt x="25469" y="61956"/>
                    </a:lnTo>
                    <a:lnTo>
                      <a:pt x="10690" y="47171"/>
                    </a:lnTo>
                    <a:lnTo>
                      <a:pt x="8579" y="45059"/>
                    </a:lnTo>
                    <a:lnTo>
                      <a:pt x="4289" y="40767"/>
                    </a:lnTo>
                    <a:lnTo>
                      <a:pt x="0" y="34330"/>
                    </a:lnTo>
                    <a:lnTo>
                      <a:pt x="0" y="25748"/>
                    </a:lnTo>
                    <a:lnTo>
                      <a:pt x="1910" y="15388"/>
                    </a:lnTo>
                    <a:lnTo>
                      <a:pt x="7238" y="7241"/>
                    </a:lnTo>
                    <a:lnTo>
                      <a:pt x="15382" y="1910"/>
                    </a:lnTo>
                    <a:lnTo>
                      <a:pt x="25737" y="0"/>
                    </a:lnTo>
                    <a:lnTo>
                      <a:pt x="32171" y="0"/>
                    </a:lnTo>
                    <a:lnTo>
                      <a:pt x="38605" y="2145"/>
                    </a:lnTo>
                    <a:lnTo>
                      <a:pt x="42895" y="6436"/>
                    </a:lnTo>
                    <a:lnTo>
                      <a:pt x="132171" y="95750"/>
                    </a:lnTo>
                    <a:lnTo>
                      <a:pt x="178016" y="141614"/>
                    </a:lnTo>
                    <a:lnTo>
                      <a:pt x="194906" y="158511"/>
                    </a:lnTo>
                    <a:lnTo>
                      <a:pt x="197319" y="160925"/>
                    </a:lnTo>
                    <a:lnTo>
                      <a:pt x="203753" y="165216"/>
                    </a:lnTo>
                    <a:lnTo>
                      <a:pt x="205898" y="173799"/>
                    </a:lnTo>
                    <a:lnTo>
                      <a:pt x="205898" y="180236"/>
                    </a:lnTo>
                    <a:lnTo>
                      <a:pt x="205898" y="186673"/>
                    </a:lnTo>
                    <a:lnTo>
                      <a:pt x="203753" y="193110"/>
                    </a:lnTo>
                    <a:lnTo>
                      <a:pt x="197319" y="199547"/>
                    </a:lnTo>
                  </a:path>
                </a:pathLst>
              </a:custGeom>
              <a:ln w="9524">
                <a:solidFill>
                  <a:srgbClr val="7030A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3" name="object 21">
              <a:extLst>
                <a:ext uri="{FF2B5EF4-FFF2-40B4-BE49-F238E27FC236}">
                  <a16:creationId xmlns:a16="http://schemas.microsoft.com/office/drawing/2014/main" id="{B0E46288-2035-4984-B08E-4508A7F304A3}"/>
                </a:ext>
              </a:extLst>
            </p:cNvPr>
            <p:cNvGrpSpPr/>
            <p:nvPr/>
          </p:nvGrpSpPr>
          <p:grpSpPr>
            <a:xfrm>
              <a:off x="999920" y="2325214"/>
              <a:ext cx="2945344" cy="2112562"/>
              <a:chOff x="963081" y="2146079"/>
              <a:chExt cx="2355215" cy="1691005"/>
            </a:xfrm>
          </p:grpSpPr>
          <p:sp>
            <p:nvSpPr>
              <p:cNvPr id="44" name="object 22">
                <a:extLst>
                  <a:ext uri="{FF2B5EF4-FFF2-40B4-BE49-F238E27FC236}">
                    <a16:creationId xmlns:a16="http://schemas.microsoft.com/office/drawing/2014/main" id="{5A6E9312-5794-4C4A-A5A1-CD60B7E8639A}"/>
                  </a:ext>
                </a:extLst>
              </p:cNvPr>
              <p:cNvSpPr/>
              <p:nvPr/>
            </p:nvSpPr>
            <p:spPr>
              <a:xfrm>
                <a:off x="2889878" y="2992342"/>
                <a:ext cx="220979" cy="366395"/>
              </a:xfrm>
              <a:custGeom>
                <a:avLst/>
                <a:gdLst/>
                <a:ahLst/>
                <a:cxnLst/>
                <a:rect l="l" t="t" r="r" b="b"/>
                <a:pathLst>
                  <a:path w="220980" h="366395">
                    <a:moveTo>
                      <a:pt x="2511" y="220231"/>
                    </a:moveTo>
                    <a:lnTo>
                      <a:pt x="0" y="214927"/>
                    </a:lnTo>
                    <a:lnTo>
                      <a:pt x="100" y="195522"/>
                    </a:lnTo>
                    <a:lnTo>
                      <a:pt x="7609" y="138266"/>
                    </a:lnTo>
                    <a:lnTo>
                      <a:pt x="17485" y="85548"/>
                    </a:lnTo>
                    <a:lnTo>
                      <a:pt x="30035" y="41906"/>
                    </a:lnTo>
                    <a:lnTo>
                      <a:pt x="45569" y="11877"/>
                    </a:lnTo>
                    <a:lnTo>
                      <a:pt x="64394" y="0"/>
                    </a:lnTo>
                    <a:lnTo>
                      <a:pt x="156548" y="0"/>
                    </a:lnTo>
                    <a:lnTo>
                      <a:pt x="175374" y="12341"/>
                    </a:lnTo>
                    <a:lnTo>
                      <a:pt x="190907" y="43556"/>
                    </a:lnTo>
                    <a:lnTo>
                      <a:pt x="198046" y="69292"/>
                    </a:lnTo>
                    <a:lnTo>
                      <a:pt x="55554" y="69292"/>
                    </a:lnTo>
                    <a:lnTo>
                      <a:pt x="52506" y="73253"/>
                    </a:lnTo>
                    <a:lnTo>
                      <a:pt x="47249" y="88092"/>
                    </a:lnTo>
                    <a:lnTo>
                      <a:pt x="38877" y="115520"/>
                    </a:lnTo>
                    <a:lnTo>
                      <a:pt x="30083" y="143217"/>
                    </a:lnTo>
                    <a:lnTo>
                      <a:pt x="21330" y="171182"/>
                    </a:lnTo>
                    <a:lnTo>
                      <a:pt x="12959" y="199819"/>
                    </a:lnTo>
                    <a:lnTo>
                      <a:pt x="7032" y="214255"/>
                    </a:lnTo>
                    <a:lnTo>
                      <a:pt x="2511" y="220231"/>
                    </a:lnTo>
                    <a:close/>
                  </a:path>
                  <a:path w="220980" h="366395">
                    <a:moveTo>
                      <a:pt x="60376" y="366335"/>
                    </a:moveTo>
                    <a:lnTo>
                      <a:pt x="57194" y="364456"/>
                    </a:lnTo>
                    <a:lnTo>
                      <a:pt x="55821" y="354518"/>
                    </a:lnTo>
                    <a:lnTo>
                      <a:pt x="55847" y="85548"/>
                    </a:lnTo>
                    <a:lnTo>
                      <a:pt x="56592" y="74193"/>
                    </a:lnTo>
                    <a:lnTo>
                      <a:pt x="55554" y="69292"/>
                    </a:lnTo>
                    <a:lnTo>
                      <a:pt x="166193" y="69292"/>
                    </a:lnTo>
                    <a:lnTo>
                      <a:pt x="165255" y="74193"/>
                    </a:lnTo>
                    <a:lnTo>
                      <a:pt x="165126" y="85548"/>
                    </a:lnTo>
                    <a:lnTo>
                      <a:pt x="165916" y="138266"/>
                    </a:lnTo>
                    <a:lnTo>
                      <a:pt x="166009" y="174204"/>
                    </a:lnTo>
                    <a:lnTo>
                      <a:pt x="165989" y="204116"/>
                    </a:lnTo>
                    <a:lnTo>
                      <a:pt x="109400" y="204116"/>
                    </a:lnTo>
                    <a:lnTo>
                      <a:pt x="109400" y="206265"/>
                    </a:lnTo>
                    <a:lnTo>
                      <a:pt x="99387" y="243295"/>
                    </a:lnTo>
                    <a:lnTo>
                      <a:pt x="88772" y="280123"/>
                    </a:lnTo>
                    <a:lnTo>
                      <a:pt x="77755" y="316549"/>
                    </a:lnTo>
                    <a:lnTo>
                      <a:pt x="66537" y="352370"/>
                    </a:lnTo>
                    <a:lnTo>
                      <a:pt x="63959" y="361770"/>
                    </a:lnTo>
                    <a:lnTo>
                      <a:pt x="60376" y="366335"/>
                    </a:lnTo>
                    <a:close/>
                  </a:path>
                  <a:path w="220980" h="366395">
                    <a:moveTo>
                      <a:pt x="218699" y="219962"/>
                    </a:moveTo>
                    <a:lnTo>
                      <a:pt x="214815" y="215564"/>
                    </a:lnTo>
                    <a:lnTo>
                      <a:pt x="210127" y="204116"/>
                    </a:lnTo>
                    <a:lnTo>
                      <a:pt x="200817" y="174204"/>
                    </a:lnTo>
                    <a:lnTo>
                      <a:pt x="191239" y="143150"/>
                    </a:lnTo>
                    <a:lnTo>
                      <a:pt x="183003" y="116796"/>
                    </a:lnTo>
                    <a:lnTo>
                      <a:pt x="173693" y="88092"/>
                    </a:lnTo>
                    <a:lnTo>
                      <a:pt x="168737" y="73253"/>
                    </a:lnTo>
                    <a:lnTo>
                      <a:pt x="166193" y="69292"/>
                    </a:lnTo>
                    <a:lnTo>
                      <a:pt x="198046" y="69292"/>
                    </a:lnTo>
                    <a:lnTo>
                      <a:pt x="203457" y="88797"/>
                    </a:lnTo>
                    <a:lnTo>
                      <a:pt x="213333" y="143217"/>
                    </a:lnTo>
                    <a:lnTo>
                      <a:pt x="220842" y="201968"/>
                    </a:lnTo>
                    <a:lnTo>
                      <a:pt x="220976" y="215900"/>
                    </a:lnTo>
                    <a:lnTo>
                      <a:pt x="218699" y="219962"/>
                    </a:lnTo>
                    <a:close/>
                  </a:path>
                  <a:path w="220980" h="366395">
                    <a:moveTo>
                      <a:pt x="161371" y="366335"/>
                    </a:moveTo>
                    <a:lnTo>
                      <a:pt x="143489" y="316549"/>
                    </a:lnTo>
                    <a:lnTo>
                      <a:pt x="122459" y="243295"/>
                    </a:lnTo>
                    <a:lnTo>
                      <a:pt x="111543" y="206265"/>
                    </a:lnTo>
                    <a:lnTo>
                      <a:pt x="109400" y="204116"/>
                    </a:lnTo>
                    <a:lnTo>
                      <a:pt x="165989" y="204116"/>
                    </a:lnTo>
                    <a:lnTo>
                      <a:pt x="165738" y="247914"/>
                    </a:lnTo>
                    <a:lnTo>
                      <a:pt x="165327" y="301422"/>
                    </a:lnTo>
                    <a:lnTo>
                      <a:pt x="165121" y="354518"/>
                    </a:lnTo>
                    <a:lnTo>
                      <a:pt x="164049" y="364456"/>
                    </a:lnTo>
                    <a:lnTo>
                      <a:pt x="161371" y="36633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23">
                <a:extLst>
                  <a:ext uri="{FF2B5EF4-FFF2-40B4-BE49-F238E27FC236}">
                    <a16:creationId xmlns:a16="http://schemas.microsoft.com/office/drawing/2014/main" id="{FBD0097F-6EEA-4D62-9E3D-9C690135A7E7}"/>
                  </a:ext>
                </a:extLst>
              </p:cNvPr>
              <p:cNvSpPr/>
              <p:nvPr/>
            </p:nvSpPr>
            <p:spPr>
              <a:xfrm>
                <a:off x="2889878" y="2992342"/>
                <a:ext cx="220979" cy="366395"/>
              </a:xfrm>
              <a:custGeom>
                <a:avLst/>
                <a:gdLst/>
                <a:ahLst/>
                <a:cxnLst/>
                <a:rect l="l" t="t" r="r" b="b"/>
                <a:pathLst>
                  <a:path w="220980" h="366395">
                    <a:moveTo>
                      <a:pt x="111543" y="0"/>
                    </a:moveTo>
                    <a:lnTo>
                      <a:pt x="137562" y="0"/>
                    </a:lnTo>
                    <a:lnTo>
                      <a:pt x="150923" y="0"/>
                    </a:lnTo>
                    <a:lnTo>
                      <a:pt x="155845" y="0"/>
                    </a:lnTo>
                    <a:lnTo>
                      <a:pt x="156548" y="0"/>
                    </a:lnTo>
                    <a:lnTo>
                      <a:pt x="175374" y="12341"/>
                    </a:lnTo>
                    <a:lnTo>
                      <a:pt x="203457" y="88797"/>
                    </a:lnTo>
                    <a:lnTo>
                      <a:pt x="213333" y="143217"/>
                    </a:lnTo>
                    <a:lnTo>
                      <a:pt x="220842" y="201968"/>
                    </a:lnTo>
                    <a:lnTo>
                      <a:pt x="220976" y="215900"/>
                    </a:lnTo>
                    <a:lnTo>
                      <a:pt x="218699" y="219962"/>
                    </a:lnTo>
                    <a:lnTo>
                      <a:pt x="214815" y="215564"/>
                    </a:lnTo>
                    <a:lnTo>
                      <a:pt x="210127" y="204116"/>
                    </a:lnTo>
                    <a:lnTo>
                      <a:pt x="200817" y="174204"/>
                    </a:lnTo>
                    <a:lnTo>
                      <a:pt x="191910" y="145299"/>
                    </a:lnTo>
                    <a:lnTo>
                      <a:pt x="183003" y="116796"/>
                    </a:lnTo>
                    <a:lnTo>
                      <a:pt x="173693" y="88092"/>
                    </a:lnTo>
                    <a:lnTo>
                      <a:pt x="168737" y="73253"/>
                    </a:lnTo>
                    <a:lnTo>
                      <a:pt x="166193" y="69292"/>
                    </a:lnTo>
                    <a:lnTo>
                      <a:pt x="165255" y="74193"/>
                    </a:lnTo>
                    <a:lnTo>
                      <a:pt x="165121" y="85943"/>
                    </a:lnTo>
                    <a:lnTo>
                      <a:pt x="165944" y="140071"/>
                    </a:lnTo>
                    <a:lnTo>
                      <a:pt x="166047" y="194095"/>
                    </a:lnTo>
                    <a:lnTo>
                      <a:pt x="165738" y="247914"/>
                    </a:lnTo>
                    <a:lnTo>
                      <a:pt x="165327" y="301422"/>
                    </a:lnTo>
                    <a:lnTo>
                      <a:pt x="165121" y="354518"/>
                    </a:lnTo>
                    <a:lnTo>
                      <a:pt x="164049" y="364456"/>
                    </a:lnTo>
                    <a:lnTo>
                      <a:pt x="161371" y="366335"/>
                    </a:lnTo>
                    <a:lnTo>
                      <a:pt x="157888" y="361770"/>
                    </a:lnTo>
                    <a:lnTo>
                      <a:pt x="154405" y="352370"/>
                    </a:lnTo>
                    <a:lnTo>
                      <a:pt x="143489" y="316549"/>
                    </a:lnTo>
                    <a:lnTo>
                      <a:pt x="132974" y="280123"/>
                    </a:lnTo>
                    <a:lnTo>
                      <a:pt x="122459" y="243295"/>
                    </a:lnTo>
                    <a:lnTo>
                      <a:pt x="111543" y="206265"/>
                    </a:lnTo>
                    <a:lnTo>
                      <a:pt x="109400" y="204116"/>
                    </a:lnTo>
                    <a:lnTo>
                      <a:pt x="109400" y="206265"/>
                    </a:lnTo>
                    <a:lnTo>
                      <a:pt x="99387" y="243295"/>
                    </a:lnTo>
                    <a:lnTo>
                      <a:pt x="88772" y="280123"/>
                    </a:lnTo>
                    <a:lnTo>
                      <a:pt x="77755" y="316549"/>
                    </a:lnTo>
                    <a:lnTo>
                      <a:pt x="66537" y="352370"/>
                    </a:lnTo>
                    <a:lnTo>
                      <a:pt x="63959" y="361770"/>
                    </a:lnTo>
                    <a:lnTo>
                      <a:pt x="60376" y="366335"/>
                    </a:lnTo>
                    <a:lnTo>
                      <a:pt x="57194" y="364456"/>
                    </a:lnTo>
                    <a:lnTo>
                      <a:pt x="55821" y="354518"/>
                    </a:lnTo>
                    <a:lnTo>
                      <a:pt x="55821" y="301422"/>
                    </a:lnTo>
                    <a:lnTo>
                      <a:pt x="55821" y="247914"/>
                    </a:lnTo>
                    <a:lnTo>
                      <a:pt x="55821" y="194095"/>
                    </a:lnTo>
                    <a:lnTo>
                      <a:pt x="55821" y="140071"/>
                    </a:lnTo>
                    <a:lnTo>
                      <a:pt x="55821" y="85943"/>
                    </a:lnTo>
                    <a:lnTo>
                      <a:pt x="56592" y="74193"/>
                    </a:lnTo>
                    <a:lnTo>
                      <a:pt x="55554" y="69292"/>
                    </a:lnTo>
                    <a:lnTo>
                      <a:pt x="52506" y="73253"/>
                    </a:lnTo>
                    <a:lnTo>
                      <a:pt x="47249" y="88092"/>
                    </a:lnTo>
                    <a:lnTo>
                      <a:pt x="38877" y="115520"/>
                    </a:lnTo>
                    <a:lnTo>
                      <a:pt x="30104" y="143150"/>
                    </a:lnTo>
                    <a:lnTo>
                      <a:pt x="21330" y="171182"/>
                    </a:lnTo>
                    <a:lnTo>
                      <a:pt x="12959" y="199819"/>
                    </a:lnTo>
                    <a:lnTo>
                      <a:pt x="7032" y="214255"/>
                    </a:lnTo>
                    <a:lnTo>
                      <a:pt x="2511" y="220231"/>
                    </a:lnTo>
                    <a:lnTo>
                      <a:pt x="0" y="214927"/>
                    </a:lnTo>
                    <a:lnTo>
                      <a:pt x="100" y="195522"/>
                    </a:lnTo>
                    <a:lnTo>
                      <a:pt x="7609" y="138266"/>
                    </a:lnTo>
                    <a:lnTo>
                      <a:pt x="17485" y="85548"/>
                    </a:lnTo>
                    <a:lnTo>
                      <a:pt x="30035" y="41906"/>
                    </a:lnTo>
                    <a:lnTo>
                      <a:pt x="64394" y="0"/>
                    </a:lnTo>
                    <a:lnTo>
                      <a:pt x="111543" y="0"/>
                    </a:lnTo>
                    <a:close/>
                  </a:path>
                </a:pathLst>
              </a:custGeom>
              <a:ln w="9524">
                <a:solidFill>
                  <a:srgbClr val="7030A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24">
                <a:extLst>
                  <a:ext uri="{FF2B5EF4-FFF2-40B4-BE49-F238E27FC236}">
                    <a16:creationId xmlns:a16="http://schemas.microsoft.com/office/drawing/2014/main" id="{3EDBAB05-1750-4584-8CD7-32BF0407D562}"/>
                  </a:ext>
                </a:extLst>
              </p:cNvPr>
              <p:cNvSpPr/>
              <p:nvPr/>
            </p:nvSpPr>
            <p:spPr>
              <a:xfrm>
                <a:off x="3136455" y="3018266"/>
                <a:ext cx="17716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177164" h="332739">
                    <a:moveTo>
                      <a:pt x="5953" y="109611"/>
                    </a:moveTo>
                    <a:lnTo>
                      <a:pt x="1638" y="109410"/>
                    </a:lnTo>
                    <a:lnTo>
                      <a:pt x="0" y="92287"/>
                    </a:lnTo>
                    <a:lnTo>
                      <a:pt x="6187" y="67322"/>
                    </a:lnTo>
                    <a:lnTo>
                      <a:pt x="31605" y="17190"/>
                    </a:lnTo>
                    <a:lnTo>
                      <a:pt x="54180" y="0"/>
                    </a:lnTo>
                    <a:lnTo>
                      <a:pt x="122665" y="33"/>
                    </a:lnTo>
                    <a:lnTo>
                      <a:pt x="147644" y="21480"/>
                    </a:lnTo>
                    <a:lnTo>
                      <a:pt x="48728" y="21480"/>
                    </a:lnTo>
                    <a:lnTo>
                      <a:pt x="48728" y="23624"/>
                    </a:lnTo>
                    <a:lnTo>
                      <a:pt x="46588" y="25769"/>
                    </a:lnTo>
                    <a:lnTo>
                      <a:pt x="25771" y="70807"/>
                    </a:lnTo>
                    <a:lnTo>
                      <a:pt x="13678" y="96543"/>
                    </a:lnTo>
                    <a:lnTo>
                      <a:pt x="5953" y="109611"/>
                    </a:lnTo>
                    <a:close/>
                  </a:path>
                  <a:path w="177164" h="332739">
                    <a:moveTo>
                      <a:pt x="122665" y="33"/>
                    </a:moveTo>
                    <a:lnTo>
                      <a:pt x="110801" y="33"/>
                    </a:lnTo>
                    <a:lnTo>
                      <a:pt x="122473" y="0"/>
                    </a:lnTo>
                    <a:lnTo>
                      <a:pt x="122665" y="33"/>
                    </a:lnTo>
                    <a:close/>
                  </a:path>
                  <a:path w="177164" h="332739">
                    <a:moveTo>
                      <a:pt x="17892" y="197408"/>
                    </a:moveTo>
                    <a:lnTo>
                      <a:pt x="14481" y="196269"/>
                    </a:lnTo>
                    <a:lnTo>
                      <a:pt x="15886" y="191913"/>
                    </a:lnTo>
                    <a:lnTo>
                      <a:pt x="20902" y="182329"/>
                    </a:lnTo>
                    <a:lnTo>
                      <a:pt x="35150" y="156961"/>
                    </a:lnTo>
                    <a:lnTo>
                      <a:pt x="49799" y="128980"/>
                    </a:lnTo>
                    <a:lnTo>
                      <a:pt x="61237" y="103010"/>
                    </a:lnTo>
                    <a:lnTo>
                      <a:pt x="65852" y="83675"/>
                    </a:lnTo>
                    <a:lnTo>
                      <a:pt x="64113" y="70706"/>
                    </a:lnTo>
                    <a:lnTo>
                      <a:pt x="59966" y="53918"/>
                    </a:lnTo>
                    <a:lnTo>
                      <a:pt x="55016" y="37531"/>
                    </a:lnTo>
                    <a:lnTo>
                      <a:pt x="50869" y="25769"/>
                    </a:lnTo>
                    <a:lnTo>
                      <a:pt x="48728" y="21480"/>
                    </a:lnTo>
                    <a:lnTo>
                      <a:pt x="125784" y="21480"/>
                    </a:lnTo>
                    <a:lnTo>
                      <a:pt x="112206" y="72549"/>
                    </a:lnTo>
                    <a:lnTo>
                      <a:pt x="110801" y="83675"/>
                    </a:lnTo>
                    <a:lnTo>
                      <a:pt x="115383" y="103010"/>
                    </a:lnTo>
                    <a:lnTo>
                      <a:pt x="126587" y="128980"/>
                    </a:lnTo>
                    <a:lnTo>
                      <a:pt x="140600" y="156961"/>
                    </a:lnTo>
                    <a:lnTo>
                      <a:pt x="153610" y="182329"/>
                    </a:lnTo>
                    <a:lnTo>
                      <a:pt x="159831" y="191913"/>
                    </a:lnTo>
                    <a:lnTo>
                      <a:pt x="161637" y="196269"/>
                    </a:lnTo>
                    <a:lnTo>
                      <a:pt x="158049" y="197341"/>
                    </a:lnTo>
                    <a:lnTo>
                      <a:pt x="27324" y="197341"/>
                    </a:lnTo>
                    <a:lnTo>
                      <a:pt x="17892" y="197408"/>
                    </a:lnTo>
                    <a:close/>
                  </a:path>
                  <a:path w="177164" h="332739">
                    <a:moveTo>
                      <a:pt x="169496" y="109947"/>
                    </a:moveTo>
                    <a:lnTo>
                      <a:pt x="161369" y="97615"/>
                    </a:lnTo>
                    <a:lnTo>
                      <a:pt x="148784" y="70706"/>
                    </a:lnTo>
                    <a:lnTo>
                      <a:pt x="130065" y="27914"/>
                    </a:lnTo>
                    <a:lnTo>
                      <a:pt x="127925" y="23624"/>
                    </a:lnTo>
                    <a:lnTo>
                      <a:pt x="125784" y="21480"/>
                    </a:lnTo>
                    <a:lnTo>
                      <a:pt x="147644" y="21480"/>
                    </a:lnTo>
                    <a:lnTo>
                      <a:pt x="159062" y="40346"/>
                    </a:lnTo>
                    <a:lnTo>
                      <a:pt x="170466" y="67322"/>
                    </a:lnTo>
                    <a:lnTo>
                      <a:pt x="176653" y="92287"/>
                    </a:lnTo>
                    <a:lnTo>
                      <a:pt x="175015" y="109410"/>
                    </a:lnTo>
                    <a:lnTo>
                      <a:pt x="169496" y="109947"/>
                    </a:lnTo>
                    <a:close/>
                  </a:path>
                  <a:path w="177164" h="332739">
                    <a:moveTo>
                      <a:pt x="61571" y="332454"/>
                    </a:moveTo>
                    <a:lnTo>
                      <a:pt x="50869" y="332454"/>
                    </a:lnTo>
                    <a:lnTo>
                      <a:pt x="46588" y="328165"/>
                    </a:lnTo>
                    <a:lnTo>
                      <a:pt x="46588" y="197341"/>
                    </a:lnTo>
                    <a:lnTo>
                      <a:pt x="67992" y="197341"/>
                    </a:lnTo>
                    <a:lnTo>
                      <a:pt x="67992" y="328165"/>
                    </a:lnTo>
                    <a:lnTo>
                      <a:pt x="61571" y="332454"/>
                    </a:lnTo>
                    <a:close/>
                  </a:path>
                  <a:path w="177164" h="332739">
                    <a:moveTo>
                      <a:pt x="130065" y="332454"/>
                    </a:moveTo>
                    <a:lnTo>
                      <a:pt x="119363" y="332454"/>
                    </a:lnTo>
                    <a:lnTo>
                      <a:pt x="115082" y="328165"/>
                    </a:lnTo>
                    <a:lnTo>
                      <a:pt x="115082" y="197341"/>
                    </a:lnTo>
                    <a:lnTo>
                      <a:pt x="134346" y="197341"/>
                    </a:lnTo>
                    <a:lnTo>
                      <a:pt x="134346" y="328165"/>
                    </a:lnTo>
                    <a:lnTo>
                      <a:pt x="130065" y="332454"/>
                    </a:lnTo>
                    <a:close/>
                  </a:path>
                  <a:path w="177164" h="332739">
                    <a:moveTo>
                      <a:pt x="157824" y="197408"/>
                    </a:moveTo>
                    <a:lnTo>
                      <a:pt x="147189" y="197341"/>
                    </a:lnTo>
                    <a:lnTo>
                      <a:pt x="158049" y="197341"/>
                    </a:lnTo>
                    <a:lnTo>
                      <a:pt x="157824" y="1974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25">
                <a:extLst>
                  <a:ext uri="{FF2B5EF4-FFF2-40B4-BE49-F238E27FC236}">
                    <a16:creationId xmlns:a16="http://schemas.microsoft.com/office/drawing/2014/main" id="{2C731E84-DF3B-4078-AA5B-33D7F7E26109}"/>
                  </a:ext>
                </a:extLst>
              </p:cNvPr>
              <p:cNvSpPr/>
              <p:nvPr/>
            </p:nvSpPr>
            <p:spPr>
              <a:xfrm>
                <a:off x="3136455" y="3018266"/>
                <a:ext cx="17716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177164" h="332739">
                    <a:moveTo>
                      <a:pt x="110801" y="33"/>
                    </a:moveTo>
                    <a:lnTo>
                      <a:pt x="87256" y="33"/>
                    </a:lnTo>
                    <a:lnTo>
                      <a:pt x="65852" y="33"/>
                    </a:lnTo>
                    <a:lnTo>
                      <a:pt x="54180" y="0"/>
                    </a:lnTo>
                    <a:lnTo>
                      <a:pt x="46320" y="1373"/>
                    </a:lnTo>
                    <a:lnTo>
                      <a:pt x="17591" y="40346"/>
                    </a:lnTo>
                    <a:lnTo>
                      <a:pt x="0" y="92287"/>
                    </a:lnTo>
                    <a:lnTo>
                      <a:pt x="1638" y="109410"/>
                    </a:lnTo>
                    <a:lnTo>
                      <a:pt x="5953" y="109611"/>
                    </a:lnTo>
                    <a:lnTo>
                      <a:pt x="13678" y="96543"/>
                    </a:lnTo>
                    <a:lnTo>
                      <a:pt x="26621" y="68997"/>
                    </a:lnTo>
                    <a:lnTo>
                      <a:pt x="46588" y="25769"/>
                    </a:lnTo>
                    <a:lnTo>
                      <a:pt x="48728" y="23624"/>
                    </a:lnTo>
                    <a:lnTo>
                      <a:pt x="64113" y="70706"/>
                    </a:lnTo>
                    <a:lnTo>
                      <a:pt x="65852" y="83675"/>
                    </a:lnTo>
                    <a:lnTo>
                      <a:pt x="61237" y="103010"/>
                    </a:lnTo>
                    <a:lnTo>
                      <a:pt x="49799" y="128980"/>
                    </a:lnTo>
                    <a:lnTo>
                      <a:pt x="35150" y="156961"/>
                    </a:lnTo>
                    <a:lnTo>
                      <a:pt x="20902" y="182329"/>
                    </a:lnTo>
                    <a:lnTo>
                      <a:pt x="15886" y="191913"/>
                    </a:lnTo>
                    <a:lnTo>
                      <a:pt x="14481" y="196269"/>
                    </a:lnTo>
                    <a:lnTo>
                      <a:pt x="17892" y="197408"/>
                    </a:lnTo>
                    <a:lnTo>
                      <a:pt x="27324" y="197341"/>
                    </a:lnTo>
                    <a:lnTo>
                      <a:pt x="46588" y="197341"/>
                    </a:lnTo>
                    <a:lnTo>
                      <a:pt x="46588" y="270494"/>
                    </a:lnTo>
                    <a:lnTo>
                      <a:pt x="46588" y="308059"/>
                    </a:lnTo>
                    <a:lnTo>
                      <a:pt x="46588" y="321899"/>
                    </a:lnTo>
                    <a:lnTo>
                      <a:pt x="46588" y="323876"/>
                    </a:lnTo>
                    <a:lnTo>
                      <a:pt x="46588" y="328165"/>
                    </a:lnTo>
                    <a:lnTo>
                      <a:pt x="50869" y="332454"/>
                    </a:lnTo>
                    <a:lnTo>
                      <a:pt x="57290" y="332454"/>
                    </a:lnTo>
                    <a:lnTo>
                      <a:pt x="61571" y="332454"/>
                    </a:lnTo>
                    <a:lnTo>
                      <a:pt x="67992" y="328165"/>
                    </a:lnTo>
                    <a:lnTo>
                      <a:pt x="67992" y="197341"/>
                    </a:lnTo>
                    <a:lnTo>
                      <a:pt x="65852" y="197341"/>
                    </a:lnTo>
                    <a:lnTo>
                      <a:pt x="87256" y="197341"/>
                    </a:lnTo>
                    <a:lnTo>
                      <a:pt x="103343" y="197341"/>
                    </a:lnTo>
                    <a:lnTo>
                      <a:pt x="111604" y="197341"/>
                    </a:lnTo>
                    <a:lnTo>
                      <a:pt x="114647" y="197341"/>
                    </a:lnTo>
                    <a:lnTo>
                      <a:pt x="115082" y="197341"/>
                    </a:lnTo>
                    <a:lnTo>
                      <a:pt x="115082" y="270494"/>
                    </a:lnTo>
                    <a:lnTo>
                      <a:pt x="115082" y="308059"/>
                    </a:lnTo>
                    <a:lnTo>
                      <a:pt x="115082" y="321899"/>
                    </a:lnTo>
                    <a:lnTo>
                      <a:pt x="115082" y="323876"/>
                    </a:lnTo>
                    <a:lnTo>
                      <a:pt x="115082" y="328165"/>
                    </a:lnTo>
                    <a:lnTo>
                      <a:pt x="119363" y="332454"/>
                    </a:lnTo>
                    <a:lnTo>
                      <a:pt x="125784" y="332454"/>
                    </a:lnTo>
                    <a:lnTo>
                      <a:pt x="130065" y="332454"/>
                    </a:lnTo>
                    <a:lnTo>
                      <a:pt x="134346" y="328165"/>
                    </a:lnTo>
                    <a:lnTo>
                      <a:pt x="134346" y="323876"/>
                    </a:lnTo>
                    <a:lnTo>
                      <a:pt x="134346" y="250723"/>
                    </a:lnTo>
                    <a:lnTo>
                      <a:pt x="134346" y="213158"/>
                    </a:lnTo>
                    <a:lnTo>
                      <a:pt x="134346" y="199318"/>
                    </a:lnTo>
                    <a:lnTo>
                      <a:pt x="134346" y="197341"/>
                    </a:lnTo>
                    <a:lnTo>
                      <a:pt x="147189" y="197341"/>
                    </a:lnTo>
                    <a:lnTo>
                      <a:pt x="157824" y="197408"/>
                    </a:lnTo>
                    <a:lnTo>
                      <a:pt x="161637" y="196269"/>
                    </a:lnTo>
                    <a:lnTo>
                      <a:pt x="159831" y="191913"/>
                    </a:lnTo>
                    <a:lnTo>
                      <a:pt x="153610" y="182329"/>
                    </a:lnTo>
                    <a:lnTo>
                      <a:pt x="140600" y="156961"/>
                    </a:lnTo>
                    <a:lnTo>
                      <a:pt x="126587" y="128980"/>
                    </a:lnTo>
                    <a:lnTo>
                      <a:pt x="115383" y="103010"/>
                    </a:lnTo>
                    <a:lnTo>
                      <a:pt x="110801" y="83675"/>
                    </a:lnTo>
                    <a:lnTo>
                      <a:pt x="112206" y="72549"/>
                    </a:lnTo>
                    <a:lnTo>
                      <a:pt x="115617" y="57403"/>
                    </a:lnTo>
                    <a:lnTo>
                      <a:pt x="119831" y="41452"/>
                    </a:lnTo>
                    <a:lnTo>
                      <a:pt x="123644" y="27914"/>
                    </a:lnTo>
                    <a:lnTo>
                      <a:pt x="125784" y="21480"/>
                    </a:lnTo>
                    <a:lnTo>
                      <a:pt x="127925" y="23624"/>
                    </a:lnTo>
                    <a:lnTo>
                      <a:pt x="130065" y="27914"/>
                    </a:lnTo>
                    <a:lnTo>
                      <a:pt x="148828" y="70807"/>
                    </a:lnTo>
                    <a:lnTo>
                      <a:pt x="161369" y="97615"/>
                    </a:lnTo>
                    <a:lnTo>
                      <a:pt x="169496" y="109947"/>
                    </a:lnTo>
                    <a:lnTo>
                      <a:pt x="175015" y="109410"/>
                    </a:lnTo>
                    <a:lnTo>
                      <a:pt x="176653" y="92287"/>
                    </a:lnTo>
                    <a:lnTo>
                      <a:pt x="159062" y="40346"/>
                    </a:lnTo>
                    <a:lnTo>
                      <a:pt x="136988" y="6366"/>
                    </a:lnTo>
                    <a:lnTo>
                      <a:pt x="122473" y="0"/>
                    </a:lnTo>
                    <a:lnTo>
                      <a:pt x="110801" y="33"/>
                    </a:lnTo>
                    <a:close/>
                  </a:path>
                </a:pathLst>
              </a:custGeom>
              <a:ln w="9524">
                <a:solidFill>
                  <a:srgbClr val="7030A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8" name="object 26">
                <a:extLst>
                  <a:ext uri="{FF2B5EF4-FFF2-40B4-BE49-F238E27FC236}">
                    <a16:creationId xmlns:a16="http://schemas.microsoft.com/office/drawing/2014/main" id="{3FBBA50B-2FE1-4A48-AB47-4FA6D2087822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955700" y="2897092"/>
                <a:ext cx="89297" cy="8929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49" name="object 27">
                <a:extLst>
                  <a:ext uri="{FF2B5EF4-FFF2-40B4-BE49-F238E27FC236}">
                    <a16:creationId xmlns:a16="http://schemas.microsoft.com/office/drawing/2014/main" id="{85C245DF-D64B-4067-8026-906FFF1F8FF4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189063" y="2942336"/>
                <a:ext cx="66675" cy="6786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0" name="object 28">
                <a:extLst>
                  <a:ext uri="{FF2B5EF4-FFF2-40B4-BE49-F238E27FC236}">
                    <a16:creationId xmlns:a16="http://schemas.microsoft.com/office/drawing/2014/main" id="{912D0F26-1338-4033-836D-11F359DB1714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3081" y="2928124"/>
                <a:ext cx="526511" cy="61940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51" name="object 29">
                <a:extLst>
                  <a:ext uri="{FF2B5EF4-FFF2-40B4-BE49-F238E27FC236}">
                    <a16:creationId xmlns:a16="http://schemas.microsoft.com/office/drawing/2014/main" id="{629B2623-6A43-4AE6-A65E-13BDE2EEEF26}"/>
                  </a:ext>
                </a:extLst>
              </p:cNvPr>
              <p:cNvSpPr/>
              <p:nvPr/>
            </p:nvSpPr>
            <p:spPr>
              <a:xfrm>
                <a:off x="1757431" y="2254426"/>
                <a:ext cx="746125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746125" h="685800">
                    <a:moveTo>
                      <a:pt x="406915" y="685799"/>
                    </a:moveTo>
                    <a:lnTo>
                      <a:pt x="339084" y="685799"/>
                    </a:lnTo>
                    <a:lnTo>
                      <a:pt x="312697" y="680901"/>
                    </a:lnTo>
                    <a:lnTo>
                      <a:pt x="291147" y="667539"/>
                    </a:lnTo>
                    <a:lnTo>
                      <a:pt x="276616" y="647719"/>
                    </a:lnTo>
                    <a:lnTo>
                      <a:pt x="271288" y="623442"/>
                    </a:lnTo>
                    <a:lnTo>
                      <a:pt x="271288" y="561117"/>
                    </a:lnTo>
                    <a:lnTo>
                      <a:pt x="276616" y="536841"/>
                    </a:lnTo>
                    <a:lnTo>
                      <a:pt x="291147" y="517020"/>
                    </a:lnTo>
                    <a:lnTo>
                      <a:pt x="312697" y="503659"/>
                    </a:lnTo>
                    <a:lnTo>
                      <a:pt x="339084" y="498760"/>
                    </a:lnTo>
                    <a:lnTo>
                      <a:pt x="406915" y="498760"/>
                    </a:lnTo>
                    <a:lnTo>
                      <a:pt x="433302" y="503659"/>
                    </a:lnTo>
                    <a:lnTo>
                      <a:pt x="454852" y="517020"/>
                    </a:lnTo>
                    <a:lnTo>
                      <a:pt x="464323" y="529939"/>
                    </a:lnTo>
                    <a:lnTo>
                      <a:pt x="339084" y="529939"/>
                    </a:lnTo>
                    <a:lnTo>
                      <a:pt x="325888" y="532390"/>
                    </a:lnTo>
                    <a:lnTo>
                      <a:pt x="315107" y="539075"/>
                    </a:lnTo>
                    <a:lnTo>
                      <a:pt x="307835" y="548986"/>
                    </a:lnTo>
                    <a:lnTo>
                      <a:pt x="305168" y="561117"/>
                    </a:lnTo>
                    <a:lnTo>
                      <a:pt x="305168" y="623442"/>
                    </a:lnTo>
                    <a:lnTo>
                      <a:pt x="307835" y="635574"/>
                    </a:lnTo>
                    <a:lnTo>
                      <a:pt x="315107" y="645485"/>
                    </a:lnTo>
                    <a:lnTo>
                      <a:pt x="325888" y="652169"/>
                    </a:lnTo>
                    <a:lnTo>
                      <a:pt x="339084" y="654621"/>
                    </a:lnTo>
                    <a:lnTo>
                      <a:pt x="464323" y="654621"/>
                    </a:lnTo>
                    <a:lnTo>
                      <a:pt x="454852" y="667539"/>
                    </a:lnTo>
                    <a:lnTo>
                      <a:pt x="433302" y="680901"/>
                    </a:lnTo>
                    <a:lnTo>
                      <a:pt x="406915" y="685799"/>
                    </a:lnTo>
                    <a:close/>
                  </a:path>
                  <a:path w="746125" h="685800">
                    <a:moveTo>
                      <a:pt x="464323" y="654621"/>
                    </a:moveTo>
                    <a:lnTo>
                      <a:pt x="406915" y="654621"/>
                    </a:lnTo>
                    <a:lnTo>
                      <a:pt x="420111" y="652169"/>
                    </a:lnTo>
                    <a:lnTo>
                      <a:pt x="430892" y="645485"/>
                    </a:lnTo>
                    <a:lnTo>
                      <a:pt x="438163" y="635574"/>
                    </a:lnTo>
                    <a:lnTo>
                      <a:pt x="440830" y="623442"/>
                    </a:lnTo>
                    <a:lnTo>
                      <a:pt x="440830" y="561117"/>
                    </a:lnTo>
                    <a:lnTo>
                      <a:pt x="438163" y="548986"/>
                    </a:lnTo>
                    <a:lnTo>
                      <a:pt x="430892" y="539075"/>
                    </a:lnTo>
                    <a:lnTo>
                      <a:pt x="420111" y="532390"/>
                    </a:lnTo>
                    <a:lnTo>
                      <a:pt x="406915" y="529939"/>
                    </a:lnTo>
                    <a:lnTo>
                      <a:pt x="464323" y="529939"/>
                    </a:lnTo>
                    <a:lnTo>
                      <a:pt x="469383" y="536841"/>
                    </a:lnTo>
                    <a:lnTo>
                      <a:pt x="474711" y="561117"/>
                    </a:lnTo>
                    <a:lnTo>
                      <a:pt x="474711" y="623442"/>
                    </a:lnTo>
                    <a:lnTo>
                      <a:pt x="469383" y="647719"/>
                    </a:lnTo>
                    <a:lnTo>
                      <a:pt x="464323" y="654621"/>
                    </a:lnTo>
                    <a:close/>
                  </a:path>
                  <a:path w="746125" h="685800">
                    <a:moveTo>
                      <a:pt x="678168" y="685799"/>
                    </a:moveTo>
                    <a:lnTo>
                      <a:pt x="610372" y="685799"/>
                    </a:lnTo>
                    <a:lnTo>
                      <a:pt x="583965" y="680901"/>
                    </a:lnTo>
                    <a:lnTo>
                      <a:pt x="562405" y="667539"/>
                    </a:lnTo>
                    <a:lnTo>
                      <a:pt x="547871" y="647719"/>
                    </a:lnTo>
                    <a:lnTo>
                      <a:pt x="542542" y="623442"/>
                    </a:lnTo>
                    <a:lnTo>
                      <a:pt x="542542" y="561117"/>
                    </a:lnTo>
                    <a:lnTo>
                      <a:pt x="547871" y="536841"/>
                    </a:lnTo>
                    <a:lnTo>
                      <a:pt x="562405" y="517020"/>
                    </a:lnTo>
                    <a:lnTo>
                      <a:pt x="583965" y="503659"/>
                    </a:lnTo>
                    <a:lnTo>
                      <a:pt x="610372" y="498760"/>
                    </a:lnTo>
                    <a:lnTo>
                      <a:pt x="678168" y="498760"/>
                    </a:lnTo>
                    <a:lnTo>
                      <a:pt x="704576" y="503659"/>
                    </a:lnTo>
                    <a:lnTo>
                      <a:pt x="726136" y="517020"/>
                    </a:lnTo>
                    <a:lnTo>
                      <a:pt x="735609" y="529939"/>
                    </a:lnTo>
                    <a:lnTo>
                      <a:pt x="610372" y="529939"/>
                    </a:lnTo>
                    <a:lnTo>
                      <a:pt x="597176" y="532390"/>
                    </a:lnTo>
                    <a:lnTo>
                      <a:pt x="586395" y="539075"/>
                    </a:lnTo>
                    <a:lnTo>
                      <a:pt x="579124" y="548986"/>
                    </a:lnTo>
                    <a:lnTo>
                      <a:pt x="576457" y="561117"/>
                    </a:lnTo>
                    <a:lnTo>
                      <a:pt x="576457" y="623442"/>
                    </a:lnTo>
                    <a:lnTo>
                      <a:pt x="579124" y="635574"/>
                    </a:lnTo>
                    <a:lnTo>
                      <a:pt x="586395" y="645485"/>
                    </a:lnTo>
                    <a:lnTo>
                      <a:pt x="597176" y="652169"/>
                    </a:lnTo>
                    <a:lnTo>
                      <a:pt x="610372" y="654621"/>
                    </a:lnTo>
                    <a:lnTo>
                      <a:pt x="735609" y="654621"/>
                    </a:lnTo>
                    <a:lnTo>
                      <a:pt x="726136" y="667539"/>
                    </a:lnTo>
                    <a:lnTo>
                      <a:pt x="704576" y="680901"/>
                    </a:lnTo>
                    <a:lnTo>
                      <a:pt x="678168" y="685799"/>
                    </a:lnTo>
                    <a:close/>
                  </a:path>
                  <a:path w="746125" h="685800">
                    <a:moveTo>
                      <a:pt x="735609" y="654621"/>
                    </a:moveTo>
                    <a:lnTo>
                      <a:pt x="678168" y="654621"/>
                    </a:lnTo>
                    <a:lnTo>
                      <a:pt x="691365" y="652169"/>
                    </a:lnTo>
                    <a:lnTo>
                      <a:pt x="702146" y="645485"/>
                    </a:lnTo>
                    <a:lnTo>
                      <a:pt x="709417" y="635574"/>
                    </a:lnTo>
                    <a:lnTo>
                      <a:pt x="712084" y="623442"/>
                    </a:lnTo>
                    <a:lnTo>
                      <a:pt x="712084" y="561117"/>
                    </a:lnTo>
                    <a:lnTo>
                      <a:pt x="709417" y="548986"/>
                    </a:lnTo>
                    <a:lnTo>
                      <a:pt x="702146" y="539075"/>
                    </a:lnTo>
                    <a:lnTo>
                      <a:pt x="691365" y="532390"/>
                    </a:lnTo>
                    <a:lnTo>
                      <a:pt x="678168" y="529939"/>
                    </a:lnTo>
                    <a:lnTo>
                      <a:pt x="735609" y="529939"/>
                    </a:lnTo>
                    <a:lnTo>
                      <a:pt x="740670" y="536841"/>
                    </a:lnTo>
                    <a:lnTo>
                      <a:pt x="745999" y="561117"/>
                    </a:lnTo>
                    <a:lnTo>
                      <a:pt x="745999" y="623442"/>
                    </a:lnTo>
                    <a:lnTo>
                      <a:pt x="740670" y="647719"/>
                    </a:lnTo>
                    <a:lnTo>
                      <a:pt x="735609" y="654621"/>
                    </a:lnTo>
                    <a:close/>
                  </a:path>
                  <a:path w="746125" h="685800">
                    <a:moveTo>
                      <a:pt x="135626" y="685799"/>
                    </a:moveTo>
                    <a:lnTo>
                      <a:pt x="67830" y="685799"/>
                    </a:lnTo>
                    <a:lnTo>
                      <a:pt x="41423" y="680901"/>
                    </a:lnTo>
                    <a:lnTo>
                      <a:pt x="19863" y="667539"/>
                    </a:lnTo>
                    <a:lnTo>
                      <a:pt x="5328" y="647719"/>
                    </a:lnTo>
                    <a:lnTo>
                      <a:pt x="0" y="623442"/>
                    </a:lnTo>
                    <a:lnTo>
                      <a:pt x="0" y="561117"/>
                    </a:lnTo>
                    <a:lnTo>
                      <a:pt x="5328" y="536841"/>
                    </a:lnTo>
                    <a:lnTo>
                      <a:pt x="19863" y="517020"/>
                    </a:lnTo>
                    <a:lnTo>
                      <a:pt x="41423" y="503659"/>
                    </a:lnTo>
                    <a:lnTo>
                      <a:pt x="67830" y="498760"/>
                    </a:lnTo>
                    <a:lnTo>
                      <a:pt x="135626" y="498760"/>
                    </a:lnTo>
                    <a:lnTo>
                      <a:pt x="162034" y="503659"/>
                    </a:lnTo>
                    <a:lnTo>
                      <a:pt x="183594" y="517020"/>
                    </a:lnTo>
                    <a:lnTo>
                      <a:pt x="193067" y="529939"/>
                    </a:lnTo>
                    <a:lnTo>
                      <a:pt x="67830" y="529939"/>
                    </a:lnTo>
                    <a:lnTo>
                      <a:pt x="54634" y="532390"/>
                    </a:lnTo>
                    <a:lnTo>
                      <a:pt x="43853" y="539075"/>
                    </a:lnTo>
                    <a:lnTo>
                      <a:pt x="36582" y="548986"/>
                    </a:lnTo>
                    <a:lnTo>
                      <a:pt x="33915" y="561117"/>
                    </a:lnTo>
                    <a:lnTo>
                      <a:pt x="33915" y="623442"/>
                    </a:lnTo>
                    <a:lnTo>
                      <a:pt x="36582" y="635574"/>
                    </a:lnTo>
                    <a:lnTo>
                      <a:pt x="43853" y="645485"/>
                    </a:lnTo>
                    <a:lnTo>
                      <a:pt x="54634" y="652169"/>
                    </a:lnTo>
                    <a:lnTo>
                      <a:pt x="67830" y="654621"/>
                    </a:lnTo>
                    <a:lnTo>
                      <a:pt x="193067" y="654621"/>
                    </a:lnTo>
                    <a:lnTo>
                      <a:pt x="183594" y="667539"/>
                    </a:lnTo>
                    <a:lnTo>
                      <a:pt x="162034" y="680901"/>
                    </a:lnTo>
                    <a:lnTo>
                      <a:pt x="135626" y="685799"/>
                    </a:lnTo>
                    <a:close/>
                  </a:path>
                  <a:path w="746125" h="685800">
                    <a:moveTo>
                      <a:pt x="193067" y="654621"/>
                    </a:moveTo>
                    <a:lnTo>
                      <a:pt x="135626" y="654621"/>
                    </a:lnTo>
                    <a:lnTo>
                      <a:pt x="148823" y="652169"/>
                    </a:lnTo>
                    <a:lnTo>
                      <a:pt x="159604" y="645485"/>
                    </a:lnTo>
                    <a:lnTo>
                      <a:pt x="166875" y="635574"/>
                    </a:lnTo>
                    <a:lnTo>
                      <a:pt x="169542" y="623442"/>
                    </a:lnTo>
                    <a:lnTo>
                      <a:pt x="169542" y="561117"/>
                    </a:lnTo>
                    <a:lnTo>
                      <a:pt x="166875" y="548986"/>
                    </a:lnTo>
                    <a:lnTo>
                      <a:pt x="159604" y="539075"/>
                    </a:lnTo>
                    <a:lnTo>
                      <a:pt x="148823" y="532390"/>
                    </a:lnTo>
                    <a:lnTo>
                      <a:pt x="135626" y="529939"/>
                    </a:lnTo>
                    <a:lnTo>
                      <a:pt x="193067" y="529939"/>
                    </a:lnTo>
                    <a:lnTo>
                      <a:pt x="198128" y="536841"/>
                    </a:lnTo>
                    <a:lnTo>
                      <a:pt x="203457" y="561117"/>
                    </a:lnTo>
                    <a:lnTo>
                      <a:pt x="203457" y="623442"/>
                    </a:lnTo>
                    <a:lnTo>
                      <a:pt x="198128" y="647719"/>
                    </a:lnTo>
                    <a:lnTo>
                      <a:pt x="193067" y="654621"/>
                    </a:lnTo>
                    <a:close/>
                  </a:path>
                  <a:path w="746125" h="685800">
                    <a:moveTo>
                      <a:pt x="389957" y="311721"/>
                    </a:moveTo>
                    <a:lnTo>
                      <a:pt x="356042" y="311721"/>
                    </a:lnTo>
                    <a:lnTo>
                      <a:pt x="356042" y="225202"/>
                    </a:lnTo>
                    <a:lnTo>
                      <a:pt x="363640" y="218217"/>
                    </a:lnTo>
                    <a:lnTo>
                      <a:pt x="382359" y="218217"/>
                    </a:lnTo>
                    <a:lnTo>
                      <a:pt x="389957" y="225202"/>
                    </a:lnTo>
                    <a:lnTo>
                      <a:pt x="389957" y="311721"/>
                    </a:lnTo>
                    <a:close/>
                  </a:path>
                  <a:path w="746125" h="685800">
                    <a:moveTo>
                      <a:pt x="111105" y="467582"/>
                    </a:moveTo>
                    <a:lnTo>
                      <a:pt x="92351" y="467582"/>
                    </a:lnTo>
                    <a:lnTo>
                      <a:pt x="84788" y="460597"/>
                    </a:lnTo>
                    <a:lnTo>
                      <a:pt x="84788" y="318706"/>
                    </a:lnTo>
                    <a:lnTo>
                      <a:pt x="92351" y="311721"/>
                    </a:lnTo>
                    <a:lnTo>
                      <a:pt x="653647" y="311721"/>
                    </a:lnTo>
                    <a:lnTo>
                      <a:pt x="661211" y="318706"/>
                    </a:lnTo>
                    <a:lnTo>
                      <a:pt x="661211" y="342899"/>
                    </a:lnTo>
                    <a:lnTo>
                      <a:pt x="118669" y="342899"/>
                    </a:lnTo>
                    <a:lnTo>
                      <a:pt x="118669" y="460597"/>
                    </a:lnTo>
                    <a:lnTo>
                      <a:pt x="111105" y="467582"/>
                    </a:lnTo>
                    <a:close/>
                  </a:path>
                  <a:path w="746125" h="685800">
                    <a:moveTo>
                      <a:pt x="382359" y="467582"/>
                    </a:moveTo>
                    <a:lnTo>
                      <a:pt x="363640" y="467582"/>
                    </a:lnTo>
                    <a:lnTo>
                      <a:pt x="356042" y="460597"/>
                    </a:lnTo>
                    <a:lnTo>
                      <a:pt x="356042" y="342899"/>
                    </a:lnTo>
                    <a:lnTo>
                      <a:pt x="389957" y="342899"/>
                    </a:lnTo>
                    <a:lnTo>
                      <a:pt x="389957" y="460597"/>
                    </a:lnTo>
                    <a:lnTo>
                      <a:pt x="382359" y="467582"/>
                    </a:lnTo>
                    <a:close/>
                  </a:path>
                  <a:path w="746125" h="685800">
                    <a:moveTo>
                      <a:pt x="653647" y="467582"/>
                    </a:moveTo>
                    <a:lnTo>
                      <a:pt x="634928" y="467582"/>
                    </a:lnTo>
                    <a:lnTo>
                      <a:pt x="627330" y="460597"/>
                    </a:lnTo>
                    <a:lnTo>
                      <a:pt x="627330" y="342899"/>
                    </a:lnTo>
                    <a:lnTo>
                      <a:pt x="661211" y="342899"/>
                    </a:lnTo>
                    <a:lnTo>
                      <a:pt x="661211" y="460597"/>
                    </a:lnTo>
                    <a:lnTo>
                      <a:pt x="653647" y="467582"/>
                    </a:lnTo>
                    <a:close/>
                  </a:path>
                  <a:path w="746125" h="685800">
                    <a:moveTo>
                      <a:pt x="406915" y="187039"/>
                    </a:moveTo>
                    <a:lnTo>
                      <a:pt x="339084" y="187039"/>
                    </a:lnTo>
                    <a:lnTo>
                      <a:pt x="312697" y="182140"/>
                    </a:lnTo>
                    <a:lnTo>
                      <a:pt x="291147" y="168779"/>
                    </a:lnTo>
                    <a:lnTo>
                      <a:pt x="276616" y="148958"/>
                    </a:lnTo>
                    <a:lnTo>
                      <a:pt x="271288" y="124682"/>
                    </a:lnTo>
                    <a:lnTo>
                      <a:pt x="271288" y="62356"/>
                    </a:lnTo>
                    <a:lnTo>
                      <a:pt x="276616" y="38080"/>
                    </a:lnTo>
                    <a:lnTo>
                      <a:pt x="291147" y="18260"/>
                    </a:lnTo>
                    <a:lnTo>
                      <a:pt x="312697" y="4898"/>
                    </a:lnTo>
                    <a:lnTo>
                      <a:pt x="339084" y="0"/>
                    </a:lnTo>
                    <a:lnTo>
                      <a:pt x="406915" y="0"/>
                    </a:lnTo>
                    <a:lnTo>
                      <a:pt x="433302" y="4898"/>
                    </a:lnTo>
                    <a:lnTo>
                      <a:pt x="454852" y="18260"/>
                    </a:lnTo>
                    <a:lnTo>
                      <a:pt x="464323" y="31178"/>
                    </a:lnTo>
                    <a:lnTo>
                      <a:pt x="339084" y="31178"/>
                    </a:lnTo>
                    <a:lnTo>
                      <a:pt x="325888" y="33630"/>
                    </a:lnTo>
                    <a:lnTo>
                      <a:pt x="315107" y="40314"/>
                    </a:lnTo>
                    <a:lnTo>
                      <a:pt x="307835" y="50225"/>
                    </a:lnTo>
                    <a:lnTo>
                      <a:pt x="305168" y="62356"/>
                    </a:lnTo>
                    <a:lnTo>
                      <a:pt x="305168" y="124682"/>
                    </a:lnTo>
                    <a:lnTo>
                      <a:pt x="307835" y="136813"/>
                    </a:lnTo>
                    <a:lnTo>
                      <a:pt x="315107" y="146724"/>
                    </a:lnTo>
                    <a:lnTo>
                      <a:pt x="325888" y="153409"/>
                    </a:lnTo>
                    <a:lnTo>
                      <a:pt x="339084" y="155860"/>
                    </a:lnTo>
                    <a:lnTo>
                      <a:pt x="464323" y="155860"/>
                    </a:lnTo>
                    <a:lnTo>
                      <a:pt x="454852" y="168779"/>
                    </a:lnTo>
                    <a:lnTo>
                      <a:pt x="433302" y="182140"/>
                    </a:lnTo>
                    <a:lnTo>
                      <a:pt x="406915" y="187039"/>
                    </a:lnTo>
                    <a:close/>
                  </a:path>
                  <a:path w="746125" h="685800">
                    <a:moveTo>
                      <a:pt x="464323" y="155860"/>
                    </a:moveTo>
                    <a:lnTo>
                      <a:pt x="406915" y="155860"/>
                    </a:lnTo>
                    <a:lnTo>
                      <a:pt x="420111" y="153409"/>
                    </a:lnTo>
                    <a:lnTo>
                      <a:pt x="430892" y="146724"/>
                    </a:lnTo>
                    <a:lnTo>
                      <a:pt x="438163" y="136813"/>
                    </a:lnTo>
                    <a:lnTo>
                      <a:pt x="440830" y="124682"/>
                    </a:lnTo>
                    <a:lnTo>
                      <a:pt x="440830" y="62356"/>
                    </a:lnTo>
                    <a:lnTo>
                      <a:pt x="438163" y="50225"/>
                    </a:lnTo>
                    <a:lnTo>
                      <a:pt x="430892" y="40314"/>
                    </a:lnTo>
                    <a:lnTo>
                      <a:pt x="420111" y="33630"/>
                    </a:lnTo>
                    <a:lnTo>
                      <a:pt x="406915" y="31178"/>
                    </a:lnTo>
                    <a:lnTo>
                      <a:pt x="464323" y="31178"/>
                    </a:lnTo>
                    <a:lnTo>
                      <a:pt x="469383" y="38080"/>
                    </a:lnTo>
                    <a:lnTo>
                      <a:pt x="474711" y="62356"/>
                    </a:lnTo>
                    <a:lnTo>
                      <a:pt x="474711" y="124682"/>
                    </a:lnTo>
                    <a:lnTo>
                      <a:pt x="469383" y="148958"/>
                    </a:lnTo>
                    <a:lnTo>
                      <a:pt x="464323" y="1558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30">
                <a:extLst>
                  <a:ext uri="{FF2B5EF4-FFF2-40B4-BE49-F238E27FC236}">
                    <a16:creationId xmlns:a16="http://schemas.microsoft.com/office/drawing/2014/main" id="{FA9DF54F-170D-41EB-BA82-CBD85119D2BD}"/>
                  </a:ext>
                </a:extLst>
              </p:cNvPr>
              <p:cNvSpPr/>
              <p:nvPr/>
            </p:nvSpPr>
            <p:spPr>
              <a:xfrm>
                <a:off x="1549830" y="2150842"/>
                <a:ext cx="1191895" cy="971550"/>
              </a:xfrm>
              <a:custGeom>
                <a:avLst/>
                <a:gdLst/>
                <a:ahLst/>
                <a:cxnLst/>
                <a:rect l="l" t="t" r="r" b="b"/>
                <a:pathLst>
                  <a:path w="1191895" h="971550">
                    <a:moveTo>
                      <a:pt x="948427" y="971496"/>
                    </a:moveTo>
                    <a:lnTo>
                      <a:pt x="242874" y="971496"/>
                    </a:lnTo>
                    <a:lnTo>
                      <a:pt x="0" y="485748"/>
                    </a:lnTo>
                    <a:lnTo>
                      <a:pt x="242874" y="0"/>
                    </a:lnTo>
                    <a:lnTo>
                      <a:pt x="948427" y="0"/>
                    </a:lnTo>
                    <a:lnTo>
                      <a:pt x="1191301" y="485748"/>
                    </a:lnTo>
                    <a:lnTo>
                      <a:pt x="948427" y="971496"/>
                    </a:lnTo>
                    <a:close/>
                  </a:path>
                </a:pathLst>
              </a:custGeom>
              <a:solidFill>
                <a:srgbClr val="CCCCFF">
                  <a:alpha val="49803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31">
                <a:extLst>
                  <a:ext uri="{FF2B5EF4-FFF2-40B4-BE49-F238E27FC236}">
                    <a16:creationId xmlns:a16="http://schemas.microsoft.com/office/drawing/2014/main" id="{A240E8F4-4925-47CA-A56B-0D25A166C97E}"/>
                  </a:ext>
                </a:extLst>
              </p:cNvPr>
              <p:cNvSpPr/>
              <p:nvPr/>
            </p:nvSpPr>
            <p:spPr>
              <a:xfrm>
                <a:off x="1549830" y="2150842"/>
                <a:ext cx="1191895" cy="971550"/>
              </a:xfrm>
              <a:custGeom>
                <a:avLst/>
                <a:gdLst/>
                <a:ahLst/>
                <a:cxnLst/>
                <a:rect l="l" t="t" r="r" b="b"/>
                <a:pathLst>
                  <a:path w="1191895" h="971550">
                    <a:moveTo>
                      <a:pt x="0" y="485748"/>
                    </a:moveTo>
                    <a:lnTo>
                      <a:pt x="242874" y="0"/>
                    </a:lnTo>
                    <a:lnTo>
                      <a:pt x="948427" y="0"/>
                    </a:lnTo>
                    <a:lnTo>
                      <a:pt x="1191301" y="485748"/>
                    </a:lnTo>
                    <a:lnTo>
                      <a:pt x="948427" y="971496"/>
                    </a:lnTo>
                    <a:lnTo>
                      <a:pt x="242874" y="971496"/>
                    </a:lnTo>
                    <a:lnTo>
                      <a:pt x="0" y="485748"/>
                    </a:lnTo>
                    <a:close/>
                  </a:path>
                </a:pathLst>
              </a:custGeom>
              <a:ln w="9524">
                <a:solidFill>
                  <a:srgbClr val="7030A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32">
                <a:extLst>
                  <a:ext uri="{FF2B5EF4-FFF2-40B4-BE49-F238E27FC236}">
                    <a16:creationId xmlns:a16="http://schemas.microsoft.com/office/drawing/2014/main" id="{55A7E71E-246D-48C2-AFB8-8AFCC435DE9F}"/>
                  </a:ext>
                </a:extLst>
              </p:cNvPr>
              <p:cNvSpPr/>
              <p:nvPr/>
            </p:nvSpPr>
            <p:spPr>
              <a:xfrm>
                <a:off x="1969494" y="3353915"/>
                <a:ext cx="36512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365125" h="476250">
                    <a:moveTo>
                      <a:pt x="348473" y="86585"/>
                    </a:moveTo>
                    <a:lnTo>
                      <a:pt x="16597" y="86585"/>
                    </a:lnTo>
                    <a:lnTo>
                      <a:pt x="10139" y="84882"/>
                    </a:lnTo>
                    <a:lnTo>
                      <a:pt x="4863" y="80240"/>
                    </a:lnTo>
                    <a:lnTo>
                      <a:pt x="1305" y="73357"/>
                    </a:lnTo>
                    <a:lnTo>
                      <a:pt x="0" y="64933"/>
                    </a:lnTo>
                    <a:lnTo>
                      <a:pt x="0" y="21651"/>
                    </a:lnTo>
                    <a:lnTo>
                      <a:pt x="1305" y="13227"/>
                    </a:lnTo>
                    <a:lnTo>
                      <a:pt x="4863" y="6344"/>
                    </a:lnTo>
                    <a:lnTo>
                      <a:pt x="10139" y="1702"/>
                    </a:lnTo>
                    <a:lnTo>
                      <a:pt x="16597" y="0"/>
                    </a:lnTo>
                    <a:lnTo>
                      <a:pt x="348473" y="0"/>
                    </a:lnTo>
                    <a:lnTo>
                      <a:pt x="354931" y="1702"/>
                    </a:lnTo>
                    <a:lnTo>
                      <a:pt x="360207" y="6344"/>
                    </a:lnTo>
                    <a:lnTo>
                      <a:pt x="363765" y="13227"/>
                    </a:lnTo>
                    <a:lnTo>
                      <a:pt x="365070" y="21651"/>
                    </a:lnTo>
                    <a:lnTo>
                      <a:pt x="16597" y="21651"/>
                    </a:lnTo>
                    <a:lnTo>
                      <a:pt x="16597" y="64933"/>
                    </a:lnTo>
                    <a:lnTo>
                      <a:pt x="365070" y="64933"/>
                    </a:lnTo>
                    <a:lnTo>
                      <a:pt x="363765" y="73357"/>
                    </a:lnTo>
                    <a:lnTo>
                      <a:pt x="360207" y="80240"/>
                    </a:lnTo>
                    <a:lnTo>
                      <a:pt x="354931" y="84882"/>
                    </a:lnTo>
                    <a:lnTo>
                      <a:pt x="348473" y="86585"/>
                    </a:lnTo>
                    <a:close/>
                  </a:path>
                  <a:path w="365125" h="476250">
                    <a:moveTo>
                      <a:pt x="365070" y="64933"/>
                    </a:moveTo>
                    <a:lnTo>
                      <a:pt x="348473" y="64933"/>
                    </a:lnTo>
                    <a:lnTo>
                      <a:pt x="348473" y="21651"/>
                    </a:lnTo>
                    <a:lnTo>
                      <a:pt x="365070" y="21651"/>
                    </a:lnTo>
                    <a:lnTo>
                      <a:pt x="365070" y="64933"/>
                    </a:lnTo>
                    <a:close/>
                  </a:path>
                  <a:path w="365125" h="476250">
                    <a:moveTo>
                      <a:pt x="348473" y="346361"/>
                    </a:moveTo>
                    <a:lnTo>
                      <a:pt x="16597" y="346361"/>
                    </a:lnTo>
                    <a:lnTo>
                      <a:pt x="10139" y="344662"/>
                    </a:lnTo>
                    <a:lnTo>
                      <a:pt x="4863" y="340025"/>
                    </a:lnTo>
                    <a:lnTo>
                      <a:pt x="1305" y="333143"/>
                    </a:lnTo>
                    <a:lnTo>
                      <a:pt x="0" y="324709"/>
                    </a:lnTo>
                    <a:lnTo>
                      <a:pt x="0" y="281428"/>
                    </a:lnTo>
                    <a:lnTo>
                      <a:pt x="1305" y="273003"/>
                    </a:lnTo>
                    <a:lnTo>
                      <a:pt x="4863" y="266121"/>
                    </a:lnTo>
                    <a:lnTo>
                      <a:pt x="10139" y="261479"/>
                    </a:lnTo>
                    <a:lnTo>
                      <a:pt x="16597" y="259776"/>
                    </a:lnTo>
                    <a:lnTo>
                      <a:pt x="348473" y="259776"/>
                    </a:lnTo>
                    <a:lnTo>
                      <a:pt x="354931" y="261479"/>
                    </a:lnTo>
                    <a:lnTo>
                      <a:pt x="360207" y="266121"/>
                    </a:lnTo>
                    <a:lnTo>
                      <a:pt x="363765" y="273003"/>
                    </a:lnTo>
                    <a:lnTo>
                      <a:pt x="365070" y="281428"/>
                    </a:lnTo>
                    <a:lnTo>
                      <a:pt x="16597" y="281428"/>
                    </a:lnTo>
                    <a:lnTo>
                      <a:pt x="16597" y="324709"/>
                    </a:lnTo>
                    <a:lnTo>
                      <a:pt x="365070" y="324709"/>
                    </a:lnTo>
                    <a:lnTo>
                      <a:pt x="363765" y="333143"/>
                    </a:lnTo>
                    <a:lnTo>
                      <a:pt x="360207" y="340025"/>
                    </a:lnTo>
                    <a:lnTo>
                      <a:pt x="354931" y="344662"/>
                    </a:lnTo>
                    <a:lnTo>
                      <a:pt x="348473" y="346361"/>
                    </a:lnTo>
                    <a:close/>
                  </a:path>
                  <a:path w="365125" h="476250">
                    <a:moveTo>
                      <a:pt x="365070" y="324709"/>
                    </a:moveTo>
                    <a:lnTo>
                      <a:pt x="348473" y="324709"/>
                    </a:lnTo>
                    <a:lnTo>
                      <a:pt x="348473" y="281428"/>
                    </a:lnTo>
                    <a:lnTo>
                      <a:pt x="365070" y="281428"/>
                    </a:lnTo>
                    <a:lnTo>
                      <a:pt x="365070" y="324709"/>
                    </a:lnTo>
                    <a:close/>
                  </a:path>
                  <a:path w="365125" h="476250">
                    <a:moveTo>
                      <a:pt x="248907" y="216473"/>
                    </a:moveTo>
                    <a:lnTo>
                      <a:pt x="16597" y="216473"/>
                    </a:lnTo>
                    <a:lnTo>
                      <a:pt x="10139" y="214770"/>
                    </a:lnTo>
                    <a:lnTo>
                      <a:pt x="4863" y="210128"/>
                    </a:lnTo>
                    <a:lnTo>
                      <a:pt x="1305" y="203246"/>
                    </a:lnTo>
                    <a:lnTo>
                      <a:pt x="0" y="194821"/>
                    </a:lnTo>
                    <a:lnTo>
                      <a:pt x="0" y="151540"/>
                    </a:lnTo>
                    <a:lnTo>
                      <a:pt x="1305" y="143115"/>
                    </a:lnTo>
                    <a:lnTo>
                      <a:pt x="4863" y="136232"/>
                    </a:lnTo>
                    <a:lnTo>
                      <a:pt x="10139" y="131590"/>
                    </a:lnTo>
                    <a:lnTo>
                      <a:pt x="16597" y="129888"/>
                    </a:lnTo>
                    <a:lnTo>
                      <a:pt x="248907" y="129888"/>
                    </a:lnTo>
                    <a:lnTo>
                      <a:pt x="255365" y="131590"/>
                    </a:lnTo>
                    <a:lnTo>
                      <a:pt x="260641" y="136232"/>
                    </a:lnTo>
                    <a:lnTo>
                      <a:pt x="264199" y="143115"/>
                    </a:lnTo>
                    <a:lnTo>
                      <a:pt x="265504" y="151540"/>
                    </a:lnTo>
                    <a:lnTo>
                      <a:pt x="16597" y="151540"/>
                    </a:lnTo>
                    <a:lnTo>
                      <a:pt x="16597" y="194821"/>
                    </a:lnTo>
                    <a:lnTo>
                      <a:pt x="265504" y="194821"/>
                    </a:lnTo>
                    <a:lnTo>
                      <a:pt x="264199" y="203246"/>
                    </a:lnTo>
                    <a:lnTo>
                      <a:pt x="260641" y="210128"/>
                    </a:lnTo>
                    <a:lnTo>
                      <a:pt x="255365" y="214770"/>
                    </a:lnTo>
                    <a:lnTo>
                      <a:pt x="248907" y="216473"/>
                    </a:lnTo>
                    <a:close/>
                  </a:path>
                  <a:path w="365125" h="476250">
                    <a:moveTo>
                      <a:pt x="265504" y="194821"/>
                    </a:moveTo>
                    <a:lnTo>
                      <a:pt x="248907" y="194821"/>
                    </a:lnTo>
                    <a:lnTo>
                      <a:pt x="248907" y="151540"/>
                    </a:lnTo>
                    <a:lnTo>
                      <a:pt x="265504" y="151540"/>
                    </a:lnTo>
                    <a:lnTo>
                      <a:pt x="265504" y="194821"/>
                    </a:lnTo>
                    <a:close/>
                  </a:path>
                  <a:path w="365125" h="476250">
                    <a:moveTo>
                      <a:pt x="248907" y="476249"/>
                    </a:moveTo>
                    <a:lnTo>
                      <a:pt x="16597" y="476249"/>
                    </a:lnTo>
                    <a:lnTo>
                      <a:pt x="10139" y="474547"/>
                    </a:lnTo>
                    <a:lnTo>
                      <a:pt x="4863" y="469905"/>
                    </a:lnTo>
                    <a:lnTo>
                      <a:pt x="1305" y="463023"/>
                    </a:lnTo>
                    <a:lnTo>
                      <a:pt x="0" y="454598"/>
                    </a:lnTo>
                    <a:lnTo>
                      <a:pt x="0" y="411316"/>
                    </a:lnTo>
                    <a:lnTo>
                      <a:pt x="1305" y="402892"/>
                    </a:lnTo>
                    <a:lnTo>
                      <a:pt x="4863" y="396009"/>
                    </a:lnTo>
                    <a:lnTo>
                      <a:pt x="10139" y="391367"/>
                    </a:lnTo>
                    <a:lnTo>
                      <a:pt x="16597" y="389665"/>
                    </a:lnTo>
                    <a:lnTo>
                      <a:pt x="248907" y="389665"/>
                    </a:lnTo>
                    <a:lnTo>
                      <a:pt x="255365" y="391367"/>
                    </a:lnTo>
                    <a:lnTo>
                      <a:pt x="260641" y="396009"/>
                    </a:lnTo>
                    <a:lnTo>
                      <a:pt x="264199" y="402892"/>
                    </a:lnTo>
                    <a:lnTo>
                      <a:pt x="265504" y="411316"/>
                    </a:lnTo>
                    <a:lnTo>
                      <a:pt x="16597" y="411316"/>
                    </a:lnTo>
                    <a:lnTo>
                      <a:pt x="16597" y="454598"/>
                    </a:lnTo>
                    <a:lnTo>
                      <a:pt x="265504" y="454598"/>
                    </a:lnTo>
                    <a:lnTo>
                      <a:pt x="264199" y="463023"/>
                    </a:lnTo>
                    <a:lnTo>
                      <a:pt x="260641" y="469905"/>
                    </a:lnTo>
                    <a:lnTo>
                      <a:pt x="255365" y="474547"/>
                    </a:lnTo>
                    <a:lnTo>
                      <a:pt x="248907" y="476249"/>
                    </a:lnTo>
                    <a:close/>
                  </a:path>
                  <a:path w="365125" h="476250">
                    <a:moveTo>
                      <a:pt x="265504" y="454598"/>
                    </a:moveTo>
                    <a:lnTo>
                      <a:pt x="248907" y="454598"/>
                    </a:lnTo>
                    <a:lnTo>
                      <a:pt x="248907" y="411316"/>
                    </a:lnTo>
                    <a:lnTo>
                      <a:pt x="265504" y="411316"/>
                    </a:lnTo>
                    <a:lnTo>
                      <a:pt x="265504" y="4545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33">
                <a:extLst>
                  <a:ext uri="{FF2B5EF4-FFF2-40B4-BE49-F238E27FC236}">
                    <a16:creationId xmlns:a16="http://schemas.microsoft.com/office/drawing/2014/main" id="{F70CE482-A720-4C4D-A44A-42A38D21EBC0}"/>
                  </a:ext>
                </a:extLst>
              </p:cNvPr>
              <p:cNvSpPr/>
              <p:nvPr/>
            </p:nvSpPr>
            <p:spPr>
              <a:xfrm>
                <a:off x="1969494" y="3353916"/>
                <a:ext cx="36512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365125" h="476250">
                    <a:moveTo>
                      <a:pt x="348473" y="64933"/>
                    </a:moveTo>
                    <a:lnTo>
                      <a:pt x="16597" y="64933"/>
                    </a:lnTo>
                    <a:lnTo>
                      <a:pt x="16597" y="21651"/>
                    </a:lnTo>
                    <a:lnTo>
                      <a:pt x="348473" y="21651"/>
                    </a:lnTo>
                    <a:lnTo>
                      <a:pt x="348473" y="28414"/>
                    </a:lnTo>
                    <a:lnTo>
                      <a:pt x="348473" y="43292"/>
                    </a:lnTo>
                    <a:lnTo>
                      <a:pt x="348473" y="58170"/>
                    </a:lnTo>
                    <a:lnTo>
                      <a:pt x="348473" y="64933"/>
                    </a:lnTo>
                    <a:close/>
                  </a:path>
                  <a:path w="365125" h="476250">
                    <a:moveTo>
                      <a:pt x="348473" y="0"/>
                    </a:moveTo>
                    <a:lnTo>
                      <a:pt x="16597" y="0"/>
                    </a:lnTo>
                    <a:lnTo>
                      <a:pt x="10139" y="1702"/>
                    </a:lnTo>
                    <a:lnTo>
                      <a:pt x="4863" y="6344"/>
                    </a:lnTo>
                    <a:lnTo>
                      <a:pt x="1305" y="13227"/>
                    </a:lnTo>
                    <a:lnTo>
                      <a:pt x="0" y="21651"/>
                    </a:lnTo>
                    <a:lnTo>
                      <a:pt x="0" y="64933"/>
                    </a:lnTo>
                    <a:lnTo>
                      <a:pt x="1305" y="73357"/>
                    </a:lnTo>
                    <a:lnTo>
                      <a:pt x="4863" y="80240"/>
                    </a:lnTo>
                    <a:lnTo>
                      <a:pt x="10139" y="84882"/>
                    </a:lnTo>
                    <a:lnTo>
                      <a:pt x="16597" y="86585"/>
                    </a:lnTo>
                    <a:lnTo>
                      <a:pt x="348473" y="86585"/>
                    </a:lnTo>
                    <a:lnTo>
                      <a:pt x="354931" y="84882"/>
                    </a:lnTo>
                    <a:lnTo>
                      <a:pt x="360207" y="80240"/>
                    </a:lnTo>
                    <a:lnTo>
                      <a:pt x="363765" y="73357"/>
                    </a:lnTo>
                    <a:lnTo>
                      <a:pt x="365070" y="64933"/>
                    </a:lnTo>
                    <a:lnTo>
                      <a:pt x="365070" y="21651"/>
                    </a:lnTo>
                    <a:lnTo>
                      <a:pt x="363765" y="13227"/>
                    </a:lnTo>
                    <a:lnTo>
                      <a:pt x="360207" y="6344"/>
                    </a:lnTo>
                    <a:lnTo>
                      <a:pt x="354931" y="1702"/>
                    </a:lnTo>
                    <a:lnTo>
                      <a:pt x="348473" y="0"/>
                    </a:lnTo>
                  </a:path>
                  <a:path w="365125" h="476250">
                    <a:moveTo>
                      <a:pt x="348473" y="324709"/>
                    </a:moveTo>
                    <a:lnTo>
                      <a:pt x="16597" y="324709"/>
                    </a:lnTo>
                    <a:lnTo>
                      <a:pt x="16597" y="281428"/>
                    </a:lnTo>
                    <a:lnTo>
                      <a:pt x="348473" y="281428"/>
                    </a:lnTo>
                    <a:lnTo>
                      <a:pt x="348473" y="288191"/>
                    </a:lnTo>
                    <a:lnTo>
                      <a:pt x="348473" y="303069"/>
                    </a:lnTo>
                    <a:lnTo>
                      <a:pt x="348473" y="317947"/>
                    </a:lnTo>
                    <a:lnTo>
                      <a:pt x="348473" y="324709"/>
                    </a:lnTo>
                    <a:close/>
                  </a:path>
                  <a:path w="365125" h="476250">
                    <a:moveTo>
                      <a:pt x="348473" y="259776"/>
                    </a:moveTo>
                    <a:lnTo>
                      <a:pt x="16597" y="259776"/>
                    </a:lnTo>
                    <a:lnTo>
                      <a:pt x="10139" y="261479"/>
                    </a:lnTo>
                    <a:lnTo>
                      <a:pt x="4863" y="266121"/>
                    </a:lnTo>
                    <a:lnTo>
                      <a:pt x="1305" y="273003"/>
                    </a:lnTo>
                    <a:lnTo>
                      <a:pt x="0" y="281428"/>
                    </a:lnTo>
                    <a:lnTo>
                      <a:pt x="0" y="324709"/>
                    </a:lnTo>
                    <a:lnTo>
                      <a:pt x="1305" y="333143"/>
                    </a:lnTo>
                    <a:lnTo>
                      <a:pt x="4863" y="340025"/>
                    </a:lnTo>
                    <a:lnTo>
                      <a:pt x="10139" y="344662"/>
                    </a:lnTo>
                    <a:lnTo>
                      <a:pt x="16597" y="346361"/>
                    </a:lnTo>
                    <a:lnTo>
                      <a:pt x="348473" y="346361"/>
                    </a:lnTo>
                    <a:lnTo>
                      <a:pt x="354931" y="344662"/>
                    </a:lnTo>
                    <a:lnTo>
                      <a:pt x="360207" y="340025"/>
                    </a:lnTo>
                    <a:lnTo>
                      <a:pt x="363765" y="333143"/>
                    </a:lnTo>
                    <a:lnTo>
                      <a:pt x="365070" y="324709"/>
                    </a:lnTo>
                    <a:lnTo>
                      <a:pt x="365070" y="281428"/>
                    </a:lnTo>
                    <a:lnTo>
                      <a:pt x="363765" y="273003"/>
                    </a:lnTo>
                    <a:lnTo>
                      <a:pt x="360207" y="266121"/>
                    </a:lnTo>
                    <a:lnTo>
                      <a:pt x="354931" y="261479"/>
                    </a:lnTo>
                    <a:lnTo>
                      <a:pt x="348473" y="259776"/>
                    </a:lnTo>
                  </a:path>
                  <a:path w="365125" h="476250">
                    <a:moveTo>
                      <a:pt x="16597" y="151540"/>
                    </a:moveTo>
                    <a:lnTo>
                      <a:pt x="248907" y="151540"/>
                    </a:lnTo>
                    <a:lnTo>
                      <a:pt x="248907" y="194821"/>
                    </a:lnTo>
                    <a:lnTo>
                      <a:pt x="16597" y="194821"/>
                    </a:lnTo>
                    <a:lnTo>
                      <a:pt x="16597" y="188058"/>
                    </a:lnTo>
                    <a:lnTo>
                      <a:pt x="16597" y="173180"/>
                    </a:lnTo>
                    <a:lnTo>
                      <a:pt x="16597" y="158302"/>
                    </a:lnTo>
                    <a:lnTo>
                      <a:pt x="16597" y="151540"/>
                    </a:lnTo>
                    <a:close/>
                  </a:path>
                  <a:path w="365125" h="476250">
                    <a:moveTo>
                      <a:pt x="16597" y="216473"/>
                    </a:moveTo>
                    <a:lnTo>
                      <a:pt x="248907" y="216473"/>
                    </a:lnTo>
                    <a:lnTo>
                      <a:pt x="255365" y="214770"/>
                    </a:lnTo>
                    <a:lnTo>
                      <a:pt x="260641" y="210128"/>
                    </a:lnTo>
                    <a:lnTo>
                      <a:pt x="264199" y="203246"/>
                    </a:lnTo>
                    <a:lnTo>
                      <a:pt x="265504" y="194821"/>
                    </a:lnTo>
                    <a:lnTo>
                      <a:pt x="265504" y="151540"/>
                    </a:lnTo>
                    <a:lnTo>
                      <a:pt x="264199" y="143115"/>
                    </a:lnTo>
                    <a:lnTo>
                      <a:pt x="260641" y="136232"/>
                    </a:lnTo>
                    <a:lnTo>
                      <a:pt x="255365" y="131590"/>
                    </a:lnTo>
                    <a:lnTo>
                      <a:pt x="248907" y="129888"/>
                    </a:lnTo>
                    <a:lnTo>
                      <a:pt x="16597" y="129888"/>
                    </a:lnTo>
                    <a:lnTo>
                      <a:pt x="10139" y="131590"/>
                    </a:lnTo>
                    <a:lnTo>
                      <a:pt x="4863" y="136232"/>
                    </a:lnTo>
                    <a:lnTo>
                      <a:pt x="1305" y="143115"/>
                    </a:lnTo>
                    <a:lnTo>
                      <a:pt x="0" y="151540"/>
                    </a:lnTo>
                    <a:lnTo>
                      <a:pt x="0" y="194821"/>
                    </a:lnTo>
                    <a:lnTo>
                      <a:pt x="1305" y="203246"/>
                    </a:lnTo>
                    <a:lnTo>
                      <a:pt x="4863" y="210128"/>
                    </a:lnTo>
                    <a:lnTo>
                      <a:pt x="10139" y="214770"/>
                    </a:lnTo>
                    <a:lnTo>
                      <a:pt x="16597" y="216473"/>
                    </a:lnTo>
                  </a:path>
                  <a:path w="365125" h="476250">
                    <a:moveTo>
                      <a:pt x="248907" y="454598"/>
                    </a:moveTo>
                    <a:lnTo>
                      <a:pt x="16597" y="454598"/>
                    </a:lnTo>
                    <a:lnTo>
                      <a:pt x="16597" y="411316"/>
                    </a:lnTo>
                    <a:lnTo>
                      <a:pt x="248907" y="411316"/>
                    </a:lnTo>
                    <a:lnTo>
                      <a:pt x="248907" y="418079"/>
                    </a:lnTo>
                    <a:lnTo>
                      <a:pt x="248907" y="432957"/>
                    </a:lnTo>
                    <a:lnTo>
                      <a:pt x="248907" y="447835"/>
                    </a:lnTo>
                    <a:lnTo>
                      <a:pt x="248907" y="454598"/>
                    </a:lnTo>
                    <a:close/>
                  </a:path>
                  <a:path w="365125" h="476250">
                    <a:moveTo>
                      <a:pt x="248907" y="389665"/>
                    </a:moveTo>
                    <a:lnTo>
                      <a:pt x="16597" y="389665"/>
                    </a:lnTo>
                    <a:lnTo>
                      <a:pt x="10139" y="391367"/>
                    </a:lnTo>
                    <a:lnTo>
                      <a:pt x="4863" y="396009"/>
                    </a:lnTo>
                    <a:lnTo>
                      <a:pt x="1305" y="402892"/>
                    </a:lnTo>
                    <a:lnTo>
                      <a:pt x="0" y="411316"/>
                    </a:lnTo>
                    <a:lnTo>
                      <a:pt x="0" y="454598"/>
                    </a:lnTo>
                    <a:lnTo>
                      <a:pt x="1305" y="463023"/>
                    </a:lnTo>
                    <a:lnTo>
                      <a:pt x="4863" y="469905"/>
                    </a:lnTo>
                    <a:lnTo>
                      <a:pt x="10139" y="474547"/>
                    </a:lnTo>
                    <a:lnTo>
                      <a:pt x="16597" y="476249"/>
                    </a:lnTo>
                    <a:lnTo>
                      <a:pt x="248907" y="476249"/>
                    </a:lnTo>
                    <a:lnTo>
                      <a:pt x="255365" y="474547"/>
                    </a:lnTo>
                    <a:lnTo>
                      <a:pt x="260641" y="469905"/>
                    </a:lnTo>
                    <a:lnTo>
                      <a:pt x="264199" y="463023"/>
                    </a:lnTo>
                    <a:lnTo>
                      <a:pt x="265504" y="454598"/>
                    </a:lnTo>
                    <a:lnTo>
                      <a:pt x="265504" y="411316"/>
                    </a:lnTo>
                    <a:lnTo>
                      <a:pt x="264199" y="402892"/>
                    </a:lnTo>
                    <a:lnTo>
                      <a:pt x="260641" y="396009"/>
                    </a:lnTo>
                    <a:lnTo>
                      <a:pt x="255365" y="391367"/>
                    </a:lnTo>
                    <a:lnTo>
                      <a:pt x="248907" y="389665"/>
                    </a:lnTo>
                  </a:path>
                </a:pathLst>
              </a:custGeom>
              <a:ln w="12699">
                <a:solidFill>
                  <a:srgbClr val="7030A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07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5" dirty="0">
                <a:solidFill>
                  <a:srgbClr val="202154"/>
                </a:solidFill>
                <a:latin typeface="Century Gothic"/>
                <a:cs typeface="Century Gothic"/>
              </a:rPr>
              <a:t>ML</a:t>
            </a:r>
            <a:r>
              <a:rPr lang="en-US" sz="4000" spc="-55" dirty="0">
                <a:solidFill>
                  <a:srgbClr val="202154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202154"/>
                </a:solidFill>
                <a:latin typeface="Century Gothic"/>
                <a:cs typeface="Century Gothic"/>
              </a:rPr>
              <a:t>System</a:t>
            </a:r>
            <a:r>
              <a:rPr lang="en-US" sz="4000" spc="-50" dirty="0">
                <a:solidFill>
                  <a:srgbClr val="202154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202154"/>
                </a:solidFill>
                <a:latin typeface="Century Gothic"/>
                <a:cs typeface="Century Gothic"/>
              </a:rPr>
              <a:t>Architecture</a:t>
            </a:r>
            <a:endParaRPr sz="4000" spc="-5" dirty="0">
              <a:solidFill>
                <a:srgbClr val="1F2053"/>
              </a:solidFill>
              <a:latin typeface="Century Gothic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C8BBE0B0-CF19-44E7-AF88-7677E9D04AD9}"/>
              </a:ext>
            </a:extLst>
          </p:cNvPr>
          <p:cNvSpPr txBox="1"/>
          <p:nvPr/>
        </p:nvSpPr>
        <p:spPr>
          <a:xfrm>
            <a:off x="599979" y="1791271"/>
            <a:ext cx="605806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Model</a:t>
            </a:r>
            <a:r>
              <a:rPr lang="en-US" sz="20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embedded</a:t>
            </a:r>
            <a:r>
              <a:rPr lang="en-US" sz="20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in</a:t>
            </a:r>
            <a:r>
              <a:rPr lang="en-US" sz="2000" spc="-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application</a:t>
            </a:r>
            <a:endParaRPr lang="en-US" sz="2000" dirty="0">
              <a:latin typeface="Century Gothic"/>
              <a:cs typeface="Century Gothic"/>
            </a:endParaRPr>
          </a:p>
        </p:txBody>
      </p:sp>
      <p:pic>
        <p:nvPicPr>
          <p:cNvPr id="36" name="object 2">
            <a:extLst>
              <a:ext uri="{FF2B5EF4-FFF2-40B4-BE49-F238E27FC236}">
                <a16:creationId xmlns:a16="http://schemas.microsoft.com/office/drawing/2014/main" id="{21B1EC3A-261F-48E4-BDC9-E0D2367336F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393" y="2628364"/>
            <a:ext cx="6642200" cy="3193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43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10" dirty="0">
                <a:solidFill>
                  <a:srgbClr val="202154"/>
                </a:solidFill>
                <a:latin typeface="Century Gothic"/>
                <a:cs typeface="Century Gothic"/>
              </a:rPr>
              <a:t>Web</a:t>
            </a:r>
            <a:r>
              <a:rPr lang="en-US" sz="4000" spc="-90" dirty="0">
                <a:solidFill>
                  <a:srgbClr val="202154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202154"/>
                </a:solidFill>
                <a:latin typeface="Century Gothic"/>
                <a:cs typeface="Century Gothic"/>
              </a:rPr>
              <a:t>Frameworks</a:t>
            </a:r>
            <a:endParaRPr sz="4000" spc="-5" dirty="0">
              <a:solidFill>
                <a:srgbClr val="1F2053"/>
              </a:solidFill>
              <a:latin typeface="Century Gothic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A7A740E-8C70-44F3-B1F7-687DD6D35E6F}"/>
              </a:ext>
            </a:extLst>
          </p:cNvPr>
          <p:cNvSpPr txBox="1"/>
          <p:nvPr/>
        </p:nvSpPr>
        <p:spPr>
          <a:xfrm>
            <a:off x="599979" y="1791271"/>
            <a:ext cx="6058069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Provide tools to handle &amp; automate standard tasks when building web applications -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00" spc="-5" dirty="0">
              <a:solidFill>
                <a:srgbClr val="3E3E3E"/>
              </a:solidFill>
              <a:latin typeface="Century Gothic"/>
            </a:endParaRPr>
          </a:p>
          <a:p>
            <a:pPr marL="298450" indent="-2476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Session management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US" sz="2000" spc="-5" dirty="0">
              <a:solidFill>
                <a:srgbClr val="3E3E3E"/>
              </a:solidFill>
              <a:latin typeface="Century Gothic"/>
            </a:endParaRPr>
          </a:p>
          <a:p>
            <a:pPr marL="298450" indent="-2476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Templating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sz="2000" spc="-5" dirty="0">
              <a:solidFill>
                <a:srgbClr val="3E3E3E"/>
              </a:solidFill>
              <a:latin typeface="Century Gothic"/>
            </a:endParaRPr>
          </a:p>
          <a:p>
            <a:pPr marL="298450" indent="-2476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Database Access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30D825F-9D2A-4CC2-BF86-EB230913B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98544"/>
              </p:ext>
            </p:extLst>
          </p:nvPr>
        </p:nvGraphicFramePr>
        <p:xfrm>
          <a:off x="4254493" y="2792713"/>
          <a:ext cx="6742200" cy="2762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6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021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Github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021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Github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021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Launch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02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6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Flask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55.3k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14.3k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6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Django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57.5k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24.5k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6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5" dirty="0">
                          <a:solidFill>
                            <a:schemeClr val="accent6"/>
                          </a:solidFill>
                          <a:latin typeface="Calibri"/>
                          <a:cs typeface="Calibri"/>
                        </a:rPr>
                        <a:t>FastAPI</a:t>
                      </a:r>
                      <a:endParaRPr sz="1400" dirty="0">
                        <a:solidFill>
                          <a:schemeClr val="accent6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31.1k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2.2k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2019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02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10" dirty="0">
                <a:solidFill>
                  <a:srgbClr val="202154"/>
                </a:solidFill>
                <a:latin typeface="Century Gothic"/>
                <a:cs typeface="Century Gothic"/>
              </a:rPr>
              <a:t>Features</a:t>
            </a:r>
            <a:r>
              <a:rPr lang="en-US" sz="4000" spc="-50" dirty="0">
                <a:solidFill>
                  <a:srgbClr val="202154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202154"/>
                </a:solidFill>
                <a:latin typeface="Century Gothic"/>
                <a:cs typeface="Century Gothic"/>
              </a:rPr>
              <a:t>of</a:t>
            </a:r>
            <a:r>
              <a:rPr lang="en-US" sz="4000" spc="-45" dirty="0">
                <a:solidFill>
                  <a:srgbClr val="202154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202154"/>
                </a:solidFill>
                <a:latin typeface="Century Gothic"/>
                <a:cs typeface="Century Gothic"/>
              </a:rPr>
              <a:t>FastAPI</a:t>
            </a:r>
            <a:endParaRPr sz="4000" spc="-5" dirty="0">
              <a:solidFill>
                <a:srgbClr val="1F2053"/>
              </a:solidFill>
              <a:latin typeface="Century Gothic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A7A740E-8C70-44F3-B1F7-687DD6D35E6F}"/>
              </a:ext>
            </a:extLst>
          </p:cNvPr>
          <p:cNvSpPr txBox="1"/>
          <p:nvPr/>
        </p:nvSpPr>
        <p:spPr>
          <a:xfrm>
            <a:off x="599979" y="1791271"/>
            <a:ext cx="6058069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00"/>
              </a:spcBef>
              <a:buChar char="•"/>
              <a:tabLst>
                <a:tab pos="259715" algn="l"/>
                <a:tab pos="26035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Fast – leverages Python async capabilities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sz="2000" spc="-5" dirty="0">
              <a:solidFill>
                <a:srgbClr val="3E3E3E"/>
              </a:solidFill>
              <a:latin typeface="Century Gothic"/>
            </a:endParaRPr>
          </a:p>
          <a:p>
            <a:pPr marL="259715" indent="-247650">
              <a:lnSpc>
                <a:spcPct val="100000"/>
              </a:lnSpc>
              <a:buChar char="•"/>
              <a:tabLst>
                <a:tab pos="259715" algn="l"/>
                <a:tab pos="26035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Validation with type hints and Pydantic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US" sz="2000" spc="-5" dirty="0">
              <a:solidFill>
                <a:srgbClr val="3E3E3E"/>
              </a:solidFill>
              <a:latin typeface="Century Gothic"/>
            </a:endParaRPr>
          </a:p>
          <a:p>
            <a:pPr marL="259715" indent="-247650">
              <a:lnSpc>
                <a:spcPct val="100000"/>
              </a:lnSpc>
              <a:buChar char="•"/>
              <a:tabLst>
                <a:tab pos="259715" algn="l"/>
                <a:tab pos="26035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Automatic Documentation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sz="2000" spc="-5" dirty="0">
              <a:solidFill>
                <a:srgbClr val="3E3E3E"/>
              </a:solidFill>
              <a:latin typeface="Century Gothic"/>
            </a:endParaRPr>
          </a:p>
          <a:p>
            <a:pPr marL="259715" indent="-247650">
              <a:lnSpc>
                <a:spcPct val="100000"/>
              </a:lnSpc>
              <a:buChar char="•"/>
              <a:tabLst>
                <a:tab pos="259715" algn="l"/>
                <a:tab pos="26035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Dependency Injection</a:t>
            </a:r>
          </a:p>
        </p:txBody>
      </p:sp>
      <p:pic>
        <p:nvPicPr>
          <p:cNvPr id="13" name="object 9">
            <a:extLst>
              <a:ext uri="{FF2B5EF4-FFF2-40B4-BE49-F238E27FC236}">
                <a16:creationId xmlns:a16="http://schemas.microsoft.com/office/drawing/2014/main" id="{B979FF82-B7CD-45FC-98EF-571558C17F1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3391" y="1791271"/>
            <a:ext cx="4581020" cy="2616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73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10" dirty="0">
                <a:solidFill>
                  <a:srgbClr val="202154"/>
                </a:solidFill>
                <a:latin typeface="Century Gothic"/>
                <a:cs typeface="Century Gothic"/>
              </a:rPr>
              <a:t>Web</a:t>
            </a:r>
            <a:r>
              <a:rPr lang="en-US" sz="4000" spc="-30" dirty="0">
                <a:solidFill>
                  <a:srgbClr val="202154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202154"/>
                </a:solidFill>
                <a:latin typeface="Century Gothic"/>
                <a:cs typeface="Century Gothic"/>
              </a:rPr>
              <a:t>Server</a:t>
            </a:r>
            <a:endParaRPr sz="4000" spc="-5" dirty="0">
              <a:solidFill>
                <a:srgbClr val="1F2053"/>
              </a:solidFill>
              <a:latin typeface="Century Gothic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A7A740E-8C70-44F3-B1F7-687DD6D35E6F}"/>
              </a:ext>
            </a:extLst>
          </p:cNvPr>
          <p:cNvSpPr txBox="1"/>
          <p:nvPr/>
        </p:nvSpPr>
        <p:spPr>
          <a:xfrm>
            <a:off x="599979" y="1791271"/>
            <a:ext cx="614477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43815" indent="-255270">
              <a:lnSpc>
                <a:spcPct val="100000"/>
              </a:lnSpc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For a production deployment, we require a  web server. It deals with handling incoming requests and outgoing responses.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lang="en-US" sz="2000" spc="-5" dirty="0">
              <a:solidFill>
                <a:srgbClr val="3E3E3E"/>
              </a:solidFill>
              <a:latin typeface="Century Gothic"/>
            </a:endParaRPr>
          </a:p>
          <a:p>
            <a:pPr marL="267970" marR="204470" indent="-255270">
              <a:lnSpc>
                <a:spcPct val="100000"/>
              </a:lnSpc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A server implements a “server gateway  interface”. </a:t>
            </a:r>
            <a:r>
              <a:rPr lang="en-US" sz="2000" b="1" i="1" spc="-5" dirty="0">
                <a:solidFill>
                  <a:srgbClr val="3E3E3E"/>
                </a:solidFill>
                <a:latin typeface="Century Gothic"/>
              </a:rPr>
              <a:t>Uvicorn</a:t>
            </a: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 is an implementation of Asynchronous Server Gateway Interface (ASGI) as part of Python's asyncio library.</a:t>
            </a:r>
          </a:p>
        </p:txBody>
      </p:sp>
      <p:pic>
        <p:nvPicPr>
          <p:cNvPr id="13" name="object 9">
            <a:extLst>
              <a:ext uri="{FF2B5EF4-FFF2-40B4-BE49-F238E27FC236}">
                <a16:creationId xmlns:a16="http://schemas.microsoft.com/office/drawing/2014/main" id="{0E102043-5FDC-4AE2-9EDD-BBC44AD2C4F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8171" y="1791271"/>
            <a:ext cx="4681065" cy="2982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336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10" dirty="0">
                <a:solidFill>
                  <a:srgbClr val="202154"/>
                </a:solidFill>
                <a:latin typeface="Century Gothic"/>
              </a:rPr>
              <a:t>Index Servers</a:t>
            </a:r>
            <a:endParaRPr sz="4000" spc="-10" dirty="0">
              <a:solidFill>
                <a:srgbClr val="202154"/>
              </a:solidFill>
              <a:latin typeface="Century Gothic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863899-436A-4283-80EC-568A9916F51F}"/>
              </a:ext>
            </a:extLst>
          </p:cNvPr>
          <p:cNvGrpSpPr/>
          <p:nvPr/>
        </p:nvGrpSpPr>
        <p:grpSpPr>
          <a:xfrm>
            <a:off x="1061374" y="2541397"/>
            <a:ext cx="7461829" cy="1911350"/>
            <a:chOff x="1142602" y="2320750"/>
            <a:chExt cx="7461829" cy="1911350"/>
          </a:xfrm>
        </p:grpSpPr>
        <p:pic>
          <p:nvPicPr>
            <p:cNvPr id="14" name="object 3">
              <a:extLst>
                <a:ext uri="{FF2B5EF4-FFF2-40B4-BE49-F238E27FC236}">
                  <a16:creationId xmlns:a16="http://schemas.microsoft.com/office/drawing/2014/main" id="{D68EFB85-F0B5-41AC-8DA1-40822EF944A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602" y="2320750"/>
              <a:ext cx="2548475" cy="19113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4CBD2677-C7CA-45D0-BE04-5E2ED226DB2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8656" y="2743025"/>
              <a:ext cx="4295775" cy="10667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996C3986-983F-44D3-8B46-2599AD21CB2F}"/>
              </a:ext>
            </a:extLst>
          </p:cNvPr>
          <p:cNvSpPr txBox="1"/>
          <p:nvPr/>
        </p:nvSpPr>
        <p:spPr>
          <a:xfrm>
            <a:off x="599979" y="1791271"/>
            <a:ext cx="654744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  <a:cs typeface="Century Gothic"/>
              </a:rPr>
              <a:t>Repository for Package/Artifacts management</a:t>
            </a:r>
            <a:endParaRPr lang="en-US" sz="2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01755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10" dirty="0">
                <a:solidFill>
                  <a:srgbClr val="202154"/>
                </a:solidFill>
                <a:latin typeface="Century Gothic"/>
              </a:rPr>
              <a:t>Platform as a Service (PaaS)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8D0D47B7-C7C8-4236-8011-4C73782DA928}"/>
              </a:ext>
            </a:extLst>
          </p:cNvPr>
          <p:cNvSpPr txBox="1"/>
          <p:nvPr/>
        </p:nvSpPr>
        <p:spPr>
          <a:xfrm>
            <a:off x="599979" y="1791271"/>
            <a:ext cx="558542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43815" indent="-255270">
              <a:lnSpc>
                <a:spcPct val="100000"/>
              </a:lnSpc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A cloud-based service that provides a </a:t>
            </a:r>
            <a:r>
              <a:rPr lang="en-US" sz="2000" spc="-5" dirty="0">
                <a:solidFill>
                  <a:srgbClr val="3E3E3E"/>
                </a:solidFill>
                <a:latin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 </a:t>
            </a: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allowing  customers to develop, run, and manage applications without the complexity of building and maintaining the infrastructure  typically associated with developing and launching an app.</a:t>
            </a:r>
          </a:p>
        </p:txBody>
      </p:sp>
      <p:pic>
        <p:nvPicPr>
          <p:cNvPr id="15" name="object 3">
            <a:extLst>
              <a:ext uri="{FF2B5EF4-FFF2-40B4-BE49-F238E27FC236}">
                <a16:creationId xmlns:a16="http://schemas.microsoft.com/office/drawing/2014/main" id="{6846DFFE-86B0-4515-A529-FEBB94C3C9F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1246" y="1791271"/>
            <a:ext cx="4674916" cy="333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333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10" dirty="0">
                <a:solidFill>
                  <a:srgbClr val="202154"/>
                </a:solidFill>
                <a:latin typeface="Century Gothic"/>
              </a:rPr>
              <a:t>Platform as a Service (PaaS)</a:t>
            </a:r>
          </a:p>
        </p:txBody>
      </p:sp>
      <p:pic>
        <p:nvPicPr>
          <p:cNvPr id="15" name="object 3">
            <a:extLst>
              <a:ext uri="{FF2B5EF4-FFF2-40B4-BE49-F238E27FC236}">
                <a16:creationId xmlns:a16="http://schemas.microsoft.com/office/drawing/2014/main" id="{6846DFFE-86B0-4515-A529-FEBB94C3C9F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1246" y="1791271"/>
            <a:ext cx="4674916" cy="333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57DFA893-A5D9-4F56-B2CE-AC4EAB1F79D5}"/>
              </a:ext>
            </a:extLst>
          </p:cNvPr>
          <p:cNvSpPr txBox="1"/>
          <p:nvPr/>
        </p:nvSpPr>
        <p:spPr>
          <a:xfrm>
            <a:off x="599981" y="1787298"/>
            <a:ext cx="3149898" cy="256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AWS Sagemaker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Windows Azure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b="1" spc="-5" dirty="0">
                <a:solidFill>
                  <a:schemeClr val="accent6"/>
                </a:solidFill>
                <a:latin typeface="Century Gothic"/>
              </a:rPr>
              <a:t>Heroku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Force.com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Google App Engine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Apache Stratos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OpenShift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PythonAnywhere</a:t>
            </a:r>
          </a:p>
        </p:txBody>
      </p:sp>
    </p:spTree>
    <p:extLst>
      <p:ext uri="{BB962C8B-B14F-4D97-AF65-F5344CB8AC3E}">
        <p14:creationId xmlns:p14="http://schemas.microsoft.com/office/powerpoint/2010/main" val="3150264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10" dirty="0">
                <a:solidFill>
                  <a:srgbClr val="202154"/>
                </a:solidFill>
                <a:latin typeface="Century Gothic"/>
              </a:rPr>
              <a:t>Features of Heroku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4FEB8DB-AD76-4163-82C6-71081DBF82DB}"/>
              </a:ext>
            </a:extLst>
          </p:cNvPr>
          <p:cNvSpPr txBox="1"/>
          <p:nvPr/>
        </p:nvSpPr>
        <p:spPr>
          <a:xfrm>
            <a:off x="599981" y="1787298"/>
            <a:ext cx="7671564" cy="192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43815" indent="-255270">
              <a:lnSpc>
                <a:spcPct val="100000"/>
              </a:lnSpc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Heroku is very easy to use (small learning curve)</a:t>
            </a:r>
          </a:p>
          <a:p>
            <a:pPr marL="267970" marR="43815" indent="-255270">
              <a:lnSpc>
                <a:spcPct val="100000"/>
              </a:lnSpc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Free version available(ideal for demos)</a:t>
            </a:r>
          </a:p>
          <a:p>
            <a:pPr marL="267970" marR="43815" indent="-255270">
              <a:lnSpc>
                <a:spcPct val="100000"/>
              </a:lnSpc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Nice 3rd Party integration options</a:t>
            </a:r>
          </a:p>
          <a:p>
            <a:pPr marL="267970" marR="43815" indent="-255270">
              <a:lnSpc>
                <a:spcPct val="100000"/>
              </a:lnSpc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Works with Docker</a:t>
            </a:r>
          </a:p>
          <a:p>
            <a:pPr marL="267970" marR="43815" indent="-255270">
              <a:lnSpc>
                <a:spcPct val="100000"/>
              </a:lnSpc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Great documentation</a:t>
            </a:r>
          </a:p>
          <a:p>
            <a:pPr marL="267970" marR="43815" indent="-255270">
              <a:lnSpc>
                <a:spcPct val="100000"/>
              </a:lnSpc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Supports multiple languages</a:t>
            </a: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95274AB6-9A3C-4F86-8C48-3431C5271E1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6436" y="1787298"/>
            <a:ext cx="2027377" cy="1819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55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6" y="3497579"/>
            <a:ext cx="3003804" cy="28681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1140" y="2114403"/>
            <a:ext cx="3749040" cy="2276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90519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Section</a:t>
            </a:r>
            <a:r>
              <a:rPr sz="4000" spc="-4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40" dirty="0">
                <a:solidFill>
                  <a:srgbClr val="1F2053"/>
                </a:solidFill>
                <a:latin typeface="Century Gothic"/>
                <a:cs typeface="Century Gothic"/>
              </a:rPr>
              <a:t>1</a:t>
            </a:r>
            <a:r>
              <a:rPr sz="40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sz="4000" dirty="0">
                <a:solidFill>
                  <a:srgbClr val="1F2053"/>
                </a:solidFill>
                <a:latin typeface="Century Gothic"/>
                <a:cs typeface="Century Gothic"/>
              </a:rPr>
              <a:t>-</a:t>
            </a:r>
            <a:r>
              <a:rPr sz="40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Problem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B685807C-EC52-468C-93F5-5B897E811F78}"/>
              </a:ext>
            </a:extLst>
          </p:cNvPr>
          <p:cNvSpPr txBox="1"/>
          <p:nvPr/>
        </p:nvSpPr>
        <p:spPr>
          <a:xfrm>
            <a:off x="573735" y="1376997"/>
            <a:ext cx="5880540" cy="3751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342900" algn="just">
              <a:spcBef>
                <a:spcPts val="600"/>
              </a:spcBef>
              <a:spcAft>
                <a:spcPts val="12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Century Gothic"/>
                <a:cs typeface="Century Gothic"/>
              </a:rPr>
              <a:t>Churn is a measure of how many customers stop using a product. </a:t>
            </a:r>
          </a:p>
          <a:p>
            <a:pPr marL="469900" indent="-342900" algn="just">
              <a:spcBef>
                <a:spcPts val="600"/>
              </a:spcBef>
              <a:spcAft>
                <a:spcPts val="12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Century Gothic"/>
                <a:cs typeface="Century Gothic"/>
              </a:rPr>
              <a:t>This can be measured based on actual usage or failure to renew (when the product is sold using a subscription model). </a:t>
            </a:r>
          </a:p>
          <a:p>
            <a:pPr marL="469900" indent="-34290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/>
                <a:cs typeface="Century Gothic"/>
              </a:rPr>
              <a:t>Churn is often evaluated for a specific period so there can be a monthly, quarterly or annual churn rate.</a:t>
            </a:r>
          </a:p>
          <a:p>
            <a:pPr marL="469900" indent="-34290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/>
                <a:cs typeface="Century Gothic"/>
              </a:rPr>
              <a:t>A high churn rate can negatively impact Monthly Recurring Revenue (MRR) and can also indicate dissatisfaction with a product or service.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6" name="object 6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9982" y="331053"/>
            <a:ext cx="8793479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1F2053"/>
                </a:solidFill>
                <a:latin typeface="Century Gothic"/>
              </a:rPr>
              <a:t>CICD</a:t>
            </a:r>
            <a:endParaRPr sz="4000" spc="-5" dirty="0">
              <a:solidFill>
                <a:srgbClr val="1F2053"/>
              </a:solidFill>
              <a:latin typeface="Century Gothic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0F5A25-DCAE-4E79-80CD-DBEEA036A9E1}"/>
              </a:ext>
            </a:extLst>
          </p:cNvPr>
          <p:cNvGrpSpPr/>
          <p:nvPr/>
        </p:nvGrpSpPr>
        <p:grpSpPr>
          <a:xfrm>
            <a:off x="599982" y="1585193"/>
            <a:ext cx="6849444" cy="4781063"/>
            <a:chOff x="599980" y="1585193"/>
            <a:chExt cx="6849444" cy="4781063"/>
          </a:xfrm>
        </p:grpSpPr>
        <p:sp>
          <p:nvSpPr>
            <p:cNvPr id="11" name="object 11"/>
            <p:cNvSpPr txBox="1"/>
            <p:nvPr/>
          </p:nvSpPr>
          <p:spPr>
            <a:xfrm>
              <a:off x="599980" y="1585193"/>
              <a:ext cx="5760719" cy="32573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065">
                <a:spcBef>
                  <a:spcPts val="100"/>
                </a:spcBef>
                <a:buClr>
                  <a:srgbClr val="1F2053"/>
                </a:buClr>
                <a:buSzPct val="125000"/>
                <a:tabLst>
                  <a:tab pos="266065" algn="l"/>
                </a:tabLst>
              </a:pPr>
              <a:r>
                <a:rPr lang="en-US" sz="2000" spc="-5" dirty="0">
                  <a:solidFill>
                    <a:srgbClr val="3E3E3E"/>
                  </a:solidFill>
                  <a:latin typeface="Century Gothic"/>
                </a:rPr>
                <a:t>Automated model building &amp; publishing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6536DF-C2C6-4A78-AF89-D3EEC23F1055}"/>
                </a:ext>
              </a:extLst>
            </p:cNvPr>
            <p:cNvGrpSpPr/>
            <p:nvPr/>
          </p:nvGrpSpPr>
          <p:grpSpPr>
            <a:xfrm>
              <a:off x="599980" y="2229421"/>
              <a:ext cx="6849444" cy="4136835"/>
              <a:chOff x="599981" y="2146519"/>
              <a:chExt cx="6849444" cy="413683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66BC087-C0E7-40B1-A84C-B1867E39DF56}"/>
                  </a:ext>
                </a:extLst>
              </p:cNvPr>
              <p:cNvGrpSpPr/>
              <p:nvPr/>
            </p:nvGrpSpPr>
            <p:grpSpPr>
              <a:xfrm>
                <a:off x="599981" y="2146519"/>
                <a:ext cx="6849444" cy="4136835"/>
                <a:chOff x="5169810" y="963704"/>
                <a:chExt cx="6061649" cy="3888155"/>
              </a:xfrm>
            </p:grpSpPr>
            <p:pic>
              <p:nvPicPr>
                <p:cNvPr id="12" name="object 2">
                  <a:extLst>
                    <a:ext uri="{FF2B5EF4-FFF2-40B4-BE49-F238E27FC236}">
                      <a16:creationId xmlns:a16="http://schemas.microsoft.com/office/drawing/2014/main" id="{1B8DFC54-1F30-4EDC-A4ED-C543A39BAA16}"/>
                    </a:ext>
                  </a:extLst>
                </p:cNvPr>
                <p:cNvPicPr/>
                <p:nvPr/>
              </p:nvPicPr>
              <p:blipFill rotWithShape="1">
                <a:blip r:embed="rId4" cstate="print"/>
                <a:srcRect b="47509"/>
                <a:stretch/>
              </p:blipFill>
              <p:spPr>
                <a:xfrm>
                  <a:off x="5169810" y="963704"/>
                  <a:ext cx="6061649" cy="239722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3" name="object 4">
                  <a:extLst>
                    <a:ext uri="{FF2B5EF4-FFF2-40B4-BE49-F238E27FC236}">
                      <a16:creationId xmlns:a16="http://schemas.microsoft.com/office/drawing/2014/main" id="{2F7C7CC6-4DFC-4DA6-99E1-070235DBDBE1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169810" y="3750557"/>
                  <a:ext cx="6061649" cy="1101302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pic>
            <p:nvPicPr>
              <p:cNvPr id="14" name="object 9">
                <a:extLst>
                  <a:ext uri="{FF2B5EF4-FFF2-40B4-BE49-F238E27FC236}">
                    <a16:creationId xmlns:a16="http://schemas.microsoft.com/office/drawing/2014/main" id="{06C86423-EFD3-46F1-A850-0EC81B43993B}"/>
                  </a:ext>
                </a:extLst>
              </p:cNvPr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024703" y="4092690"/>
                <a:ext cx="562064" cy="428976"/>
              </a:xfrm>
              <a:prstGeom prst="rect">
                <a:avLst/>
              </a:prstGeom>
            </p:spPr>
          </p:pic>
          <p:pic>
            <p:nvPicPr>
              <p:cNvPr id="16" name="object 9">
                <a:extLst>
                  <a:ext uri="{FF2B5EF4-FFF2-40B4-BE49-F238E27FC236}">
                    <a16:creationId xmlns:a16="http://schemas.microsoft.com/office/drawing/2014/main" id="{A4B331CB-A88B-4A5C-B679-F9923160E714}"/>
                  </a:ext>
                </a:extLst>
              </p:cNvPr>
              <p:cNvPicPr/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9962"/>
              <a:stretch/>
            </p:blipFill>
            <p:spPr>
              <a:xfrm>
                <a:off x="2247899" y="4159636"/>
                <a:ext cx="506073" cy="2950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63197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04" y="3497072"/>
            <a:ext cx="3003296" cy="2869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8126" y="109729"/>
            <a:ext cx="197273" cy="227753"/>
            <a:chOff x="-6095" y="82296"/>
            <a:chExt cx="147955" cy="170815"/>
          </a:xfrm>
        </p:grpSpPr>
        <p:sp>
          <p:nvSpPr>
            <p:cNvPr id="7" name="object 7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1356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5636" y="15849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2"/>
              <a:ext cx="135890" cy="158750"/>
            </a:xfrm>
            <a:custGeom>
              <a:avLst/>
              <a:gdLst/>
              <a:ahLst/>
              <a:cxnLst/>
              <a:rect l="l" t="t" r="r" b="b"/>
              <a:pathLst>
                <a:path w="135890" h="158750">
                  <a:moveTo>
                    <a:pt x="0" y="158496"/>
                  </a:moveTo>
                  <a:lnTo>
                    <a:pt x="135636" y="158496"/>
                  </a:lnTo>
                  <a:lnTo>
                    <a:pt x="13563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7173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/>
          <p:nvPr/>
        </p:nvSpPr>
        <p:spPr>
          <a:xfrm>
            <a:off x="276351" y="0"/>
            <a:ext cx="144780" cy="118533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0" y="88391"/>
                </a:moveTo>
                <a:lnTo>
                  <a:pt x="108204" y="88391"/>
                </a:lnTo>
                <a:lnTo>
                  <a:pt x="108204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3" y="418591"/>
            <a:ext cx="209295" cy="2092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9981" y="331053"/>
            <a:ext cx="70256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lang="en-US" sz="4000" spc="-10" dirty="0">
                <a:solidFill>
                  <a:srgbClr val="202154"/>
                </a:solidFill>
                <a:latin typeface="Century Gothic"/>
              </a:rPr>
              <a:t>Advantages of </a:t>
            </a:r>
            <a:r>
              <a:rPr lang="en-US" sz="4000" spc="-5" dirty="0">
                <a:solidFill>
                  <a:srgbClr val="1F2053"/>
                </a:solidFill>
                <a:latin typeface="Century Gothic"/>
              </a:rPr>
              <a:t>CICD</a:t>
            </a:r>
            <a:endParaRPr lang="en-US" sz="4000" spc="-10" dirty="0">
              <a:solidFill>
                <a:srgbClr val="202154"/>
              </a:solidFill>
              <a:latin typeface="Century Gothic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4FEB8DB-AD76-4163-82C6-71081DBF82DB}"/>
              </a:ext>
            </a:extLst>
          </p:cNvPr>
          <p:cNvSpPr txBox="1"/>
          <p:nvPr/>
        </p:nvSpPr>
        <p:spPr>
          <a:xfrm>
            <a:off x="599981" y="1787298"/>
            <a:ext cx="7302448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The system is in “always  releasable” state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Faster, regular release cycles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Building, testing and publishing is automated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Delivery and deployments are automated </a:t>
            </a:r>
          </a:p>
          <a:p>
            <a:pPr marL="267970" marR="43815" indent="-255270">
              <a:spcBef>
                <a:spcPts val="100"/>
              </a:spcBef>
              <a:buChar char="•"/>
              <a:tabLst>
                <a:tab pos="267335" algn="l"/>
                <a:tab pos="267970" algn="l"/>
              </a:tabLst>
            </a:pPr>
            <a:r>
              <a:rPr lang="en-US" sz="2000" spc="-5" dirty="0">
                <a:solidFill>
                  <a:srgbClr val="3E3E3E"/>
                </a:solidFill>
                <a:latin typeface="Century Gothic"/>
              </a:rPr>
              <a:t>Visibility across the company (and audit log)</a:t>
            </a: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372ED5D0-7177-4B8A-B12A-CDCF18F948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2429" y="1680899"/>
            <a:ext cx="2027377" cy="1680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080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90519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Section</a:t>
            </a:r>
            <a:r>
              <a:rPr sz="4000" spc="-4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40" dirty="0">
                <a:solidFill>
                  <a:srgbClr val="1F2053"/>
                </a:solidFill>
                <a:latin typeface="Century Gothic"/>
                <a:cs typeface="Century Gothic"/>
              </a:rPr>
              <a:t>4</a:t>
            </a:r>
            <a:r>
              <a:rPr sz="40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dirty="0">
                <a:solidFill>
                  <a:srgbClr val="1F2053"/>
                </a:solidFill>
                <a:latin typeface="Century Gothic"/>
                <a:cs typeface="Century Gothic"/>
              </a:rPr>
              <a:t>–</a:t>
            </a:r>
            <a:r>
              <a:rPr sz="40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Demo</a:t>
            </a:r>
            <a:endParaRPr sz="4000" dirty="0">
              <a:latin typeface="Century Gothic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FF8A5-E693-4A26-865D-1D739EDD8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35" y="1694576"/>
            <a:ext cx="7404195" cy="4164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376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78284" cy="6857999"/>
            <a:chOff x="0" y="0"/>
            <a:chExt cx="12178284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78284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70959"/>
              <a:ext cx="2845308" cy="298703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28901" y="2935604"/>
            <a:ext cx="42779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THANK</a:t>
            </a:r>
            <a:r>
              <a:rPr kumimoji="0" sz="600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6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YOU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8901" y="4078351"/>
            <a:ext cx="37294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Code - https://bit.ly/3yLmgm3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6" y="3497579"/>
            <a:ext cx="3003804" cy="28681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2083" y="1491362"/>
            <a:ext cx="3498497" cy="1829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90519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1F2053"/>
                </a:solidFill>
                <a:latin typeface="Century Gothic"/>
                <a:cs typeface="Arial" panose="020B0604020202020204" pitchFamily="34" charset="0"/>
              </a:rPr>
              <a:t>How is Churn Rate Calculated?</a:t>
            </a:r>
            <a:endParaRPr lang="en-US" sz="4000" dirty="0">
              <a:latin typeface="Century Gothic"/>
              <a:cs typeface="Arial" panose="020B0604020202020204" pitchFamily="34" charset="0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B685807C-EC52-468C-93F5-5B897E811F78}"/>
              </a:ext>
            </a:extLst>
          </p:cNvPr>
          <p:cNvSpPr txBox="1"/>
          <p:nvPr/>
        </p:nvSpPr>
        <p:spPr>
          <a:xfrm>
            <a:off x="573735" y="1400134"/>
            <a:ext cx="5880540" cy="182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0" indent="-285750" algn="just">
              <a:spcBef>
                <a:spcPts val="600"/>
              </a:spcBef>
              <a:spcAft>
                <a:spcPts val="6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Century Gothic"/>
                <a:cs typeface="Century Gothic"/>
              </a:rPr>
              <a:t>In its most simplistic form, the churn rate is the percentage of total customers that stop using/paying over a period. </a:t>
            </a:r>
          </a:p>
          <a:p>
            <a:pPr marL="412750" indent="-285750" algn="just">
              <a:spcBef>
                <a:spcPts val="600"/>
              </a:spcBef>
              <a:spcAft>
                <a:spcPts val="6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Century Gothic"/>
                <a:cs typeface="Century Gothic"/>
              </a:rPr>
              <a:t>So, if there were 7000 total customers in March and 1800 of them stopped being customers, the monthly churn rate would be 27%.</a:t>
            </a:r>
          </a:p>
        </p:txBody>
      </p:sp>
    </p:spTree>
    <p:extLst>
      <p:ext uri="{BB962C8B-B14F-4D97-AF65-F5344CB8AC3E}">
        <p14:creationId xmlns:p14="http://schemas.microsoft.com/office/powerpoint/2010/main" val="409877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6" y="3497579"/>
            <a:ext cx="3003804" cy="28681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2083" y="1491362"/>
            <a:ext cx="3498497" cy="1829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90519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1F2053"/>
                </a:solidFill>
                <a:latin typeface="Century Gothic"/>
                <a:cs typeface="Arial" panose="020B0604020202020204" pitchFamily="34" charset="0"/>
              </a:rPr>
              <a:t>How is Churn Rate Calculated?</a:t>
            </a:r>
            <a:endParaRPr lang="en-US" sz="4000" dirty="0">
              <a:latin typeface="Century Gothic"/>
              <a:cs typeface="Century Gothic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B685807C-EC52-468C-93F5-5B897E811F78}"/>
              </a:ext>
            </a:extLst>
          </p:cNvPr>
          <p:cNvSpPr txBox="1"/>
          <p:nvPr/>
        </p:nvSpPr>
        <p:spPr>
          <a:xfrm>
            <a:off x="573735" y="1400134"/>
            <a:ext cx="5880540" cy="182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0" indent="-285750" algn="just">
              <a:spcBef>
                <a:spcPts val="600"/>
              </a:spcBef>
              <a:spcAft>
                <a:spcPts val="6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Century Gothic"/>
                <a:cs typeface="Century Gothic"/>
              </a:rPr>
              <a:t>In its most simplistic form, the churn rate is the percentage of total customers that stop using/paying over a period. </a:t>
            </a:r>
          </a:p>
          <a:p>
            <a:pPr marL="412750" indent="-285750" algn="just">
              <a:spcBef>
                <a:spcPts val="600"/>
              </a:spcBef>
              <a:spcAft>
                <a:spcPts val="6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Century Gothic"/>
                <a:cs typeface="Century Gothic"/>
              </a:rPr>
              <a:t>So, if there were 7000 total customers in March and 1800 of them stopped being customers, the monthly churn rate would be 27%.</a:t>
            </a:r>
          </a:p>
        </p:txBody>
      </p:sp>
      <p:pic>
        <p:nvPicPr>
          <p:cNvPr id="14" name="object 7">
            <a:extLst>
              <a:ext uri="{FF2B5EF4-FFF2-40B4-BE49-F238E27FC236}">
                <a16:creationId xmlns:a16="http://schemas.microsoft.com/office/drawing/2014/main" id="{7B37FD2B-E20D-4E86-B402-008780794A4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209" y="3695792"/>
            <a:ext cx="6459380" cy="2868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0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90519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Section</a:t>
            </a:r>
            <a:r>
              <a:rPr sz="4000" spc="-4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40" dirty="0">
                <a:solidFill>
                  <a:srgbClr val="1F2053"/>
                </a:solidFill>
                <a:latin typeface="Century Gothic"/>
                <a:cs typeface="Century Gothic"/>
              </a:rPr>
              <a:t>2</a:t>
            </a:r>
            <a:r>
              <a:rPr sz="40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sz="4000" dirty="0">
                <a:solidFill>
                  <a:srgbClr val="1F2053"/>
                </a:solidFill>
                <a:latin typeface="Century Gothic"/>
                <a:cs typeface="Century Gothic"/>
              </a:rPr>
              <a:t>-</a:t>
            </a:r>
            <a:r>
              <a:rPr sz="40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Research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735" y="1715134"/>
            <a:ext cx="6541309" cy="1950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20000"/>
              </a:lnSpc>
              <a:spcBef>
                <a:spcPts val="100"/>
              </a:spcBef>
              <a:buClr>
                <a:srgbClr val="1F2053"/>
              </a:buClr>
              <a:buFont typeface="Calibri"/>
              <a:buChar char="●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The Research Environment </a:t>
            </a: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a setting with tools, </a:t>
            </a:r>
            <a:r>
              <a:rPr lang="en-US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programs and software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suitable </a:t>
            </a: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data </a:t>
            </a: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analysis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lang="en-US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pc="5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lang="en-US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development</a:t>
            </a:r>
            <a:r>
              <a:rPr lang="en-US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lang="en-US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machine</a:t>
            </a:r>
            <a:r>
              <a:rPr lang="en-US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learning</a:t>
            </a:r>
            <a:r>
              <a:rPr lang="en-US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models.</a:t>
            </a:r>
            <a:endParaRPr lang="en-US" dirty="0">
              <a:latin typeface="Century Gothic"/>
              <a:cs typeface="Century Gothic"/>
            </a:endParaRPr>
          </a:p>
          <a:p>
            <a:pPr algn="just">
              <a:lnSpc>
                <a:spcPct val="100000"/>
              </a:lnSpc>
              <a:buClr>
                <a:srgbClr val="1F2053"/>
              </a:buClr>
              <a:buFont typeface="Calibri"/>
              <a:buChar char="●"/>
            </a:pPr>
            <a:endParaRPr lang="en-US" sz="2000" dirty="0">
              <a:latin typeface="Century Gothic"/>
              <a:cs typeface="Century Gothic"/>
            </a:endParaRPr>
          </a:p>
          <a:p>
            <a:pPr marL="299085" marR="387350" indent="-287020" algn="just">
              <a:lnSpc>
                <a:spcPct val="120000"/>
              </a:lnSpc>
              <a:buClr>
                <a:srgbClr val="1F2053"/>
              </a:buClr>
              <a:buFont typeface="Calibri"/>
              <a:buChar char="●"/>
              <a:tabLst>
                <a:tab pos="299085" algn="l"/>
                <a:tab pos="299720" algn="l"/>
              </a:tabLst>
            </a:pP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Here,</a:t>
            </a:r>
            <a:r>
              <a:rPr lang="en-US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we</a:t>
            </a:r>
            <a:r>
              <a:rPr lang="en-US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develop</a:t>
            </a:r>
            <a:r>
              <a:rPr lang="en-US" spc="-40" dirty="0">
                <a:solidFill>
                  <a:srgbClr val="404040"/>
                </a:solidFill>
                <a:latin typeface="Century Gothic"/>
                <a:cs typeface="Century Gothic"/>
              </a:rPr>
              <a:t> and fine-tune m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achine learning</a:t>
            </a:r>
            <a:r>
              <a:rPr lang="en-US" spc="-10" dirty="0">
                <a:solidFill>
                  <a:srgbClr val="404040"/>
                </a:solidFill>
                <a:latin typeface="Century Gothic"/>
                <a:cs typeface="Century Gothic"/>
              </a:rPr>
              <a:t> pipelines </a:t>
            </a: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lang="en-US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identify</a:t>
            </a:r>
            <a:r>
              <a:rPr lang="en-US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their</a:t>
            </a:r>
            <a:r>
              <a:rPr lang="en-US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value.</a:t>
            </a:r>
            <a:endParaRPr lang="en-US" dirty="0">
              <a:latin typeface="Century Gothic"/>
              <a:cs typeface="Century Gothic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2BC951-7A33-4244-BBE3-42D74F733CE5}"/>
              </a:ext>
            </a:extLst>
          </p:cNvPr>
          <p:cNvGrpSpPr/>
          <p:nvPr/>
        </p:nvGrpSpPr>
        <p:grpSpPr>
          <a:xfrm>
            <a:off x="7833957" y="1733572"/>
            <a:ext cx="3583406" cy="3528014"/>
            <a:chOff x="7978140" y="1644395"/>
            <a:chExt cx="3583406" cy="3528014"/>
          </a:xfrm>
        </p:grpSpPr>
        <p:pic>
          <p:nvPicPr>
            <p:cNvPr id="23" name="object 3">
              <a:extLst>
                <a:ext uri="{FF2B5EF4-FFF2-40B4-BE49-F238E27FC236}">
                  <a16:creationId xmlns:a16="http://schemas.microsoft.com/office/drawing/2014/main" id="{7422A4A4-E371-4C11-92E1-18C54A17FF3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2771" y="2828861"/>
              <a:ext cx="966700" cy="11254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object 4">
              <a:extLst>
                <a:ext uri="{FF2B5EF4-FFF2-40B4-BE49-F238E27FC236}">
                  <a16:creationId xmlns:a16="http://schemas.microsoft.com/office/drawing/2014/main" id="{52D605C2-4354-4BB9-82A6-E3B7AB6D20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8140" y="4248865"/>
              <a:ext cx="2935224" cy="9235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5" name="object 5">
              <a:extLst>
                <a:ext uri="{FF2B5EF4-FFF2-40B4-BE49-F238E27FC236}">
                  <a16:creationId xmlns:a16="http://schemas.microsoft.com/office/drawing/2014/main" id="{BB0FA08F-F166-4FE6-9300-779EEF868AF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2378" y="3053456"/>
              <a:ext cx="1569720" cy="9646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6" name="object 6">
              <a:extLst>
                <a:ext uri="{FF2B5EF4-FFF2-40B4-BE49-F238E27FC236}">
                  <a16:creationId xmlns:a16="http://schemas.microsoft.com/office/drawing/2014/main" id="{F250C883-DA8D-483B-AA30-0A9BAA8440F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6725" y="2110794"/>
              <a:ext cx="1834821" cy="768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7" name="object 14">
              <a:extLst>
                <a:ext uri="{FF2B5EF4-FFF2-40B4-BE49-F238E27FC236}">
                  <a16:creationId xmlns:a16="http://schemas.microsoft.com/office/drawing/2014/main" id="{23FFFC29-3602-4CC0-BDF4-573C305FCDC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0956" y="1644395"/>
              <a:ext cx="1034796" cy="10271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6131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73735" y="1715134"/>
            <a:ext cx="6541309" cy="33515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434340" indent="-287020">
              <a:lnSpc>
                <a:spcPct val="120000"/>
              </a:lnSpc>
              <a:spcBef>
                <a:spcPts val="1205"/>
              </a:spcBef>
              <a:buClr>
                <a:srgbClr val="1F2053"/>
              </a:buClr>
              <a:buFont typeface="Calibri"/>
              <a:buChar char="●"/>
              <a:tabLst>
                <a:tab pos="41402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Steps involved:</a:t>
            </a:r>
            <a:endParaRPr lang="en-US" sz="2000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714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lang="en-US" spc="-75" dirty="0">
                <a:solidFill>
                  <a:srgbClr val="404040"/>
                </a:solidFill>
                <a:latin typeface="Century Gothic"/>
                <a:cs typeface="Century Gothic"/>
              </a:rPr>
              <a:t> g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athering</a:t>
            </a:r>
            <a:endParaRPr lang="en-US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Feature</a:t>
            </a:r>
            <a:r>
              <a:rPr lang="en-US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engineering</a:t>
            </a:r>
            <a:r>
              <a:rPr lang="en-US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&amp;</a:t>
            </a:r>
            <a:r>
              <a:rPr lang="en-US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selection</a:t>
            </a:r>
            <a:endParaRPr lang="en-US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Model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lang="en-US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  <a:cs typeface="Century Gothic"/>
              </a:rPr>
              <a:t>&amp;</a:t>
            </a:r>
            <a:r>
              <a:rPr lang="en-US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assessment</a:t>
            </a: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Creating ML pipeline</a:t>
            </a: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lang="en-US" spc="-5" dirty="0">
                <a:solidFill>
                  <a:srgbClr val="404040"/>
                </a:solidFill>
                <a:latin typeface="Century Gothic"/>
                <a:cs typeface="Century Gothic"/>
              </a:rPr>
              <a:t>Pipeline/Model optimization</a:t>
            </a: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110F9C7E-DA9D-46B7-A59D-114972A9B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90519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131E63"/>
                </a:solidFill>
                <a:latin typeface="Arial"/>
                <a:cs typeface="Arial"/>
              </a:rPr>
              <a:t>Machine</a:t>
            </a:r>
            <a:r>
              <a:rPr lang="en-US" sz="4000" spc="5" dirty="0">
                <a:solidFill>
                  <a:srgbClr val="131E63"/>
                </a:solidFill>
                <a:latin typeface="Arial"/>
                <a:cs typeface="Arial"/>
              </a:rPr>
              <a:t> </a:t>
            </a:r>
            <a:r>
              <a:rPr lang="en-US" sz="4000" spc="-5" dirty="0">
                <a:solidFill>
                  <a:srgbClr val="131E63"/>
                </a:solidFill>
                <a:latin typeface="Arial"/>
                <a:cs typeface="Arial"/>
              </a:rPr>
              <a:t>Learning Pipeline:</a:t>
            </a:r>
            <a:r>
              <a:rPr lang="en-US" sz="4000" dirty="0">
                <a:solidFill>
                  <a:srgbClr val="131E63"/>
                </a:solidFill>
                <a:latin typeface="Arial"/>
                <a:cs typeface="Arial"/>
              </a:rPr>
              <a:t> </a:t>
            </a:r>
            <a:r>
              <a:rPr lang="en-US" sz="4000" spc="-5" dirty="0">
                <a:solidFill>
                  <a:srgbClr val="131E63"/>
                </a:solidFill>
                <a:latin typeface="Arial"/>
                <a:cs typeface="Arial"/>
              </a:rPr>
              <a:t>Overview</a:t>
            </a:r>
            <a:endParaRPr sz="4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544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5" y="3497580"/>
            <a:ext cx="3003804" cy="286816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659379" y="1588008"/>
            <a:ext cx="3496310" cy="4014470"/>
          </a:xfrm>
          <a:custGeom>
            <a:avLst/>
            <a:gdLst/>
            <a:ahLst/>
            <a:cxnLst/>
            <a:rect l="l" t="t" r="r" b="b"/>
            <a:pathLst>
              <a:path w="3496310" h="4014470">
                <a:moveTo>
                  <a:pt x="2913380" y="0"/>
                </a:moveTo>
                <a:lnTo>
                  <a:pt x="582676" y="0"/>
                </a:lnTo>
                <a:lnTo>
                  <a:pt x="534885" y="1931"/>
                </a:lnTo>
                <a:lnTo>
                  <a:pt x="488159" y="7625"/>
                </a:lnTo>
                <a:lnTo>
                  <a:pt x="442647" y="16933"/>
                </a:lnTo>
                <a:lnTo>
                  <a:pt x="398499" y="29703"/>
                </a:lnTo>
                <a:lnTo>
                  <a:pt x="355865" y="45787"/>
                </a:lnTo>
                <a:lnTo>
                  <a:pt x="314896" y="65034"/>
                </a:lnTo>
                <a:lnTo>
                  <a:pt x="275740" y="87294"/>
                </a:lnTo>
                <a:lnTo>
                  <a:pt x="238548" y="112418"/>
                </a:lnTo>
                <a:lnTo>
                  <a:pt x="203470" y="140255"/>
                </a:lnTo>
                <a:lnTo>
                  <a:pt x="170656" y="170656"/>
                </a:lnTo>
                <a:lnTo>
                  <a:pt x="140255" y="203470"/>
                </a:lnTo>
                <a:lnTo>
                  <a:pt x="112418" y="238548"/>
                </a:lnTo>
                <a:lnTo>
                  <a:pt x="87294" y="275740"/>
                </a:lnTo>
                <a:lnTo>
                  <a:pt x="65034" y="314896"/>
                </a:lnTo>
                <a:lnTo>
                  <a:pt x="45787" y="355865"/>
                </a:lnTo>
                <a:lnTo>
                  <a:pt x="29703" y="398499"/>
                </a:lnTo>
                <a:lnTo>
                  <a:pt x="16933" y="442647"/>
                </a:lnTo>
                <a:lnTo>
                  <a:pt x="7625" y="488159"/>
                </a:lnTo>
                <a:lnTo>
                  <a:pt x="1931" y="534885"/>
                </a:lnTo>
                <a:lnTo>
                  <a:pt x="0" y="582676"/>
                </a:lnTo>
                <a:lnTo>
                  <a:pt x="0" y="3431540"/>
                </a:lnTo>
                <a:lnTo>
                  <a:pt x="1931" y="3479330"/>
                </a:lnTo>
                <a:lnTo>
                  <a:pt x="7625" y="3526056"/>
                </a:lnTo>
                <a:lnTo>
                  <a:pt x="16933" y="3571568"/>
                </a:lnTo>
                <a:lnTo>
                  <a:pt x="29703" y="3615716"/>
                </a:lnTo>
                <a:lnTo>
                  <a:pt x="45787" y="3658350"/>
                </a:lnTo>
                <a:lnTo>
                  <a:pt x="65034" y="3699319"/>
                </a:lnTo>
                <a:lnTo>
                  <a:pt x="87294" y="3738475"/>
                </a:lnTo>
                <a:lnTo>
                  <a:pt x="112418" y="3775667"/>
                </a:lnTo>
                <a:lnTo>
                  <a:pt x="140255" y="3810745"/>
                </a:lnTo>
                <a:lnTo>
                  <a:pt x="170656" y="3843559"/>
                </a:lnTo>
                <a:lnTo>
                  <a:pt x="203470" y="3873960"/>
                </a:lnTo>
                <a:lnTo>
                  <a:pt x="238548" y="3901797"/>
                </a:lnTo>
                <a:lnTo>
                  <a:pt x="275740" y="3926921"/>
                </a:lnTo>
                <a:lnTo>
                  <a:pt x="314896" y="3949181"/>
                </a:lnTo>
                <a:lnTo>
                  <a:pt x="355865" y="3968428"/>
                </a:lnTo>
                <a:lnTo>
                  <a:pt x="398499" y="3984512"/>
                </a:lnTo>
                <a:lnTo>
                  <a:pt x="442647" y="3997282"/>
                </a:lnTo>
                <a:lnTo>
                  <a:pt x="488159" y="4006590"/>
                </a:lnTo>
                <a:lnTo>
                  <a:pt x="534885" y="4012284"/>
                </a:lnTo>
                <a:lnTo>
                  <a:pt x="582676" y="4014216"/>
                </a:lnTo>
                <a:lnTo>
                  <a:pt x="2913380" y="4014216"/>
                </a:lnTo>
                <a:lnTo>
                  <a:pt x="2961170" y="4012284"/>
                </a:lnTo>
                <a:lnTo>
                  <a:pt x="3007896" y="4006590"/>
                </a:lnTo>
                <a:lnTo>
                  <a:pt x="3053408" y="3997282"/>
                </a:lnTo>
                <a:lnTo>
                  <a:pt x="3097556" y="3984512"/>
                </a:lnTo>
                <a:lnTo>
                  <a:pt x="3140190" y="3968428"/>
                </a:lnTo>
                <a:lnTo>
                  <a:pt x="3181159" y="3949181"/>
                </a:lnTo>
                <a:lnTo>
                  <a:pt x="3220315" y="3926921"/>
                </a:lnTo>
                <a:lnTo>
                  <a:pt x="3257507" y="3901797"/>
                </a:lnTo>
                <a:lnTo>
                  <a:pt x="3292585" y="3873960"/>
                </a:lnTo>
                <a:lnTo>
                  <a:pt x="3325399" y="3843559"/>
                </a:lnTo>
                <a:lnTo>
                  <a:pt x="3355800" y="3810745"/>
                </a:lnTo>
                <a:lnTo>
                  <a:pt x="3383637" y="3775667"/>
                </a:lnTo>
                <a:lnTo>
                  <a:pt x="3408761" y="3738475"/>
                </a:lnTo>
                <a:lnTo>
                  <a:pt x="3431021" y="3699319"/>
                </a:lnTo>
                <a:lnTo>
                  <a:pt x="3450268" y="3658350"/>
                </a:lnTo>
                <a:lnTo>
                  <a:pt x="3466352" y="3615716"/>
                </a:lnTo>
                <a:lnTo>
                  <a:pt x="3479122" y="3571568"/>
                </a:lnTo>
                <a:lnTo>
                  <a:pt x="3488430" y="3526056"/>
                </a:lnTo>
                <a:lnTo>
                  <a:pt x="3494124" y="3479330"/>
                </a:lnTo>
                <a:lnTo>
                  <a:pt x="3496055" y="3431540"/>
                </a:lnTo>
                <a:lnTo>
                  <a:pt x="3496055" y="582676"/>
                </a:lnTo>
                <a:lnTo>
                  <a:pt x="3494124" y="534885"/>
                </a:lnTo>
                <a:lnTo>
                  <a:pt x="3488430" y="488159"/>
                </a:lnTo>
                <a:lnTo>
                  <a:pt x="3479122" y="442647"/>
                </a:lnTo>
                <a:lnTo>
                  <a:pt x="3466352" y="398499"/>
                </a:lnTo>
                <a:lnTo>
                  <a:pt x="3450268" y="355865"/>
                </a:lnTo>
                <a:lnTo>
                  <a:pt x="3431021" y="314896"/>
                </a:lnTo>
                <a:lnTo>
                  <a:pt x="3408761" y="275740"/>
                </a:lnTo>
                <a:lnTo>
                  <a:pt x="3383637" y="238548"/>
                </a:lnTo>
                <a:lnTo>
                  <a:pt x="3355800" y="203470"/>
                </a:lnTo>
                <a:lnTo>
                  <a:pt x="3325399" y="170656"/>
                </a:lnTo>
                <a:lnTo>
                  <a:pt x="3292585" y="140255"/>
                </a:lnTo>
                <a:lnTo>
                  <a:pt x="3257507" y="112418"/>
                </a:lnTo>
                <a:lnTo>
                  <a:pt x="3220315" y="87294"/>
                </a:lnTo>
                <a:lnTo>
                  <a:pt x="3181159" y="65034"/>
                </a:lnTo>
                <a:lnTo>
                  <a:pt x="3140190" y="45787"/>
                </a:lnTo>
                <a:lnTo>
                  <a:pt x="3097556" y="29703"/>
                </a:lnTo>
                <a:lnTo>
                  <a:pt x="3053408" y="16933"/>
                </a:lnTo>
                <a:lnTo>
                  <a:pt x="3007896" y="7625"/>
                </a:lnTo>
                <a:lnTo>
                  <a:pt x="2961170" y="1931"/>
                </a:lnTo>
                <a:lnTo>
                  <a:pt x="291338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9379" y="1588008"/>
            <a:ext cx="3496310" cy="4014470"/>
          </a:xfrm>
          <a:custGeom>
            <a:avLst/>
            <a:gdLst/>
            <a:ahLst/>
            <a:cxnLst/>
            <a:rect l="l" t="t" r="r" b="b"/>
            <a:pathLst>
              <a:path w="3496310" h="4014470">
                <a:moveTo>
                  <a:pt x="0" y="582676"/>
                </a:moveTo>
                <a:lnTo>
                  <a:pt x="1931" y="534885"/>
                </a:lnTo>
                <a:lnTo>
                  <a:pt x="7625" y="488159"/>
                </a:lnTo>
                <a:lnTo>
                  <a:pt x="16933" y="442647"/>
                </a:lnTo>
                <a:lnTo>
                  <a:pt x="29703" y="398499"/>
                </a:lnTo>
                <a:lnTo>
                  <a:pt x="45787" y="355865"/>
                </a:lnTo>
                <a:lnTo>
                  <a:pt x="65034" y="314896"/>
                </a:lnTo>
                <a:lnTo>
                  <a:pt x="87294" y="275740"/>
                </a:lnTo>
                <a:lnTo>
                  <a:pt x="112418" y="238548"/>
                </a:lnTo>
                <a:lnTo>
                  <a:pt x="140255" y="203470"/>
                </a:lnTo>
                <a:lnTo>
                  <a:pt x="170656" y="170656"/>
                </a:lnTo>
                <a:lnTo>
                  <a:pt x="203470" y="140255"/>
                </a:lnTo>
                <a:lnTo>
                  <a:pt x="238548" y="112418"/>
                </a:lnTo>
                <a:lnTo>
                  <a:pt x="275740" y="87294"/>
                </a:lnTo>
                <a:lnTo>
                  <a:pt x="314896" y="65034"/>
                </a:lnTo>
                <a:lnTo>
                  <a:pt x="355865" y="45787"/>
                </a:lnTo>
                <a:lnTo>
                  <a:pt x="398499" y="29703"/>
                </a:lnTo>
                <a:lnTo>
                  <a:pt x="442647" y="16933"/>
                </a:lnTo>
                <a:lnTo>
                  <a:pt x="488159" y="7625"/>
                </a:lnTo>
                <a:lnTo>
                  <a:pt x="534885" y="1931"/>
                </a:lnTo>
                <a:lnTo>
                  <a:pt x="582676" y="0"/>
                </a:lnTo>
                <a:lnTo>
                  <a:pt x="2913380" y="0"/>
                </a:lnTo>
                <a:lnTo>
                  <a:pt x="2961170" y="1931"/>
                </a:lnTo>
                <a:lnTo>
                  <a:pt x="3007896" y="7625"/>
                </a:lnTo>
                <a:lnTo>
                  <a:pt x="3053408" y="16933"/>
                </a:lnTo>
                <a:lnTo>
                  <a:pt x="3097556" y="29703"/>
                </a:lnTo>
                <a:lnTo>
                  <a:pt x="3140190" y="45787"/>
                </a:lnTo>
                <a:lnTo>
                  <a:pt x="3181159" y="65034"/>
                </a:lnTo>
                <a:lnTo>
                  <a:pt x="3220315" y="87294"/>
                </a:lnTo>
                <a:lnTo>
                  <a:pt x="3257507" y="112418"/>
                </a:lnTo>
                <a:lnTo>
                  <a:pt x="3292585" y="140255"/>
                </a:lnTo>
                <a:lnTo>
                  <a:pt x="3325399" y="170656"/>
                </a:lnTo>
                <a:lnTo>
                  <a:pt x="3355800" y="203470"/>
                </a:lnTo>
                <a:lnTo>
                  <a:pt x="3383637" y="238548"/>
                </a:lnTo>
                <a:lnTo>
                  <a:pt x="3408761" y="275740"/>
                </a:lnTo>
                <a:lnTo>
                  <a:pt x="3431021" y="314896"/>
                </a:lnTo>
                <a:lnTo>
                  <a:pt x="3450268" y="355865"/>
                </a:lnTo>
                <a:lnTo>
                  <a:pt x="3466352" y="398499"/>
                </a:lnTo>
                <a:lnTo>
                  <a:pt x="3479122" y="442647"/>
                </a:lnTo>
                <a:lnTo>
                  <a:pt x="3488430" y="488159"/>
                </a:lnTo>
                <a:lnTo>
                  <a:pt x="3494124" y="534885"/>
                </a:lnTo>
                <a:lnTo>
                  <a:pt x="3496055" y="582676"/>
                </a:lnTo>
                <a:lnTo>
                  <a:pt x="3496055" y="3431540"/>
                </a:lnTo>
                <a:lnTo>
                  <a:pt x="3494124" y="3479330"/>
                </a:lnTo>
                <a:lnTo>
                  <a:pt x="3488430" y="3526056"/>
                </a:lnTo>
                <a:lnTo>
                  <a:pt x="3479122" y="3571568"/>
                </a:lnTo>
                <a:lnTo>
                  <a:pt x="3466352" y="3615716"/>
                </a:lnTo>
                <a:lnTo>
                  <a:pt x="3450268" y="3658350"/>
                </a:lnTo>
                <a:lnTo>
                  <a:pt x="3431021" y="3699319"/>
                </a:lnTo>
                <a:lnTo>
                  <a:pt x="3408761" y="3738475"/>
                </a:lnTo>
                <a:lnTo>
                  <a:pt x="3383637" y="3775667"/>
                </a:lnTo>
                <a:lnTo>
                  <a:pt x="3355800" y="3810745"/>
                </a:lnTo>
                <a:lnTo>
                  <a:pt x="3325399" y="3843559"/>
                </a:lnTo>
                <a:lnTo>
                  <a:pt x="3292585" y="3873960"/>
                </a:lnTo>
                <a:lnTo>
                  <a:pt x="3257507" y="3901797"/>
                </a:lnTo>
                <a:lnTo>
                  <a:pt x="3220315" y="3926921"/>
                </a:lnTo>
                <a:lnTo>
                  <a:pt x="3181159" y="3949181"/>
                </a:lnTo>
                <a:lnTo>
                  <a:pt x="3140190" y="3968428"/>
                </a:lnTo>
                <a:lnTo>
                  <a:pt x="3097556" y="3984512"/>
                </a:lnTo>
                <a:lnTo>
                  <a:pt x="3053408" y="3997282"/>
                </a:lnTo>
                <a:lnTo>
                  <a:pt x="3007896" y="4006590"/>
                </a:lnTo>
                <a:lnTo>
                  <a:pt x="2961170" y="4012284"/>
                </a:lnTo>
                <a:lnTo>
                  <a:pt x="2913380" y="4014216"/>
                </a:lnTo>
                <a:lnTo>
                  <a:pt x="582676" y="4014216"/>
                </a:lnTo>
                <a:lnTo>
                  <a:pt x="534885" y="4012284"/>
                </a:lnTo>
                <a:lnTo>
                  <a:pt x="488159" y="4006590"/>
                </a:lnTo>
                <a:lnTo>
                  <a:pt x="442647" y="3997282"/>
                </a:lnTo>
                <a:lnTo>
                  <a:pt x="398499" y="3984512"/>
                </a:lnTo>
                <a:lnTo>
                  <a:pt x="355865" y="3968428"/>
                </a:lnTo>
                <a:lnTo>
                  <a:pt x="314896" y="3949181"/>
                </a:lnTo>
                <a:lnTo>
                  <a:pt x="275740" y="3926921"/>
                </a:lnTo>
                <a:lnTo>
                  <a:pt x="238548" y="3901797"/>
                </a:lnTo>
                <a:lnTo>
                  <a:pt x="203470" y="3873960"/>
                </a:lnTo>
                <a:lnTo>
                  <a:pt x="170656" y="3843559"/>
                </a:lnTo>
                <a:lnTo>
                  <a:pt x="140255" y="3810745"/>
                </a:lnTo>
                <a:lnTo>
                  <a:pt x="112418" y="3775667"/>
                </a:lnTo>
                <a:lnTo>
                  <a:pt x="87294" y="3738475"/>
                </a:lnTo>
                <a:lnTo>
                  <a:pt x="65034" y="3699319"/>
                </a:lnTo>
                <a:lnTo>
                  <a:pt x="45787" y="3658350"/>
                </a:lnTo>
                <a:lnTo>
                  <a:pt x="29703" y="3615716"/>
                </a:lnTo>
                <a:lnTo>
                  <a:pt x="16933" y="3571568"/>
                </a:lnTo>
                <a:lnTo>
                  <a:pt x="7625" y="3526056"/>
                </a:lnTo>
                <a:lnTo>
                  <a:pt x="1931" y="3479330"/>
                </a:lnTo>
                <a:lnTo>
                  <a:pt x="0" y="3431540"/>
                </a:lnTo>
                <a:lnTo>
                  <a:pt x="0" y="582676"/>
                </a:lnTo>
                <a:close/>
              </a:path>
            </a:pathLst>
          </a:custGeom>
          <a:ln w="9144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9692" y="3294887"/>
            <a:ext cx="1298575" cy="601980"/>
          </a:xfrm>
          <a:custGeom>
            <a:avLst/>
            <a:gdLst/>
            <a:ahLst/>
            <a:cxnLst/>
            <a:rect l="l" t="t" r="r" b="b"/>
            <a:pathLst>
              <a:path w="1298575" h="601979">
                <a:moveTo>
                  <a:pt x="1198118" y="0"/>
                </a:moveTo>
                <a:lnTo>
                  <a:pt x="100330" y="0"/>
                </a:lnTo>
                <a:lnTo>
                  <a:pt x="61293" y="7889"/>
                </a:lnTo>
                <a:lnTo>
                  <a:pt x="29400" y="29400"/>
                </a:lnTo>
                <a:lnTo>
                  <a:pt x="7889" y="61293"/>
                </a:lnTo>
                <a:lnTo>
                  <a:pt x="0" y="100329"/>
                </a:lnTo>
                <a:lnTo>
                  <a:pt x="0" y="501650"/>
                </a:lnTo>
                <a:lnTo>
                  <a:pt x="7889" y="540686"/>
                </a:lnTo>
                <a:lnTo>
                  <a:pt x="29400" y="572579"/>
                </a:lnTo>
                <a:lnTo>
                  <a:pt x="61293" y="594090"/>
                </a:lnTo>
                <a:lnTo>
                  <a:pt x="100330" y="601980"/>
                </a:lnTo>
                <a:lnTo>
                  <a:pt x="1198118" y="601980"/>
                </a:lnTo>
                <a:lnTo>
                  <a:pt x="1237154" y="594090"/>
                </a:lnTo>
                <a:lnTo>
                  <a:pt x="1269047" y="572579"/>
                </a:lnTo>
                <a:lnTo>
                  <a:pt x="1290558" y="540686"/>
                </a:lnTo>
                <a:lnTo>
                  <a:pt x="1298447" y="501650"/>
                </a:lnTo>
                <a:lnTo>
                  <a:pt x="1298447" y="100329"/>
                </a:lnTo>
                <a:lnTo>
                  <a:pt x="1290558" y="61293"/>
                </a:lnTo>
                <a:lnTo>
                  <a:pt x="1269047" y="29400"/>
                </a:lnTo>
                <a:lnTo>
                  <a:pt x="1237154" y="7889"/>
                </a:lnTo>
                <a:lnTo>
                  <a:pt x="1198118" y="0"/>
                </a:lnTo>
                <a:close/>
              </a:path>
            </a:pathLst>
          </a:custGeom>
          <a:solidFill>
            <a:srgbClr val="131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9692" y="3294887"/>
            <a:ext cx="1298575" cy="601980"/>
          </a:xfrm>
          <a:custGeom>
            <a:avLst/>
            <a:gdLst/>
            <a:ahLst/>
            <a:cxnLst/>
            <a:rect l="l" t="t" r="r" b="b"/>
            <a:pathLst>
              <a:path w="1298575" h="601979">
                <a:moveTo>
                  <a:pt x="0" y="100329"/>
                </a:moveTo>
                <a:lnTo>
                  <a:pt x="7889" y="61293"/>
                </a:lnTo>
                <a:lnTo>
                  <a:pt x="29400" y="29400"/>
                </a:lnTo>
                <a:lnTo>
                  <a:pt x="61293" y="7889"/>
                </a:lnTo>
                <a:lnTo>
                  <a:pt x="100330" y="0"/>
                </a:lnTo>
                <a:lnTo>
                  <a:pt x="1198118" y="0"/>
                </a:lnTo>
                <a:lnTo>
                  <a:pt x="1237154" y="7889"/>
                </a:lnTo>
                <a:lnTo>
                  <a:pt x="1269047" y="29400"/>
                </a:lnTo>
                <a:lnTo>
                  <a:pt x="1290558" y="61293"/>
                </a:lnTo>
                <a:lnTo>
                  <a:pt x="1298447" y="100329"/>
                </a:lnTo>
                <a:lnTo>
                  <a:pt x="1298447" y="501650"/>
                </a:lnTo>
                <a:lnTo>
                  <a:pt x="1290558" y="540686"/>
                </a:lnTo>
                <a:lnTo>
                  <a:pt x="1269047" y="572579"/>
                </a:lnTo>
                <a:lnTo>
                  <a:pt x="1237154" y="594090"/>
                </a:lnTo>
                <a:lnTo>
                  <a:pt x="1198118" y="601980"/>
                </a:lnTo>
                <a:lnTo>
                  <a:pt x="100330" y="601980"/>
                </a:lnTo>
                <a:lnTo>
                  <a:pt x="61293" y="594090"/>
                </a:lnTo>
                <a:lnTo>
                  <a:pt x="29400" y="572579"/>
                </a:lnTo>
                <a:lnTo>
                  <a:pt x="7889" y="540686"/>
                </a:lnTo>
                <a:lnTo>
                  <a:pt x="0" y="501650"/>
                </a:lnTo>
                <a:lnTo>
                  <a:pt x="0" y="100329"/>
                </a:lnTo>
                <a:close/>
              </a:path>
            </a:pathLst>
          </a:custGeom>
          <a:ln w="12192">
            <a:solidFill>
              <a:srgbClr val="0D15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CF491D-2AF7-4922-9D62-F87949BFFE53}"/>
              </a:ext>
            </a:extLst>
          </p:cNvPr>
          <p:cNvGrpSpPr/>
          <p:nvPr/>
        </p:nvGrpSpPr>
        <p:grpSpPr>
          <a:xfrm>
            <a:off x="-6095" y="0"/>
            <a:ext cx="426718" cy="629412"/>
            <a:chOff x="-6095" y="0"/>
            <a:chExt cx="426718" cy="629412"/>
          </a:xfrm>
        </p:grpSpPr>
        <p:grpSp>
          <p:nvGrpSpPr>
            <p:cNvPr id="9" name="object 9"/>
            <p:cNvGrpSpPr/>
            <p:nvPr/>
          </p:nvGrpSpPr>
          <p:grpSpPr>
            <a:xfrm>
              <a:off x="-6095" y="112776"/>
              <a:ext cx="193675" cy="220979"/>
              <a:chOff x="-6095" y="112776"/>
              <a:chExt cx="193675" cy="220979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181355" y="0"/>
                    </a:moveTo>
                    <a:lnTo>
                      <a:pt x="0" y="0"/>
                    </a:lnTo>
                    <a:lnTo>
                      <a:pt x="0" y="208788"/>
                    </a:lnTo>
                    <a:lnTo>
                      <a:pt x="181355" y="208788"/>
                    </a:lnTo>
                    <a:lnTo>
                      <a:pt x="181355" y="0"/>
                    </a:lnTo>
                    <a:close/>
                  </a:path>
                </a:pathLst>
              </a:custGeom>
              <a:solidFill>
                <a:srgbClr val="1F205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0" y="208788"/>
                    </a:moveTo>
                    <a:lnTo>
                      <a:pt x="181355" y="208788"/>
                    </a:lnTo>
                    <a:lnTo>
                      <a:pt x="181355" y="0"/>
                    </a:lnTo>
                    <a:lnTo>
                      <a:pt x="0" y="0"/>
                    </a:lnTo>
                  </a:path>
                </a:pathLst>
              </a:custGeom>
              <a:ln w="12192">
                <a:solidFill>
                  <a:srgbClr val="1717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2"/>
            <p:cNvSpPr/>
            <p:nvPr/>
          </p:nvSpPr>
          <p:spPr>
            <a:xfrm>
              <a:off x="275843" y="0"/>
              <a:ext cx="144780" cy="119380"/>
            </a:xfrm>
            <a:custGeom>
              <a:avLst/>
              <a:gdLst/>
              <a:ahLst/>
              <a:cxnLst/>
              <a:rect l="l" t="t" r="r" b="b"/>
              <a:pathLst>
                <a:path w="144779" h="119380">
                  <a:moveTo>
                    <a:pt x="0" y="118872"/>
                  </a:moveTo>
                  <a:lnTo>
                    <a:pt x="144779" y="118872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419100"/>
              <a:ext cx="210311" cy="210312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71869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1F2053"/>
                </a:solidFill>
                <a:latin typeface="Century Gothic"/>
                <a:cs typeface="Century Gothic"/>
              </a:rPr>
              <a:t>Machine</a:t>
            </a:r>
            <a:r>
              <a:rPr lang="en-US" sz="4000" spc="-8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dirty="0">
                <a:solidFill>
                  <a:srgbClr val="1F2053"/>
                </a:solidFill>
                <a:latin typeface="Century Gothic"/>
                <a:cs typeface="Century Gothic"/>
              </a:rPr>
              <a:t>Learning</a:t>
            </a:r>
            <a:r>
              <a:rPr lang="en-US" sz="4000" spc="-55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Pipeline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0127" y="4692777"/>
            <a:ext cx="133794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Machine </a:t>
            </a:r>
            <a:r>
              <a:rPr sz="1400" b="1" spc="5" dirty="0">
                <a:solidFill>
                  <a:srgbClr val="131E6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31E63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ear</a:t>
            </a:r>
            <a:r>
              <a:rPr sz="1400" b="1" spc="-10" dirty="0">
                <a:solidFill>
                  <a:srgbClr val="131E63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131E63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g</a:t>
            </a:r>
            <a:r>
              <a:rPr sz="1400" b="1" spc="-40" dirty="0">
                <a:solidFill>
                  <a:srgbClr val="131E63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31E63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131E63"/>
                </a:solidFill>
                <a:latin typeface="Arial"/>
                <a:cs typeface="Arial"/>
              </a:rPr>
              <a:t>od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el  </a:t>
            </a:r>
            <a:r>
              <a:rPr sz="1400" b="1" spc="-5" dirty="0">
                <a:solidFill>
                  <a:srgbClr val="131E63"/>
                </a:solidFill>
                <a:latin typeface="Arial"/>
                <a:cs typeface="Arial"/>
              </a:rPr>
              <a:t>building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1601" y="3358642"/>
            <a:ext cx="1195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Feature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Engi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eering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40223" y="3439667"/>
            <a:ext cx="1178560" cy="619125"/>
          </a:xfrm>
          <a:custGeom>
            <a:avLst/>
            <a:gdLst/>
            <a:ahLst/>
            <a:cxnLst/>
            <a:rect l="l" t="t" r="r" b="b"/>
            <a:pathLst>
              <a:path w="1178560" h="619125">
                <a:moveTo>
                  <a:pt x="1074927" y="0"/>
                </a:moveTo>
                <a:lnTo>
                  <a:pt x="103124" y="0"/>
                </a:lnTo>
                <a:lnTo>
                  <a:pt x="63007" y="8112"/>
                </a:lnTo>
                <a:lnTo>
                  <a:pt x="30225" y="30225"/>
                </a:lnTo>
                <a:lnTo>
                  <a:pt x="8112" y="63007"/>
                </a:lnTo>
                <a:lnTo>
                  <a:pt x="0" y="103124"/>
                </a:lnTo>
                <a:lnTo>
                  <a:pt x="0" y="515620"/>
                </a:lnTo>
                <a:lnTo>
                  <a:pt x="8112" y="555736"/>
                </a:lnTo>
                <a:lnTo>
                  <a:pt x="30225" y="588518"/>
                </a:lnTo>
                <a:lnTo>
                  <a:pt x="63007" y="610631"/>
                </a:lnTo>
                <a:lnTo>
                  <a:pt x="103124" y="618744"/>
                </a:lnTo>
                <a:lnTo>
                  <a:pt x="1074927" y="618744"/>
                </a:lnTo>
                <a:lnTo>
                  <a:pt x="1115044" y="610631"/>
                </a:lnTo>
                <a:lnTo>
                  <a:pt x="1147826" y="588518"/>
                </a:lnTo>
                <a:lnTo>
                  <a:pt x="1169939" y="555736"/>
                </a:lnTo>
                <a:lnTo>
                  <a:pt x="1178052" y="515620"/>
                </a:lnTo>
                <a:lnTo>
                  <a:pt x="1178052" y="103124"/>
                </a:lnTo>
                <a:lnTo>
                  <a:pt x="1169939" y="63007"/>
                </a:lnTo>
                <a:lnTo>
                  <a:pt x="1147826" y="30226"/>
                </a:lnTo>
                <a:lnTo>
                  <a:pt x="1115044" y="8112"/>
                </a:lnTo>
                <a:lnTo>
                  <a:pt x="1074927" y="0"/>
                </a:lnTo>
                <a:close/>
              </a:path>
            </a:pathLst>
          </a:custGeom>
          <a:solidFill>
            <a:srgbClr val="44C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62905" y="3510534"/>
            <a:ext cx="927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Selec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5676" y="1641348"/>
            <a:ext cx="9811512" cy="3171834"/>
            <a:chOff x="455676" y="1641348"/>
            <a:chExt cx="9811512" cy="3171834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399" y="2481072"/>
              <a:ext cx="1380744" cy="6888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0120" y="2345436"/>
              <a:ext cx="1319784" cy="10469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09872" y="3032760"/>
              <a:ext cx="426720" cy="356870"/>
            </a:xfrm>
            <a:custGeom>
              <a:avLst/>
              <a:gdLst/>
              <a:ahLst/>
              <a:cxnLst/>
              <a:rect l="l" t="t" r="r" b="b"/>
              <a:pathLst>
                <a:path w="426720" h="356870">
                  <a:moveTo>
                    <a:pt x="248412" y="0"/>
                  </a:moveTo>
                  <a:lnTo>
                    <a:pt x="248412" y="89153"/>
                  </a:lnTo>
                  <a:lnTo>
                    <a:pt x="0" y="89153"/>
                  </a:lnTo>
                  <a:lnTo>
                    <a:pt x="0" y="267462"/>
                  </a:lnTo>
                  <a:lnTo>
                    <a:pt x="248412" y="267462"/>
                  </a:lnTo>
                  <a:lnTo>
                    <a:pt x="248412" y="356615"/>
                  </a:lnTo>
                  <a:lnTo>
                    <a:pt x="426719" y="178307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131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09872" y="3032760"/>
              <a:ext cx="426720" cy="356870"/>
            </a:xfrm>
            <a:custGeom>
              <a:avLst/>
              <a:gdLst/>
              <a:ahLst/>
              <a:cxnLst/>
              <a:rect l="l" t="t" r="r" b="b"/>
              <a:pathLst>
                <a:path w="426720" h="356870">
                  <a:moveTo>
                    <a:pt x="0" y="89153"/>
                  </a:moveTo>
                  <a:lnTo>
                    <a:pt x="248412" y="89153"/>
                  </a:lnTo>
                  <a:lnTo>
                    <a:pt x="248412" y="0"/>
                  </a:lnTo>
                  <a:lnTo>
                    <a:pt x="426719" y="178307"/>
                  </a:lnTo>
                  <a:lnTo>
                    <a:pt x="248412" y="356615"/>
                  </a:lnTo>
                  <a:lnTo>
                    <a:pt x="248412" y="267462"/>
                  </a:lnTo>
                  <a:lnTo>
                    <a:pt x="0" y="267462"/>
                  </a:lnTo>
                  <a:lnTo>
                    <a:pt x="0" y="89153"/>
                  </a:lnTo>
                  <a:close/>
                </a:path>
              </a:pathLst>
            </a:custGeom>
            <a:ln w="12192">
              <a:solidFill>
                <a:srgbClr val="0D15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10299" y="3211068"/>
              <a:ext cx="426720" cy="356870"/>
            </a:xfrm>
            <a:custGeom>
              <a:avLst/>
              <a:gdLst/>
              <a:ahLst/>
              <a:cxnLst/>
              <a:rect l="l" t="t" r="r" b="b"/>
              <a:pathLst>
                <a:path w="426720" h="356870">
                  <a:moveTo>
                    <a:pt x="248412" y="0"/>
                  </a:moveTo>
                  <a:lnTo>
                    <a:pt x="248412" y="89154"/>
                  </a:lnTo>
                  <a:lnTo>
                    <a:pt x="0" y="89154"/>
                  </a:lnTo>
                  <a:lnTo>
                    <a:pt x="0" y="267462"/>
                  </a:lnTo>
                  <a:lnTo>
                    <a:pt x="248412" y="267462"/>
                  </a:lnTo>
                  <a:lnTo>
                    <a:pt x="248412" y="356616"/>
                  </a:lnTo>
                  <a:lnTo>
                    <a:pt x="426720" y="178308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131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0299" y="3211068"/>
              <a:ext cx="426720" cy="356870"/>
            </a:xfrm>
            <a:custGeom>
              <a:avLst/>
              <a:gdLst/>
              <a:ahLst/>
              <a:cxnLst/>
              <a:rect l="l" t="t" r="r" b="b"/>
              <a:pathLst>
                <a:path w="426720" h="356870">
                  <a:moveTo>
                    <a:pt x="0" y="89154"/>
                  </a:moveTo>
                  <a:lnTo>
                    <a:pt x="248412" y="89154"/>
                  </a:lnTo>
                  <a:lnTo>
                    <a:pt x="248412" y="0"/>
                  </a:lnTo>
                  <a:lnTo>
                    <a:pt x="426720" y="178308"/>
                  </a:lnTo>
                  <a:lnTo>
                    <a:pt x="248412" y="356616"/>
                  </a:lnTo>
                  <a:lnTo>
                    <a:pt x="248412" y="267462"/>
                  </a:lnTo>
                  <a:lnTo>
                    <a:pt x="0" y="267462"/>
                  </a:lnTo>
                  <a:lnTo>
                    <a:pt x="0" y="89154"/>
                  </a:lnTo>
                  <a:close/>
                </a:path>
              </a:pathLst>
            </a:custGeom>
            <a:ln w="12192">
              <a:solidFill>
                <a:srgbClr val="0D15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676" y="2772156"/>
              <a:ext cx="733043" cy="9738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0951" y="3945636"/>
              <a:ext cx="866035" cy="8675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6464" y="1641348"/>
              <a:ext cx="1098803" cy="9753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75459" y="3110484"/>
              <a:ext cx="546100" cy="635635"/>
            </a:xfrm>
            <a:custGeom>
              <a:avLst/>
              <a:gdLst/>
              <a:ahLst/>
              <a:cxnLst/>
              <a:rect l="l" t="t" r="r" b="b"/>
              <a:pathLst>
                <a:path w="546100" h="635635">
                  <a:moveTo>
                    <a:pt x="354456" y="0"/>
                  </a:moveTo>
                  <a:lnTo>
                    <a:pt x="0" y="0"/>
                  </a:lnTo>
                  <a:lnTo>
                    <a:pt x="0" y="635507"/>
                  </a:lnTo>
                  <a:lnTo>
                    <a:pt x="354456" y="635507"/>
                  </a:lnTo>
                  <a:lnTo>
                    <a:pt x="354456" y="385952"/>
                  </a:lnTo>
                  <a:lnTo>
                    <a:pt x="409194" y="385952"/>
                  </a:lnTo>
                  <a:lnTo>
                    <a:pt x="409194" y="454151"/>
                  </a:lnTo>
                  <a:lnTo>
                    <a:pt x="545591" y="317753"/>
                  </a:lnTo>
                  <a:lnTo>
                    <a:pt x="409194" y="181355"/>
                  </a:lnTo>
                  <a:lnTo>
                    <a:pt x="409194" y="249554"/>
                  </a:lnTo>
                  <a:lnTo>
                    <a:pt x="354456" y="249554"/>
                  </a:lnTo>
                  <a:lnTo>
                    <a:pt x="35445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5459" y="3110484"/>
              <a:ext cx="546100" cy="635635"/>
            </a:xfrm>
            <a:custGeom>
              <a:avLst/>
              <a:gdLst/>
              <a:ahLst/>
              <a:cxnLst/>
              <a:rect l="l" t="t" r="r" b="b"/>
              <a:pathLst>
                <a:path w="546100" h="635635">
                  <a:moveTo>
                    <a:pt x="0" y="0"/>
                  </a:moveTo>
                  <a:lnTo>
                    <a:pt x="354456" y="0"/>
                  </a:lnTo>
                  <a:lnTo>
                    <a:pt x="354456" y="249554"/>
                  </a:lnTo>
                  <a:lnTo>
                    <a:pt x="409194" y="249554"/>
                  </a:lnTo>
                  <a:lnTo>
                    <a:pt x="409194" y="181355"/>
                  </a:lnTo>
                  <a:lnTo>
                    <a:pt x="545591" y="317753"/>
                  </a:lnTo>
                  <a:lnTo>
                    <a:pt x="409194" y="454151"/>
                  </a:lnTo>
                  <a:lnTo>
                    <a:pt x="409194" y="385952"/>
                  </a:lnTo>
                  <a:lnTo>
                    <a:pt x="354456" y="385952"/>
                  </a:lnTo>
                  <a:lnTo>
                    <a:pt x="354456" y="635507"/>
                  </a:lnTo>
                  <a:lnTo>
                    <a:pt x="0" y="6355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7952" y="3474758"/>
              <a:ext cx="897433" cy="102243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124699" y="3456432"/>
              <a:ext cx="1043940" cy="1091565"/>
            </a:xfrm>
            <a:custGeom>
              <a:avLst/>
              <a:gdLst/>
              <a:ahLst/>
              <a:cxnLst/>
              <a:rect l="l" t="t" r="r" b="b"/>
              <a:pathLst>
                <a:path w="1043940" h="1091564">
                  <a:moveTo>
                    <a:pt x="0" y="1091183"/>
                  </a:moveTo>
                  <a:lnTo>
                    <a:pt x="1043940" y="1091183"/>
                  </a:lnTo>
                  <a:lnTo>
                    <a:pt x="1043940" y="0"/>
                  </a:lnTo>
                  <a:lnTo>
                    <a:pt x="0" y="0"/>
                  </a:lnTo>
                  <a:lnTo>
                    <a:pt x="0" y="1091183"/>
                  </a:lnTo>
                  <a:close/>
                </a:path>
              </a:pathLst>
            </a:custGeom>
            <a:ln w="9144">
              <a:solidFill>
                <a:srgbClr val="1F20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3711" y="2849880"/>
              <a:ext cx="1232916" cy="9890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359140" y="2845308"/>
              <a:ext cx="1242060" cy="998219"/>
            </a:xfrm>
            <a:custGeom>
              <a:avLst/>
              <a:gdLst/>
              <a:ahLst/>
              <a:cxnLst/>
              <a:rect l="l" t="t" r="r" b="b"/>
              <a:pathLst>
                <a:path w="1242059" h="998220">
                  <a:moveTo>
                    <a:pt x="0" y="998220"/>
                  </a:moveTo>
                  <a:lnTo>
                    <a:pt x="1242059" y="99822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998220"/>
                  </a:lnTo>
                  <a:close/>
                </a:path>
              </a:pathLst>
            </a:custGeom>
            <a:ln w="9144">
              <a:solidFill>
                <a:srgbClr val="1F20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31607" y="2135124"/>
              <a:ext cx="214884" cy="2286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531607" y="2135124"/>
              <a:ext cx="215265" cy="228600"/>
            </a:xfrm>
            <a:custGeom>
              <a:avLst/>
              <a:gdLst/>
              <a:ahLst/>
              <a:cxnLst/>
              <a:rect l="l" t="t" r="r" b="b"/>
              <a:pathLst>
                <a:path w="215265" h="228600">
                  <a:moveTo>
                    <a:pt x="0" y="114300"/>
                  </a:moveTo>
                  <a:lnTo>
                    <a:pt x="8447" y="69812"/>
                  </a:lnTo>
                  <a:lnTo>
                    <a:pt x="31480" y="33480"/>
                  </a:lnTo>
                  <a:lnTo>
                    <a:pt x="65633" y="8983"/>
                  </a:lnTo>
                  <a:lnTo>
                    <a:pt x="107442" y="0"/>
                  </a:lnTo>
                  <a:lnTo>
                    <a:pt x="149250" y="8983"/>
                  </a:lnTo>
                  <a:lnTo>
                    <a:pt x="183403" y="33480"/>
                  </a:lnTo>
                  <a:lnTo>
                    <a:pt x="206436" y="69812"/>
                  </a:lnTo>
                  <a:lnTo>
                    <a:pt x="214884" y="114300"/>
                  </a:lnTo>
                  <a:lnTo>
                    <a:pt x="206436" y="158787"/>
                  </a:lnTo>
                  <a:lnTo>
                    <a:pt x="183403" y="195119"/>
                  </a:lnTo>
                  <a:lnTo>
                    <a:pt x="149250" y="219616"/>
                  </a:lnTo>
                  <a:lnTo>
                    <a:pt x="107442" y="228600"/>
                  </a:lnTo>
                  <a:lnTo>
                    <a:pt x="65633" y="219616"/>
                  </a:lnTo>
                  <a:lnTo>
                    <a:pt x="31480" y="195119"/>
                  </a:lnTo>
                  <a:lnTo>
                    <a:pt x="8447" y="158787"/>
                  </a:lnTo>
                  <a:lnTo>
                    <a:pt x="0" y="114300"/>
                  </a:lnTo>
                  <a:close/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20711" y="2506980"/>
              <a:ext cx="214884" cy="2301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14616" y="2500884"/>
              <a:ext cx="227076" cy="24231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28787" y="2506980"/>
              <a:ext cx="214883" cy="2301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828787" y="2506980"/>
              <a:ext cx="215265" cy="230504"/>
            </a:xfrm>
            <a:custGeom>
              <a:avLst/>
              <a:gdLst/>
              <a:ahLst/>
              <a:cxnLst/>
              <a:rect l="l" t="t" r="r" b="b"/>
              <a:pathLst>
                <a:path w="215265" h="230505">
                  <a:moveTo>
                    <a:pt x="0" y="115062"/>
                  </a:moveTo>
                  <a:lnTo>
                    <a:pt x="8447" y="70294"/>
                  </a:lnTo>
                  <a:lnTo>
                    <a:pt x="31480" y="33718"/>
                  </a:lnTo>
                  <a:lnTo>
                    <a:pt x="65633" y="9048"/>
                  </a:lnTo>
                  <a:lnTo>
                    <a:pt x="107441" y="0"/>
                  </a:lnTo>
                  <a:lnTo>
                    <a:pt x="149250" y="9048"/>
                  </a:lnTo>
                  <a:lnTo>
                    <a:pt x="183403" y="33718"/>
                  </a:lnTo>
                  <a:lnTo>
                    <a:pt x="206436" y="70294"/>
                  </a:lnTo>
                  <a:lnTo>
                    <a:pt x="214883" y="115062"/>
                  </a:lnTo>
                  <a:lnTo>
                    <a:pt x="206436" y="159829"/>
                  </a:lnTo>
                  <a:lnTo>
                    <a:pt x="183403" y="196405"/>
                  </a:lnTo>
                  <a:lnTo>
                    <a:pt x="149250" y="221075"/>
                  </a:lnTo>
                  <a:lnTo>
                    <a:pt x="107441" y="230124"/>
                  </a:lnTo>
                  <a:lnTo>
                    <a:pt x="65633" y="221075"/>
                  </a:lnTo>
                  <a:lnTo>
                    <a:pt x="31480" y="196405"/>
                  </a:lnTo>
                  <a:lnTo>
                    <a:pt x="8447" y="159829"/>
                  </a:lnTo>
                  <a:lnTo>
                    <a:pt x="0" y="115062"/>
                  </a:lnTo>
                  <a:close/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46492" y="2883408"/>
              <a:ext cx="214883" cy="2301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0395" y="2877312"/>
              <a:ext cx="227075" cy="2423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43671" y="2883408"/>
              <a:ext cx="214883" cy="23012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37576" y="2877312"/>
              <a:ext cx="227075" cy="2423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39583" y="2883408"/>
              <a:ext cx="214884" cy="23012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3487" y="2877312"/>
              <a:ext cx="227076" cy="24231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33259" y="2883408"/>
              <a:ext cx="214884" cy="23012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27164" y="2877312"/>
              <a:ext cx="227076" cy="24231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152894" y="2309622"/>
              <a:ext cx="999490" cy="688975"/>
            </a:xfrm>
            <a:custGeom>
              <a:avLst/>
              <a:gdLst/>
              <a:ahLst/>
              <a:cxnLst/>
              <a:rect l="l" t="t" r="r" b="b"/>
              <a:pathLst>
                <a:path w="999490" h="688975">
                  <a:moveTo>
                    <a:pt x="562355" y="21336"/>
                  </a:moveTo>
                  <a:lnTo>
                    <a:pt x="707898" y="231520"/>
                  </a:lnTo>
                </a:path>
                <a:path w="999490" h="688975">
                  <a:moveTo>
                    <a:pt x="433070" y="0"/>
                  </a:moveTo>
                  <a:lnTo>
                    <a:pt x="187451" y="298576"/>
                  </a:lnTo>
                </a:path>
                <a:path w="999490" h="688975">
                  <a:moveTo>
                    <a:pt x="850391" y="393191"/>
                  </a:moveTo>
                  <a:lnTo>
                    <a:pt x="999235" y="671829"/>
                  </a:lnTo>
                </a:path>
                <a:path w="999490" h="688975">
                  <a:moveTo>
                    <a:pt x="756284" y="393191"/>
                  </a:moveTo>
                  <a:lnTo>
                    <a:pt x="702563" y="688720"/>
                  </a:lnTo>
                </a:path>
                <a:path w="999490" h="688975">
                  <a:moveTo>
                    <a:pt x="198120" y="393191"/>
                  </a:moveTo>
                  <a:lnTo>
                    <a:pt x="299847" y="671829"/>
                  </a:lnTo>
                </a:path>
                <a:path w="999490" h="688975">
                  <a:moveTo>
                    <a:pt x="165480" y="312419"/>
                  </a:moveTo>
                  <a:lnTo>
                    <a:pt x="0" y="665861"/>
                  </a:lnTo>
                </a:path>
              </a:pathLst>
            </a:custGeom>
            <a:ln w="28956">
              <a:solidFill>
                <a:srgbClr val="1F20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840468" y="3250692"/>
              <a:ext cx="426720" cy="356870"/>
            </a:xfrm>
            <a:custGeom>
              <a:avLst/>
              <a:gdLst/>
              <a:ahLst/>
              <a:cxnLst/>
              <a:rect l="l" t="t" r="r" b="b"/>
              <a:pathLst>
                <a:path w="426720" h="356870">
                  <a:moveTo>
                    <a:pt x="248411" y="0"/>
                  </a:moveTo>
                  <a:lnTo>
                    <a:pt x="248411" y="89154"/>
                  </a:lnTo>
                  <a:lnTo>
                    <a:pt x="0" y="89154"/>
                  </a:lnTo>
                  <a:lnTo>
                    <a:pt x="0" y="267462"/>
                  </a:lnTo>
                  <a:lnTo>
                    <a:pt x="248411" y="267462"/>
                  </a:lnTo>
                  <a:lnTo>
                    <a:pt x="248411" y="356616"/>
                  </a:lnTo>
                  <a:lnTo>
                    <a:pt x="426720" y="178308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131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840468" y="3250692"/>
              <a:ext cx="426720" cy="356870"/>
            </a:xfrm>
            <a:custGeom>
              <a:avLst/>
              <a:gdLst/>
              <a:ahLst/>
              <a:cxnLst/>
              <a:rect l="l" t="t" r="r" b="b"/>
              <a:pathLst>
                <a:path w="426720" h="356870">
                  <a:moveTo>
                    <a:pt x="0" y="89154"/>
                  </a:moveTo>
                  <a:lnTo>
                    <a:pt x="248411" y="89154"/>
                  </a:lnTo>
                  <a:lnTo>
                    <a:pt x="248411" y="0"/>
                  </a:lnTo>
                  <a:lnTo>
                    <a:pt x="426720" y="178308"/>
                  </a:lnTo>
                  <a:lnTo>
                    <a:pt x="248411" y="356616"/>
                  </a:lnTo>
                  <a:lnTo>
                    <a:pt x="248411" y="267462"/>
                  </a:lnTo>
                  <a:lnTo>
                    <a:pt x="0" y="267462"/>
                  </a:lnTo>
                  <a:lnTo>
                    <a:pt x="0" y="89154"/>
                  </a:lnTo>
                  <a:close/>
                </a:path>
              </a:pathLst>
            </a:custGeom>
            <a:ln w="12192">
              <a:solidFill>
                <a:srgbClr val="0D15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25901" y="4804409"/>
            <a:ext cx="97599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1E63"/>
                </a:solidFill>
                <a:latin typeface="Arial"/>
                <a:cs typeface="Arial"/>
              </a:rPr>
              <a:t>Data 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Pre- </a:t>
            </a:r>
            <a:r>
              <a:rPr sz="1400" b="1" spc="5" dirty="0">
                <a:solidFill>
                  <a:srgbClr val="131E6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31E63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solidFill>
                  <a:srgbClr val="131E63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cessing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78400" y="4804409"/>
            <a:ext cx="7975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Variable </a:t>
            </a:r>
            <a:r>
              <a:rPr sz="1400" b="1" spc="-375" dirty="0">
                <a:solidFill>
                  <a:srgbClr val="131E6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select</a:t>
            </a:r>
            <a:r>
              <a:rPr sz="1400" b="1" spc="-10" dirty="0">
                <a:solidFill>
                  <a:srgbClr val="131E63"/>
                </a:solidFill>
                <a:latin typeface="Arial"/>
                <a:cs typeface="Arial"/>
              </a:rPr>
              <a:t>io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3844" y="3826890"/>
            <a:ext cx="916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1E63"/>
                </a:solidFill>
                <a:latin typeface="Arial"/>
                <a:cs typeface="Arial"/>
              </a:rPr>
              <a:t>Databases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99005" y="2686938"/>
            <a:ext cx="5289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131E63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131E63"/>
                </a:solidFill>
                <a:latin typeface="Arial"/>
                <a:cs typeface="Arial"/>
              </a:rPr>
              <a:t>ou</a:t>
            </a: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24380" y="4893055"/>
            <a:ext cx="9531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1E63"/>
                </a:solidFill>
                <a:latin typeface="Arial"/>
                <a:cs typeface="Arial"/>
              </a:rPr>
              <a:t>Third</a:t>
            </a:r>
            <a:r>
              <a:rPr sz="1400" b="1" spc="-80" dirty="0">
                <a:solidFill>
                  <a:srgbClr val="131E6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1E63"/>
                </a:solidFill>
                <a:latin typeface="Arial"/>
                <a:cs typeface="Arial"/>
              </a:rPr>
              <a:t>party </a:t>
            </a:r>
            <a:r>
              <a:rPr sz="1400" b="1" spc="-375" dirty="0">
                <a:solidFill>
                  <a:srgbClr val="131E6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31E63"/>
                </a:solidFill>
                <a:latin typeface="Arial"/>
                <a:cs typeface="Arial"/>
              </a:rPr>
              <a:t>APIs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8">
            <a:extLst>
              <a:ext uri="{FF2B5EF4-FFF2-40B4-BE49-F238E27FC236}">
                <a16:creationId xmlns:a16="http://schemas.microsoft.com/office/drawing/2014/main" id="{84F09373-53D9-46F3-B745-AE756D0C9C32}"/>
              </a:ext>
            </a:extLst>
          </p:cNvPr>
          <p:cNvSpPr txBox="1"/>
          <p:nvPr/>
        </p:nvSpPr>
        <p:spPr>
          <a:xfrm>
            <a:off x="10336565" y="4686655"/>
            <a:ext cx="14973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spcBef>
                <a:spcPts val="100"/>
              </a:spcBef>
            </a:pPr>
            <a:r>
              <a:rPr sz="1400" b="1" dirty="0">
                <a:solidFill>
                  <a:srgbClr val="131E63"/>
                </a:solidFill>
                <a:latin typeface="Arial"/>
                <a:cs typeface="Arial"/>
              </a:rPr>
              <a:t>Model building  Business uplift  evaluation</a:t>
            </a:r>
          </a:p>
        </p:txBody>
      </p:sp>
      <p:pic>
        <p:nvPicPr>
          <p:cNvPr id="66" name="object 57">
            <a:extLst>
              <a:ext uri="{FF2B5EF4-FFF2-40B4-BE49-F238E27FC236}">
                <a16:creationId xmlns:a16="http://schemas.microsoft.com/office/drawing/2014/main" id="{26D48CD7-3E80-4D9A-8B00-0BB9DFA0539D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634747" y="2758022"/>
            <a:ext cx="772385" cy="12655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4704453-65EB-4EAF-AF39-68BCB5E73953}"/>
              </a:ext>
            </a:extLst>
          </p:cNvPr>
          <p:cNvGrpSpPr/>
          <p:nvPr/>
        </p:nvGrpSpPr>
        <p:grpSpPr>
          <a:xfrm>
            <a:off x="573735" y="1431217"/>
            <a:ext cx="10026295" cy="4291979"/>
            <a:chOff x="2121508" y="1213103"/>
            <a:chExt cx="10026295" cy="4291979"/>
          </a:xfrm>
        </p:grpSpPr>
        <p:grpSp>
          <p:nvGrpSpPr>
            <p:cNvPr id="3" name="object 3"/>
            <p:cNvGrpSpPr/>
            <p:nvPr/>
          </p:nvGrpSpPr>
          <p:grpSpPr>
            <a:xfrm>
              <a:off x="4237990" y="1546378"/>
              <a:ext cx="5531485" cy="2674620"/>
              <a:chOff x="4237990" y="1546378"/>
              <a:chExt cx="5531485" cy="2674620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44272" y="1546378"/>
                <a:ext cx="1224998" cy="1328309"/>
              </a:xfrm>
              <a:prstGeom prst="rect">
                <a:avLst/>
              </a:prstGeom>
            </p:spPr>
          </p:pic>
          <p:pic>
            <p:nvPicPr>
              <p:cNvPr id="5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79287" y="3065266"/>
                <a:ext cx="1046774" cy="115522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4244340" y="2938272"/>
                <a:ext cx="1493520" cy="690880"/>
              </a:xfrm>
              <a:custGeom>
                <a:avLst/>
                <a:gdLst/>
                <a:ahLst/>
                <a:cxnLst/>
                <a:rect l="l" t="t" r="r" b="b"/>
                <a:pathLst>
                  <a:path w="1493520" h="690879">
                    <a:moveTo>
                      <a:pt x="1378458" y="0"/>
                    </a:moveTo>
                    <a:lnTo>
                      <a:pt x="115062" y="0"/>
                    </a:lnTo>
                    <a:lnTo>
                      <a:pt x="70294" y="9048"/>
                    </a:lnTo>
                    <a:lnTo>
                      <a:pt x="33718" y="33718"/>
                    </a:lnTo>
                    <a:lnTo>
                      <a:pt x="9048" y="70294"/>
                    </a:lnTo>
                    <a:lnTo>
                      <a:pt x="0" y="115062"/>
                    </a:lnTo>
                    <a:lnTo>
                      <a:pt x="0" y="575310"/>
                    </a:lnTo>
                    <a:lnTo>
                      <a:pt x="9048" y="620077"/>
                    </a:lnTo>
                    <a:lnTo>
                      <a:pt x="33718" y="656653"/>
                    </a:lnTo>
                    <a:lnTo>
                      <a:pt x="70294" y="681323"/>
                    </a:lnTo>
                    <a:lnTo>
                      <a:pt x="115062" y="690371"/>
                    </a:lnTo>
                    <a:lnTo>
                      <a:pt x="1378458" y="690371"/>
                    </a:lnTo>
                    <a:lnTo>
                      <a:pt x="1423225" y="681323"/>
                    </a:lnTo>
                    <a:lnTo>
                      <a:pt x="1459801" y="656653"/>
                    </a:lnTo>
                    <a:lnTo>
                      <a:pt x="1484471" y="620077"/>
                    </a:lnTo>
                    <a:lnTo>
                      <a:pt x="1493520" y="575310"/>
                    </a:lnTo>
                    <a:lnTo>
                      <a:pt x="1493520" y="115062"/>
                    </a:lnTo>
                    <a:lnTo>
                      <a:pt x="1484471" y="70294"/>
                    </a:lnTo>
                    <a:lnTo>
                      <a:pt x="1459801" y="33718"/>
                    </a:lnTo>
                    <a:lnTo>
                      <a:pt x="1423225" y="9048"/>
                    </a:lnTo>
                    <a:lnTo>
                      <a:pt x="1378458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244340" y="2938272"/>
                <a:ext cx="1493520" cy="690880"/>
              </a:xfrm>
              <a:custGeom>
                <a:avLst/>
                <a:gdLst/>
                <a:ahLst/>
                <a:cxnLst/>
                <a:rect l="l" t="t" r="r" b="b"/>
                <a:pathLst>
                  <a:path w="1493520" h="690879">
                    <a:moveTo>
                      <a:pt x="0" y="115062"/>
                    </a:moveTo>
                    <a:lnTo>
                      <a:pt x="9048" y="70294"/>
                    </a:lnTo>
                    <a:lnTo>
                      <a:pt x="33718" y="33718"/>
                    </a:lnTo>
                    <a:lnTo>
                      <a:pt x="70294" y="9048"/>
                    </a:lnTo>
                    <a:lnTo>
                      <a:pt x="115062" y="0"/>
                    </a:lnTo>
                    <a:lnTo>
                      <a:pt x="1378458" y="0"/>
                    </a:lnTo>
                    <a:lnTo>
                      <a:pt x="1423225" y="9048"/>
                    </a:lnTo>
                    <a:lnTo>
                      <a:pt x="1459801" y="33718"/>
                    </a:lnTo>
                    <a:lnTo>
                      <a:pt x="1484471" y="70294"/>
                    </a:lnTo>
                    <a:lnTo>
                      <a:pt x="1493520" y="115062"/>
                    </a:lnTo>
                    <a:lnTo>
                      <a:pt x="1493520" y="575310"/>
                    </a:lnTo>
                    <a:lnTo>
                      <a:pt x="1484471" y="620077"/>
                    </a:lnTo>
                    <a:lnTo>
                      <a:pt x="1459801" y="656653"/>
                    </a:lnTo>
                    <a:lnTo>
                      <a:pt x="1423225" y="681323"/>
                    </a:lnTo>
                    <a:lnTo>
                      <a:pt x="1378458" y="690371"/>
                    </a:lnTo>
                    <a:lnTo>
                      <a:pt x="115062" y="690371"/>
                    </a:lnTo>
                    <a:lnTo>
                      <a:pt x="70294" y="681323"/>
                    </a:lnTo>
                    <a:lnTo>
                      <a:pt x="33718" y="656653"/>
                    </a:lnTo>
                    <a:lnTo>
                      <a:pt x="9048" y="620077"/>
                    </a:lnTo>
                    <a:lnTo>
                      <a:pt x="0" y="575310"/>
                    </a:lnTo>
                    <a:lnTo>
                      <a:pt x="0" y="115062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" name="object 8"/>
            <p:cNvGrpSpPr/>
            <p:nvPr/>
          </p:nvGrpSpPr>
          <p:grpSpPr>
            <a:xfrm>
              <a:off x="10303764" y="4575442"/>
              <a:ext cx="1844039" cy="929640"/>
              <a:chOff x="10303764" y="4575442"/>
              <a:chExt cx="1844039" cy="929640"/>
            </a:xfrm>
          </p:grpSpPr>
          <p:pic>
            <p:nvPicPr>
              <p:cNvPr id="9" name="object 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65440" y="4575442"/>
                <a:ext cx="1459674" cy="233865"/>
              </a:xfrm>
              <a:prstGeom prst="rect">
                <a:avLst/>
              </a:prstGeom>
            </p:spPr>
          </p:pic>
          <p:pic>
            <p:nvPicPr>
              <p:cNvPr id="10" name="object 10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303764" y="4716779"/>
                <a:ext cx="1844039" cy="513588"/>
              </a:xfrm>
              <a:prstGeom prst="rect">
                <a:avLst/>
              </a:prstGeom>
            </p:spPr>
          </p:pic>
          <p:pic>
            <p:nvPicPr>
              <p:cNvPr id="11" name="object 1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20172" y="4991099"/>
                <a:ext cx="1345692" cy="513588"/>
              </a:xfrm>
              <a:prstGeom prst="rect">
                <a:avLst/>
              </a:prstGeom>
            </p:spPr>
          </p:pic>
        </p:grpSp>
        <p:sp>
          <p:nvSpPr>
            <p:cNvPr id="12" name="object 12"/>
            <p:cNvSpPr txBox="1"/>
            <p:nvPr/>
          </p:nvSpPr>
          <p:spPr>
            <a:xfrm>
              <a:off x="10445622" y="4500117"/>
              <a:ext cx="1497330" cy="84899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1270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Model</a:t>
              </a:r>
              <a:r>
                <a:rPr sz="1800" spc="-75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building </a:t>
              </a:r>
              <a:r>
                <a:rPr sz="1800" spc="-484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Business</a:t>
              </a:r>
              <a:r>
                <a:rPr sz="1800" spc="-65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uplift </a:t>
              </a:r>
              <a:r>
                <a:rPr sz="1800" spc="-484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evaluation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8247888" y="4575442"/>
              <a:ext cx="1946275" cy="929640"/>
              <a:chOff x="8247888" y="4575442"/>
              <a:chExt cx="1946275" cy="929640"/>
            </a:xfrm>
          </p:grpSpPr>
          <p:pic>
            <p:nvPicPr>
              <p:cNvPr id="14" name="object 14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763000" y="4575442"/>
                <a:ext cx="859536" cy="188009"/>
              </a:xfrm>
              <a:prstGeom prst="rect">
                <a:avLst/>
              </a:prstGeom>
            </p:spPr>
          </p:pic>
          <p:pic>
            <p:nvPicPr>
              <p:cNvPr id="15" name="object 15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247888" y="4716779"/>
                <a:ext cx="1946148" cy="513588"/>
              </a:xfrm>
              <a:prstGeom prst="rect">
                <a:avLst/>
              </a:prstGeom>
            </p:spPr>
          </p:pic>
          <p:pic>
            <p:nvPicPr>
              <p:cNvPr id="16" name="object 16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642604" y="4991099"/>
                <a:ext cx="1091183" cy="513588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8390001" y="4500117"/>
              <a:ext cx="1599565" cy="84899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indent="-1905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Machine </a:t>
              </a:r>
              <a:r>
                <a:rPr sz="1800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Learning</a:t>
              </a:r>
              <a:r>
                <a:rPr sz="1800" spc="-55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Model </a:t>
              </a:r>
              <a:r>
                <a:rPr sz="1800" spc="-484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building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2121508" y="4709540"/>
              <a:ext cx="1690370" cy="659765"/>
              <a:chOff x="175260" y="4709540"/>
              <a:chExt cx="1690370" cy="659765"/>
            </a:xfrm>
          </p:grpSpPr>
          <p:pic>
            <p:nvPicPr>
              <p:cNvPr id="19" name="object 19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21035" y="4709540"/>
                <a:ext cx="995592" cy="238451"/>
              </a:xfrm>
              <a:prstGeom prst="rect">
                <a:avLst/>
              </a:prstGeom>
            </p:spPr>
          </p:pic>
          <p:pic>
            <p:nvPicPr>
              <p:cNvPr id="20" name="object 20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5260" y="4855463"/>
                <a:ext cx="1690116" cy="513588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2262732" y="4638802"/>
              <a:ext cx="140843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1905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Gathering </a:t>
              </a:r>
              <a:r>
                <a:rPr sz="1800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Data</a:t>
              </a:r>
              <a:r>
                <a:rPr sz="1800" spc="-65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Sources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2442817" y="1999233"/>
              <a:ext cx="972819" cy="633095"/>
              <a:chOff x="496569" y="1999233"/>
              <a:chExt cx="972819" cy="633095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502919" y="2005583"/>
                <a:ext cx="960119" cy="620395"/>
              </a:xfrm>
              <a:custGeom>
                <a:avLst/>
                <a:gdLst/>
                <a:ahLst/>
                <a:cxnLst/>
                <a:rect l="l" t="t" r="r" b="b"/>
                <a:pathLst>
                  <a:path w="960119" h="620394">
                    <a:moveTo>
                      <a:pt x="856742" y="0"/>
                    </a:moveTo>
                    <a:lnTo>
                      <a:pt x="103378" y="0"/>
                    </a:lnTo>
                    <a:lnTo>
                      <a:pt x="63136" y="8116"/>
                    </a:lnTo>
                    <a:lnTo>
                      <a:pt x="30276" y="30257"/>
                    </a:lnTo>
                    <a:lnTo>
                      <a:pt x="8123" y="63115"/>
                    </a:lnTo>
                    <a:lnTo>
                      <a:pt x="0" y="103377"/>
                    </a:lnTo>
                    <a:lnTo>
                      <a:pt x="0" y="516889"/>
                    </a:lnTo>
                    <a:lnTo>
                      <a:pt x="8123" y="557152"/>
                    </a:lnTo>
                    <a:lnTo>
                      <a:pt x="30276" y="590010"/>
                    </a:lnTo>
                    <a:lnTo>
                      <a:pt x="63136" y="612151"/>
                    </a:lnTo>
                    <a:lnTo>
                      <a:pt x="103378" y="620267"/>
                    </a:lnTo>
                    <a:lnTo>
                      <a:pt x="856742" y="620267"/>
                    </a:lnTo>
                    <a:lnTo>
                      <a:pt x="897004" y="612151"/>
                    </a:lnTo>
                    <a:lnTo>
                      <a:pt x="929862" y="590010"/>
                    </a:lnTo>
                    <a:lnTo>
                      <a:pt x="952003" y="557152"/>
                    </a:lnTo>
                    <a:lnTo>
                      <a:pt x="960119" y="516889"/>
                    </a:lnTo>
                    <a:lnTo>
                      <a:pt x="960119" y="103377"/>
                    </a:lnTo>
                    <a:lnTo>
                      <a:pt x="952003" y="63115"/>
                    </a:lnTo>
                    <a:lnTo>
                      <a:pt x="929862" y="30257"/>
                    </a:lnTo>
                    <a:lnTo>
                      <a:pt x="897004" y="8116"/>
                    </a:lnTo>
                    <a:lnTo>
                      <a:pt x="856742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502919" y="2005583"/>
                <a:ext cx="960119" cy="620395"/>
              </a:xfrm>
              <a:custGeom>
                <a:avLst/>
                <a:gdLst/>
                <a:ahLst/>
                <a:cxnLst/>
                <a:rect l="l" t="t" r="r" b="b"/>
                <a:pathLst>
                  <a:path w="960119" h="620394">
                    <a:moveTo>
                      <a:pt x="0" y="103377"/>
                    </a:moveTo>
                    <a:lnTo>
                      <a:pt x="8123" y="63115"/>
                    </a:lnTo>
                    <a:lnTo>
                      <a:pt x="30276" y="30257"/>
                    </a:lnTo>
                    <a:lnTo>
                      <a:pt x="63136" y="8116"/>
                    </a:lnTo>
                    <a:lnTo>
                      <a:pt x="103378" y="0"/>
                    </a:lnTo>
                    <a:lnTo>
                      <a:pt x="856742" y="0"/>
                    </a:lnTo>
                    <a:lnTo>
                      <a:pt x="897004" y="8116"/>
                    </a:lnTo>
                    <a:lnTo>
                      <a:pt x="929862" y="30257"/>
                    </a:lnTo>
                    <a:lnTo>
                      <a:pt x="952003" y="63115"/>
                    </a:lnTo>
                    <a:lnTo>
                      <a:pt x="960119" y="103377"/>
                    </a:lnTo>
                    <a:lnTo>
                      <a:pt x="960119" y="516889"/>
                    </a:lnTo>
                    <a:lnTo>
                      <a:pt x="952003" y="557152"/>
                    </a:lnTo>
                    <a:lnTo>
                      <a:pt x="929862" y="590010"/>
                    </a:lnTo>
                    <a:lnTo>
                      <a:pt x="897004" y="612151"/>
                    </a:lnTo>
                    <a:lnTo>
                      <a:pt x="856742" y="620267"/>
                    </a:lnTo>
                    <a:lnTo>
                      <a:pt x="103378" y="620267"/>
                    </a:lnTo>
                    <a:lnTo>
                      <a:pt x="63136" y="612151"/>
                    </a:lnTo>
                    <a:lnTo>
                      <a:pt x="30276" y="590010"/>
                    </a:lnTo>
                    <a:lnTo>
                      <a:pt x="8123" y="557152"/>
                    </a:lnTo>
                    <a:lnTo>
                      <a:pt x="0" y="516889"/>
                    </a:lnTo>
                    <a:lnTo>
                      <a:pt x="0" y="103377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" name="object 25"/>
            <p:cNvSpPr txBox="1"/>
            <p:nvPr/>
          </p:nvSpPr>
          <p:spPr>
            <a:xfrm>
              <a:off x="2619652" y="2142235"/>
              <a:ext cx="6223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1800" b="1" spc="-19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1800" b="1" spc="-12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800" b="1" spc="-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8644" y="2717292"/>
              <a:ext cx="219456" cy="25146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449167" y="3084576"/>
              <a:ext cx="960119" cy="645160"/>
            </a:xfrm>
            <a:custGeom>
              <a:avLst/>
              <a:gdLst/>
              <a:ahLst/>
              <a:cxnLst/>
              <a:rect l="l" t="t" r="r" b="b"/>
              <a:pathLst>
                <a:path w="960119" h="645160">
                  <a:moveTo>
                    <a:pt x="852677" y="0"/>
                  </a:moveTo>
                  <a:lnTo>
                    <a:pt x="107442" y="0"/>
                  </a:lnTo>
                  <a:lnTo>
                    <a:pt x="65622" y="8447"/>
                  </a:lnTo>
                  <a:lnTo>
                    <a:pt x="31470" y="31480"/>
                  </a:lnTo>
                  <a:lnTo>
                    <a:pt x="8443" y="65633"/>
                  </a:lnTo>
                  <a:lnTo>
                    <a:pt x="0" y="107441"/>
                  </a:lnTo>
                  <a:lnTo>
                    <a:pt x="0" y="537210"/>
                  </a:lnTo>
                  <a:lnTo>
                    <a:pt x="8443" y="579018"/>
                  </a:lnTo>
                  <a:lnTo>
                    <a:pt x="31470" y="613171"/>
                  </a:lnTo>
                  <a:lnTo>
                    <a:pt x="65622" y="636204"/>
                  </a:lnTo>
                  <a:lnTo>
                    <a:pt x="107442" y="644651"/>
                  </a:lnTo>
                  <a:lnTo>
                    <a:pt x="852677" y="644651"/>
                  </a:lnTo>
                  <a:lnTo>
                    <a:pt x="894486" y="636204"/>
                  </a:lnTo>
                  <a:lnTo>
                    <a:pt x="928639" y="613171"/>
                  </a:lnTo>
                  <a:lnTo>
                    <a:pt x="951672" y="579018"/>
                  </a:lnTo>
                  <a:lnTo>
                    <a:pt x="960119" y="537210"/>
                  </a:lnTo>
                  <a:lnTo>
                    <a:pt x="960119" y="107441"/>
                  </a:lnTo>
                  <a:lnTo>
                    <a:pt x="951672" y="65633"/>
                  </a:lnTo>
                  <a:lnTo>
                    <a:pt x="928639" y="31480"/>
                  </a:lnTo>
                  <a:lnTo>
                    <a:pt x="894486" y="8447"/>
                  </a:lnTo>
                  <a:lnTo>
                    <a:pt x="852677" y="0"/>
                  </a:lnTo>
                  <a:close/>
                </a:path>
              </a:pathLst>
            </a:custGeom>
            <a:solidFill>
              <a:srgbClr val="44C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619652" y="3252978"/>
              <a:ext cx="6223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1800" b="1" spc="-19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1800" b="1" spc="-12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800" b="1" spc="-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384040" y="3006674"/>
              <a:ext cx="1196340" cy="5130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solidFill>
                    <a:srgbClr val="FFFFFF"/>
                  </a:solidFill>
                  <a:latin typeface="Arial"/>
                  <a:cs typeface="Arial"/>
                </a:rPr>
                <a:t>Feature</a:t>
              </a:r>
              <a:endParaRPr sz="160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r>
                <a:rPr sz="1600" b="1" spc="-5" dirty="0">
                  <a:solidFill>
                    <a:srgbClr val="FFFFFF"/>
                  </a:solidFill>
                  <a:latin typeface="Arial"/>
                  <a:cs typeface="Arial"/>
                </a:rPr>
                <a:t>Engineering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512052" y="3104388"/>
              <a:ext cx="1353820" cy="710565"/>
            </a:xfrm>
            <a:custGeom>
              <a:avLst/>
              <a:gdLst/>
              <a:ahLst/>
              <a:cxnLst/>
              <a:rect l="l" t="t" r="r" b="b"/>
              <a:pathLst>
                <a:path w="1353820" h="710564">
                  <a:moveTo>
                    <a:pt x="1234948" y="0"/>
                  </a:moveTo>
                  <a:lnTo>
                    <a:pt x="118364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4" y="710184"/>
                  </a:lnTo>
                  <a:lnTo>
                    <a:pt x="1234948" y="710184"/>
                  </a:lnTo>
                  <a:lnTo>
                    <a:pt x="1281035" y="700887"/>
                  </a:lnTo>
                  <a:lnTo>
                    <a:pt x="1318656" y="675528"/>
                  </a:lnTo>
                  <a:lnTo>
                    <a:pt x="1344015" y="637907"/>
                  </a:lnTo>
                  <a:lnTo>
                    <a:pt x="1353312" y="591819"/>
                  </a:lnTo>
                  <a:lnTo>
                    <a:pt x="1353312" y="118363"/>
                  </a:lnTo>
                  <a:lnTo>
                    <a:pt x="1344015" y="72276"/>
                  </a:lnTo>
                  <a:lnTo>
                    <a:pt x="1318656" y="34655"/>
                  </a:lnTo>
                  <a:lnTo>
                    <a:pt x="1281035" y="9296"/>
                  </a:lnTo>
                  <a:lnTo>
                    <a:pt x="1234948" y="0"/>
                  </a:lnTo>
                  <a:close/>
                </a:path>
              </a:pathLst>
            </a:custGeom>
            <a:solidFill>
              <a:srgbClr val="44C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6721856" y="3180664"/>
              <a:ext cx="926465" cy="51371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9779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solidFill>
                    <a:srgbClr val="FFFFFF"/>
                  </a:solidFill>
                  <a:latin typeface="Arial"/>
                  <a:cs typeface="Arial"/>
                </a:rPr>
                <a:t>Feature</a:t>
              </a:r>
              <a:endParaRPr sz="16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1600" b="1" spc="-5" dirty="0">
                  <a:solidFill>
                    <a:srgbClr val="FFFFFF"/>
                  </a:solidFill>
                  <a:latin typeface="Arial"/>
                  <a:cs typeface="Arial"/>
                </a:rPr>
                <a:t>Selecti</a:t>
              </a:r>
              <a:r>
                <a:rPr sz="1600" b="1" spc="-1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600" b="1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600">
                <a:latin typeface="Arial"/>
                <a:cs typeface="Arial"/>
              </a:endParaRPr>
            </a:p>
          </p:txBody>
        </p:sp>
        <p:grpSp>
          <p:nvGrpSpPr>
            <p:cNvPr id="38" name="object 38"/>
            <p:cNvGrpSpPr/>
            <p:nvPr/>
          </p:nvGrpSpPr>
          <p:grpSpPr>
            <a:xfrm>
              <a:off x="3602736" y="1213103"/>
              <a:ext cx="6850887" cy="3258820"/>
              <a:chOff x="3602736" y="1213103"/>
              <a:chExt cx="6850887" cy="3258820"/>
            </a:xfrm>
          </p:grpSpPr>
          <p:pic>
            <p:nvPicPr>
              <p:cNvPr id="39" name="object 39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87952" y="2005583"/>
                <a:ext cx="1586484" cy="789432"/>
              </a:xfrm>
              <a:prstGeom prst="rect">
                <a:avLst/>
              </a:prstGeom>
            </p:spPr>
          </p:pic>
          <p:sp>
            <p:nvSpPr>
              <p:cNvPr id="40" name="object 40"/>
              <p:cNvSpPr/>
              <p:nvPr/>
            </p:nvSpPr>
            <p:spPr>
              <a:xfrm>
                <a:off x="3602736" y="2638044"/>
                <a:ext cx="492759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08939">
                    <a:moveTo>
                      <a:pt x="288036" y="0"/>
                    </a:moveTo>
                    <a:lnTo>
                      <a:pt x="288036" y="102107"/>
                    </a:lnTo>
                    <a:lnTo>
                      <a:pt x="0" y="102107"/>
                    </a:lnTo>
                    <a:lnTo>
                      <a:pt x="0" y="306323"/>
                    </a:lnTo>
                    <a:lnTo>
                      <a:pt x="288036" y="306323"/>
                    </a:lnTo>
                    <a:lnTo>
                      <a:pt x="288036" y="408431"/>
                    </a:lnTo>
                    <a:lnTo>
                      <a:pt x="492251" y="204215"/>
                    </a:lnTo>
                    <a:lnTo>
                      <a:pt x="288036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3602736" y="2638044"/>
                <a:ext cx="492759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08939">
                    <a:moveTo>
                      <a:pt x="0" y="102107"/>
                    </a:moveTo>
                    <a:lnTo>
                      <a:pt x="288036" y="102107"/>
                    </a:lnTo>
                    <a:lnTo>
                      <a:pt x="288036" y="0"/>
                    </a:lnTo>
                    <a:lnTo>
                      <a:pt x="492251" y="204215"/>
                    </a:lnTo>
                    <a:lnTo>
                      <a:pt x="288036" y="408431"/>
                    </a:lnTo>
                    <a:lnTo>
                      <a:pt x="288036" y="306323"/>
                    </a:lnTo>
                    <a:lnTo>
                      <a:pt x="0" y="306323"/>
                    </a:lnTo>
                    <a:lnTo>
                      <a:pt x="0" y="102107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5900928" y="2638044"/>
                <a:ext cx="490855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0854" h="408939">
                    <a:moveTo>
                      <a:pt x="286512" y="0"/>
                    </a:moveTo>
                    <a:lnTo>
                      <a:pt x="286512" y="102107"/>
                    </a:lnTo>
                    <a:lnTo>
                      <a:pt x="0" y="102107"/>
                    </a:lnTo>
                    <a:lnTo>
                      <a:pt x="0" y="306323"/>
                    </a:lnTo>
                    <a:lnTo>
                      <a:pt x="286512" y="306323"/>
                    </a:lnTo>
                    <a:lnTo>
                      <a:pt x="286512" y="408431"/>
                    </a:lnTo>
                    <a:lnTo>
                      <a:pt x="490727" y="204215"/>
                    </a:lnTo>
                    <a:lnTo>
                      <a:pt x="286512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5900928" y="2638044"/>
                <a:ext cx="490855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0854" h="408939">
                    <a:moveTo>
                      <a:pt x="0" y="102107"/>
                    </a:moveTo>
                    <a:lnTo>
                      <a:pt x="286512" y="102107"/>
                    </a:lnTo>
                    <a:lnTo>
                      <a:pt x="286512" y="0"/>
                    </a:lnTo>
                    <a:lnTo>
                      <a:pt x="490727" y="204215"/>
                    </a:lnTo>
                    <a:lnTo>
                      <a:pt x="286512" y="408431"/>
                    </a:lnTo>
                    <a:lnTo>
                      <a:pt x="286512" y="306323"/>
                    </a:lnTo>
                    <a:lnTo>
                      <a:pt x="0" y="306323"/>
                    </a:lnTo>
                    <a:lnTo>
                      <a:pt x="0" y="102107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3896868" y="1312163"/>
                <a:ext cx="2226945" cy="3159760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3159760">
                    <a:moveTo>
                      <a:pt x="0" y="1579626"/>
                    </a:moveTo>
                    <a:lnTo>
                      <a:pt x="702" y="1522972"/>
                    </a:lnTo>
                    <a:lnTo>
                      <a:pt x="2795" y="1466820"/>
                    </a:lnTo>
                    <a:lnTo>
                      <a:pt x="6254" y="1411203"/>
                    </a:lnTo>
                    <a:lnTo>
                      <a:pt x="11056" y="1356154"/>
                    </a:lnTo>
                    <a:lnTo>
                      <a:pt x="17177" y="1301707"/>
                    </a:lnTo>
                    <a:lnTo>
                      <a:pt x="24593" y="1247896"/>
                    </a:lnTo>
                    <a:lnTo>
                      <a:pt x="33282" y="1194753"/>
                    </a:lnTo>
                    <a:lnTo>
                      <a:pt x="43220" y="1142312"/>
                    </a:lnTo>
                    <a:lnTo>
                      <a:pt x="54382" y="1090607"/>
                    </a:lnTo>
                    <a:lnTo>
                      <a:pt x="66746" y="1039670"/>
                    </a:lnTo>
                    <a:lnTo>
                      <a:pt x="80287" y="989536"/>
                    </a:lnTo>
                    <a:lnTo>
                      <a:pt x="94983" y="940238"/>
                    </a:lnTo>
                    <a:lnTo>
                      <a:pt x="110810" y="891809"/>
                    </a:lnTo>
                    <a:lnTo>
                      <a:pt x="127744" y="844283"/>
                    </a:lnTo>
                    <a:lnTo>
                      <a:pt x="145762" y="797692"/>
                    </a:lnTo>
                    <a:lnTo>
                      <a:pt x="164840" y="752071"/>
                    </a:lnTo>
                    <a:lnTo>
                      <a:pt x="184954" y="707453"/>
                    </a:lnTo>
                    <a:lnTo>
                      <a:pt x="206081" y="663871"/>
                    </a:lnTo>
                    <a:lnTo>
                      <a:pt x="228198" y="621359"/>
                    </a:lnTo>
                    <a:lnTo>
                      <a:pt x="251280" y="579950"/>
                    </a:lnTo>
                    <a:lnTo>
                      <a:pt x="275305" y="539678"/>
                    </a:lnTo>
                    <a:lnTo>
                      <a:pt x="300249" y="500575"/>
                    </a:lnTo>
                    <a:lnTo>
                      <a:pt x="326088" y="462676"/>
                    </a:lnTo>
                    <a:lnTo>
                      <a:pt x="352798" y="426014"/>
                    </a:lnTo>
                    <a:lnTo>
                      <a:pt x="380357" y="390622"/>
                    </a:lnTo>
                    <a:lnTo>
                      <a:pt x="408740" y="356534"/>
                    </a:lnTo>
                    <a:lnTo>
                      <a:pt x="437924" y="323782"/>
                    </a:lnTo>
                    <a:lnTo>
                      <a:pt x="467886" y="292402"/>
                    </a:lnTo>
                    <a:lnTo>
                      <a:pt x="498602" y="262425"/>
                    </a:lnTo>
                    <a:lnTo>
                      <a:pt x="530047" y="233885"/>
                    </a:lnTo>
                    <a:lnTo>
                      <a:pt x="562200" y="206816"/>
                    </a:lnTo>
                    <a:lnTo>
                      <a:pt x="595036" y="181252"/>
                    </a:lnTo>
                    <a:lnTo>
                      <a:pt x="628531" y="157225"/>
                    </a:lnTo>
                    <a:lnTo>
                      <a:pt x="662663" y="134768"/>
                    </a:lnTo>
                    <a:lnTo>
                      <a:pt x="697407" y="113917"/>
                    </a:lnTo>
                    <a:lnTo>
                      <a:pt x="732740" y="94703"/>
                    </a:lnTo>
                    <a:lnTo>
                      <a:pt x="768638" y="77161"/>
                    </a:lnTo>
                    <a:lnTo>
                      <a:pt x="805078" y="61323"/>
                    </a:lnTo>
                    <a:lnTo>
                      <a:pt x="842037" y="47223"/>
                    </a:lnTo>
                    <a:lnTo>
                      <a:pt x="879490" y="34895"/>
                    </a:lnTo>
                    <a:lnTo>
                      <a:pt x="917415" y="24372"/>
                    </a:lnTo>
                    <a:lnTo>
                      <a:pt x="955787" y="15687"/>
                    </a:lnTo>
                    <a:lnTo>
                      <a:pt x="994584" y="8874"/>
                    </a:lnTo>
                    <a:lnTo>
                      <a:pt x="1033780" y="3966"/>
                    </a:lnTo>
                    <a:lnTo>
                      <a:pt x="1073354" y="997"/>
                    </a:lnTo>
                    <a:lnTo>
                      <a:pt x="1113282" y="0"/>
                    </a:lnTo>
                    <a:lnTo>
                      <a:pt x="1153209" y="997"/>
                    </a:lnTo>
                    <a:lnTo>
                      <a:pt x="1192783" y="3966"/>
                    </a:lnTo>
                    <a:lnTo>
                      <a:pt x="1231979" y="8874"/>
                    </a:lnTo>
                    <a:lnTo>
                      <a:pt x="1270776" y="15687"/>
                    </a:lnTo>
                    <a:lnTo>
                      <a:pt x="1309148" y="24372"/>
                    </a:lnTo>
                    <a:lnTo>
                      <a:pt x="1347073" y="34895"/>
                    </a:lnTo>
                    <a:lnTo>
                      <a:pt x="1384526" y="47223"/>
                    </a:lnTo>
                    <a:lnTo>
                      <a:pt x="1421485" y="61323"/>
                    </a:lnTo>
                    <a:lnTo>
                      <a:pt x="1457925" y="77161"/>
                    </a:lnTo>
                    <a:lnTo>
                      <a:pt x="1493823" y="94703"/>
                    </a:lnTo>
                    <a:lnTo>
                      <a:pt x="1529156" y="113917"/>
                    </a:lnTo>
                    <a:lnTo>
                      <a:pt x="1563900" y="134768"/>
                    </a:lnTo>
                    <a:lnTo>
                      <a:pt x="1598032" y="157225"/>
                    </a:lnTo>
                    <a:lnTo>
                      <a:pt x="1631527" y="181252"/>
                    </a:lnTo>
                    <a:lnTo>
                      <a:pt x="1664363" y="206816"/>
                    </a:lnTo>
                    <a:lnTo>
                      <a:pt x="1696516" y="233885"/>
                    </a:lnTo>
                    <a:lnTo>
                      <a:pt x="1727961" y="262425"/>
                    </a:lnTo>
                    <a:lnTo>
                      <a:pt x="1758677" y="292402"/>
                    </a:lnTo>
                    <a:lnTo>
                      <a:pt x="1788639" y="323782"/>
                    </a:lnTo>
                    <a:lnTo>
                      <a:pt x="1817823" y="356534"/>
                    </a:lnTo>
                    <a:lnTo>
                      <a:pt x="1846206" y="390622"/>
                    </a:lnTo>
                    <a:lnTo>
                      <a:pt x="1873765" y="426014"/>
                    </a:lnTo>
                    <a:lnTo>
                      <a:pt x="1900475" y="462676"/>
                    </a:lnTo>
                    <a:lnTo>
                      <a:pt x="1926314" y="500575"/>
                    </a:lnTo>
                    <a:lnTo>
                      <a:pt x="1951258" y="539678"/>
                    </a:lnTo>
                    <a:lnTo>
                      <a:pt x="1975283" y="579950"/>
                    </a:lnTo>
                    <a:lnTo>
                      <a:pt x="1998365" y="621359"/>
                    </a:lnTo>
                    <a:lnTo>
                      <a:pt x="2020482" y="663871"/>
                    </a:lnTo>
                    <a:lnTo>
                      <a:pt x="2041609" y="707453"/>
                    </a:lnTo>
                    <a:lnTo>
                      <a:pt x="2061723" y="752071"/>
                    </a:lnTo>
                    <a:lnTo>
                      <a:pt x="2080801" y="797692"/>
                    </a:lnTo>
                    <a:lnTo>
                      <a:pt x="2098819" y="844283"/>
                    </a:lnTo>
                    <a:lnTo>
                      <a:pt x="2115753" y="891809"/>
                    </a:lnTo>
                    <a:lnTo>
                      <a:pt x="2131580" y="940238"/>
                    </a:lnTo>
                    <a:lnTo>
                      <a:pt x="2146276" y="989536"/>
                    </a:lnTo>
                    <a:lnTo>
                      <a:pt x="2159817" y="1039670"/>
                    </a:lnTo>
                    <a:lnTo>
                      <a:pt x="2172181" y="1090607"/>
                    </a:lnTo>
                    <a:lnTo>
                      <a:pt x="2183343" y="1142312"/>
                    </a:lnTo>
                    <a:lnTo>
                      <a:pt x="2193281" y="1194753"/>
                    </a:lnTo>
                    <a:lnTo>
                      <a:pt x="2201970" y="1247896"/>
                    </a:lnTo>
                    <a:lnTo>
                      <a:pt x="2209386" y="1301707"/>
                    </a:lnTo>
                    <a:lnTo>
                      <a:pt x="2215507" y="1356154"/>
                    </a:lnTo>
                    <a:lnTo>
                      <a:pt x="2220309" y="1411203"/>
                    </a:lnTo>
                    <a:lnTo>
                      <a:pt x="2223768" y="1466820"/>
                    </a:lnTo>
                    <a:lnTo>
                      <a:pt x="2225861" y="1522972"/>
                    </a:lnTo>
                    <a:lnTo>
                      <a:pt x="2226564" y="1579626"/>
                    </a:lnTo>
                    <a:lnTo>
                      <a:pt x="2225861" y="1636279"/>
                    </a:lnTo>
                    <a:lnTo>
                      <a:pt x="2223768" y="1692431"/>
                    </a:lnTo>
                    <a:lnTo>
                      <a:pt x="2220309" y="1748048"/>
                    </a:lnTo>
                    <a:lnTo>
                      <a:pt x="2215507" y="1803097"/>
                    </a:lnTo>
                    <a:lnTo>
                      <a:pt x="2209386" y="1857544"/>
                    </a:lnTo>
                    <a:lnTo>
                      <a:pt x="2201970" y="1911355"/>
                    </a:lnTo>
                    <a:lnTo>
                      <a:pt x="2193281" y="1964498"/>
                    </a:lnTo>
                    <a:lnTo>
                      <a:pt x="2183343" y="2016939"/>
                    </a:lnTo>
                    <a:lnTo>
                      <a:pt x="2172181" y="2068644"/>
                    </a:lnTo>
                    <a:lnTo>
                      <a:pt x="2159817" y="2119581"/>
                    </a:lnTo>
                    <a:lnTo>
                      <a:pt x="2146276" y="2169715"/>
                    </a:lnTo>
                    <a:lnTo>
                      <a:pt x="2131580" y="2219013"/>
                    </a:lnTo>
                    <a:lnTo>
                      <a:pt x="2115753" y="2267442"/>
                    </a:lnTo>
                    <a:lnTo>
                      <a:pt x="2098819" y="2314968"/>
                    </a:lnTo>
                    <a:lnTo>
                      <a:pt x="2080801" y="2361559"/>
                    </a:lnTo>
                    <a:lnTo>
                      <a:pt x="2061723" y="2407180"/>
                    </a:lnTo>
                    <a:lnTo>
                      <a:pt x="2041609" y="2451798"/>
                    </a:lnTo>
                    <a:lnTo>
                      <a:pt x="2020482" y="2495380"/>
                    </a:lnTo>
                    <a:lnTo>
                      <a:pt x="1998365" y="2537892"/>
                    </a:lnTo>
                    <a:lnTo>
                      <a:pt x="1975283" y="2579301"/>
                    </a:lnTo>
                    <a:lnTo>
                      <a:pt x="1951258" y="2619573"/>
                    </a:lnTo>
                    <a:lnTo>
                      <a:pt x="1926314" y="2658676"/>
                    </a:lnTo>
                    <a:lnTo>
                      <a:pt x="1900475" y="2696575"/>
                    </a:lnTo>
                    <a:lnTo>
                      <a:pt x="1873765" y="2733237"/>
                    </a:lnTo>
                    <a:lnTo>
                      <a:pt x="1846206" y="2768629"/>
                    </a:lnTo>
                    <a:lnTo>
                      <a:pt x="1817823" y="2802717"/>
                    </a:lnTo>
                    <a:lnTo>
                      <a:pt x="1788639" y="2835469"/>
                    </a:lnTo>
                    <a:lnTo>
                      <a:pt x="1758677" y="2866849"/>
                    </a:lnTo>
                    <a:lnTo>
                      <a:pt x="1727961" y="2896826"/>
                    </a:lnTo>
                    <a:lnTo>
                      <a:pt x="1696516" y="2925366"/>
                    </a:lnTo>
                    <a:lnTo>
                      <a:pt x="1664363" y="2952435"/>
                    </a:lnTo>
                    <a:lnTo>
                      <a:pt x="1631527" y="2977999"/>
                    </a:lnTo>
                    <a:lnTo>
                      <a:pt x="1598032" y="3002026"/>
                    </a:lnTo>
                    <a:lnTo>
                      <a:pt x="1563900" y="3024483"/>
                    </a:lnTo>
                    <a:lnTo>
                      <a:pt x="1529156" y="3045334"/>
                    </a:lnTo>
                    <a:lnTo>
                      <a:pt x="1493823" y="3064548"/>
                    </a:lnTo>
                    <a:lnTo>
                      <a:pt x="1457925" y="3082090"/>
                    </a:lnTo>
                    <a:lnTo>
                      <a:pt x="1421485" y="3097928"/>
                    </a:lnTo>
                    <a:lnTo>
                      <a:pt x="1384526" y="3112028"/>
                    </a:lnTo>
                    <a:lnTo>
                      <a:pt x="1347073" y="3124356"/>
                    </a:lnTo>
                    <a:lnTo>
                      <a:pt x="1309148" y="3134879"/>
                    </a:lnTo>
                    <a:lnTo>
                      <a:pt x="1270776" y="3143564"/>
                    </a:lnTo>
                    <a:lnTo>
                      <a:pt x="1231979" y="3150377"/>
                    </a:lnTo>
                    <a:lnTo>
                      <a:pt x="1192783" y="3155285"/>
                    </a:lnTo>
                    <a:lnTo>
                      <a:pt x="1153209" y="3158254"/>
                    </a:lnTo>
                    <a:lnTo>
                      <a:pt x="1113282" y="3159252"/>
                    </a:lnTo>
                    <a:lnTo>
                      <a:pt x="1073354" y="3158254"/>
                    </a:lnTo>
                    <a:lnTo>
                      <a:pt x="1033780" y="3155285"/>
                    </a:lnTo>
                    <a:lnTo>
                      <a:pt x="994584" y="3150377"/>
                    </a:lnTo>
                    <a:lnTo>
                      <a:pt x="955787" y="3143564"/>
                    </a:lnTo>
                    <a:lnTo>
                      <a:pt x="917415" y="3134879"/>
                    </a:lnTo>
                    <a:lnTo>
                      <a:pt x="879490" y="3124356"/>
                    </a:lnTo>
                    <a:lnTo>
                      <a:pt x="842037" y="3112028"/>
                    </a:lnTo>
                    <a:lnTo>
                      <a:pt x="805078" y="3097928"/>
                    </a:lnTo>
                    <a:lnTo>
                      <a:pt x="768638" y="3082090"/>
                    </a:lnTo>
                    <a:lnTo>
                      <a:pt x="732740" y="3064548"/>
                    </a:lnTo>
                    <a:lnTo>
                      <a:pt x="697407" y="3045334"/>
                    </a:lnTo>
                    <a:lnTo>
                      <a:pt x="662663" y="3024483"/>
                    </a:lnTo>
                    <a:lnTo>
                      <a:pt x="628531" y="3002026"/>
                    </a:lnTo>
                    <a:lnTo>
                      <a:pt x="595036" y="2977999"/>
                    </a:lnTo>
                    <a:lnTo>
                      <a:pt x="562200" y="2952435"/>
                    </a:lnTo>
                    <a:lnTo>
                      <a:pt x="530047" y="2925366"/>
                    </a:lnTo>
                    <a:lnTo>
                      <a:pt x="498602" y="2896826"/>
                    </a:lnTo>
                    <a:lnTo>
                      <a:pt x="467886" y="2866849"/>
                    </a:lnTo>
                    <a:lnTo>
                      <a:pt x="437924" y="2835469"/>
                    </a:lnTo>
                    <a:lnTo>
                      <a:pt x="408740" y="2802717"/>
                    </a:lnTo>
                    <a:lnTo>
                      <a:pt x="380357" y="2768629"/>
                    </a:lnTo>
                    <a:lnTo>
                      <a:pt x="352798" y="2733237"/>
                    </a:lnTo>
                    <a:lnTo>
                      <a:pt x="326088" y="2696575"/>
                    </a:lnTo>
                    <a:lnTo>
                      <a:pt x="300249" y="2658676"/>
                    </a:lnTo>
                    <a:lnTo>
                      <a:pt x="275305" y="2619573"/>
                    </a:lnTo>
                    <a:lnTo>
                      <a:pt x="251280" y="2579301"/>
                    </a:lnTo>
                    <a:lnTo>
                      <a:pt x="228198" y="2537892"/>
                    </a:lnTo>
                    <a:lnTo>
                      <a:pt x="206081" y="2495380"/>
                    </a:lnTo>
                    <a:lnTo>
                      <a:pt x="184954" y="2451798"/>
                    </a:lnTo>
                    <a:lnTo>
                      <a:pt x="164840" y="2407180"/>
                    </a:lnTo>
                    <a:lnTo>
                      <a:pt x="145762" y="2361559"/>
                    </a:lnTo>
                    <a:lnTo>
                      <a:pt x="127744" y="2314968"/>
                    </a:lnTo>
                    <a:lnTo>
                      <a:pt x="110810" y="2267442"/>
                    </a:lnTo>
                    <a:lnTo>
                      <a:pt x="94983" y="2219013"/>
                    </a:lnTo>
                    <a:lnTo>
                      <a:pt x="80287" y="2169715"/>
                    </a:lnTo>
                    <a:lnTo>
                      <a:pt x="66746" y="2119581"/>
                    </a:lnTo>
                    <a:lnTo>
                      <a:pt x="54382" y="2068644"/>
                    </a:lnTo>
                    <a:lnTo>
                      <a:pt x="43220" y="2016939"/>
                    </a:lnTo>
                    <a:lnTo>
                      <a:pt x="33282" y="1964498"/>
                    </a:lnTo>
                    <a:lnTo>
                      <a:pt x="24593" y="1911355"/>
                    </a:lnTo>
                    <a:lnTo>
                      <a:pt x="17177" y="1857544"/>
                    </a:lnTo>
                    <a:lnTo>
                      <a:pt x="11056" y="1803097"/>
                    </a:lnTo>
                    <a:lnTo>
                      <a:pt x="6254" y="1748048"/>
                    </a:lnTo>
                    <a:lnTo>
                      <a:pt x="2795" y="1692431"/>
                    </a:lnTo>
                    <a:lnTo>
                      <a:pt x="702" y="1636279"/>
                    </a:lnTo>
                    <a:lnTo>
                      <a:pt x="0" y="1579626"/>
                    </a:lnTo>
                    <a:close/>
                  </a:path>
                </a:pathLst>
              </a:custGeom>
              <a:ln w="57912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5" name="object 45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487977" y="1920777"/>
                <a:ext cx="1393144" cy="1059628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7965948" y="2638044"/>
                <a:ext cx="492759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2759" h="408939">
                    <a:moveTo>
                      <a:pt x="288035" y="0"/>
                    </a:moveTo>
                    <a:lnTo>
                      <a:pt x="288035" y="102107"/>
                    </a:lnTo>
                    <a:lnTo>
                      <a:pt x="0" y="102107"/>
                    </a:lnTo>
                    <a:lnTo>
                      <a:pt x="0" y="306323"/>
                    </a:lnTo>
                    <a:lnTo>
                      <a:pt x="288035" y="306323"/>
                    </a:lnTo>
                    <a:lnTo>
                      <a:pt x="288035" y="408431"/>
                    </a:lnTo>
                    <a:lnTo>
                      <a:pt x="492251" y="204215"/>
                    </a:lnTo>
                    <a:lnTo>
                      <a:pt x="288035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7965948" y="2638044"/>
                <a:ext cx="492759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2759" h="408939">
                    <a:moveTo>
                      <a:pt x="0" y="102107"/>
                    </a:moveTo>
                    <a:lnTo>
                      <a:pt x="288035" y="102107"/>
                    </a:lnTo>
                    <a:lnTo>
                      <a:pt x="288035" y="0"/>
                    </a:lnTo>
                    <a:lnTo>
                      <a:pt x="492251" y="204215"/>
                    </a:lnTo>
                    <a:lnTo>
                      <a:pt x="288035" y="408431"/>
                    </a:lnTo>
                    <a:lnTo>
                      <a:pt x="288035" y="306323"/>
                    </a:lnTo>
                    <a:lnTo>
                      <a:pt x="0" y="306323"/>
                    </a:lnTo>
                    <a:lnTo>
                      <a:pt x="0" y="102107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6135624" y="1263395"/>
                <a:ext cx="2226945" cy="3159760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3159760">
                    <a:moveTo>
                      <a:pt x="0" y="1579626"/>
                    </a:moveTo>
                    <a:lnTo>
                      <a:pt x="702" y="1522972"/>
                    </a:lnTo>
                    <a:lnTo>
                      <a:pt x="2795" y="1466820"/>
                    </a:lnTo>
                    <a:lnTo>
                      <a:pt x="6254" y="1411203"/>
                    </a:lnTo>
                    <a:lnTo>
                      <a:pt x="11056" y="1356154"/>
                    </a:lnTo>
                    <a:lnTo>
                      <a:pt x="17177" y="1301707"/>
                    </a:lnTo>
                    <a:lnTo>
                      <a:pt x="24593" y="1247896"/>
                    </a:lnTo>
                    <a:lnTo>
                      <a:pt x="33282" y="1194753"/>
                    </a:lnTo>
                    <a:lnTo>
                      <a:pt x="43220" y="1142312"/>
                    </a:lnTo>
                    <a:lnTo>
                      <a:pt x="54382" y="1090607"/>
                    </a:lnTo>
                    <a:lnTo>
                      <a:pt x="66746" y="1039670"/>
                    </a:lnTo>
                    <a:lnTo>
                      <a:pt x="80287" y="989536"/>
                    </a:lnTo>
                    <a:lnTo>
                      <a:pt x="94983" y="940238"/>
                    </a:lnTo>
                    <a:lnTo>
                      <a:pt x="110810" y="891809"/>
                    </a:lnTo>
                    <a:lnTo>
                      <a:pt x="127744" y="844283"/>
                    </a:lnTo>
                    <a:lnTo>
                      <a:pt x="145762" y="797692"/>
                    </a:lnTo>
                    <a:lnTo>
                      <a:pt x="164840" y="752071"/>
                    </a:lnTo>
                    <a:lnTo>
                      <a:pt x="184954" y="707453"/>
                    </a:lnTo>
                    <a:lnTo>
                      <a:pt x="206081" y="663871"/>
                    </a:lnTo>
                    <a:lnTo>
                      <a:pt x="228198" y="621359"/>
                    </a:lnTo>
                    <a:lnTo>
                      <a:pt x="251280" y="579950"/>
                    </a:lnTo>
                    <a:lnTo>
                      <a:pt x="275305" y="539678"/>
                    </a:lnTo>
                    <a:lnTo>
                      <a:pt x="300249" y="500575"/>
                    </a:lnTo>
                    <a:lnTo>
                      <a:pt x="326088" y="462676"/>
                    </a:lnTo>
                    <a:lnTo>
                      <a:pt x="352798" y="426014"/>
                    </a:lnTo>
                    <a:lnTo>
                      <a:pt x="380357" y="390622"/>
                    </a:lnTo>
                    <a:lnTo>
                      <a:pt x="408740" y="356534"/>
                    </a:lnTo>
                    <a:lnTo>
                      <a:pt x="437924" y="323782"/>
                    </a:lnTo>
                    <a:lnTo>
                      <a:pt x="467886" y="292402"/>
                    </a:lnTo>
                    <a:lnTo>
                      <a:pt x="498602" y="262425"/>
                    </a:lnTo>
                    <a:lnTo>
                      <a:pt x="530047" y="233885"/>
                    </a:lnTo>
                    <a:lnTo>
                      <a:pt x="562200" y="206816"/>
                    </a:lnTo>
                    <a:lnTo>
                      <a:pt x="595036" y="181252"/>
                    </a:lnTo>
                    <a:lnTo>
                      <a:pt x="628531" y="157225"/>
                    </a:lnTo>
                    <a:lnTo>
                      <a:pt x="662663" y="134768"/>
                    </a:lnTo>
                    <a:lnTo>
                      <a:pt x="697407" y="113917"/>
                    </a:lnTo>
                    <a:lnTo>
                      <a:pt x="732740" y="94703"/>
                    </a:lnTo>
                    <a:lnTo>
                      <a:pt x="768638" y="77161"/>
                    </a:lnTo>
                    <a:lnTo>
                      <a:pt x="805078" y="61323"/>
                    </a:lnTo>
                    <a:lnTo>
                      <a:pt x="842037" y="47223"/>
                    </a:lnTo>
                    <a:lnTo>
                      <a:pt x="879490" y="34895"/>
                    </a:lnTo>
                    <a:lnTo>
                      <a:pt x="917415" y="24372"/>
                    </a:lnTo>
                    <a:lnTo>
                      <a:pt x="955787" y="15687"/>
                    </a:lnTo>
                    <a:lnTo>
                      <a:pt x="994584" y="8874"/>
                    </a:lnTo>
                    <a:lnTo>
                      <a:pt x="1033780" y="3966"/>
                    </a:lnTo>
                    <a:lnTo>
                      <a:pt x="1073354" y="997"/>
                    </a:lnTo>
                    <a:lnTo>
                      <a:pt x="1113281" y="0"/>
                    </a:lnTo>
                    <a:lnTo>
                      <a:pt x="1153209" y="997"/>
                    </a:lnTo>
                    <a:lnTo>
                      <a:pt x="1192783" y="3966"/>
                    </a:lnTo>
                    <a:lnTo>
                      <a:pt x="1231979" y="8874"/>
                    </a:lnTo>
                    <a:lnTo>
                      <a:pt x="1270776" y="15687"/>
                    </a:lnTo>
                    <a:lnTo>
                      <a:pt x="1309148" y="24372"/>
                    </a:lnTo>
                    <a:lnTo>
                      <a:pt x="1347073" y="34895"/>
                    </a:lnTo>
                    <a:lnTo>
                      <a:pt x="1384526" y="47223"/>
                    </a:lnTo>
                    <a:lnTo>
                      <a:pt x="1421485" y="61323"/>
                    </a:lnTo>
                    <a:lnTo>
                      <a:pt x="1457925" y="77161"/>
                    </a:lnTo>
                    <a:lnTo>
                      <a:pt x="1493823" y="94703"/>
                    </a:lnTo>
                    <a:lnTo>
                      <a:pt x="1529156" y="113917"/>
                    </a:lnTo>
                    <a:lnTo>
                      <a:pt x="1563900" y="134768"/>
                    </a:lnTo>
                    <a:lnTo>
                      <a:pt x="1598032" y="157225"/>
                    </a:lnTo>
                    <a:lnTo>
                      <a:pt x="1631527" y="181252"/>
                    </a:lnTo>
                    <a:lnTo>
                      <a:pt x="1664363" y="206816"/>
                    </a:lnTo>
                    <a:lnTo>
                      <a:pt x="1696516" y="233885"/>
                    </a:lnTo>
                    <a:lnTo>
                      <a:pt x="1727961" y="262425"/>
                    </a:lnTo>
                    <a:lnTo>
                      <a:pt x="1758677" y="292402"/>
                    </a:lnTo>
                    <a:lnTo>
                      <a:pt x="1788639" y="323782"/>
                    </a:lnTo>
                    <a:lnTo>
                      <a:pt x="1817823" y="356534"/>
                    </a:lnTo>
                    <a:lnTo>
                      <a:pt x="1846206" y="390622"/>
                    </a:lnTo>
                    <a:lnTo>
                      <a:pt x="1873765" y="426014"/>
                    </a:lnTo>
                    <a:lnTo>
                      <a:pt x="1900475" y="462676"/>
                    </a:lnTo>
                    <a:lnTo>
                      <a:pt x="1926314" y="500575"/>
                    </a:lnTo>
                    <a:lnTo>
                      <a:pt x="1951258" y="539678"/>
                    </a:lnTo>
                    <a:lnTo>
                      <a:pt x="1975283" y="579950"/>
                    </a:lnTo>
                    <a:lnTo>
                      <a:pt x="1998365" y="621359"/>
                    </a:lnTo>
                    <a:lnTo>
                      <a:pt x="2020482" y="663871"/>
                    </a:lnTo>
                    <a:lnTo>
                      <a:pt x="2041609" y="707453"/>
                    </a:lnTo>
                    <a:lnTo>
                      <a:pt x="2061723" y="752071"/>
                    </a:lnTo>
                    <a:lnTo>
                      <a:pt x="2080801" y="797692"/>
                    </a:lnTo>
                    <a:lnTo>
                      <a:pt x="2098819" y="844283"/>
                    </a:lnTo>
                    <a:lnTo>
                      <a:pt x="2115753" y="891809"/>
                    </a:lnTo>
                    <a:lnTo>
                      <a:pt x="2131580" y="940238"/>
                    </a:lnTo>
                    <a:lnTo>
                      <a:pt x="2146276" y="989536"/>
                    </a:lnTo>
                    <a:lnTo>
                      <a:pt x="2159817" y="1039670"/>
                    </a:lnTo>
                    <a:lnTo>
                      <a:pt x="2172181" y="1090607"/>
                    </a:lnTo>
                    <a:lnTo>
                      <a:pt x="2183343" y="1142312"/>
                    </a:lnTo>
                    <a:lnTo>
                      <a:pt x="2193281" y="1194753"/>
                    </a:lnTo>
                    <a:lnTo>
                      <a:pt x="2201970" y="1247896"/>
                    </a:lnTo>
                    <a:lnTo>
                      <a:pt x="2209386" y="1301707"/>
                    </a:lnTo>
                    <a:lnTo>
                      <a:pt x="2215507" y="1356154"/>
                    </a:lnTo>
                    <a:lnTo>
                      <a:pt x="2220309" y="1411203"/>
                    </a:lnTo>
                    <a:lnTo>
                      <a:pt x="2223768" y="1466820"/>
                    </a:lnTo>
                    <a:lnTo>
                      <a:pt x="2225861" y="1522972"/>
                    </a:lnTo>
                    <a:lnTo>
                      <a:pt x="2226564" y="1579626"/>
                    </a:lnTo>
                    <a:lnTo>
                      <a:pt x="2225861" y="1636279"/>
                    </a:lnTo>
                    <a:lnTo>
                      <a:pt x="2223768" y="1692431"/>
                    </a:lnTo>
                    <a:lnTo>
                      <a:pt x="2220309" y="1748048"/>
                    </a:lnTo>
                    <a:lnTo>
                      <a:pt x="2215507" y="1803097"/>
                    </a:lnTo>
                    <a:lnTo>
                      <a:pt x="2209386" y="1857544"/>
                    </a:lnTo>
                    <a:lnTo>
                      <a:pt x="2201970" y="1911355"/>
                    </a:lnTo>
                    <a:lnTo>
                      <a:pt x="2193281" y="1964498"/>
                    </a:lnTo>
                    <a:lnTo>
                      <a:pt x="2183343" y="2016939"/>
                    </a:lnTo>
                    <a:lnTo>
                      <a:pt x="2172181" y="2068644"/>
                    </a:lnTo>
                    <a:lnTo>
                      <a:pt x="2159817" y="2119581"/>
                    </a:lnTo>
                    <a:lnTo>
                      <a:pt x="2146276" y="2169715"/>
                    </a:lnTo>
                    <a:lnTo>
                      <a:pt x="2131580" y="2219013"/>
                    </a:lnTo>
                    <a:lnTo>
                      <a:pt x="2115753" y="2267442"/>
                    </a:lnTo>
                    <a:lnTo>
                      <a:pt x="2098819" y="2314968"/>
                    </a:lnTo>
                    <a:lnTo>
                      <a:pt x="2080801" y="2361559"/>
                    </a:lnTo>
                    <a:lnTo>
                      <a:pt x="2061723" y="2407180"/>
                    </a:lnTo>
                    <a:lnTo>
                      <a:pt x="2041609" y="2451798"/>
                    </a:lnTo>
                    <a:lnTo>
                      <a:pt x="2020482" y="2495380"/>
                    </a:lnTo>
                    <a:lnTo>
                      <a:pt x="1998365" y="2537892"/>
                    </a:lnTo>
                    <a:lnTo>
                      <a:pt x="1975283" y="2579301"/>
                    </a:lnTo>
                    <a:lnTo>
                      <a:pt x="1951258" y="2619573"/>
                    </a:lnTo>
                    <a:lnTo>
                      <a:pt x="1926314" y="2658676"/>
                    </a:lnTo>
                    <a:lnTo>
                      <a:pt x="1900475" y="2696575"/>
                    </a:lnTo>
                    <a:lnTo>
                      <a:pt x="1873765" y="2733237"/>
                    </a:lnTo>
                    <a:lnTo>
                      <a:pt x="1846206" y="2768629"/>
                    </a:lnTo>
                    <a:lnTo>
                      <a:pt x="1817823" y="2802717"/>
                    </a:lnTo>
                    <a:lnTo>
                      <a:pt x="1788639" y="2835469"/>
                    </a:lnTo>
                    <a:lnTo>
                      <a:pt x="1758677" y="2866849"/>
                    </a:lnTo>
                    <a:lnTo>
                      <a:pt x="1727961" y="2896826"/>
                    </a:lnTo>
                    <a:lnTo>
                      <a:pt x="1696516" y="2925366"/>
                    </a:lnTo>
                    <a:lnTo>
                      <a:pt x="1664363" y="2952435"/>
                    </a:lnTo>
                    <a:lnTo>
                      <a:pt x="1631527" y="2977999"/>
                    </a:lnTo>
                    <a:lnTo>
                      <a:pt x="1598032" y="3002026"/>
                    </a:lnTo>
                    <a:lnTo>
                      <a:pt x="1563900" y="3024483"/>
                    </a:lnTo>
                    <a:lnTo>
                      <a:pt x="1529156" y="3045334"/>
                    </a:lnTo>
                    <a:lnTo>
                      <a:pt x="1493823" y="3064548"/>
                    </a:lnTo>
                    <a:lnTo>
                      <a:pt x="1457925" y="3082090"/>
                    </a:lnTo>
                    <a:lnTo>
                      <a:pt x="1421485" y="3097928"/>
                    </a:lnTo>
                    <a:lnTo>
                      <a:pt x="1384526" y="3112028"/>
                    </a:lnTo>
                    <a:lnTo>
                      <a:pt x="1347073" y="3124356"/>
                    </a:lnTo>
                    <a:lnTo>
                      <a:pt x="1309148" y="3134879"/>
                    </a:lnTo>
                    <a:lnTo>
                      <a:pt x="1270776" y="3143564"/>
                    </a:lnTo>
                    <a:lnTo>
                      <a:pt x="1231979" y="3150377"/>
                    </a:lnTo>
                    <a:lnTo>
                      <a:pt x="1192783" y="3155285"/>
                    </a:lnTo>
                    <a:lnTo>
                      <a:pt x="1153209" y="3158254"/>
                    </a:lnTo>
                    <a:lnTo>
                      <a:pt x="1113281" y="3159252"/>
                    </a:lnTo>
                    <a:lnTo>
                      <a:pt x="1073354" y="3158254"/>
                    </a:lnTo>
                    <a:lnTo>
                      <a:pt x="1033780" y="3155285"/>
                    </a:lnTo>
                    <a:lnTo>
                      <a:pt x="994584" y="3150377"/>
                    </a:lnTo>
                    <a:lnTo>
                      <a:pt x="955787" y="3143564"/>
                    </a:lnTo>
                    <a:lnTo>
                      <a:pt x="917415" y="3134879"/>
                    </a:lnTo>
                    <a:lnTo>
                      <a:pt x="879490" y="3124356"/>
                    </a:lnTo>
                    <a:lnTo>
                      <a:pt x="842037" y="3112028"/>
                    </a:lnTo>
                    <a:lnTo>
                      <a:pt x="805078" y="3097928"/>
                    </a:lnTo>
                    <a:lnTo>
                      <a:pt x="768638" y="3082090"/>
                    </a:lnTo>
                    <a:lnTo>
                      <a:pt x="732740" y="3064548"/>
                    </a:lnTo>
                    <a:lnTo>
                      <a:pt x="697407" y="3045334"/>
                    </a:lnTo>
                    <a:lnTo>
                      <a:pt x="662663" y="3024483"/>
                    </a:lnTo>
                    <a:lnTo>
                      <a:pt x="628531" y="3002026"/>
                    </a:lnTo>
                    <a:lnTo>
                      <a:pt x="595036" y="2977999"/>
                    </a:lnTo>
                    <a:lnTo>
                      <a:pt x="562200" y="2952435"/>
                    </a:lnTo>
                    <a:lnTo>
                      <a:pt x="530047" y="2925366"/>
                    </a:lnTo>
                    <a:lnTo>
                      <a:pt x="498602" y="2896826"/>
                    </a:lnTo>
                    <a:lnTo>
                      <a:pt x="467886" y="2866849"/>
                    </a:lnTo>
                    <a:lnTo>
                      <a:pt x="437924" y="2835469"/>
                    </a:lnTo>
                    <a:lnTo>
                      <a:pt x="408740" y="2802717"/>
                    </a:lnTo>
                    <a:lnTo>
                      <a:pt x="380357" y="2768629"/>
                    </a:lnTo>
                    <a:lnTo>
                      <a:pt x="352798" y="2733237"/>
                    </a:lnTo>
                    <a:lnTo>
                      <a:pt x="326088" y="2696575"/>
                    </a:lnTo>
                    <a:lnTo>
                      <a:pt x="300249" y="2658676"/>
                    </a:lnTo>
                    <a:lnTo>
                      <a:pt x="275305" y="2619573"/>
                    </a:lnTo>
                    <a:lnTo>
                      <a:pt x="251280" y="2579301"/>
                    </a:lnTo>
                    <a:lnTo>
                      <a:pt x="228198" y="2537892"/>
                    </a:lnTo>
                    <a:lnTo>
                      <a:pt x="206081" y="2495380"/>
                    </a:lnTo>
                    <a:lnTo>
                      <a:pt x="184954" y="2451798"/>
                    </a:lnTo>
                    <a:lnTo>
                      <a:pt x="164840" y="2407180"/>
                    </a:lnTo>
                    <a:lnTo>
                      <a:pt x="145762" y="2361559"/>
                    </a:lnTo>
                    <a:lnTo>
                      <a:pt x="127744" y="2314968"/>
                    </a:lnTo>
                    <a:lnTo>
                      <a:pt x="110810" y="2267442"/>
                    </a:lnTo>
                    <a:lnTo>
                      <a:pt x="94983" y="2219013"/>
                    </a:lnTo>
                    <a:lnTo>
                      <a:pt x="80287" y="2169715"/>
                    </a:lnTo>
                    <a:lnTo>
                      <a:pt x="66746" y="2119581"/>
                    </a:lnTo>
                    <a:lnTo>
                      <a:pt x="54382" y="2068644"/>
                    </a:lnTo>
                    <a:lnTo>
                      <a:pt x="43220" y="2016939"/>
                    </a:lnTo>
                    <a:lnTo>
                      <a:pt x="33282" y="1964498"/>
                    </a:lnTo>
                    <a:lnTo>
                      <a:pt x="24593" y="1911355"/>
                    </a:lnTo>
                    <a:lnTo>
                      <a:pt x="17177" y="1857544"/>
                    </a:lnTo>
                    <a:lnTo>
                      <a:pt x="11056" y="1803097"/>
                    </a:lnTo>
                    <a:lnTo>
                      <a:pt x="6254" y="1748048"/>
                    </a:lnTo>
                    <a:lnTo>
                      <a:pt x="2795" y="1692431"/>
                    </a:lnTo>
                    <a:lnTo>
                      <a:pt x="702" y="1636279"/>
                    </a:lnTo>
                    <a:lnTo>
                      <a:pt x="0" y="1579626"/>
                    </a:lnTo>
                    <a:close/>
                  </a:path>
                </a:pathLst>
              </a:custGeom>
              <a:ln w="57912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9960864" y="2638044"/>
                <a:ext cx="492759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2759" h="408939">
                    <a:moveTo>
                      <a:pt x="288035" y="0"/>
                    </a:moveTo>
                    <a:lnTo>
                      <a:pt x="288035" y="102107"/>
                    </a:lnTo>
                    <a:lnTo>
                      <a:pt x="0" y="102107"/>
                    </a:lnTo>
                    <a:lnTo>
                      <a:pt x="0" y="306323"/>
                    </a:lnTo>
                    <a:lnTo>
                      <a:pt x="288035" y="306323"/>
                    </a:lnTo>
                    <a:lnTo>
                      <a:pt x="288035" y="408431"/>
                    </a:lnTo>
                    <a:lnTo>
                      <a:pt x="492251" y="204215"/>
                    </a:lnTo>
                    <a:lnTo>
                      <a:pt x="288035" y="0"/>
                    </a:lnTo>
                    <a:close/>
                  </a:path>
                </a:pathLst>
              </a:custGeom>
              <a:solidFill>
                <a:srgbClr val="131E6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9960864" y="2638044"/>
                <a:ext cx="492759" cy="408940"/>
              </a:xfrm>
              <a:custGeom>
                <a:avLst/>
                <a:gdLst/>
                <a:ahLst/>
                <a:cxnLst/>
                <a:rect l="l" t="t" r="r" b="b"/>
                <a:pathLst>
                  <a:path w="492759" h="408939">
                    <a:moveTo>
                      <a:pt x="0" y="102107"/>
                    </a:moveTo>
                    <a:lnTo>
                      <a:pt x="288035" y="102107"/>
                    </a:lnTo>
                    <a:lnTo>
                      <a:pt x="288035" y="0"/>
                    </a:lnTo>
                    <a:lnTo>
                      <a:pt x="492251" y="204215"/>
                    </a:lnTo>
                    <a:lnTo>
                      <a:pt x="288035" y="408431"/>
                    </a:lnTo>
                    <a:lnTo>
                      <a:pt x="288035" y="306323"/>
                    </a:lnTo>
                    <a:lnTo>
                      <a:pt x="0" y="306323"/>
                    </a:lnTo>
                    <a:lnTo>
                      <a:pt x="0" y="102107"/>
                    </a:lnTo>
                    <a:close/>
                  </a:path>
                </a:pathLst>
              </a:custGeom>
              <a:ln w="12192">
                <a:solidFill>
                  <a:srgbClr val="0A1246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8193024" y="1213103"/>
                <a:ext cx="2226945" cy="3159760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3159760">
                    <a:moveTo>
                      <a:pt x="0" y="1579626"/>
                    </a:moveTo>
                    <a:lnTo>
                      <a:pt x="702" y="1522972"/>
                    </a:lnTo>
                    <a:lnTo>
                      <a:pt x="2795" y="1466820"/>
                    </a:lnTo>
                    <a:lnTo>
                      <a:pt x="6254" y="1411203"/>
                    </a:lnTo>
                    <a:lnTo>
                      <a:pt x="11056" y="1356154"/>
                    </a:lnTo>
                    <a:lnTo>
                      <a:pt x="17177" y="1301707"/>
                    </a:lnTo>
                    <a:lnTo>
                      <a:pt x="24593" y="1247896"/>
                    </a:lnTo>
                    <a:lnTo>
                      <a:pt x="33282" y="1194753"/>
                    </a:lnTo>
                    <a:lnTo>
                      <a:pt x="43220" y="1142312"/>
                    </a:lnTo>
                    <a:lnTo>
                      <a:pt x="54382" y="1090607"/>
                    </a:lnTo>
                    <a:lnTo>
                      <a:pt x="66746" y="1039670"/>
                    </a:lnTo>
                    <a:lnTo>
                      <a:pt x="80287" y="989536"/>
                    </a:lnTo>
                    <a:lnTo>
                      <a:pt x="94983" y="940238"/>
                    </a:lnTo>
                    <a:lnTo>
                      <a:pt x="110810" y="891809"/>
                    </a:lnTo>
                    <a:lnTo>
                      <a:pt x="127744" y="844283"/>
                    </a:lnTo>
                    <a:lnTo>
                      <a:pt x="145762" y="797692"/>
                    </a:lnTo>
                    <a:lnTo>
                      <a:pt x="164840" y="752071"/>
                    </a:lnTo>
                    <a:lnTo>
                      <a:pt x="184954" y="707453"/>
                    </a:lnTo>
                    <a:lnTo>
                      <a:pt x="206081" y="663871"/>
                    </a:lnTo>
                    <a:lnTo>
                      <a:pt x="228198" y="621359"/>
                    </a:lnTo>
                    <a:lnTo>
                      <a:pt x="251280" y="579950"/>
                    </a:lnTo>
                    <a:lnTo>
                      <a:pt x="275305" y="539678"/>
                    </a:lnTo>
                    <a:lnTo>
                      <a:pt x="300249" y="500575"/>
                    </a:lnTo>
                    <a:lnTo>
                      <a:pt x="326088" y="462676"/>
                    </a:lnTo>
                    <a:lnTo>
                      <a:pt x="352798" y="426014"/>
                    </a:lnTo>
                    <a:lnTo>
                      <a:pt x="380357" y="390622"/>
                    </a:lnTo>
                    <a:lnTo>
                      <a:pt x="408740" y="356534"/>
                    </a:lnTo>
                    <a:lnTo>
                      <a:pt x="437924" y="323782"/>
                    </a:lnTo>
                    <a:lnTo>
                      <a:pt x="467886" y="292402"/>
                    </a:lnTo>
                    <a:lnTo>
                      <a:pt x="498602" y="262425"/>
                    </a:lnTo>
                    <a:lnTo>
                      <a:pt x="530047" y="233885"/>
                    </a:lnTo>
                    <a:lnTo>
                      <a:pt x="562200" y="206816"/>
                    </a:lnTo>
                    <a:lnTo>
                      <a:pt x="595036" y="181252"/>
                    </a:lnTo>
                    <a:lnTo>
                      <a:pt x="628531" y="157225"/>
                    </a:lnTo>
                    <a:lnTo>
                      <a:pt x="662663" y="134768"/>
                    </a:lnTo>
                    <a:lnTo>
                      <a:pt x="697407" y="113917"/>
                    </a:lnTo>
                    <a:lnTo>
                      <a:pt x="732740" y="94703"/>
                    </a:lnTo>
                    <a:lnTo>
                      <a:pt x="768638" y="77161"/>
                    </a:lnTo>
                    <a:lnTo>
                      <a:pt x="805078" y="61323"/>
                    </a:lnTo>
                    <a:lnTo>
                      <a:pt x="842037" y="47223"/>
                    </a:lnTo>
                    <a:lnTo>
                      <a:pt x="879490" y="34895"/>
                    </a:lnTo>
                    <a:lnTo>
                      <a:pt x="917415" y="24372"/>
                    </a:lnTo>
                    <a:lnTo>
                      <a:pt x="955787" y="15687"/>
                    </a:lnTo>
                    <a:lnTo>
                      <a:pt x="994584" y="8874"/>
                    </a:lnTo>
                    <a:lnTo>
                      <a:pt x="1033780" y="3966"/>
                    </a:lnTo>
                    <a:lnTo>
                      <a:pt x="1073354" y="997"/>
                    </a:lnTo>
                    <a:lnTo>
                      <a:pt x="1113281" y="0"/>
                    </a:lnTo>
                    <a:lnTo>
                      <a:pt x="1153209" y="997"/>
                    </a:lnTo>
                    <a:lnTo>
                      <a:pt x="1192783" y="3966"/>
                    </a:lnTo>
                    <a:lnTo>
                      <a:pt x="1231979" y="8874"/>
                    </a:lnTo>
                    <a:lnTo>
                      <a:pt x="1270776" y="15687"/>
                    </a:lnTo>
                    <a:lnTo>
                      <a:pt x="1309148" y="24372"/>
                    </a:lnTo>
                    <a:lnTo>
                      <a:pt x="1347073" y="34895"/>
                    </a:lnTo>
                    <a:lnTo>
                      <a:pt x="1384526" y="47223"/>
                    </a:lnTo>
                    <a:lnTo>
                      <a:pt x="1421485" y="61323"/>
                    </a:lnTo>
                    <a:lnTo>
                      <a:pt x="1457925" y="77161"/>
                    </a:lnTo>
                    <a:lnTo>
                      <a:pt x="1493823" y="94703"/>
                    </a:lnTo>
                    <a:lnTo>
                      <a:pt x="1529156" y="113917"/>
                    </a:lnTo>
                    <a:lnTo>
                      <a:pt x="1563900" y="134768"/>
                    </a:lnTo>
                    <a:lnTo>
                      <a:pt x="1598032" y="157225"/>
                    </a:lnTo>
                    <a:lnTo>
                      <a:pt x="1631527" y="181252"/>
                    </a:lnTo>
                    <a:lnTo>
                      <a:pt x="1664363" y="206816"/>
                    </a:lnTo>
                    <a:lnTo>
                      <a:pt x="1696516" y="233885"/>
                    </a:lnTo>
                    <a:lnTo>
                      <a:pt x="1727961" y="262425"/>
                    </a:lnTo>
                    <a:lnTo>
                      <a:pt x="1758677" y="292402"/>
                    </a:lnTo>
                    <a:lnTo>
                      <a:pt x="1788639" y="323782"/>
                    </a:lnTo>
                    <a:lnTo>
                      <a:pt x="1817823" y="356534"/>
                    </a:lnTo>
                    <a:lnTo>
                      <a:pt x="1846206" y="390622"/>
                    </a:lnTo>
                    <a:lnTo>
                      <a:pt x="1873765" y="426014"/>
                    </a:lnTo>
                    <a:lnTo>
                      <a:pt x="1900475" y="462676"/>
                    </a:lnTo>
                    <a:lnTo>
                      <a:pt x="1926314" y="500575"/>
                    </a:lnTo>
                    <a:lnTo>
                      <a:pt x="1951258" y="539678"/>
                    </a:lnTo>
                    <a:lnTo>
                      <a:pt x="1975283" y="579950"/>
                    </a:lnTo>
                    <a:lnTo>
                      <a:pt x="1998365" y="621359"/>
                    </a:lnTo>
                    <a:lnTo>
                      <a:pt x="2020482" y="663871"/>
                    </a:lnTo>
                    <a:lnTo>
                      <a:pt x="2041609" y="707453"/>
                    </a:lnTo>
                    <a:lnTo>
                      <a:pt x="2061723" y="752071"/>
                    </a:lnTo>
                    <a:lnTo>
                      <a:pt x="2080801" y="797692"/>
                    </a:lnTo>
                    <a:lnTo>
                      <a:pt x="2098819" y="844283"/>
                    </a:lnTo>
                    <a:lnTo>
                      <a:pt x="2115753" y="891809"/>
                    </a:lnTo>
                    <a:lnTo>
                      <a:pt x="2131580" y="940238"/>
                    </a:lnTo>
                    <a:lnTo>
                      <a:pt x="2146276" y="989536"/>
                    </a:lnTo>
                    <a:lnTo>
                      <a:pt x="2159817" y="1039670"/>
                    </a:lnTo>
                    <a:lnTo>
                      <a:pt x="2172181" y="1090607"/>
                    </a:lnTo>
                    <a:lnTo>
                      <a:pt x="2183343" y="1142312"/>
                    </a:lnTo>
                    <a:lnTo>
                      <a:pt x="2193281" y="1194753"/>
                    </a:lnTo>
                    <a:lnTo>
                      <a:pt x="2201970" y="1247896"/>
                    </a:lnTo>
                    <a:lnTo>
                      <a:pt x="2209386" y="1301707"/>
                    </a:lnTo>
                    <a:lnTo>
                      <a:pt x="2215507" y="1356154"/>
                    </a:lnTo>
                    <a:lnTo>
                      <a:pt x="2220309" y="1411203"/>
                    </a:lnTo>
                    <a:lnTo>
                      <a:pt x="2223768" y="1466820"/>
                    </a:lnTo>
                    <a:lnTo>
                      <a:pt x="2225861" y="1522972"/>
                    </a:lnTo>
                    <a:lnTo>
                      <a:pt x="2226564" y="1579626"/>
                    </a:lnTo>
                    <a:lnTo>
                      <a:pt x="2225861" y="1636279"/>
                    </a:lnTo>
                    <a:lnTo>
                      <a:pt x="2223768" y="1692431"/>
                    </a:lnTo>
                    <a:lnTo>
                      <a:pt x="2220309" y="1748048"/>
                    </a:lnTo>
                    <a:lnTo>
                      <a:pt x="2215507" y="1803097"/>
                    </a:lnTo>
                    <a:lnTo>
                      <a:pt x="2209386" y="1857544"/>
                    </a:lnTo>
                    <a:lnTo>
                      <a:pt x="2201970" y="1911355"/>
                    </a:lnTo>
                    <a:lnTo>
                      <a:pt x="2193281" y="1964498"/>
                    </a:lnTo>
                    <a:lnTo>
                      <a:pt x="2183343" y="2016939"/>
                    </a:lnTo>
                    <a:lnTo>
                      <a:pt x="2172181" y="2068644"/>
                    </a:lnTo>
                    <a:lnTo>
                      <a:pt x="2159817" y="2119581"/>
                    </a:lnTo>
                    <a:lnTo>
                      <a:pt x="2146276" y="2169715"/>
                    </a:lnTo>
                    <a:lnTo>
                      <a:pt x="2131580" y="2219013"/>
                    </a:lnTo>
                    <a:lnTo>
                      <a:pt x="2115753" y="2267442"/>
                    </a:lnTo>
                    <a:lnTo>
                      <a:pt x="2098819" y="2314968"/>
                    </a:lnTo>
                    <a:lnTo>
                      <a:pt x="2080801" y="2361559"/>
                    </a:lnTo>
                    <a:lnTo>
                      <a:pt x="2061723" y="2407180"/>
                    </a:lnTo>
                    <a:lnTo>
                      <a:pt x="2041609" y="2451798"/>
                    </a:lnTo>
                    <a:lnTo>
                      <a:pt x="2020482" y="2495380"/>
                    </a:lnTo>
                    <a:lnTo>
                      <a:pt x="1998365" y="2537892"/>
                    </a:lnTo>
                    <a:lnTo>
                      <a:pt x="1975283" y="2579301"/>
                    </a:lnTo>
                    <a:lnTo>
                      <a:pt x="1951258" y="2619573"/>
                    </a:lnTo>
                    <a:lnTo>
                      <a:pt x="1926314" y="2658676"/>
                    </a:lnTo>
                    <a:lnTo>
                      <a:pt x="1900475" y="2696575"/>
                    </a:lnTo>
                    <a:lnTo>
                      <a:pt x="1873765" y="2733237"/>
                    </a:lnTo>
                    <a:lnTo>
                      <a:pt x="1846206" y="2768629"/>
                    </a:lnTo>
                    <a:lnTo>
                      <a:pt x="1817823" y="2802717"/>
                    </a:lnTo>
                    <a:lnTo>
                      <a:pt x="1788639" y="2835469"/>
                    </a:lnTo>
                    <a:lnTo>
                      <a:pt x="1758677" y="2866849"/>
                    </a:lnTo>
                    <a:lnTo>
                      <a:pt x="1727961" y="2896826"/>
                    </a:lnTo>
                    <a:lnTo>
                      <a:pt x="1696516" y="2925366"/>
                    </a:lnTo>
                    <a:lnTo>
                      <a:pt x="1664363" y="2952435"/>
                    </a:lnTo>
                    <a:lnTo>
                      <a:pt x="1631527" y="2977999"/>
                    </a:lnTo>
                    <a:lnTo>
                      <a:pt x="1598032" y="3002026"/>
                    </a:lnTo>
                    <a:lnTo>
                      <a:pt x="1563900" y="3024483"/>
                    </a:lnTo>
                    <a:lnTo>
                      <a:pt x="1529156" y="3045334"/>
                    </a:lnTo>
                    <a:lnTo>
                      <a:pt x="1493823" y="3064548"/>
                    </a:lnTo>
                    <a:lnTo>
                      <a:pt x="1457925" y="3082090"/>
                    </a:lnTo>
                    <a:lnTo>
                      <a:pt x="1421485" y="3097928"/>
                    </a:lnTo>
                    <a:lnTo>
                      <a:pt x="1384526" y="3112028"/>
                    </a:lnTo>
                    <a:lnTo>
                      <a:pt x="1347073" y="3124356"/>
                    </a:lnTo>
                    <a:lnTo>
                      <a:pt x="1309148" y="3134879"/>
                    </a:lnTo>
                    <a:lnTo>
                      <a:pt x="1270776" y="3143564"/>
                    </a:lnTo>
                    <a:lnTo>
                      <a:pt x="1231979" y="3150377"/>
                    </a:lnTo>
                    <a:lnTo>
                      <a:pt x="1192783" y="3155285"/>
                    </a:lnTo>
                    <a:lnTo>
                      <a:pt x="1153209" y="3158254"/>
                    </a:lnTo>
                    <a:lnTo>
                      <a:pt x="1113281" y="3159252"/>
                    </a:lnTo>
                    <a:lnTo>
                      <a:pt x="1073354" y="3158254"/>
                    </a:lnTo>
                    <a:lnTo>
                      <a:pt x="1033780" y="3155285"/>
                    </a:lnTo>
                    <a:lnTo>
                      <a:pt x="994584" y="3150377"/>
                    </a:lnTo>
                    <a:lnTo>
                      <a:pt x="955787" y="3143564"/>
                    </a:lnTo>
                    <a:lnTo>
                      <a:pt x="917415" y="3134879"/>
                    </a:lnTo>
                    <a:lnTo>
                      <a:pt x="879490" y="3124356"/>
                    </a:lnTo>
                    <a:lnTo>
                      <a:pt x="842037" y="3112028"/>
                    </a:lnTo>
                    <a:lnTo>
                      <a:pt x="805078" y="3097928"/>
                    </a:lnTo>
                    <a:lnTo>
                      <a:pt x="768638" y="3082090"/>
                    </a:lnTo>
                    <a:lnTo>
                      <a:pt x="732740" y="3064548"/>
                    </a:lnTo>
                    <a:lnTo>
                      <a:pt x="697407" y="3045334"/>
                    </a:lnTo>
                    <a:lnTo>
                      <a:pt x="662663" y="3024483"/>
                    </a:lnTo>
                    <a:lnTo>
                      <a:pt x="628531" y="3002026"/>
                    </a:lnTo>
                    <a:lnTo>
                      <a:pt x="595036" y="2977999"/>
                    </a:lnTo>
                    <a:lnTo>
                      <a:pt x="562200" y="2952435"/>
                    </a:lnTo>
                    <a:lnTo>
                      <a:pt x="530047" y="2925366"/>
                    </a:lnTo>
                    <a:lnTo>
                      <a:pt x="498602" y="2896826"/>
                    </a:lnTo>
                    <a:lnTo>
                      <a:pt x="467886" y="2866849"/>
                    </a:lnTo>
                    <a:lnTo>
                      <a:pt x="437924" y="2835469"/>
                    </a:lnTo>
                    <a:lnTo>
                      <a:pt x="408740" y="2802717"/>
                    </a:lnTo>
                    <a:lnTo>
                      <a:pt x="380357" y="2768629"/>
                    </a:lnTo>
                    <a:lnTo>
                      <a:pt x="352798" y="2733237"/>
                    </a:lnTo>
                    <a:lnTo>
                      <a:pt x="326088" y="2696575"/>
                    </a:lnTo>
                    <a:lnTo>
                      <a:pt x="300249" y="2658676"/>
                    </a:lnTo>
                    <a:lnTo>
                      <a:pt x="275305" y="2619573"/>
                    </a:lnTo>
                    <a:lnTo>
                      <a:pt x="251280" y="2579301"/>
                    </a:lnTo>
                    <a:lnTo>
                      <a:pt x="228198" y="2537892"/>
                    </a:lnTo>
                    <a:lnTo>
                      <a:pt x="206081" y="2495380"/>
                    </a:lnTo>
                    <a:lnTo>
                      <a:pt x="184954" y="2451798"/>
                    </a:lnTo>
                    <a:lnTo>
                      <a:pt x="164840" y="2407180"/>
                    </a:lnTo>
                    <a:lnTo>
                      <a:pt x="145762" y="2361559"/>
                    </a:lnTo>
                    <a:lnTo>
                      <a:pt x="127744" y="2314968"/>
                    </a:lnTo>
                    <a:lnTo>
                      <a:pt x="110810" y="2267442"/>
                    </a:lnTo>
                    <a:lnTo>
                      <a:pt x="94983" y="2219013"/>
                    </a:lnTo>
                    <a:lnTo>
                      <a:pt x="80287" y="2169715"/>
                    </a:lnTo>
                    <a:lnTo>
                      <a:pt x="66746" y="2119581"/>
                    </a:lnTo>
                    <a:lnTo>
                      <a:pt x="54382" y="2068644"/>
                    </a:lnTo>
                    <a:lnTo>
                      <a:pt x="43220" y="2016939"/>
                    </a:lnTo>
                    <a:lnTo>
                      <a:pt x="33282" y="1964498"/>
                    </a:lnTo>
                    <a:lnTo>
                      <a:pt x="24593" y="1911355"/>
                    </a:lnTo>
                    <a:lnTo>
                      <a:pt x="17177" y="1857544"/>
                    </a:lnTo>
                    <a:lnTo>
                      <a:pt x="11056" y="1803097"/>
                    </a:lnTo>
                    <a:lnTo>
                      <a:pt x="6254" y="1748048"/>
                    </a:lnTo>
                    <a:lnTo>
                      <a:pt x="2795" y="1692431"/>
                    </a:lnTo>
                    <a:lnTo>
                      <a:pt x="702" y="1636279"/>
                    </a:lnTo>
                    <a:lnTo>
                      <a:pt x="0" y="1579626"/>
                    </a:lnTo>
                    <a:close/>
                  </a:path>
                </a:pathLst>
              </a:custGeom>
              <a:ln w="57912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2" name="object 52"/>
            <p:cNvGrpSpPr/>
            <p:nvPr/>
          </p:nvGrpSpPr>
          <p:grpSpPr>
            <a:xfrm>
              <a:off x="4364735" y="4581144"/>
              <a:ext cx="1409700" cy="788035"/>
              <a:chOff x="4364735" y="4581144"/>
              <a:chExt cx="1409700" cy="788035"/>
            </a:xfrm>
          </p:grpSpPr>
          <p:pic>
            <p:nvPicPr>
              <p:cNvPr id="53" name="object 53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587441" y="4714126"/>
                <a:ext cx="897243" cy="188009"/>
              </a:xfrm>
              <a:prstGeom prst="rect">
                <a:avLst/>
              </a:prstGeom>
            </p:spPr>
          </p:pic>
          <p:pic>
            <p:nvPicPr>
              <p:cNvPr id="54" name="object 54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327903" y="4581144"/>
                <a:ext cx="384048" cy="513588"/>
              </a:xfrm>
              <a:prstGeom prst="rect">
                <a:avLst/>
              </a:prstGeom>
            </p:spPr>
          </p:pic>
          <p:pic>
            <p:nvPicPr>
              <p:cNvPr id="55" name="object 55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364735" y="4855464"/>
                <a:ext cx="1409700" cy="513588"/>
              </a:xfrm>
              <a:prstGeom prst="rect">
                <a:avLst/>
              </a:prstGeom>
            </p:spPr>
          </p:pic>
        </p:grpSp>
        <p:sp>
          <p:nvSpPr>
            <p:cNvPr id="56" name="object 56"/>
            <p:cNvSpPr txBox="1"/>
            <p:nvPr/>
          </p:nvSpPr>
          <p:spPr>
            <a:xfrm>
              <a:off x="4505959" y="4638802"/>
              <a:ext cx="112839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223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Data Pre- </a:t>
              </a:r>
              <a:r>
                <a:rPr sz="1800" spc="-490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pr</a:t>
              </a:r>
              <a:r>
                <a:rPr sz="1800" spc="-15" dirty="0">
                  <a:solidFill>
                    <a:srgbClr val="131E63"/>
                  </a:solidFill>
                  <a:latin typeface="Arial"/>
                  <a:cs typeface="Arial"/>
                </a:rPr>
                <a:t>o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cess</a:t>
              </a:r>
              <a:r>
                <a:rPr sz="1800" spc="-15" dirty="0">
                  <a:solidFill>
                    <a:srgbClr val="131E63"/>
                  </a:solidFill>
                  <a:latin typeface="Arial"/>
                  <a:cs typeface="Arial"/>
                </a:rPr>
                <a:t>i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ng</a:t>
              </a:r>
              <a:endParaRPr sz="1800">
                <a:latin typeface="Arial"/>
                <a:cs typeface="Arial"/>
              </a:endParaRPr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31811" y="2204446"/>
              <a:ext cx="772385" cy="1265592"/>
            </a:xfrm>
            <a:prstGeom prst="rect">
              <a:avLst/>
            </a:prstGeom>
          </p:spPr>
        </p:pic>
        <p:grpSp>
          <p:nvGrpSpPr>
            <p:cNvPr id="58" name="object 58"/>
            <p:cNvGrpSpPr/>
            <p:nvPr/>
          </p:nvGrpSpPr>
          <p:grpSpPr>
            <a:xfrm>
              <a:off x="6522719" y="4714126"/>
              <a:ext cx="1207135" cy="655320"/>
              <a:chOff x="6522719" y="4714126"/>
              <a:chExt cx="1207135" cy="655320"/>
            </a:xfrm>
          </p:grpSpPr>
          <p:pic>
            <p:nvPicPr>
              <p:cNvPr id="59" name="object 59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708647" y="4714126"/>
                <a:ext cx="832104" cy="188009"/>
              </a:xfrm>
              <a:prstGeom prst="rect">
                <a:avLst/>
              </a:prstGeom>
            </p:spPr>
          </p:pic>
          <p:pic>
            <p:nvPicPr>
              <p:cNvPr id="60" name="object 60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522719" y="4855463"/>
                <a:ext cx="1207007" cy="513588"/>
              </a:xfrm>
              <a:prstGeom prst="rect">
                <a:avLst/>
              </a:prstGeom>
            </p:spPr>
          </p:pic>
        </p:grpSp>
        <p:sp>
          <p:nvSpPr>
            <p:cNvPr id="61" name="object 61"/>
            <p:cNvSpPr txBox="1"/>
            <p:nvPr/>
          </p:nvSpPr>
          <p:spPr>
            <a:xfrm>
              <a:off x="6665468" y="4638802"/>
              <a:ext cx="925194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3937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131E63"/>
                  </a:solidFill>
                  <a:latin typeface="Arial"/>
                  <a:cs typeface="Arial"/>
                </a:rPr>
                <a:t>Variable </a:t>
              </a:r>
              <a:r>
                <a:rPr sz="1800" spc="-490" dirty="0">
                  <a:solidFill>
                    <a:srgbClr val="131E63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se</a:t>
              </a:r>
              <a:r>
                <a:rPr sz="1800" spc="-15" dirty="0">
                  <a:solidFill>
                    <a:srgbClr val="131E63"/>
                  </a:solidFill>
                  <a:latin typeface="Arial"/>
                  <a:cs typeface="Arial"/>
                </a:rPr>
                <a:t>l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ecti</a:t>
              </a:r>
              <a:r>
                <a:rPr sz="1800" spc="-15" dirty="0">
                  <a:solidFill>
                    <a:srgbClr val="131E63"/>
                  </a:solidFill>
                  <a:latin typeface="Arial"/>
                  <a:cs typeface="Arial"/>
                </a:rPr>
                <a:t>o</a:t>
              </a:r>
              <a:r>
                <a:rPr sz="1800" spc="-5" dirty="0">
                  <a:solidFill>
                    <a:srgbClr val="131E63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</p:grpSp>
      <p:sp>
        <p:nvSpPr>
          <p:cNvPr id="64" name="object 14">
            <a:extLst>
              <a:ext uri="{FF2B5EF4-FFF2-40B4-BE49-F238E27FC236}">
                <a16:creationId xmlns:a16="http://schemas.microsoft.com/office/drawing/2014/main" id="{517BFB61-2516-4F1E-B7F1-BE467BCCD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735" y="317954"/>
            <a:ext cx="71869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1F2053"/>
                </a:solidFill>
                <a:latin typeface="Century Gothic"/>
                <a:cs typeface="Century Gothic"/>
              </a:rPr>
              <a:t>Machine</a:t>
            </a:r>
            <a:r>
              <a:rPr lang="en-US" sz="4000" spc="-8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dirty="0">
                <a:solidFill>
                  <a:srgbClr val="1F2053"/>
                </a:solidFill>
                <a:latin typeface="Century Gothic"/>
                <a:cs typeface="Century Gothic"/>
              </a:rPr>
              <a:t>Learning</a:t>
            </a:r>
            <a:r>
              <a:rPr lang="en-US" sz="4000" spc="-55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000" spc="-5" dirty="0">
                <a:solidFill>
                  <a:srgbClr val="1F2053"/>
                </a:solidFill>
                <a:latin typeface="Century Gothic"/>
                <a:cs typeface="Century Gothic"/>
              </a:rPr>
              <a:t>Pipeline</a:t>
            </a:r>
            <a:endParaRPr sz="4000" dirty="0">
              <a:latin typeface="Century Gothic"/>
              <a:cs typeface="Century Gothic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FA7828-32BE-4868-BD91-A7D725255FF7}"/>
              </a:ext>
            </a:extLst>
          </p:cNvPr>
          <p:cNvGrpSpPr/>
          <p:nvPr/>
        </p:nvGrpSpPr>
        <p:grpSpPr>
          <a:xfrm>
            <a:off x="-6095" y="0"/>
            <a:ext cx="426718" cy="629412"/>
            <a:chOff x="-6095" y="0"/>
            <a:chExt cx="426718" cy="629412"/>
          </a:xfrm>
        </p:grpSpPr>
        <p:grpSp>
          <p:nvGrpSpPr>
            <p:cNvPr id="67" name="object 9">
              <a:extLst>
                <a:ext uri="{FF2B5EF4-FFF2-40B4-BE49-F238E27FC236}">
                  <a16:creationId xmlns:a16="http://schemas.microsoft.com/office/drawing/2014/main" id="{1D2C3E7D-0CCB-4AA8-A921-9BDCC309C996}"/>
                </a:ext>
              </a:extLst>
            </p:cNvPr>
            <p:cNvGrpSpPr/>
            <p:nvPr/>
          </p:nvGrpSpPr>
          <p:grpSpPr>
            <a:xfrm>
              <a:off x="-6095" y="112776"/>
              <a:ext cx="193675" cy="220979"/>
              <a:chOff x="-6095" y="112776"/>
              <a:chExt cx="193675" cy="220979"/>
            </a:xfrm>
          </p:grpSpPr>
          <p:sp>
            <p:nvSpPr>
              <p:cNvPr id="70" name="object 10">
                <a:extLst>
                  <a:ext uri="{FF2B5EF4-FFF2-40B4-BE49-F238E27FC236}">
                    <a16:creationId xmlns:a16="http://schemas.microsoft.com/office/drawing/2014/main" id="{07431225-729E-4484-AD82-5642C82897F4}"/>
                  </a:ext>
                </a:extLst>
              </p:cNvPr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181355" y="0"/>
                    </a:moveTo>
                    <a:lnTo>
                      <a:pt x="0" y="0"/>
                    </a:lnTo>
                    <a:lnTo>
                      <a:pt x="0" y="208788"/>
                    </a:lnTo>
                    <a:lnTo>
                      <a:pt x="181355" y="208788"/>
                    </a:lnTo>
                    <a:lnTo>
                      <a:pt x="181355" y="0"/>
                    </a:lnTo>
                    <a:close/>
                  </a:path>
                </a:pathLst>
              </a:custGeom>
              <a:solidFill>
                <a:srgbClr val="1F205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11">
                <a:extLst>
                  <a:ext uri="{FF2B5EF4-FFF2-40B4-BE49-F238E27FC236}">
                    <a16:creationId xmlns:a16="http://schemas.microsoft.com/office/drawing/2014/main" id="{E5CBBF8B-242A-4AE9-B554-C81F30CBC871}"/>
                  </a:ext>
                </a:extLst>
              </p:cNvPr>
              <p:cNvSpPr/>
              <p:nvPr/>
            </p:nvSpPr>
            <p:spPr>
              <a:xfrm>
                <a:off x="0" y="118872"/>
                <a:ext cx="181610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181610" h="208915">
                    <a:moveTo>
                      <a:pt x="0" y="208788"/>
                    </a:moveTo>
                    <a:lnTo>
                      <a:pt x="181355" y="208788"/>
                    </a:lnTo>
                    <a:lnTo>
                      <a:pt x="181355" y="0"/>
                    </a:lnTo>
                    <a:lnTo>
                      <a:pt x="0" y="0"/>
                    </a:lnTo>
                  </a:path>
                </a:pathLst>
              </a:custGeom>
              <a:ln w="12192">
                <a:solidFill>
                  <a:srgbClr val="1717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1B1A884F-3D63-4D0D-AB38-683B54593092}"/>
                </a:ext>
              </a:extLst>
            </p:cNvPr>
            <p:cNvSpPr/>
            <p:nvPr/>
          </p:nvSpPr>
          <p:spPr>
            <a:xfrm>
              <a:off x="275843" y="0"/>
              <a:ext cx="144780" cy="119380"/>
            </a:xfrm>
            <a:custGeom>
              <a:avLst/>
              <a:gdLst/>
              <a:ahLst/>
              <a:cxnLst/>
              <a:rect l="l" t="t" r="r" b="b"/>
              <a:pathLst>
                <a:path w="144779" h="119380">
                  <a:moveTo>
                    <a:pt x="0" y="118872"/>
                  </a:moveTo>
                  <a:lnTo>
                    <a:pt x="144779" y="118872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13">
              <a:extLst>
                <a:ext uri="{FF2B5EF4-FFF2-40B4-BE49-F238E27FC236}">
                  <a16:creationId xmlns:a16="http://schemas.microsoft.com/office/drawing/2014/main" id="{536BB0D8-A953-4E30-B86E-83684DD74876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4592" y="419100"/>
              <a:ext cx="210311" cy="210312"/>
            </a:xfrm>
            <a:prstGeom prst="rect">
              <a:avLst/>
            </a:prstGeom>
          </p:spPr>
        </p:pic>
      </p:grpSp>
      <p:pic>
        <p:nvPicPr>
          <p:cNvPr id="63" name="object 6">
            <a:extLst>
              <a:ext uri="{FF2B5EF4-FFF2-40B4-BE49-F238E27FC236}">
                <a16:creationId xmlns:a16="http://schemas.microsoft.com/office/drawing/2014/main" id="{1E5982C0-1CA2-4F3F-997A-EAC29AF2845E}"/>
              </a:ext>
            </a:extLst>
          </p:cNvPr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8408</TotalTime>
  <Words>976</Words>
  <Application>Microsoft Office PowerPoint</Application>
  <PresentationFormat>Widescreen</PresentationFormat>
  <Paragraphs>209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Segoe UI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Section 1 - Problem</vt:lpstr>
      <vt:lpstr>How is Churn Rate Calculated?</vt:lpstr>
      <vt:lpstr>How is Churn Rate Calculated?</vt:lpstr>
      <vt:lpstr>Section 2 - Research</vt:lpstr>
      <vt:lpstr>Machine Learning Pipeline: Overview</vt:lpstr>
      <vt:lpstr>Machine Learning Pipeline</vt:lpstr>
      <vt:lpstr>Machine Learning Pipeline</vt:lpstr>
      <vt:lpstr>Machine Learning Pipeline</vt:lpstr>
      <vt:lpstr>Feature selection in the pipeline</vt:lpstr>
      <vt:lpstr>Feature selection in the pipeline</vt:lpstr>
      <vt:lpstr>Feature selection in the pipeline</vt:lpstr>
      <vt:lpstr>Section 3 - Deployment</vt:lpstr>
      <vt:lpstr>Purpose</vt:lpstr>
      <vt:lpstr>Production Code Considerations</vt:lpstr>
      <vt:lpstr>Python Packages</vt:lpstr>
      <vt:lpstr>Package Structure</vt:lpstr>
      <vt:lpstr>ML Code Considerations</vt:lpstr>
      <vt:lpstr>Deployment of ML Pipeline</vt:lpstr>
      <vt:lpstr>ML Model Serving</vt:lpstr>
      <vt:lpstr>ML System Architecture</vt:lpstr>
      <vt:lpstr>Web Frameworks</vt:lpstr>
      <vt:lpstr>Features of FastAPI</vt:lpstr>
      <vt:lpstr>Web Server</vt:lpstr>
      <vt:lpstr>Index Servers</vt:lpstr>
      <vt:lpstr>Platform as a Service (PaaS)</vt:lpstr>
      <vt:lpstr>Platform as a Service (PaaS)</vt:lpstr>
      <vt:lpstr>Features of Heroku</vt:lpstr>
      <vt:lpstr>CICD</vt:lpstr>
      <vt:lpstr>Advantages of CICD</vt:lpstr>
      <vt:lpstr>Section 4 –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</dc:creator>
  <cp:lastModifiedBy>Deepanshu Saini</cp:lastModifiedBy>
  <cp:revision>129</cp:revision>
  <dcterms:created xsi:type="dcterms:W3CDTF">2020-04-27T09:42:01Z</dcterms:created>
  <dcterms:modified xsi:type="dcterms:W3CDTF">2021-07-20T16:06:02Z</dcterms:modified>
</cp:coreProperties>
</file>