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3" r:id="rId5"/>
    <p:sldId id="275" r:id="rId6"/>
    <p:sldId id="277" r:id="rId7"/>
    <p:sldId id="281" r:id="rId8"/>
    <p:sldId id="282" r:id="rId9"/>
    <p:sldId id="279" r:id="rId10"/>
    <p:sldId id="283" r:id="rId11"/>
    <p:sldId id="276" r:id="rId12"/>
    <p:sldId id="278" r:id="rId13"/>
    <p:sldId id="274"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216E1-FB48-1AD0-3E2D-05C1EBA1ACC7}" v="64" dt="2024-03-28T19:24:36.455"/>
    <p1510:client id="{9E1609EF-5153-B834-F5D9-B7583D058A2D}" v="13" dt="2024-03-28T20:31:45.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3/28/2024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3/28/2024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Today, we'll be discussing the current status of our project. As a quick overview, our project aims to improve sales. We're scheduled to deliver by the end of Q3, with an estimated cost of $14,000.</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I'm pleased to report that our project is progressing as planned. We're on track to meet our delivery deadline by the end of Q3, and we're sticking to our estimated budget of $14,000. We've made significant progress since our last update.</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timeline is structured with the intention to launch our product in Q3, followed by updates in Q4. This timeline aligns with our strategic goals and market demands. Initial planning and development phase: laying the groundwork for our project and outlining our strategy. Product development: designing, building, and testing our product to ensure it meets our quality standards. Marketing and promotion: preparing for the product launch by creating marketing materials, coordinating press releases, and generating excitement around our offering. Launch event: exec Post-launch updates: gathering feedback, analyzing performance, and implementing necessary updates or enhancements to refine our product and address customer </a:t>
            </a:r>
            <a:r>
              <a:rPr lang="en-US" dirty="0" err="1"/>
              <a:t>needs.uting</a:t>
            </a:r>
            <a:r>
              <a:rPr lang="en-US" dirty="0"/>
              <a:t> the official launch of our product, marking a significant milestone in our project journey.</a:t>
            </a:r>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81640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encompasses a range of deliverables essential for its success. These include: Product launch: Introducing our product to the market with a comprehensive launch strategy. Press releases: Crafting compelling announcements to generate buzz and awareness about our project. Software updates: Ensuring our software remains up-to-date with continuous improvements and enhancements. Printed material: Developing physical materials such as brochures, flyers, or posters to support our marketing efforts. It's important to emphasize that each of these deliverables plays a crucial role in the overall success of our project. We're proud to announce that we have a confidence rating of 5 out of 5 in our ability to deliver end-to-end across all aspects of the project. This high confidence level reflects our team's expertise, thorough planning, and dedication to excellence.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222811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was initially projected to cost $14,000. This estimate encompassed various aspects of the project, including resources, development, and operational expenses. It's worth noting that the primary source of funding for this project comes from angel investors. Their support has been instrumental in getting this initiative off the ground and fueling its progress. Currently, we are facing a challenge as the project is $2,000 over budget. This deviation from the initial projection requires our immediate attention and action. We've taken proactive steps to address this issue by identifying and closing gaps in communication with staff. By fostering better communication channels, we aim to prevent future budgetary issues and ensure transparency in financial matters. Despite the current overage, it's important to highlight that our project can still track to remain on budget based on meticulous planning and current projections. This optimistic outlook underscores the effectiveness of our budget management strategies and our commitment to financial responsibility.</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7379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recent developments in our project is the implementation of an offline working mode. This proactive measure is aimed at preventing delays and ensuring continued productivity, even in the event of server issues or connectivity disruptions. Despite our efforts, it's important to acknowledge that our software is still experiencing occasional crashes. While this is an ongoing challenge, we have devised a solution to mitigate its impact on our workflow. The offline working mode allows users to continue working seamlessly even when facing server downtime. Users can work offline and save their updates locally, with the system syncing the data once the servers are back online. Additionally, we have invested in software tools specifically designed for running product testing. These tools enable us to conduct thorough testing procedures, identify potential issues, and ensure the overall quality and reliability of our product before launch.</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360137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maintain our project's timeline, all staff members are actively engaged and committed to meeting deadlines and milestones. This collaborative effort ensures that we stay on track and deliver results as planned. In addition to internal resources, we have decided to hire vendors to provide specialized expertise and support for specific aspects of the project. By leveraging external resources, we aim to enhance efficiency and expedite project completion. However, it's essential to acknowledge that additional funding may be necessary if we intend to hire more workers to bolster our team in the future. This consideration highlights the importance of financial planning and resource allocation for the successful execution of our project. Our customers' satisfaction is paramount, particularly regarding the efficiency of the product. We understand their need to maintain seamless communication with their employees, especially in remote work settings. Therefore, we are committed to delivering a product that meets their expectations and enables uninterrupted communication and collaboration.</a:t>
            </a:r>
            <a:br>
              <a:rPr lang="en-US" dirty="0">
                <a:cs typeface="+mn-lt"/>
              </a:rPr>
            </a:br>
            <a:br>
              <a:rPr lang="en-US" dirty="0">
                <a:cs typeface="+mn-lt"/>
              </a:rPr>
            </a:br>
            <a:r>
              <a:rPr lang="en-US" dirty="0">
                <a:cs typeface="Calibri"/>
              </a:rPr>
              <a:t>PLEASE REMOVE THIS FROM SPEAKER NOTES: </a:t>
            </a:r>
            <a:r>
              <a:rPr lang="en-US" dirty="0"/>
              <a:t>B3stP@$$w0rd1sH3lloWorld</a:t>
            </a:r>
            <a:endParaRPr lang="en-US">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8</a:t>
            </a:fld>
            <a:endParaRPr lang="en-US" noProof="0"/>
          </a:p>
        </p:txBody>
      </p:sp>
    </p:spTree>
    <p:extLst>
      <p:ext uri="{BB962C8B-B14F-4D97-AF65-F5344CB8AC3E}">
        <p14:creationId xmlns:p14="http://schemas.microsoft.com/office/powerpoint/2010/main" val="321465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identified several critical action items that require immediate attention to ensure the smooth progress of our project: Check on warehouse update: This involves verifying the status of our warehouse operations to ensure timely and efficient handling of inventory. Fix software issues: Addressing any software-related issues or bugs to maintain the functionality and reliability of our product. Finish drafting solution: Completing the drafting process for a proposed solution to a specific project challenge or requirement. Resolve budget question: Addressing any uncertainties or queries related to the project budget to maintain financial transparency and control. </a:t>
            </a:r>
          </a:p>
          <a:p>
            <a:endParaRPr lang="en-US" dirty="0"/>
          </a:p>
          <a:p>
            <a:r>
              <a:rPr lang="en-US" dirty="0"/>
              <a:t>We are pleased to announce that Dwight </a:t>
            </a:r>
            <a:r>
              <a:rPr lang="en-US" dirty="0" err="1"/>
              <a:t>Schrute</a:t>
            </a:r>
            <a:r>
              <a:rPr lang="en-US" dirty="0"/>
              <a:t> will be taking the lead in tackling and resolving these goals by our next meeting. Dwight's expertise and dedication make him well-suited to handle these tasks effectively, ensuring timely resolution and progress for our project.</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DECDE012-9E2E-4477-8B5C-4E7D4E9BCBA6}" type="slidenum">
              <a:rPr lang="en-US" noProof="0" smtClean="0"/>
              <a:t>9</a:t>
            </a:fld>
            <a:endParaRPr lang="en-US" noProof="0"/>
          </a:p>
        </p:txBody>
      </p:sp>
    </p:spTree>
    <p:extLst>
      <p:ext uri="{BB962C8B-B14F-4D97-AF65-F5344CB8AC3E}">
        <p14:creationId xmlns:p14="http://schemas.microsoft.com/office/powerpoint/2010/main" val="341897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a:t>Click to edit Master title style</a:t>
            </a:r>
            <a:endParaRPr lang="en-PK"/>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a:t>Click to edit Master text styles</a:t>
            </a:r>
          </a:p>
          <a:p>
            <a:pPr lvl="1"/>
            <a:r>
              <a:rPr lang="en-US"/>
              <a:t>Second level</a:t>
            </a:r>
          </a:p>
          <a:p>
            <a:pPr lvl="2"/>
            <a:endParaRPr lang="en-PK"/>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a:t>Presentation title</a:t>
            </a:r>
            <a:endParaRPr lang="en-PK"/>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a:bodyPr>
          <a:lstStyle/>
          <a:p>
            <a:r>
              <a:rPr lang="en-US"/>
              <a:t>PROGRESS REPORT</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416656" y="4458614"/>
            <a:ext cx="5486400" cy="384048"/>
          </a:xfrm>
        </p:spPr>
        <p:txBody>
          <a:bodyPr vert="horz" lIns="91440" tIns="45720" rIns="91440" bIns="45720" rtlCol="0" anchor="t">
            <a:noAutofit/>
          </a:bodyPr>
          <a:lstStyle/>
          <a:p>
            <a:r>
              <a:rPr lang="en-US" b="0">
                <a:ea typeface="+mn-lt"/>
                <a:cs typeface="+mn-lt"/>
              </a:rPr>
              <a:t>Michael Scott</a:t>
            </a:r>
            <a:endParaRPr lang="en-US"/>
          </a:p>
          <a:p>
            <a:endParaRPr lang="en-US" b="0">
              <a:cs typeface="Arial"/>
            </a:endParaRPr>
          </a:p>
        </p:txBody>
      </p:sp>
      <p:pic>
        <p:nvPicPr>
          <p:cNvPr id="2" name="Picture 1" descr="https://static1.srcdn.com/wordpress/wp-content/uploads/2020/03/michael-scott-the-office-memes.jpg?q=50&amp;fit=contain&amp;w=1140&amp;h=&amp;dpr=1.5">
            <a:extLst>
              <a:ext uri="{FF2B5EF4-FFF2-40B4-BE49-F238E27FC236}">
                <a16:creationId xmlns:a16="http://schemas.microsoft.com/office/drawing/2014/main" id="{77F062B1-CACB-0C4E-AE06-7C55DD10E051}"/>
              </a:ext>
            </a:extLst>
          </p:cNvPr>
          <p:cNvPicPr>
            <a:picLocks noChangeAspect="1"/>
          </p:cNvPicPr>
          <p:nvPr/>
        </p:nvPicPr>
        <p:blipFill>
          <a:blip r:embed="rId3"/>
          <a:stretch>
            <a:fillRect/>
          </a:stretch>
        </p:blipFill>
        <p:spPr>
          <a:xfrm>
            <a:off x="7061200" y="2542005"/>
            <a:ext cx="4775199" cy="2510589"/>
          </a:xfrm>
          <a:prstGeom prst="rect">
            <a:avLst/>
          </a:prstGeom>
        </p:spPr>
      </p:pic>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vert="horz" lIns="91440" tIns="45720" rIns="91440" bIns="45720" rtlCol="0" anchor="t">
            <a:noAutofit/>
          </a:bodyPr>
          <a:lstStyle/>
          <a:p>
            <a:r>
              <a:rPr lang="en-US" b="0">
                <a:ea typeface="+mn-lt"/>
                <a:cs typeface="+mn-lt"/>
              </a:rPr>
              <a:t>Michael Scott</a:t>
            </a:r>
            <a:endParaRPr lang="en-US"/>
          </a:p>
          <a:p>
            <a:pPr lvl="1"/>
            <a:r>
              <a:rPr lang="en-US"/>
              <a:t>1234-5678-99</a:t>
            </a:r>
            <a:endParaRPr lang="en-US">
              <a:cs typeface="Arial"/>
            </a:endParaRPr>
          </a:p>
          <a:p>
            <a:pPr lvl="1"/>
            <a:r>
              <a:rPr lang="en-US">
                <a:ea typeface="+mn-lt"/>
                <a:cs typeface="+mn-lt"/>
              </a:rPr>
              <a:t>MichaelScott1919</a:t>
            </a:r>
            <a:r>
              <a:rPr lang="en-US"/>
              <a:t>@cs2107.com</a:t>
            </a:r>
            <a:endParaRPr lang="en-US">
              <a:cs typeface="Arial"/>
            </a:endParaRPr>
          </a:p>
          <a:p>
            <a:pPr lvl="1"/>
            <a:r>
              <a:rPr lang="en-US"/>
              <a:t>www.cs2107.com</a:t>
            </a:r>
            <a:endParaRPr lang="en-US">
              <a:cs typeface="Arial"/>
            </a:endParaRPr>
          </a:p>
          <a:p>
            <a:endParaRPr lang="en-US"/>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a:t>STATUS SUMMARY</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vert="horz" lIns="91440" tIns="45720" rIns="91440" bIns="45720" rtlCol="0" anchor="t">
            <a:noAutofit/>
          </a:bodyPr>
          <a:lstStyle/>
          <a:p>
            <a:r>
              <a:rPr lang="en-US"/>
              <a:t>Project on track for delivery</a:t>
            </a:r>
          </a:p>
          <a:p>
            <a:r>
              <a:rPr lang="en-US" noProof="0"/>
              <a:t>Delivery date is end of Q3</a:t>
            </a:r>
          </a:p>
          <a:p>
            <a:r>
              <a:rPr lang="en-US" noProof="0"/>
              <a:t>Estimate cost of $14,000</a:t>
            </a:r>
          </a:p>
          <a:p>
            <a:r>
              <a:rPr lang="en-US"/>
              <a:t>Project will deliver after update in Q4</a:t>
            </a:r>
            <a:endParaRPr lang="en-US">
              <a:cs typeface="Arial"/>
            </a:endParaRPr>
          </a:p>
          <a:p>
            <a:pPr lvl="1"/>
            <a:r>
              <a:rPr lang="en-US"/>
              <a:t>Date of delivery is July 20xx</a:t>
            </a:r>
            <a:endParaRPr lang="en-US">
              <a:cs typeface="Arial"/>
            </a:endParaRPr>
          </a:p>
          <a:p>
            <a:endParaRPr lang="en-US"/>
          </a:p>
          <a:p>
            <a:endParaRPr lang="en-US"/>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a:t>PROGRESS</a:t>
            </a:r>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p:txBody>
          <a:bodyPr/>
          <a:lstStyle/>
          <a:p>
            <a:r>
              <a:rPr lang="en-US"/>
              <a:t>Schedule Implications</a:t>
            </a:r>
            <a:endParaRPr lang="en-PK"/>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p:txBody>
          <a:bodyPr/>
          <a:lstStyle/>
          <a:p>
            <a:r>
              <a:rPr lang="en-US"/>
              <a:t>Roadblocks</a:t>
            </a:r>
            <a:endParaRPr lang="en-PK"/>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p:txBody>
          <a:bodyPr/>
          <a:lstStyle/>
          <a:p>
            <a:r>
              <a:rPr lang="en-US"/>
              <a:t>Investors are planning to see the project delivered in Q4</a:t>
            </a:r>
          </a:p>
          <a:p>
            <a:r>
              <a:rPr lang="en-US"/>
              <a:t>Late delivery will delay future funding for further projects</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p:txBody>
          <a:bodyPr/>
          <a:lstStyle/>
          <a:p>
            <a:r>
              <a:rPr lang="en-US"/>
              <a:t>Understaffed in key roles</a:t>
            </a:r>
          </a:p>
          <a:p>
            <a:r>
              <a:rPr lang="en-US"/>
              <a:t>Tools to complete project randomly go offline</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a:t>SCHEDULE</a:t>
            </a:r>
            <a:br>
              <a:rPr lang="en-US"/>
            </a:br>
            <a:endParaRPr lang="en-US"/>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a:lstStyle/>
          <a:p>
            <a:r>
              <a:rPr lang="en-US"/>
              <a:t>Key Dates</a:t>
            </a:r>
          </a:p>
          <a:p>
            <a:endParaRPr lang="en-US"/>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p:txBody>
          <a:bodyPr vert="horz" lIns="91440" tIns="45720" rIns="91440" bIns="45720" rtlCol="0" anchor="t">
            <a:noAutofit/>
          </a:bodyPr>
          <a:lstStyle/>
          <a:p>
            <a:pPr marL="283210" indent="-283210"/>
            <a:r>
              <a:rPr lang="en-US"/>
              <a:t>Product launches in Q3</a:t>
            </a:r>
          </a:p>
          <a:p>
            <a:pPr marL="283210" indent="-283210"/>
            <a:r>
              <a:rPr lang="en-US"/>
              <a:t>updates launch in Q4</a:t>
            </a:r>
            <a:endParaRPr lang="en-US">
              <a:cs typeface="Arial"/>
            </a:endParaRP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p:txBody>
          <a:bodyPr/>
          <a:lstStyle/>
          <a:p>
            <a:r>
              <a:rPr lang="en-US"/>
              <a:t>For detailed schedule, see management</a:t>
            </a:r>
          </a:p>
          <a:p>
            <a:pPr marL="0" indent="0">
              <a:buNone/>
            </a:pPr>
            <a:r>
              <a:rPr lang="en-US" i="1"/>
              <a:t>Note: Please make sure you are familiar with details of the schedule</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90152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p:txBody>
          <a:bodyPr/>
          <a:lstStyle/>
          <a:p>
            <a:r>
              <a:rPr lang="en-US"/>
              <a:t>Deliverables</a:t>
            </a:r>
            <a:endParaRPr lang="en-PK"/>
          </a:p>
        </p:txBody>
      </p:sp>
      <p:sp>
        <p:nvSpPr>
          <p:cNvPr id="4" name="Text Placeholder 3">
            <a:extLst>
              <a:ext uri="{FF2B5EF4-FFF2-40B4-BE49-F238E27FC236}">
                <a16:creationId xmlns:a16="http://schemas.microsoft.com/office/drawing/2014/main" id="{EF31757D-D960-563E-13D7-10BC6A04122D}"/>
              </a:ext>
            </a:extLst>
          </p:cNvPr>
          <p:cNvSpPr>
            <a:spLocks noGrp="1"/>
          </p:cNvSpPr>
          <p:nvPr>
            <p:ph type="body" sz="quarter" idx="13"/>
          </p:nvPr>
        </p:nvSpPr>
        <p:spPr/>
        <p:txBody>
          <a:bodyPr/>
          <a:lstStyle/>
          <a:p>
            <a:r>
              <a:rPr lang="en-US"/>
              <a:t>Main Critical Deliverables</a:t>
            </a:r>
            <a:endParaRPr lang="en-PK"/>
          </a:p>
        </p:txBody>
      </p:sp>
      <p:sp>
        <p:nvSpPr>
          <p:cNvPr id="6" name="Text Placeholder 5">
            <a:extLst>
              <a:ext uri="{FF2B5EF4-FFF2-40B4-BE49-F238E27FC236}">
                <a16:creationId xmlns:a16="http://schemas.microsoft.com/office/drawing/2014/main" id="{BFE1F326-65DA-D1D2-BADE-C228E0696D1C}"/>
              </a:ext>
            </a:extLst>
          </p:cNvPr>
          <p:cNvSpPr>
            <a:spLocks noGrp="1"/>
          </p:cNvSpPr>
          <p:nvPr>
            <p:ph type="body" sz="quarter" idx="15"/>
          </p:nvPr>
        </p:nvSpPr>
        <p:spPr/>
        <p:txBody>
          <a:bodyPr/>
          <a:lstStyle/>
          <a:p>
            <a:r>
              <a:rPr lang="en-US"/>
              <a:t>Product launch</a:t>
            </a:r>
          </a:p>
          <a:p>
            <a:r>
              <a:rPr lang="en-US"/>
              <a:t>Software updates</a:t>
            </a:r>
          </a:p>
          <a:p>
            <a:r>
              <a:rPr lang="en-US"/>
              <a:t>Press release</a:t>
            </a:r>
          </a:p>
          <a:p>
            <a:r>
              <a:rPr lang="en-US"/>
              <a:t>Printed materials</a:t>
            </a:r>
          </a:p>
        </p:txBody>
      </p:sp>
      <p:sp>
        <p:nvSpPr>
          <p:cNvPr id="5" name="Text Placeholder 4">
            <a:extLst>
              <a:ext uri="{FF2B5EF4-FFF2-40B4-BE49-F238E27FC236}">
                <a16:creationId xmlns:a16="http://schemas.microsoft.com/office/drawing/2014/main" id="{11D7CDBE-3B02-5AB5-E827-307839805592}"/>
              </a:ext>
            </a:extLst>
          </p:cNvPr>
          <p:cNvSpPr>
            <a:spLocks noGrp="1"/>
          </p:cNvSpPr>
          <p:nvPr>
            <p:ph type="body" sz="quarter" idx="14"/>
          </p:nvPr>
        </p:nvSpPr>
        <p:spPr/>
        <p:txBody>
          <a:bodyPr/>
          <a:lstStyle/>
          <a:p>
            <a:r>
              <a:rPr lang="en-US"/>
              <a:t>Confidence Rating</a:t>
            </a:r>
            <a:endParaRPr lang="en-PK"/>
          </a:p>
        </p:txBody>
      </p:sp>
      <p:sp>
        <p:nvSpPr>
          <p:cNvPr id="7" name="Text Placeholder 6">
            <a:extLst>
              <a:ext uri="{FF2B5EF4-FFF2-40B4-BE49-F238E27FC236}">
                <a16:creationId xmlns:a16="http://schemas.microsoft.com/office/drawing/2014/main" id="{3F33DEEB-3296-0AFB-2C98-5D37AC21B10C}"/>
              </a:ext>
            </a:extLst>
          </p:cNvPr>
          <p:cNvSpPr>
            <a:spLocks noGrp="1"/>
          </p:cNvSpPr>
          <p:nvPr>
            <p:ph type="body" sz="quarter" idx="16"/>
          </p:nvPr>
        </p:nvSpPr>
        <p:spPr/>
        <p:txBody>
          <a:bodyPr/>
          <a:lstStyle/>
          <a:p>
            <a:r>
              <a:rPr lang="en-US"/>
              <a:t>5/5 confident that we will complete project on schedule</a:t>
            </a: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5</a:t>
            </a:fld>
            <a:endParaRPr lang="en-US"/>
          </a:p>
        </p:txBody>
      </p:sp>
    </p:spTree>
    <p:extLst>
      <p:ext uri="{BB962C8B-B14F-4D97-AF65-F5344CB8AC3E}">
        <p14:creationId xmlns:p14="http://schemas.microsoft.com/office/powerpoint/2010/main" val="112505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p:txBody>
          <a:bodyPr/>
          <a:lstStyle/>
          <a:p>
            <a:r>
              <a:rPr lang="en-US"/>
              <a:t>COSTS</a:t>
            </a:r>
          </a:p>
        </p:txBody>
      </p:sp>
      <p:sp>
        <p:nvSpPr>
          <p:cNvPr id="3" name="Text Placeholder 2">
            <a:extLst>
              <a:ext uri="{FF2B5EF4-FFF2-40B4-BE49-F238E27FC236}">
                <a16:creationId xmlns:a16="http://schemas.microsoft.com/office/drawing/2014/main" id="{B9136911-B582-CB5C-914D-58A0AE6AB75A}"/>
              </a:ext>
            </a:extLst>
          </p:cNvPr>
          <p:cNvSpPr>
            <a:spLocks noGrp="1"/>
          </p:cNvSpPr>
          <p:nvPr>
            <p:ph type="body" sz="quarter" idx="13"/>
          </p:nvPr>
        </p:nvSpPr>
        <p:spPr/>
        <p:txBody>
          <a:bodyPr/>
          <a:lstStyle/>
          <a:p>
            <a:r>
              <a:rPr lang="en-US"/>
              <a:t>Projection Of Costs</a:t>
            </a:r>
            <a:endParaRPr lang="en-PK"/>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p:txBody>
          <a:bodyPr/>
          <a:lstStyle/>
          <a:p>
            <a:r>
              <a:rPr lang="en-US"/>
              <a:t>$14,000 projection for project</a:t>
            </a:r>
          </a:p>
          <a:p>
            <a:r>
              <a:rPr lang="en-US"/>
              <a:t>Main source from angel investors</a:t>
            </a:r>
          </a:p>
        </p:txBody>
      </p:sp>
      <p:sp>
        <p:nvSpPr>
          <p:cNvPr id="4" name="Text Placeholder 3">
            <a:extLst>
              <a:ext uri="{FF2B5EF4-FFF2-40B4-BE49-F238E27FC236}">
                <a16:creationId xmlns:a16="http://schemas.microsoft.com/office/drawing/2014/main" id="{5AB49C3E-AD51-081C-CB26-BA65EB17C0A7}"/>
              </a:ext>
            </a:extLst>
          </p:cNvPr>
          <p:cNvSpPr>
            <a:spLocks noGrp="1"/>
          </p:cNvSpPr>
          <p:nvPr>
            <p:ph type="body" sz="quarter" idx="14"/>
          </p:nvPr>
        </p:nvSpPr>
        <p:spPr/>
        <p:txBody>
          <a:bodyPr/>
          <a:lstStyle/>
          <a:p>
            <a:r>
              <a:rPr lang="en-US"/>
              <a:t>Cost Overruns</a:t>
            </a:r>
            <a:endParaRPr lang="en-PK"/>
          </a:p>
        </p:txBody>
      </p:sp>
      <p:sp>
        <p:nvSpPr>
          <p:cNvPr id="6" name="Text Placeholder 5">
            <a:extLst>
              <a:ext uri="{FF2B5EF4-FFF2-40B4-BE49-F238E27FC236}">
                <a16:creationId xmlns:a16="http://schemas.microsoft.com/office/drawing/2014/main" id="{7F8B4CE7-99C9-BD2D-17D0-2B34D13B367F}"/>
              </a:ext>
            </a:extLst>
          </p:cNvPr>
          <p:cNvSpPr>
            <a:spLocks noGrp="1"/>
          </p:cNvSpPr>
          <p:nvPr>
            <p:ph type="body" sz="quarter" idx="16"/>
          </p:nvPr>
        </p:nvSpPr>
        <p:spPr/>
        <p:txBody>
          <a:bodyPr/>
          <a:lstStyle/>
          <a:p>
            <a:r>
              <a:rPr lang="en-US"/>
              <a:t>$2,000 over budget</a:t>
            </a:r>
          </a:p>
          <a:p>
            <a:r>
              <a:rPr lang="en-US"/>
              <a:t>Closed gaps in communication with staff to present future budget issues</a:t>
            </a:r>
          </a:p>
          <a:p>
            <a:r>
              <a:rPr lang="en-US"/>
              <a:t>Project can track to remain on budget based on planning and current projections</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61635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a:solidFill>
                  <a:schemeClr val="tx2"/>
                </a:solidFill>
                <a:latin typeface="Arial" panose="020B0604020202020204" pitchFamily="34" charset="0"/>
                <a:cs typeface="Arial" panose="020B0604020202020204" pitchFamily="34" charset="0"/>
              </a:rPr>
              <a:t>TECHNOLOGY</a:t>
            </a:r>
            <a:br>
              <a:rPr lang="en-US" sz="5000">
                <a:solidFill>
                  <a:schemeClr val="tx2"/>
                </a:solidFill>
                <a:latin typeface="Arial" panose="020B0604020202020204" pitchFamily="34" charset="0"/>
                <a:cs typeface="Arial" panose="020B0604020202020204" pitchFamily="34" charset="0"/>
              </a:rPr>
            </a:br>
            <a:endParaRPr lang="en-US"/>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7</a:t>
            </a:fld>
            <a:endParaRPr lang="en-US"/>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p:txBody>
          <a:bodyPr/>
          <a:lstStyle/>
          <a:p>
            <a:r>
              <a:rPr lang="en-US" sz="2200" b="1">
                <a:solidFill>
                  <a:schemeClr val="tx2"/>
                </a:solidFill>
                <a:latin typeface="Arial" panose="020B0604020202020204" pitchFamily="34" charset="0"/>
                <a:cs typeface="Arial" panose="020B0604020202020204" pitchFamily="34" charset="0"/>
              </a:rPr>
              <a:t>Technical Problems That Have Been </a:t>
            </a:r>
            <a:br>
              <a:rPr lang="en-US" sz="2200" b="1">
                <a:solidFill>
                  <a:schemeClr val="tx2"/>
                </a:solidFill>
                <a:latin typeface="Arial" panose="020B0604020202020204" pitchFamily="34" charset="0"/>
                <a:cs typeface="Arial" panose="020B0604020202020204" pitchFamily="34" charset="0"/>
              </a:rPr>
            </a:br>
            <a:r>
              <a:rPr lang="en-US" sz="2200" b="1">
                <a:solidFill>
                  <a:schemeClr val="tx2"/>
                </a:solidFill>
                <a:latin typeface="Arial" panose="020B0604020202020204" pitchFamily="34" charset="0"/>
                <a:cs typeface="Arial" panose="020B0604020202020204" pitchFamily="34" charset="0"/>
              </a:rPr>
              <a:t>Solved</a:t>
            </a:r>
          </a:p>
          <a:p>
            <a:endParaRPr lang="en-US"/>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p:txBody>
          <a:bodyPr/>
          <a:lstStyle/>
          <a:p>
            <a:pPr marL="342900" indent="-342900">
              <a:lnSpc>
                <a:spcPct val="150000"/>
              </a:lnSpc>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Created offline working mode to prevent delays</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a:solidFill>
                  <a:schemeClr val="tx2"/>
                </a:solidFill>
                <a:latin typeface="Arial" panose="020B0604020202020204" pitchFamily="34" charset="0"/>
                <a:cs typeface="Arial" panose="020B0604020202020204" pitchFamily="34" charset="0"/>
              </a:rPr>
              <a:t>Dubious Technological Depend</a:t>
            </a:r>
            <a:r>
              <a:rPr lang="en-US" altLang="zh-CN" sz="2200" b="1">
                <a:solidFill>
                  <a:schemeClr val="tx2"/>
                </a:solidFill>
                <a:latin typeface="Arial" panose="020B0604020202020204" pitchFamily="34" charset="0"/>
                <a:cs typeface="Arial" panose="020B0604020202020204" pitchFamily="34" charset="0"/>
              </a:rPr>
              <a:t>en</a:t>
            </a:r>
            <a:r>
              <a:rPr lang="en-US" sz="2200" b="1">
                <a:solidFill>
                  <a:schemeClr val="tx2"/>
                </a:solidFill>
                <a:latin typeface="Arial" panose="020B0604020202020204" pitchFamily="34" charset="0"/>
                <a:cs typeface="Arial" panose="020B0604020202020204" pitchFamily="34" charset="0"/>
              </a:rPr>
              <a:t>cies For Projec</a:t>
            </a:r>
            <a:r>
              <a:rPr lang="en-US" altLang="zh-CN" sz="2200" b="1">
                <a:solidFill>
                  <a:schemeClr val="tx2"/>
                </a:solidFill>
                <a:latin typeface="Arial" panose="020B0604020202020204" pitchFamily="34" charset="0"/>
                <a:cs typeface="Arial" panose="020B0604020202020204" pitchFamily="34" charset="0"/>
              </a:rPr>
              <a:t>t</a:t>
            </a:r>
            <a:endParaRPr lang="en-US" sz="2200" b="1">
              <a:solidFill>
                <a:schemeClr val="tx2"/>
              </a:solidFill>
              <a:latin typeface="Arial" panose="020B0604020202020204" pitchFamily="34" charset="0"/>
              <a:cs typeface="Arial" panose="020B0604020202020204" pitchFamily="34" charset="0"/>
            </a:endParaRPr>
          </a:p>
          <a:p>
            <a:endParaRPr lang="en-US"/>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p:txBody>
          <a:bodyPr/>
          <a:lstStyle/>
          <a:p>
            <a:pPr marL="342900" indent="-342900">
              <a:lnSpc>
                <a:spcPct val="150000"/>
              </a:lnSpc>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Software will continue to crash</a:t>
            </a:r>
          </a:p>
          <a:p>
            <a:pPr marL="342900" indent="-342900">
              <a:lnSpc>
                <a:spcPct val="150000"/>
              </a:lnSpc>
              <a:buFont typeface="Arial" panose="020B0604020202020204" pitchFamily="34" charset="0"/>
              <a:buChar char="•"/>
            </a:pPr>
            <a:r>
              <a:rPr lang="en-US" sz="1600">
                <a:solidFill>
                  <a:schemeClr val="tx2"/>
                </a:solidFill>
                <a:latin typeface="Arial" panose="020B0604020202020204" pitchFamily="34" charset="0"/>
                <a:cs typeface="Arial" panose="020B0604020202020204" pitchFamily="34" charset="0"/>
              </a:rPr>
              <a:t>Work offline and save updates when servers are back online</a:t>
            </a:r>
            <a:endParaRPr lang="en-US" sz="1600">
              <a:solidFill>
                <a:schemeClr val="tx2"/>
              </a:solidFill>
            </a:endParaRPr>
          </a:p>
          <a:p>
            <a:endParaRPr lang="en-US"/>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200" b="1">
                <a:solidFill>
                  <a:schemeClr val="tx2"/>
                </a:solidFill>
                <a:latin typeface="Arial" panose="020B0604020202020204" pitchFamily="34" charset="0"/>
                <a:cs typeface="Arial" panose="020B0604020202020204" pitchFamily="34" charset="0"/>
              </a:rPr>
              <a:t>Outstanding Technical Issues That Need To Be Solve</a:t>
            </a:r>
            <a:r>
              <a:rPr lang="en-US" altLang="zh-CN" sz="2200" b="1">
                <a:solidFill>
                  <a:schemeClr val="tx2"/>
                </a:solidFill>
                <a:latin typeface="Arial" panose="020B0604020202020204" pitchFamily="34" charset="0"/>
                <a:cs typeface="Arial" panose="020B0604020202020204" pitchFamily="34" charset="0"/>
              </a:rPr>
              <a:t>d</a:t>
            </a:r>
            <a:endParaRPr lang="en-US" sz="2200" b="1">
              <a:solidFill>
                <a:schemeClr val="tx2"/>
              </a:solidFill>
              <a:latin typeface="Arial" panose="020B0604020202020204" pitchFamily="34" charset="0"/>
              <a:cs typeface="Arial" panose="020B0604020202020204" pitchFamily="34" charset="0"/>
            </a:endParaRPr>
          </a:p>
          <a:p>
            <a:endParaRPr lang="en-US"/>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p:txBody>
          <a:bodyPr/>
          <a:lstStyle/>
          <a:p>
            <a:r>
              <a:rPr lang="en-US" sz="1600" noProof="1">
                <a:solidFill>
                  <a:schemeClr val="tx2"/>
                </a:solidFill>
                <a:latin typeface="Arial" panose="020B0604020202020204" pitchFamily="34" charset="0"/>
                <a:cs typeface="Arial" panose="020B0604020202020204" pitchFamily="34" charset="0"/>
              </a:rPr>
              <a:t>Software tools for running product testing</a:t>
            </a:r>
          </a:p>
          <a:p>
            <a:endParaRPr lang="en-US"/>
          </a:p>
        </p:txBody>
      </p:sp>
    </p:spTree>
    <p:extLst>
      <p:ext uri="{BB962C8B-B14F-4D97-AF65-F5344CB8AC3E}">
        <p14:creationId xmlns:p14="http://schemas.microsoft.com/office/powerpoint/2010/main" val="47661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a:t>RESOURCES</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3" name="Text Placeholder 2">
            <a:extLst>
              <a:ext uri="{FF2B5EF4-FFF2-40B4-BE49-F238E27FC236}">
                <a16:creationId xmlns:a16="http://schemas.microsoft.com/office/drawing/2014/main" id="{3C23C4BE-E1DD-7EED-DB71-4D5F3B63E693}"/>
              </a:ext>
            </a:extLst>
          </p:cNvPr>
          <p:cNvSpPr>
            <a:spLocks noGrp="1"/>
          </p:cNvSpPr>
          <p:nvPr>
            <p:ph type="body" sz="quarter" idx="13"/>
          </p:nvPr>
        </p:nvSpPr>
        <p:spPr/>
        <p:txBody>
          <a:bodyPr/>
          <a:lstStyle/>
          <a:p>
            <a:r>
              <a:rPr lang="en-US"/>
              <a:t>Project Resources</a:t>
            </a:r>
          </a:p>
        </p:txBody>
      </p:sp>
      <p:sp>
        <p:nvSpPr>
          <p:cNvPr id="4" name="Text Placeholder 3">
            <a:extLst>
              <a:ext uri="{FF2B5EF4-FFF2-40B4-BE49-F238E27FC236}">
                <a16:creationId xmlns:a16="http://schemas.microsoft.com/office/drawing/2014/main" id="{A4168C84-B182-4E7D-56FB-01EE4B11DC8B}"/>
              </a:ext>
            </a:extLst>
          </p:cNvPr>
          <p:cNvSpPr>
            <a:spLocks noGrp="1"/>
          </p:cNvSpPr>
          <p:nvPr>
            <p:ph type="body" sz="quarter" idx="14"/>
          </p:nvPr>
        </p:nvSpPr>
        <p:spPr/>
        <p:txBody>
          <a:bodyPr/>
          <a:lstStyle/>
          <a:p>
            <a:r>
              <a:rPr lang="en-US"/>
              <a:t>What Customers Want</a:t>
            </a:r>
          </a:p>
          <a:p>
            <a:endParaRPr lang="en-US"/>
          </a:p>
        </p:txBody>
      </p:sp>
      <p:sp>
        <p:nvSpPr>
          <p:cNvPr id="5" name="Text Placeholder 4">
            <a:extLst>
              <a:ext uri="{FF2B5EF4-FFF2-40B4-BE49-F238E27FC236}">
                <a16:creationId xmlns:a16="http://schemas.microsoft.com/office/drawing/2014/main" id="{43DF41ED-5729-1B31-0C04-21385523D7E1}"/>
              </a:ext>
            </a:extLst>
          </p:cNvPr>
          <p:cNvSpPr>
            <a:spLocks noGrp="1"/>
          </p:cNvSpPr>
          <p:nvPr>
            <p:ph type="body" sz="quarter" idx="15"/>
          </p:nvPr>
        </p:nvSpPr>
        <p:spPr/>
        <p:txBody>
          <a:bodyPr/>
          <a:lstStyle/>
          <a:p>
            <a:r>
              <a:rPr lang="en-US"/>
              <a:t>All staff is working on keeping the project on </a:t>
            </a:r>
            <a:br>
              <a:rPr lang="en-US"/>
            </a:br>
            <a:r>
              <a:rPr lang="en-US"/>
              <a:t>time</a:t>
            </a:r>
          </a:p>
          <a:p>
            <a:r>
              <a:rPr lang="en-US"/>
              <a:t>Hire vendors to help with project completion</a:t>
            </a:r>
          </a:p>
          <a:p>
            <a:r>
              <a:rPr lang="en-US"/>
              <a:t>Need more funding if we want to hire more </a:t>
            </a:r>
            <a:br>
              <a:rPr lang="en-US"/>
            </a:br>
            <a:r>
              <a:rPr lang="en-US"/>
              <a:t>workers to help in the future</a:t>
            </a:r>
          </a:p>
          <a:p>
            <a:endParaRPr lang="en-US"/>
          </a:p>
        </p:txBody>
      </p:sp>
      <p:sp>
        <p:nvSpPr>
          <p:cNvPr id="6" name="Text Placeholder 5">
            <a:extLst>
              <a:ext uri="{FF2B5EF4-FFF2-40B4-BE49-F238E27FC236}">
                <a16:creationId xmlns:a16="http://schemas.microsoft.com/office/drawing/2014/main" id="{D180BD75-0796-C71E-07C4-224B63C0CEEF}"/>
              </a:ext>
            </a:extLst>
          </p:cNvPr>
          <p:cNvSpPr>
            <a:spLocks noGrp="1"/>
          </p:cNvSpPr>
          <p:nvPr>
            <p:ph type="body" sz="quarter" idx="16"/>
          </p:nvPr>
        </p:nvSpPr>
        <p:spPr/>
        <p:txBody>
          <a:bodyPr/>
          <a:lstStyle/>
          <a:p>
            <a:r>
              <a:rPr lang="en-US"/>
              <a:t>Customers want their product to work efficiently </a:t>
            </a:r>
            <a:br>
              <a:rPr lang="en-US"/>
            </a:br>
            <a:r>
              <a:rPr lang="en-US"/>
              <a:t>so they can continue to communicate with their employees while they work remotely </a:t>
            </a:r>
          </a:p>
          <a:p>
            <a:endParaRPr lang="en-US"/>
          </a:p>
        </p:txBody>
      </p:sp>
    </p:spTree>
    <p:extLst>
      <p:ext uri="{BB962C8B-B14F-4D97-AF65-F5344CB8AC3E}">
        <p14:creationId xmlns:p14="http://schemas.microsoft.com/office/powerpoint/2010/main" val="32746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a:t>GOALS FOR</a:t>
            </a:r>
            <a:br>
              <a:rPr lang="en-US"/>
            </a:br>
            <a:r>
              <a:rPr lang="en-US"/>
              <a:t>NEXT REVIEW</a:t>
            </a:r>
          </a:p>
        </p:txBody>
      </p:sp>
      <p:sp>
        <p:nvSpPr>
          <p:cNvPr id="3" name="Text Placeholder 2">
            <a:extLst>
              <a:ext uri="{FF2B5EF4-FFF2-40B4-BE49-F238E27FC236}">
                <a16:creationId xmlns:a16="http://schemas.microsoft.com/office/drawing/2014/main" id="{0E2A819C-8720-05AC-589D-CCF280D381A0}"/>
              </a:ext>
            </a:extLst>
          </p:cNvPr>
          <p:cNvSpPr>
            <a:spLocks noGrp="1"/>
          </p:cNvSpPr>
          <p:nvPr>
            <p:ph type="body" sz="quarter" idx="13"/>
          </p:nvPr>
        </p:nvSpPr>
        <p:spPr/>
        <p:txBody>
          <a:bodyPr/>
          <a:lstStyle/>
          <a:p>
            <a:r>
              <a:rPr lang="en-US"/>
              <a:t>Next Review Date: July 20XX</a:t>
            </a:r>
          </a:p>
        </p:txBody>
      </p:sp>
      <p:sp>
        <p:nvSpPr>
          <p:cNvPr id="12" name="Text Placeholder 11">
            <a:extLst>
              <a:ext uri="{FF2B5EF4-FFF2-40B4-BE49-F238E27FC236}">
                <a16:creationId xmlns:a16="http://schemas.microsoft.com/office/drawing/2014/main" id="{0D775342-B398-D058-62EA-D657A2192D69}"/>
              </a:ext>
            </a:extLst>
          </p:cNvPr>
          <p:cNvSpPr>
            <a:spLocks noGrp="1"/>
          </p:cNvSpPr>
          <p:nvPr>
            <p:ph type="body" sz="quarter" idx="15"/>
          </p:nvPr>
        </p:nvSpPr>
        <p:spPr/>
        <p:txBody>
          <a:bodyPr/>
          <a:lstStyle/>
          <a:p>
            <a:r>
              <a:rPr lang="en-US"/>
              <a:t>Check on warehouse update</a:t>
            </a:r>
          </a:p>
          <a:p>
            <a:r>
              <a:rPr lang="en-US"/>
              <a:t>Fix software issues</a:t>
            </a:r>
          </a:p>
          <a:p>
            <a:r>
              <a:rPr lang="en-US"/>
              <a:t>Finish drafting solution</a:t>
            </a:r>
          </a:p>
          <a:p>
            <a:r>
              <a:rPr lang="en-US"/>
              <a:t>Resolve budget question</a:t>
            </a:r>
          </a:p>
        </p:txBody>
      </p:sp>
      <p:sp>
        <p:nvSpPr>
          <p:cNvPr id="11" name="Text Placeholder 10">
            <a:extLst>
              <a:ext uri="{FF2B5EF4-FFF2-40B4-BE49-F238E27FC236}">
                <a16:creationId xmlns:a16="http://schemas.microsoft.com/office/drawing/2014/main" id="{B9D3C290-A56C-B087-9C47-005A3BC3E120}"/>
              </a:ext>
            </a:extLst>
          </p:cNvPr>
          <p:cNvSpPr>
            <a:spLocks noGrp="1"/>
          </p:cNvSpPr>
          <p:nvPr>
            <p:ph type="body" sz="quarter" idx="14"/>
          </p:nvPr>
        </p:nvSpPr>
        <p:spPr/>
        <p:txBody>
          <a:bodyPr/>
          <a:lstStyle/>
          <a:p>
            <a:r>
              <a:rPr lang="en-US"/>
              <a:t>Goals </a:t>
            </a:r>
            <a:r>
              <a:rPr lang="en-US" altLang="zh-CN"/>
              <a:t>f</a:t>
            </a:r>
            <a:r>
              <a:rPr lang="en-US"/>
              <a:t>or Next Review</a:t>
            </a:r>
          </a:p>
        </p:txBody>
      </p:sp>
      <p:sp>
        <p:nvSpPr>
          <p:cNvPr id="20" name="Text Placeholder 19">
            <a:extLst>
              <a:ext uri="{FF2B5EF4-FFF2-40B4-BE49-F238E27FC236}">
                <a16:creationId xmlns:a16="http://schemas.microsoft.com/office/drawing/2014/main" id="{E954CCA8-9E58-39CC-C428-F4B19348692D}"/>
              </a:ext>
            </a:extLst>
          </p:cNvPr>
          <p:cNvSpPr>
            <a:spLocks noGrp="1"/>
          </p:cNvSpPr>
          <p:nvPr>
            <p:ph type="body" sz="quarter" idx="16"/>
          </p:nvPr>
        </p:nvSpPr>
        <p:spPr/>
        <p:txBody>
          <a:bodyPr vert="horz" lIns="91440" tIns="45720" rIns="91440" bIns="45720" rtlCol="0" anchor="t">
            <a:noAutofit/>
          </a:bodyPr>
          <a:lstStyle/>
          <a:p>
            <a:pPr marL="283210" indent="-283210"/>
            <a:r>
              <a:rPr lang="en-US">
                <a:ea typeface="+mn-lt"/>
                <a:cs typeface="+mn-lt"/>
              </a:rPr>
              <a:t>Dwight </a:t>
            </a:r>
            <a:r>
              <a:rPr lang="en-US" err="1">
                <a:ea typeface="+mn-lt"/>
                <a:cs typeface="+mn-lt"/>
              </a:rPr>
              <a:t>Schrute</a:t>
            </a:r>
            <a:r>
              <a:rPr lang="en-US">
                <a:ea typeface="+mn-lt"/>
                <a:cs typeface="+mn-lt"/>
              </a:rPr>
              <a:t> will</a:t>
            </a:r>
            <a:r>
              <a:rPr lang="en-US"/>
              <a:t> tackle and resolve the goals by next meeting</a:t>
            </a:r>
          </a:p>
          <a:p>
            <a:pPr marL="283210" indent="-283210"/>
            <a:endParaRPr lang="en-US">
              <a:cs typeface="Arial"/>
            </a:endParaRPr>
          </a:p>
        </p:txBody>
      </p:sp>
      <p:sp>
        <p:nvSpPr>
          <p:cNvPr id="21" name="Text Placeholder 20">
            <a:extLst>
              <a:ext uri="{FF2B5EF4-FFF2-40B4-BE49-F238E27FC236}">
                <a16:creationId xmlns:a16="http://schemas.microsoft.com/office/drawing/2014/main" id="{6047A6BF-476B-7D5D-EE4E-C50B34AFE8AF}"/>
              </a:ext>
            </a:extLst>
          </p:cNvPr>
          <p:cNvSpPr>
            <a:spLocks noGrp="1"/>
          </p:cNvSpPr>
          <p:nvPr>
            <p:ph type="body" sz="quarter" idx="17"/>
          </p:nvPr>
        </p:nvSpPr>
        <p:spPr/>
        <p:txBody>
          <a:bodyPr/>
          <a:lstStyle/>
          <a:p>
            <a:r>
              <a:rPr lang="en-US"/>
              <a:t>Action Plan Review</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9</a:t>
            </a:fld>
            <a:endParaRPr lang="en-US"/>
          </a:p>
        </p:txBody>
      </p:sp>
    </p:spTree>
    <p:extLst>
      <p:ext uri="{BB962C8B-B14F-4D97-AF65-F5344CB8AC3E}">
        <p14:creationId xmlns:p14="http://schemas.microsoft.com/office/powerpoint/2010/main" val="73848494"/>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1F98F7-6576-47F1-AD63-56E26C33974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PROGRESS REPORT</vt:lpstr>
      <vt:lpstr>STATUS SUMMARY</vt:lpstr>
      <vt:lpstr>PROGRESS</vt:lpstr>
      <vt:lpstr>SCHEDULE </vt:lpstr>
      <vt:lpstr>Deliverables</vt:lpstr>
      <vt:lpstr>COSTS</vt:lpstr>
      <vt:lpstr>TECHNOLOGY </vt:lpstr>
      <vt:lpstr>RESOURCES</vt:lpstr>
      <vt:lpstr>GOALS FOR NEXT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
  <cp:revision>61</cp:revision>
  <dcterms:created xsi:type="dcterms:W3CDTF">2024-03-28T17:38:52Z</dcterms:created>
  <dcterms:modified xsi:type="dcterms:W3CDTF">2024-03-28T20:32:07Z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