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440154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DE724"/>
              </a:buClr>
              <a:buChar char="●"/>
              <a:defRPr>
                <a:solidFill>
                  <a:srgbClr val="FDE724"/>
                </a:solidFill>
              </a:defRPr>
            </a:lvl1pPr>
            <a:lvl2pPr lvl="1">
              <a:spcBef>
                <a:spcPts val="0"/>
              </a:spcBef>
              <a:buClr>
                <a:srgbClr val="FDE724"/>
              </a:buClr>
              <a:buChar char="○"/>
              <a:defRPr>
                <a:solidFill>
                  <a:srgbClr val="FDE724"/>
                </a:solidFill>
              </a:defRPr>
            </a:lvl2pPr>
            <a:lvl3pPr lvl="2">
              <a:spcBef>
                <a:spcPts val="0"/>
              </a:spcBef>
              <a:buClr>
                <a:srgbClr val="FDE724"/>
              </a:buClr>
              <a:buChar char="■"/>
              <a:defRPr>
                <a:solidFill>
                  <a:srgbClr val="FDE724"/>
                </a:solidFill>
              </a:defRPr>
            </a:lvl3pPr>
            <a:lvl4pPr lvl="3">
              <a:spcBef>
                <a:spcPts val="0"/>
              </a:spcBef>
              <a:buClr>
                <a:srgbClr val="FDE724"/>
              </a:buClr>
              <a:buChar char="●"/>
              <a:defRPr>
                <a:solidFill>
                  <a:srgbClr val="FDE724"/>
                </a:solidFill>
              </a:defRPr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01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DE724"/>
              </a:buClr>
              <a:buSzPct val="100000"/>
              <a:buNone/>
              <a:defRPr sz="2800">
                <a:solidFill>
                  <a:srgbClr val="FDE724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QPB-j2O9J6I&amp;t=544s" TargetMode="External"/><Relationship Id="rId4" Type="http://schemas.openxmlformats.org/officeDocument/2006/relationships/hyperlink" Target="https://www.youtube.com/watch?v=FkckgwMHP2s" TargetMode="External"/><Relationship Id="rId5" Type="http://schemas.openxmlformats.org/officeDocument/2006/relationships/hyperlink" Target="https://www.youtube.com/watch?v=IKSrBt2kFD4&amp;t=59s" TargetMode="External"/><Relationship Id="rId6" Type="http://schemas.openxmlformats.org/officeDocument/2006/relationships/hyperlink" Target="https://www.youtube.com/watch?v=U3kKjGKp9rA" TargetMode="External"/><Relationship Id="rId7" Type="http://schemas.openxmlformats.org/officeDocument/2006/relationships/hyperlink" Target="http://www.cornell.edu/video/jeff-weeks-the-shape-of-spac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30903" y="1527000"/>
            <a:ext cx="4706100" cy="208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440154"/>
                </a:solidFill>
              </a:rPr>
              <a:t>Programar antes de hacer matemáticas?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080675" y="2834125"/>
            <a:ext cx="3751500" cy="11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DE724"/>
                </a:solidFill>
              </a:rPr>
              <a:t>Federico J. Zertuche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DE724"/>
                </a:solidFill>
              </a:rPr>
              <a:t>DIDE, UTA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72300" y="3931675"/>
            <a:ext cx="24147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4015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87" y="258987"/>
            <a:ext cx="7917424" cy="46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87" y="640612"/>
            <a:ext cx="8569424" cy="38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55675" cy="4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375" y="2112700"/>
            <a:ext cx="7547099" cy="29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 trata </a:t>
            </a:r>
            <a:r>
              <a:rPr lang="fr"/>
              <a:t>de conceptos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657850" y="2992650"/>
            <a:ext cx="3828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DE724"/>
                </a:solidFill>
              </a:rPr>
              <a:t>y de las relaciones entre conceptos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274650"/>
            <a:ext cx="8520600" cy="127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Por qué enseñamos números y operaciones?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Cómo</a:t>
            </a:r>
            <a:r>
              <a:rPr lang="fr"/>
              <a:t> trabajar con conceptos sin muchos </a:t>
            </a:r>
            <a:r>
              <a:rPr lang="fr"/>
              <a:t>prerrequisitos</a:t>
            </a:r>
            <a:r>
              <a:rPr lang="fr"/>
              <a:t>?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69300" y="502675"/>
            <a:ext cx="2091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440154"/>
                </a:solidFill>
              </a:rPr>
              <a:t>Cambio de Opinión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00" y="1645375"/>
            <a:ext cx="3343374" cy="21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-2764" l="-2029" r="-2029" t="-2754"/>
          <a:stretch/>
        </p:blipFill>
        <p:spPr>
          <a:xfrm>
            <a:off x="4172200" y="1524462"/>
            <a:ext cx="3343375" cy="231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278275" y="215450"/>
            <a:ext cx="18042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440154"/>
                </a:solidFill>
              </a:rPr>
              <a:t>Dos Amigos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575"/>
            <a:ext cx="8839199" cy="1010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46300" y="1014350"/>
            <a:ext cx="9000" cy="78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816850" y="1104100"/>
            <a:ext cx="673200" cy="7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1068200" y="1276725"/>
            <a:ext cx="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00" y="1238900"/>
            <a:ext cx="8910999" cy="3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300"/>
            <a:ext cx="8839198" cy="26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432625" y="727100"/>
            <a:ext cx="2378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440154"/>
                </a:solidFill>
              </a:rPr>
              <a:t>Qué pasa con 3 amigos?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4" y="1694225"/>
            <a:ext cx="8839198" cy="2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140000" y="718100"/>
            <a:ext cx="2854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440154"/>
                </a:solidFill>
              </a:rPr>
              <a:t>Si el cambia de opinión?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899400" y="1570875"/>
            <a:ext cx="682200" cy="53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5" y="1651475"/>
            <a:ext cx="8839198" cy="26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Qué son las matemáticas?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015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00" y="152400"/>
            <a:ext cx="684620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69300" y="583475"/>
            <a:ext cx="19569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Una hoja y fichas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375" y="152400"/>
            <a:ext cx="684620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88500" y="493700"/>
            <a:ext cx="1875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Un modelo para los autos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62" y="1199575"/>
            <a:ext cx="7443674" cy="34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754025" y="499375"/>
            <a:ext cx="1992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440154"/>
                </a:solidFill>
              </a:rPr>
              <a:t>Semáforo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5" y="1305375"/>
            <a:ext cx="8146649" cy="33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498675" y="650175"/>
            <a:ext cx="29802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440154"/>
                </a:solidFill>
              </a:rPr>
              <a:t>Frenazo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915600" y="377000"/>
            <a:ext cx="1867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Bibliografía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942525" y="1292600"/>
            <a:ext cx="61131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DE724"/>
              </a:buClr>
              <a:buChar char="●"/>
            </a:pPr>
            <a:r>
              <a:rPr lang="fr">
                <a:solidFill>
                  <a:srgbClr val="FDE724"/>
                </a:solidFill>
              </a:rPr>
              <a:t>Les plantes font-elles des mathématiques? 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https://www.youtube.com/watch?v=QPB-j2O9J6I&amp;t=544s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DE724"/>
              </a:buClr>
              <a:buChar char="●"/>
            </a:pPr>
            <a:r>
              <a:rPr lang="fr" sz="1500">
                <a:solidFill>
                  <a:srgbClr val="FDE724"/>
                </a:solidFill>
                <a:latin typeface="Roboto"/>
                <a:ea typeface="Roboto"/>
                <a:cs typeface="Roboto"/>
                <a:sym typeface="Roboto"/>
              </a:rPr>
              <a:t>Probabilistic Topic Models and User Behavior </a:t>
            </a:r>
            <a:r>
              <a:rPr lang="fr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https://www.youtube.com/watch?v=FkckgwMHP2s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Clr>
                <a:srgbClr val="FDE724"/>
              </a:buClr>
              <a:buSzPct val="100000"/>
              <a:buFont typeface="Roboto"/>
              <a:buChar char="●"/>
            </a:pPr>
            <a:r>
              <a:rPr lang="fr" sz="1500">
                <a:solidFill>
                  <a:srgbClr val="FDE724"/>
                </a:solidFill>
                <a:latin typeface="Roboto"/>
                <a:ea typeface="Roboto"/>
                <a:cs typeface="Roboto"/>
                <a:sym typeface="Roboto"/>
              </a:rPr>
              <a:t>Studying the History of Ideas Using Topic Models                   David Hall, Daniel Jurafsky and Christopher D. Manning.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Clr>
                <a:srgbClr val="FDE724"/>
              </a:buClr>
              <a:buSzPct val="100000"/>
              <a:buFont typeface="Roboto"/>
              <a:buChar char="●"/>
            </a:pPr>
            <a:r>
              <a:rPr lang="fr" sz="1500">
                <a:solidFill>
                  <a:srgbClr val="FDE724"/>
                </a:solidFill>
                <a:latin typeface="Roboto"/>
                <a:ea typeface="Roboto"/>
                <a:cs typeface="Roboto"/>
                <a:sym typeface="Roboto"/>
              </a:rPr>
              <a:t>Knots to Narnia, Bill Thurston     </a:t>
            </a:r>
            <a:r>
              <a:rPr lang="fr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https://www.youtube.com/watch?v=IKSrBt2kFD4&amp;t=59s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Clr>
                <a:srgbClr val="FDE724"/>
              </a:buClr>
              <a:buSzPct val="100000"/>
              <a:buFont typeface="Roboto"/>
              <a:buChar char="●"/>
            </a:pPr>
            <a:r>
              <a:rPr lang="fr" sz="1500">
                <a:solidFill>
                  <a:srgbClr val="FDE724"/>
                </a:solidFill>
                <a:latin typeface="Roboto"/>
                <a:ea typeface="Roboto"/>
                <a:cs typeface="Roboto"/>
                <a:sym typeface="Roboto"/>
              </a:rPr>
              <a:t>TEDxObserver, Cédric Villani  </a:t>
            </a:r>
            <a:r>
              <a:rPr lang="fr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https://www.youtube.com/watch?v=U3kKjGKp9rA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Clr>
                <a:srgbClr val="FDE724"/>
              </a:buClr>
              <a:buSzPct val="100000"/>
              <a:buFont typeface="Roboto"/>
              <a:buChar char="●"/>
            </a:pPr>
            <a:r>
              <a:rPr lang="fr" sz="1500">
                <a:solidFill>
                  <a:srgbClr val="FDE724"/>
                </a:solidFill>
                <a:latin typeface="Roboto"/>
                <a:ea typeface="Roboto"/>
                <a:cs typeface="Roboto"/>
                <a:sym typeface="Roboto"/>
              </a:rPr>
              <a:t>The shape of space, Jeff Weeks    </a:t>
            </a:r>
            <a:r>
              <a:rPr lang="fr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http://www.cornell.edu/video/jeff-weeks-the-shape-of-space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DE7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11650" y="430875"/>
            <a:ext cx="33750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Resolver paradojas políticas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(y entendernos)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00" y="206450"/>
            <a:ext cx="4389249" cy="35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" y="2024225"/>
            <a:ext cx="4524124" cy="2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625" y="206450"/>
            <a:ext cx="1095075" cy="1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503118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0" y="558824"/>
            <a:ext cx="5008550" cy="374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lor.gif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625" y="273862"/>
            <a:ext cx="33337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_ku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987" y="310387"/>
            <a:ext cx="6266623" cy="42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0" y="4610100"/>
            <a:ext cx="5385900" cy="53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400">
                <a:solidFill>
                  <a:srgbClr val="FDE724"/>
                </a:solidFill>
              </a:rPr>
              <a:t>Jason Ku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solidFill>
                  <a:srgbClr val="FDE724"/>
                </a:solidFill>
              </a:rPr>
              <a:t>http://courses.csail.mit.edu/6.849/spring17/lectures/L01.html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15425" y="915600"/>
            <a:ext cx="214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Definir forma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4326450"/>
            <a:ext cx="5844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500">
                <a:solidFill>
                  <a:srgbClr val="FDE724"/>
                </a:solidFill>
                <a:latin typeface="Roboto"/>
                <a:ea typeface="Roboto"/>
                <a:cs typeface="Roboto"/>
                <a:sym typeface="Roboto"/>
              </a:rPr>
              <a:t>What is a Manifold? - Mikhail Gromov</a:t>
            </a:r>
          </a:p>
          <a:p>
            <a:pPr lvl="0">
              <a:spcBef>
                <a:spcPts val="0"/>
              </a:spcBef>
              <a:buNone/>
            </a:pPr>
            <a:r>
              <a:rPr lang="fr" sz="1200">
                <a:solidFill>
                  <a:srgbClr val="FDE724"/>
                </a:solidFill>
              </a:rPr>
              <a:t>https://www.youtube.com/watch?v=u5DLpAqX4YA</a:t>
            </a:r>
          </a:p>
          <a:p>
            <a:pPr lvl="0">
              <a:spcBef>
                <a:spcPts val="0"/>
              </a:spcBef>
              <a:buNone/>
            </a:pPr>
            <a:r>
              <a:rPr lang="fr" sz="1200">
                <a:solidFill>
                  <a:srgbClr val="FDE724"/>
                </a:solidFill>
              </a:rPr>
              <a:t>https://en.wikipedia.org/wiki/Knot_theory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71" y="176587"/>
            <a:ext cx="4339225" cy="340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00" y="176600"/>
            <a:ext cx="4101132" cy="34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928" y="843775"/>
            <a:ext cx="4153574" cy="38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700" y="152400"/>
            <a:ext cx="65243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50" y="152400"/>
            <a:ext cx="644910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48" y="1525800"/>
            <a:ext cx="3904949" cy="29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9400" y="385975"/>
            <a:ext cx="3792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DE724"/>
                </a:solidFill>
                <a:highlight>
                  <a:srgbClr val="440154"/>
                </a:highlight>
              </a:rPr>
              <a:t>Perspectiva: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DE724"/>
                </a:solidFill>
                <a:highlight>
                  <a:srgbClr val="440154"/>
                </a:highlight>
              </a:rPr>
              <a:t>30 Millones de años (hacia un lado)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9400" y="4613900"/>
            <a:ext cx="29262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100">
                <a:solidFill>
                  <a:srgbClr val="FDE724"/>
                </a:solidFill>
              </a:rPr>
              <a:t>Nota: En realidad quería un orangután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2400" y="4435350"/>
            <a:ext cx="3123899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DE724"/>
                </a:solidFill>
              </a:rPr>
              <a:t>Probabilistic Topic Models.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solidFill>
                  <a:srgbClr val="FDE724"/>
                </a:solidFill>
              </a:rPr>
              <a:t>doi:10.1145/2133806.2133826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625" y="596450"/>
            <a:ext cx="6419925" cy="4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0" y="215450"/>
            <a:ext cx="2709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DE724"/>
                </a:solidFill>
              </a:rPr>
              <a:t>Entender cuerpos de documentos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25" y="111812"/>
            <a:ext cx="7710949" cy="49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