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A91CA-C9C0-4C66-84CA-D98EE9030F70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1D06B-8EAC-4BA3-9175-89F672D6E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8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1D06B-8EAC-4BA3-9175-89F672D6E55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5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F15FE-CD40-4CFF-89A7-BD3CD4FA3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1111AD-09C9-47B9-82B5-EDB27F9E4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CF2E4-1368-4599-8E2C-F1F86106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A2F3E-5F55-4CE6-8953-05C667EC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E98CE7-EABE-41C4-9194-F4143F43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74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B2C2D-75B5-4E60-8E3C-60A8281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FB0CE9-2785-4174-9F6D-F7855A55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F0254-3D23-4B8F-8C14-AA912ADF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47462-D1C7-4FF5-9219-9E26498A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86C2D-8E98-4586-9836-BC357A9E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1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5DEFD2-D6CC-4DED-900C-C42F466F4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6D31A8-9513-4E15-9382-5556FAF3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440C0-0F04-42DA-AF5E-1148698E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59F28-3307-446F-8B76-7B030AD9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29CB2-7298-454A-A947-6DEC1861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7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8E387-0D26-458D-8C58-260660B9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5ECBB-C018-4F45-A051-7E61C021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32DEC-2936-458C-9751-F2938897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DF406-56CA-42D7-BB2C-A13A7747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CDC971-482A-4A9C-9302-E173E98E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0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D947D-C05F-40AD-9808-F8EB5D8F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EDA5A8-0C56-4BFC-945B-484DB5C4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FA66B-6AD8-48A8-8FEE-26FCAF64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813AE7-79D1-4320-8C4E-E5B1E6F8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6ED93-EEE6-425F-934B-BCD36AB8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39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D1F40-AA77-43DC-96F7-F28CB106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CB564-CBBF-40EF-9DA4-0F5E57A27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E5AB9E-9574-4977-948E-C6EC0D3A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AF743B-EDD3-4FCA-98A7-4DD31DD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EBD5A9-FB53-49E1-9DE0-48499219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40A85-356F-473A-B4FC-5DDC1940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44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C8C97-37A2-4F3C-ADB6-ADC99F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66634-832A-4473-B88F-A30BFC6E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1E0EAB-1DD3-4216-92AC-2CC7EE7BE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CD5D6E-7BD9-48F2-95B0-E93680E74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9FD785-0BE2-49FF-8291-A6CC7B722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53108A-1327-441D-B4D9-47743B9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9E38E3-2FB4-460A-9907-6379DD59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E9682-AFDD-4AD7-93F5-A0F6F088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1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6D0B-8E4E-4F73-AAAC-48F44219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199268-9936-4FC4-99AF-4ED00C6D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57441E-CCCD-4560-BA39-911402CF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65B70-6F18-4390-A0AB-A62EA035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3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B4D5EA-288C-4E69-806A-0A6398E5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385148-7F1B-4FDD-93BA-80BD52A4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75D2-E81F-483D-B753-C689E8D4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0FA3A-2801-4807-B8C0-766F91CC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0F21B-AB9F-4A7F-9755-3C2AC00B0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5DE2E5-8C98-4183-9E84-20F7E769C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569492-CCCA-472D-861D-E3047141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5F0D4-0CA1-452B-8D95-A2A81545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9D67C3-425D-4FBF-951E-00E2A73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8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C6E40-E357-4675-93C0-D434386D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4BFF3C-5995-4F0B-A650-FB93741AE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B11EB-3B47-4819-B9C8-36EDB6F5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8DAE32-88F1-4FF7-B742-581FC77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9F51A0-87B9-4141-8C44-E5BC4CEF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1EB870-E999-47D3-A76A-DC7A4C54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2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2184A-2A23-4D15-91DD-CBBB2DDC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FFB0A3-3A16-4D9A-8EE3-18992AF9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423BB-4C21-4A05-8C14-9B6A94D2F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AD26-EB9E-499C-8466-18CC63A9BCC4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6D52B-51B8-42FE-BD41-63DA6B2C6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23253-566E-4454-936F-B10453F7D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0B99-2C43-4046-BC35-B4F247497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12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rattlesnake/&#1082;&#1091;&#1088;&#1089;&#1072;&#1095;/bin/Debug/&#1082;&#1091;&#1088;&#1089;&#1072;&#1095;.ex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654370E-44B2-412C-92AC-70BEF538B84E}"/>
              </a:ext>
            </a:extLst>
          </p:cNvPr>
          <p:cNvSpPr/>
          <p:nvPr/>
        </p:nvSpPr>
        <p:spPr>
          <a:xfrm>
            <a:off x="2243572" y="96455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ДЕПАРТАМЕНТ ОБРАЗОВАНИЯ И НАУКИ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УЧЕРЕЖДЕНИЕ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«ПЕРВЫЙ МОСКОВСКИЙ ОБРАЗОВАТЕЛЬНЫЙ КОМПЛЕКС»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450215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64900CBE-0EAE-4A31-B041-8A4FF1B9D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511"/>
            <a:ext cx="9144000" cy="1046489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09.02.07 «Информационные системы и программирование»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подсистемы поддержки самостоятельного обучения профессиональному английскому языку.</a:t>
            </a:r>
          </a:p>
        </p:txBody>
      </p:sp>
      <p:sp>
        <p:nvSpPr>
          <p:cNvPr id="40" name="Подзаголовок 2">
            <a:extLst>
              <a:ext uri="{FF2B5EF4-FFF2-40B4-BE49-F238E27FC236}">
                <a16:creationId xmlns:a16="http://schemas.microsoft.com/office/drawing/2014/main" id="{830BF70D-9DDA-4EE0-8937-78A70CF8DF44}"/>
              </a:ext>
            </a:extLst>
          </p:cNvPr>
          <p:cNvSpPr txBox="1">
            <a:spLocks/>
          </p:cNvSpPr>
          <p:nvPr/>
        </p:nvSpPr>
        <p:spPr>
          <a:xfrm>
            <a:off x="8461462" y="3932928"/>
            <a:ext cx="4413076" cy="199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Выполнил: </a:t>
            </a:r>
          </a:p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Студент группы 41 ИС</a:t>
            </a:r>
          </a:p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Седов А.В.</a:t>
            </a:r>
          </a:p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Тузовский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А.Ф.</a:t>
            </a:r>
          </a:p>
        </p:txBody>
      </p:sp>
      <p:sp>
        <p:nvSpPr>
          <p:cNvPr id="43" name="Подзаголовок 2">
            <a:extLst>
              <a:ext uri="{FF2B5EF4-FFF2-40B4-BE49-F238E27FC236}">
                <a16:creationId xmlns:a16="http://schemas.microsoft.com/office/drawing/2014/main" id="{D7052EC6-6A38-42C4-82A6-5B9211AD3636}"/>
              </a:ext>
            </a:extLst>
          </p:cNvPr>
          <p:cNvSpPr txBox="1">
            <a:spLocks/>
          </p:cNvSpPr>
          <p:nvPr/>
        </p:nvSpPr>
        <p:spPr>
          <a:xfrm>
            <a:off x="5087888" y="6329497"/>
            <a:ext cx="20162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Москва, 2021 год</a:t>
            </a:r>
          </a:p>
        </p:txBody>
      </p:sp>
    </p:spTree>
    <p:extLst>
      <p:ext uri="{BB962C8B-B14F-4D97-AF65-F5344CB8AC3E}">
        <p14:creationId xmlns:p14="http://schemas.microsoft.com/office/powerpoint/2010/main" val="337236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0BD680-D6E9-4F3A-9831-C9246A3FFC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325" y="985595"/>
            <a:ext cx="5296921" cy="3596031"/>
          </a:xfrm>
          <a:prstGeom prst="rect">
            <a:avLst/>
          </a:prstGeom>
          <a:noFill/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A0F7C57-F1F5-4776-B9BA-28111AD1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786" y="402328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рхитектура программного обеспечения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CEDF3A4-13E7-4C6B-B8CE-140F3A61E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35116"/>
            <a:ext cx="9144000" cy="2011680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Программное обеспечение разрабатываемой информационной системы было реализовано в виде клиент-серверного приложения. 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компьютере каждого пользователя должна быть установлена, разработанная в данной дипломной работе, клиентская программа «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Rattlesnake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 Данная программа взаимодействует с сервером, установленным в локальной сети, который работает с базой данных «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RattleSnakeDB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 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82530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BF1153-98E3-48FA-A0F2-3A1C9147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2" y="673756"/>
            <a:ext cx="5866748" cy="603115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1B47A0-E88A-45FF-9BC7-511EFF83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400" y="2114366"/>
            <a:ext cx="4572638" cy="262926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DED1FA-5AB0-4681-86D7-EEE350FF7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52" y="673756"/>
            <a:ext cx="6303585" cy="58699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A9FAFB-155C-4DF6-8232-04F1CEB1F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837" y="1115987"/>
            <a:ext cx="5429911" cy="4985499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04D96-FE63-44DD-9746-3001F826A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кода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0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2" action="ppaction://hlinkfile"/>
            <a:extLst>
              <a:ext uri="{FF2B5EF4-FFF2-40B4-BE49-F238E27FC236}">
                <a16:creationId xmlns:a16="http://schemas.microsoft.com/office/drawing/2014/main" id="{18470D13-81CC-4555-AAAE-422C730B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538" y="2614957"/>
            <a:ext cx="7185676" cy="1012069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CDA69F7-6BFE-4029-9227-7F5FD5B0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488955"/>
            <a:ext cx="9144000" cy="395195"/>
          </a:xfrm>
        </p:spPr>
        <p:txBody>
          <a:bodyPr>
            <a:normAutofit lnSpcReduction="10000"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Практическая часть диплома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5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ED17E87-0813-49F2-BFE9-2E652D603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59391"/>
              </p:ext>
            </p:extLst>
          </p:nvPr>
        </p:nvGraphicFramePr>
        <p:xfrm>
          <a:off x="176731" y="1871222"/>
          <a:ext cx="5704305" cy="4232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0945">
                  <a:extLst>
                    <a:ext uri="{9D8B030D-6E8A-4147-A177-3AD203B41FA5}">
                      <a16:colId xmlns:a16="http://schemas.microsoft.com/office/drawing/2014/main" val="4024924387"/>
                    </a:ext>
                  </a:extLst>
                </a:gridCol>
                <a:gridCol w="3153360">
                  <a:extLst>
                    <a:ext uri="{9D8B030D-6E8A-4147-A177-3AD203B41FA5}">
                      <a16:colId xmlns:a16="http://schemas.microsoft.com/office/drawing/2014/main" val="2634764905"/>
                    </a:ext>
                  </a:extLst>
                </a:gridCol>
              </a:tblGrid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Значения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полей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формы</a:t>
                      </a:r>
                      <a:r>
                        <a:rPr lang="en-US" sz="1400" dirty="0">
                          <a:effectLst/>
                        </a:rPr>
                        <a:t>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Тест</a:t>
                      </a:r>
                      <a:r>
                        <a:rPr lang="en-US" sz="1400" dirty="0">
                          <a:effectLst/>
                        </a:rPr>
                        <a:t> 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790568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фва12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635422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znatok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464623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pas123!L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690837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Confirm password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pas123!L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72065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pictureBox1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400025"/>
                  </a:ext>
                </a:extLst>
              </a:tr>
              <a:tr h="34982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Действие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Нажата кнопка "Register"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687496"/>
                  </a:ext>
                </a:extLst>
              </a:tr>
              <a:tr h="111606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Горит помогающие окно с надписью</a:t>
                      </a:r>
                      <a:r>
                        <a:rPr lang="en-US" sz="1400">
                          <a:effectLst/>
                        </a:rPr>
                        <a:t> «Your name can contain only letters». </a:t>
                      </a:r>
                      <a:r>
                        <a:rPr lang="ru-RU" sz="1400">
                          <a:effectLst/>
                        </a:rPr>
                        <a:t>Появляется окно с надписью </a:t>
                      </a:r>
                      <a:r>
                        <a:rPr lang="en-US" sz="1400">
                          <a:effectLst/>
                        </a:rPr>
                        <a:t>«Enter all the fields correctly!»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388258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173498"/>
                  </a:ext>
                </a:extLst>
              </a:tr>
              <a:tr h="26449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Результат тестирования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4489392"/>
                  </a:ext>
                </a:extLst>
              </a:tr>
              <a:tr h="34982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Описание результата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33903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5442E91-422E-43AA-A9CE-E40DBD508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5910"/>
              </p:ext>
            </p:extLst>
          </p:nvPr>
        </p:nvGraphicFramePr>
        <p:xfrm>
          <a:off x="5990389" y="2288733"/>
          <a:ext cx="6024880" cy="3397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4305">
                  <a:extLst>
                    <a:ext uri="{9D8B030D-6E8A-4147-A177-3AD203B41FA5}">
                      <a16:colId xmlns:a16="http://schemas.microsoft.com/office/drawing/2014/main" val="827847214"/>
                    </a:ext>
                  </a:extLst>
                </a:gridCol>
                <a:gridCol w="3330575">
                  <a:extLst>
                    <a:ext uri="{9D8B030D-6E8A-4147-A177-3AD203B41FA5}">
                      <a16:colId xmlns:a16="http://schemas.microsoft.com/office/drawing/2014/main" val="342585244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Значения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полей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формы</a:t>
                      </a:r>
                      <a:r>
                        <a:rPr lang="en-US" sz="1400" dirty="0">
                          <a:effectLst/>
                        </a:rPr>
                        <a:t>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Тест 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533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 test name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362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Question field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Where?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692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Possible answer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72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Possible answer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438107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Действие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Нажата кнопка «Add test»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815949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Появляется окно с надписью «This test name already exists»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111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64065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Результат тестирования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87826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Описание результата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485761"/>
                  </a:ext>
                </a:extLst>
              </a:tr>
            </a:tbl>
          </a:graphicData>
        </a:graphic>
      </p:graphicFrame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F9CD357F-CB10-47DC-9AEC-DD4C4DA0C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11048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3B09F-5703-4398-A0E3-432CF671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710" y="1193532"/>
            <a:ext cx="9144000" cy="5014764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В данной работе было проведено проектирование и разработка информационной подсистемы поддержки самостоятельного обучения профессиональному английскому языку, целью которой является обучение английскому языку. Данная подсистема должна была облегчить изучение и получения практических навыков использования английского языка в IT сфере.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Разработка подсистемы обучения английскому языку была проведена с помощью программного средства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SQL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(SSMS). А также сделан и представлен графический интерфейс по построенным макетам. Он был разработан с использованием технологии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Также разработка была проведена с взаимодействием с MS SQL сервером с использованием технологии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ADO.Net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Руководство пользователя и описание разработки кода было расписано подробно, для понимания.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Тестирование разработанной подсистемы проводилось с целью установить уровень качества разработанного программного обеспечения.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В результате тестирования можно сделать вывод о том, что все задачи дипломного проекта были выполнены и поставленные цели достигнуты.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414AE2B-A9B2-4178-AB44-E2BAFBAD9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488955"/>
            <a:ext cx="9144000" cy="395195"/>
          </a:xfrm>
        </p:spPr>
        <p:txBody>
          <a:bodyPr>
            <a:normAutofit lnSpcReduction="10000"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Заключение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5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DC9AA4-D61E-4BEA-9FAD-216B28FD9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89" y="888734"/>
            <a:ext cx="11408229" cy="559961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Целью дипломного проекта является проектирование и разработка подсистемы обучения английскому языку, которое позволит облегчить изучение и получение практических навыков использования английского языка 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сфере.</a:t>
            </a:r>
          </a:p>
          <a:p>
            <a:pPr indent="450215" algn="just">
              <a:lnSpc>
                <a:spcPct val="100000"/>
              </a:lnSpc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осуществления поставленной цели потребовалось выполнить следующие задачи:</a:t>
            </a: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провести анализ использования информационных технологий в процессе обучения английскому языку;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провести анализ предметной области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;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выполнить описание предметной области с использованием моделей структурного и объектно-ориентированного подхода;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определить требования к функциональным характеристикам будущей подсистемы в UML-моделях;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выполнить проектирование подсистемы поддержки обучения английскому языку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разработать базу данных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разработать программный код подсистемы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провести тестирование разработанной подсистемы с целью определения и повышения ее качества.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BDFD8DD-157A-4973-97DE-4101CD42CB65}"/>
              </a:ext>
            </a:extLst>
          </p:cNvPr>
          <p:cNvSpPr txBox="1">
            <a:spLocks/>
          </p:cNvSpPr>
          <p:nvPr/>
        </p:nvSpPr>
        <p:spPr>
          <a:xfrm>
            <a:off x="1524000" y="406452"/>
            <a:ext cx="9144000" cy="48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19645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68998-763E-45BC-A56F-0D56BD9A1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6434"/>
            <a:ext cx="9144000" cy="2011680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Самый распространённый иностранный язык для обучения является английский язык. Люди, которые идут в институты или техникумы на специальность в сфере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обязаны знать английский, так как все понятия написаны на английском. В связи с этим, многие люди вынуждены самостоятельно заниматься вопросом изучения. Конечно же, это нелегкий путь, но наличие современных технологий способно во много раз упростить данный процесс.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1B8A5D-29AD-4172-9110-A424F333E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2748"/>
            <a:ext cx="9144000" cy="48228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5339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1A629-6BF3-457A-869E-CC60211A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8887"/>
            <a:ext cx="9144000" cy="4380820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обучения систематизирован. Учебный материал предоставляется пользователю упорядоченно по темам и по уровню сложности. Сначала пользователь выбирает первую тему и изучает учебный материал. После того как пользователь изучит материал он может перейти к тестированию. Для каждой учебной темы есть несколько тестов, которые пользователь должен выполнить. Он также может проходить эти тесты несколько раз и результат их будут отображаться в его профиле. Результаты тестов показываются в процентах. 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не выполнит тесты, то ему будет предложено повторить изучаемую тему. Если он успешно выполнит тестовые задания, то ему будет предложено перейти к следующей, более сложной теме.</a:t>
            </a:r>
            <a:endParaRPr lang="ru-RU" sz="6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B04D5FF-A405-4CEB-B3A6-1567EA9D5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2748"/>
            <a:ext cx="9144000" cy="48228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413827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5AA2CCD-623A-450C-BFC3-24F1162FC000}"/>
              </a:ext>
            </a:extLst>
          </p:cNvPr>
          <p:cNvGrpSpPr/>
          <p:nvPr/>
        </p:nvGrpSpPr>
        <p:grpSpPr>
          <a:xfrm>
            <a:off x="1101321" y="645924"/>
            <a:ext cx="9989355" cy="6149232"/>
            <a:chOff x="1101321" y="653143"/>
            <a:chExt cx="9989355" cy="6149232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2295375D-690E-4D0E-A6BB-2A18F88991F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21" y="653143"/>
              <a:ext cx="9989355" cy="5746818"/>
            </a:xfrm>
            <a:prstGeom prst="rect">
              <a:avLst/>
            </a:prstGeom>
          </p:spPr>
        </p:pic>
        <p:sp>
          <p:nvSpPr>
            <p:cNvPr id="9" name="Подзаголовок 2">
              <a:extLst>
                <a:ext uri="{FF2B5EF4-FFF2-40B4-BE49-F238E27FC236}">
                  <a16:creationId xmlns:a16="http://schemas.microsoft.com/office/drawing/2014/main" id="{42A03B89-1412-44B3-875C-BD2CF40D5B56}"/>
                </a:ext>
              </a:extLst>
            </p:cNvPr>
            <p:cNvSpPr txBox="1">
              <a:spLocks/>
            </p:cNvSpPr>
            <p:nvPr/>
          </p:nvSpPr>
          <p:spPr>
            <a:xfrm>
              <a:off x="1101322" y="6407180"/>
              <a:ext cx="9989354" cy="3951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Диаграмма декомпозиции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3B94CC4-7D02-43A9-97D4-9D3A9B4C3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7948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бизнес-процесса обучения английскому языку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F29D8A2-3FAE-4B8D-82AF-0D20F03568F3}"/>
              </a:ext>
            </a:extLst>
          </p:cNvPr>
          <p:cNvGrpSpPr/>
          <p:nvPr/>
        </p:nvGrpSpPr>
        <p:grpSpPr>
          <a:xfrm>
            <a:off x="1101321" y="645924"/>
            <a:ext cx="9989355" cy="6142013"/>
            <a:chOff x="1101322" y="653143"/>
            <a:chExt cx="9989355" cy="6142013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A4A94C37-19F0-45B6-9247-26400701F57E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322" y="653143"/>
              <a:ext cx="9989355" cy="5746818"/>
            </a:xfrm>
            <a:prstGeom prst="rect">
              <a:avLst/>
            </a:prstGeom>
            <a:noFill/>
          </p:spPr>
        </p:pic>
        <p:sp>
          <p:nvSpPr>
            <p:cNvPr id="6" name="Подзаголовок 2">
              <a:extLst>
                <a:ext uri="{FF2B5EF4-FFF2-40B4-BE49-F238E27FC236}">
                  <a16:creationId xmlns:a16="http://schemas.microsoft.com/office/drawing/2014/main" id="{00D9377B-E72B-4B23-AA9A-2BA1ADE143CC}"/>
                </a:ext>
              </a:extLst>
            </p:cNvPr>
            <p:cNvSpPr txBox="1">
              <a:spLocks/>
            </p:cNvSpPr>
            <p:nvPr/>
          </p:nvSpPr>
          <p:spPr>
            <a:xfrm>
              <a:off x="1101322" y="6399961"/>
              <a:ext cx="9989355" cy="3951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Контекстная диаграмма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7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58AE8F-EE7F-4C60-918D-BDFFF991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49" y="739771"/>
            <a:ext cx="7319121" cy="5875058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5713ADC-2B93-4CBD-B5DB-E1F8432E8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функциональные требования к подсистеме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2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533698-68CC-45A9-BFFE-5975A623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445" y="1274554"/>
            <a:ext cx="2362530" cy="3553321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CFBEAA9-A998-4DA9-A868-D5FCEC935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системы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C7311-E323-41A7-A55C-58DD91FCB49B}"/>
              </a:ext>
            </a:extLst>
          </p:cNvPr>
          <p:cNvSpPr txBox="1"/>
          <p:nvPr/>
        </p:nvSpPr>
        <p:spPr>
          <a:xfrm>
            <a:off x="3504385" y="5362658"/>
            <a:ext cx="734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было спроектировано 13 основных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38396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BEE9A0-59B7-43B0-ADF6-07DEE048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9" y="856649"/>
            <a:ext cx="10352421" cy="5890490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CA9DF90-AE13-4D4B-BDA7-F313F7AF3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процесса «Выбрать тему для изучения»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4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7">
            <a:extLst>
              <a:ext uri="{FF2B5EF4-FFF2-40B4-BE49-F238E27FC236}">
                <a16:creationId xmlns:a16="http://schemas.microsoft.com/office/drawing/2014/main" id="{EAF24358-6E86-4292-B7A6-191808D2BFF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271" b="535"/>
          <a:stretch/>
        </p:blipFill>
        <p:spPr>
          <a:xfrm>
            <a:off x="2159761" y="1230311"/>
            <a:ext cx="7872477" cy="4397378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F8978F14-05F8-404B-B1B8-BB9E3BFAE2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0" y="1230311"/>
            <a:ext cx="7872477" cy="43973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468F98-F4B0-4744-8314-D8D96275D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59" y="1230311"/>
            <a:ext cx="7872477" cy="4397378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C716A79D-8D97-4FC0-9920-5E2928D8F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710" y="344576"/>
            <a:ext cx="9144000" cy="395195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3444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716</Words>
  <Application>Microsoft Office PowerPoint</Application>
  <PresentationFormat>Широкоэкранный</PresentationFormat>
  <Paragraphs>80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Тема Office</vt:lpstr>
      <vt:lpstr>ДИПЛОМНЫЙ ПРОЕКТ Специальность: 09.02.07 «Информационные системы и программирование» Тема: Создание информационной подсистемы поддержки самостоятельного обучения профессиональному английскому языку.</vt:lpstr>
      <vt:lpstr>Презентация PowerPoint</vt:lpstr>
      <vt:lpstr>Самый распространённый иностранный язык для обучения является английский язык. Люди, которые идут в институты или техникумы на специальность в сфере IT обязаны знать английский, так как все понятия написаны на английском. В связи с этим, многие люди вынуждены самостоятельно заниматься вопросом изучения. Конечно же, это нелегкий путь, но наличие современных технологий способно во много раз упростить данный процесс.</vt:lpstr>
      <vt:lpstr>Процесс обучения систематизирован. Учебный материал предоставляется пользователю упорядоченно по темам и по уровню сложности. Сначала пользователь выбирает первую тему и изучает учебный материал. После того как пользователь изучит материал он может перейти к тестированию. Для каждой учебной темы есть несколько тестов, которые пользователь должен выполнить. Он также может проходить эти тесты несколько раз и результат их будут отображаться в его профиле. Результаты тестов показываются в процентах.  Если пользователь не выполнит тесты, то ему будет предложено повторить изучаемую тему. Если он успешно выполнит тестовые задания, то ему будет предложено перейти к следующей, более сложной теме.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Программное обеспечение разрабатываемой информационной системы было реализовано в виде клиент-серверного приложения.  На компьютере каждого пользователя должна быть установлена, разработанная в данной дипломной работе, клиентская программа «Rattlesnake.exe». Данная программа взаимодействует с сервером, установленным в локальной сети, который работает с базой данных «RattleSnakeDB». </vt:lpstr>
      <vt:lpstr>Презентация PowerPoint</vt:lpstr>
      <vt:lpstr>Презентация PowerPoint</vt:lpstr>
      <vt:lpstr>Презентация PowerPoint</vt:lpstr>
      <vt:lpstr> В данной работе было проведено проектирование и разработка информационной подсистемы поддержки самостоятельного обучения профессиональному английскому языку, целью которой является обучение английскому языку. Данная подсистема должна была облегчить изучение и получения практических навыков использования английского языка в IT сфере.  Разработка подсистемы обучения английскому языку была проведена с помощью программного средства Visual Studio и SQL Server Management Studio (SSMS). А также сделан и представлен графический интерфейс по построенным макетам. Он был разработан с использованием технологии Windows Forms. Также разработка была проведена с взаимодействием с MS SQL сервером с использованием технологии Entity Framework ADO.Net «Code first from database». Руководство пользователя и описание разработки кода было расписано подробно, для понимания.  Тестирование разработанной подсистемы проводилось с целью установить уровень качества разработанного программного обеспечения.  В результате тестирования можно сделать вывод о том, что все задачи дипломного проекта были выполнены и поставленные цели достигнуты.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Cortana .</dc:creator>
  <cp:lastModifiedBy>Cortana .</cp:lastModifiedBy>
  <cp:revision>43</cp:revision>
  <dcterms:created xsi:type="dcterms:W3CDTF">2021-06-08T18:16:00Z</dcterms:created>
  <dcterms:modified xsi:type="dcterms:W3CDTF">2021-06-10T09:25:00Z</dcterms:modified>
</cp:coreProperties>
</file>