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70" r:id="rId3"/>
    <p:sldId id="283" r:id="rId4"/>
    <p:sldId id="284" r:id="rId5"/>
    <p:sldId id="265" r:id="rId6"/>
    <p:sldId id="263" r:id="rId7"/>
    <p:sldId id="285" r:id="rId8"/>
    <p:sldId id="274" r:id="rId9"/>
    <p:sldId id="286" r:id="rId10"/>
    <p:sldId id="278" r:id="rId11"/>
    <p:sldId id="276" r:id="rId12"/>
    <p:sldId id="281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ia Gurganova" initials="V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5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8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3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364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74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31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83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87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1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3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6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4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4B120-E451-4703-BB6D-383487E6124E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CE57-D6EC-4390-AA8E-56EFD3B0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27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2376263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ПМ 05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«Проектирование и разработка информационных систем»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09.02.07 «Информационные системы и программирование»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Проектирование и разработка подсистемы обучения английскому языку.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4238930"/>
            <a:ext cx="4413076" cy="1998381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Студентка группы 41 ИС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Седов А.В.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Руководители: Ляпина О.П., Гусева А.В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Тузовский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А.Ф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Щеголев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А.Г.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75856" y="6364331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Москва, 2020 год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07ACC8-C84E-4470-B97F-E93560B0C5B6}"/>
              </a:ext>
            </a:extLst>
          </p:cNvPr>
          <p:cNvSpPr/>
          <p:nvPr/>
        </p:nvSpPr>
        <p:spPr>
          <a:xfrm>
            <a:off x="719572" y="61621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ДЕПАРТАМЕНТ ОБРАЗОВАНИЯ И НАУКИ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УЧЕРЕЖДЕНИЕ ГОРОДА МОСКВЫ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«ПЕРВЫЙ МОСКОВСКИЙ ОБРАЗОВАТЕЛЬНЫЙ КОМПЛЕКС»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450215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75656" y="188640"/>
            <a:ext cx="6831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интерфейса подсистемы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59023" y="1124744"/>
            <a:ext cx="5743575" cy="3705224"/>
            <a:chOff x="0" y="9526"/>
            <a:chExt cx="5940425" cy="39474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" t="271" b="535"/>
            <a:stretch/>
          </p:blipFill>
          <p:spPr>
            <a:xfrm>
              <a:off x="9525" y="9526"/>
              <a:ext cx="5930900" cy="3486388"/>
            </a:xfrm>
            <a:prstGeom prst="rect">
              <a:avLst/>
            </a:prstGeom>
          </p:spPr>
        </p:pic>
        <p:sp>
          <p:nvSpPr>
            <p:cNvPr id="6" name="Надпись 20"/>
            <p:cNvSpPr txBox="1"/>
            <p:nvPr/>
          </p:nvSpPr>
          <p:spPr>
            <a:xfrm>
              <a:off x="0" y="3524250"/>
              <a:ext cx="5939790" cy="43270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Макет формы «</a:t>
              </a:r>
              <a:r>
                <a:rPr lang="en-US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»</a:t>
              </a:r>
              <a:endPara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1124768"/>
            <a:ext cx="5726328" cy="32757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5770369" cy="3299092"/>
          </a:xfrm>
          <a:prstGeom prst="rect">
            <a:avLst/>
          </a:prstGeom>
        </p:spPr>
      </p:pic>
      <p:sp>
        <p:nvSpPr>
          <p:cNvPr id="8" name="Надпись 20"/>
          <p:cNvSpPr txBox="1"/>
          <p:nvPr/>
        </p:nvSpPr>
        <p:spPr>
          <a:xfrm>
            <a:off x="1466447" y="4416350"/>
            <a:ext cx="5742961" cy="4061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Макет формы «</a:t>
            </a:r>
            <a:r>
              <a:rPr lang="en-US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Registraion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Надпись 20"/>
          <p:cNvSpPr txBox="1"/>
          <p:nvPr/>
        </p:nvSpPr>
        <p:spPr>
          <a:xfrm>
            <a:off x="1459023" y="4432370"/>
            <a:ext cx="5742961" cy="4061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Макет формы «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menu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3" y="1124744"/>
            <a:ext cx="5787002" cy="3299068"/>
          </a:xfrm>
          <a:prstGeom prst="rect">
            <a:avLst/>
          </a:prstGeom>
        </p:spPr>
      </p:pic>
      <p:sp>
        <p:nvSpPr>
          <p:cNvPr id="14" name="Надпись 20"/>
          <p:cNvSpPr txBox="1"/>
          <p:nvPr/>
        </p:nvSpPr>
        <p:spPr>
          <a:xfrm>
            <a:off x="1519462" y="4432370"/>
            <a:ext cx="5742961" cy="4061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Макет формы «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units</a:t>
            </a: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8436" y="116632"/>
            <a:ext cx="7643192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подсистемы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41805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9476"/>
              </p:ext>
            </p:extLst>
          </p:nvPr>
        </p:nvGraphicFramePr>
        <p:xfrm>
          <a:off x="1708748" y="1556792"/>
          <a:ext cx="6024880" cy="39668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94305">
                  <a:extLst>
                    <a:ext uri="{9D8B030D-6E8A-4147-A177-3AD203B41FA5}">
                      <a16:colId xmlns:a16="http://schemas.microsoft.com/office/drawing/2014/main" val="2266690541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191496016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Значения полей формы: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Тест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8536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Андрей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81730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znatok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8452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pas123!L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20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Confirm password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pas123!L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61186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pictureBox1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427044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Действие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Нажата кнопка "Register"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273821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Ожидаемый 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Данные занесены в поля таблицы "</a:t>
                      </a:r>
                      <a:r>
                        <a:rPr lang="en-US" sz="1400">
                          <a:effectLst/>
                        </a:rPr>
                        <a:t>Users</a:t>
                      </a:r>
                      <a:r>
                        <a:rPr lang="ru-RU" sz="1400">
                          <a:effectLst/>
                        </a:rPr>
                        <a:t>"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57851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4617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Результат тестирования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803391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Описание результата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8648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59975"/>
              </p:ext>
            </p:extLst>
          </p:nvPr>
        </p:nvGraphicFramePr>
        <p:xfrm>
          <a:off x="1697578" y="1030695"/>
          <a:ext cx="5469825" cy="5019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46086">
                  <a:extLst>
                    <a:ext uri="{9D8B030D-6E8A-4147-A177-3AD203B41FA5}">
                      <a16:colId xmlns:a16="http://schemas.microsoft.com/office/drawing/2014/main" val="3856502783"/>
                    </a:ext>
                  </a:extLst>
                </a:gridCol>
                <a:gridCol w="3023739">
                  <a:extLst>
                    <a:ext uri="{9D8B030D-6E8A-4147-A177-3AD203B41FA5}">
                      <a16:colId xmlns:a16="http://schemas.microsoft.com/office/drawing/2014/main" val="3079172294"/>
                    </a:ext>
                  </a:extLst>
                </a:gridCol>
              </a:tblGrid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Значения полей формы: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Тест 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808690706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4118032460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Username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znatok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886869804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pas123!L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189319184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Confirm 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pas123!L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623631294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pictureBox1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207287751"/>
                  </a:ext>
                </a:extLst>
              </a:tr>
              <a:tr h="3545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Действие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Нажата кнопка "Register"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2038592109"/>
                  </a:ext>
                </a:extLst>
              </a:tr>
              <a:tr h="11622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Ожидаемый результат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Горит помогающие окно с надписью «</a:t>
                      </a:r>
                      <a:r>
                        <a:rPr lang="en-US" sz="1300">
                          <a:effectLst/>
                        </a:rPr>
                        <a:t>The name field is unfilled</a:t>
                      </a:r>
                      <a:r>
                        <a:rPr lang="ru-RU" sz="1300">
                          <a:effectLst/>
                        </a:rPr>
                        <a:t>». Появляется окно с надписью «</a:t>
                      </a:r>
                      <a:r>
                        <a:rPr lang="en-US" sz="1300">
                          <a:effectLst/>
                        </a:rPr>
                        <a:t>Enter all the fields correctly!</a:t>
                      </a:r>
                      <a:r>
                        <a:rPr lang="ru-RU" sz="1300">
                          <a:effectLst/>
                        </a:rPr>
                        <a:t>»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1249412038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2834904360"/>
                  </a:ext>
                </a:extLst>
              </a:tr>
              <a:tr h="2905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Результат тестирования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3116850928"/>
                  </a:ext>
                </a:extLst>
              </a:tr>
              <a:tr h="3545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Описание результата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2" marR="62262" marT="0" marB="0" anchor="b"/>
                </a:tc>
                <a:extLst>
                  <a:ext uri="{0D108BD9-81ED-4DB2-BD59-A6C34878D82A}">
                    <a16:rowId xmlns:a16="http://schemas.microsoft.com/office/drawing/2014/main" val="2336008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0737"/>
              </p:ext>
            </p:extLst>
          </p:nvPr>
        </p:nvGraphicFramePr>
        <p:xfrm>
          <a:off x="1708748" y="1556792"/>
          <a:ext cx="6024880" cy="2560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94305">
                  <a:extLst>
                    <a:ext uri="{9D8B030D-6E8A-4147-A177-3AD203B41FA5}">
                      <a16:colId xmlns:a16="http://schemas.microsoft.com/office/drawing/2014/main" val="3504752647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6389005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Значения полей формы: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Тест 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92314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Действие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Нажата кнопка «</a:t>
                      </a:r>
                      <a:r>
                        <a:rPr lang="en-US" sz="1400">
                          <a:effectLst/>
                        </a:rPr>
                        <a:t>Add answer</a:t>
                      </a:r>
                      <a:r>
                        <a:rPr lang="ru-RU" sz="1400">
                          <a:effectLst/>
                        </a:rPr>
                        <a:t>»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98494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Ожидаемый 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Добавляется новый вариант ответа в данной панели вопроса.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45842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618045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Результат тестирования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625205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</a:t>
                      </a:r>
                      <a:r>
                        <a:rPr lang="en-US" sz="1400">
                          <a:effectLst/>
                        </a:rPr>
                        <a:t>писание результата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477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0" y="0"/>
            <a:ext cx="9145016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032" y="764704"/>
            <a:ext cx="8568952" cy="5218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было проведено проектирование и разработка подсистемы обучения английскому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языку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Rattlesnake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целю которого является спроектировать и разработать подсистему обучения английскому языку, которое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позволило бы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облегчить изучение и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практику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английского языка в IT сфере.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проведении анализа предметной области было проведено функциональное моделирование, включающее создание диаграмму IDEF0, с помощью которой были выявлены бизнес-процессов обучения английскому языку. Было проведено объектно-ориентированное моделирование, включающее построение основных диаграмм по нотации UML (диаграмма прецедентов, деятельности, последовательности и кооперации), а также построена ER-диаграмма по нотации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Чена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Были сделаны выводы о необходимости создания подсистемы обучения английскому языку в IT сфере «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Rattlesnake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создании макета интерфейса подсистемы учитывался проведенный анализ существующих подсистем в виде сайтов для определения необходимого функционала на формах и её 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20173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647564" y="201842"/>
            <a:ext cx="7920880" cy="279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0668" y="836712"/>
            <a:ext cx="869181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+mj-lt"/>
              <a:buAutoNum type="arabicPeriod"/>
              <a:tabLst>
                <a:tab pos="270510" algn="l"/>
              </a:tabLs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836712"/>
            <a:ext cx="8352928" cy="52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ISO/IEC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12207:1995. (ГОСТ Р – 1999). ИТ. Процессы жизненного цикла программных средств.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ГОСТ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 2.105-2019 Единая система конструкторской документации (ЕСКД). Общие требования к текстовым документам.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ИНТУИТ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Национальный открытый университет. Проектирование ИС. [Электронный ресурс] / http://www.intuit.ru/ - Электронные данные. – Режим доступа: http://www.intuit.ru/. Свободный. – Заглавие с экрана. – Яз. рус.,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анг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ISO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9126:1991. (ГОСТ – 1993). ИТ. Оценка программного продукта. Характеристики качества и руководство по их применению.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ISO/IEC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14764: 1999. (ГОСТ Р – 2002). ИТ. Сопровождение программных средств.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ISO/IEC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15910:1999. (ГОСТ Р – 2002) ИТ. Пользовательская документация программных средств.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ГОСТ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34.602-89. ИТ. Техническое задание на создание автоматизированных систем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ГОСТ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34.201-89. ИТ. Виды, комплектность и обозначение документов при создании автоматизированных систем.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ISO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9001:2015. (ГОСТ Р – 2015). Система менеджмента качества. Требования.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РД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50-34.698-90. Методические указания. Информационная технология. Автоматизированные системы. Требования к содержанию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26603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9512" y="448744"/>
            <a:ext cx="7848872" cy="59046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подсистему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английскому языку, которое позволит облегчить изучение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английского языка в IT сфере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 проекта: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использования информационных технологий в процессе обучения английскому языку;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моделирование в нотации IDEF0 бизнес-процессов в выбранной предметной области;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требования к функциональным характеристикам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 в UML-моделях;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макет интерфейса подсистемы обучения английскому языку;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программного средства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базу данных к ней с помощью MS SQL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подсистемы.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itchFamily="34" charset="0"/>
              <a:buChar char="•"/>
            </a:pPr>
            <a:endParaRPr lang="ru-RU" sz="4000" b="1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19452" y="160712"/>
            <a:ext cx="912454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09" y="116632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подсистем обучения английскому языку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1029" y="1340768"/>
            <a:ext cx="86409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обучения английскому языку «</a:t>
            </a:r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Lingualeo</a:t>
            </a: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Минусы приложения </a:t>
            </a:r>
            <a:endParaRPr lang="ru-RU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Уроки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систематизированы. Даже несмотря на наличие справочных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материалов, четкой картины нет.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Слишком легко для высоких уровней. Есть только базовые знания не профессиональные.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добавления материала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тестов от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самого сообщества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512D4-F8D2-47B4-8CC0-3104CF7E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нотации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Контекстная диаграмма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16" y="1844824"/>
            <a:ext cx="5904656" cy="3704872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A512D4-F8D2-47B4-8CC0-3104CF7E30E5}"/>
              </a:ext>
            </a:extLst>
          </p:cNvPr>
          <p:cNvSpPr txBox="1">
            <a:spLocks/>
          </p:cNvSpPr>
          <p:nvPr/>
        </p:nvSpPr>
        <p:spPr>
          <a:xfrm>
            <a:off x="457200" y="269999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моделирование в нотации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декомпозиции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516" y="1844824"/>
            <a:ext cx="5904656" cy="37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9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 txBox="1">
            <a:spLocks/>
          </p:cNvSpPr>
          <p:nvPr/>
        </p:nvSpPr>
        <p:spPr>
          <a:xfrm>
            <a:off x="19452" y="20618"/>
            <a:ext cx="9124548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45485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к разрабатываемой подсистеме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0BB6249-D429-4C85-9902-1B66BAC338CB}"/>
              </a:ext>
            </a:extLst>
          </p:cNvPr>
          <p:cNvSpPr/>
          <p:nvPr/>
        </p:nvSpPr>
        <p:spPr>
          <a:xfrm>
            <a:off x="3221706" y="814926"/>
            <a:ext cx="2720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dirty="0"/>
          </a:p>
        </p:txBody>
      </p:sp>
      <p:pic>
        <p:nvPicPr>
          <p:cNvPr id="9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939937" cy="53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5736" y="138304"/>
            <a:ext cx="438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28"/>
          <p:cNvGrpSpPr/>
          <p:nvPr/>
        </p:nvGrpSpPr>
        <p:grpSpPr>
          <a:xfrm>
            <a:off x="1811655" y="908720"/>
            <a:ext cx="5520690" cy="5589903"/>
            <a:chOff x="0" y="0"/>
            <a:chExt cx="5940425" cy="5790067"/>
          </a:xfrm>
        </p:grpSpPr>
        <p:sp>
          <p:nvSpPr>
            <p:cNvPr id="8" name="Надпись 18"/>
            <p:cNvSpPr txBox="1"/>
            <p:nvPr/>
          </p:nvSpPr>
          <p:spPr>
            <a:xfrm>
              <a:off x="0" y="5201728"/>
              <a:ext cx="5907601" cy="58833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Диаграмма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деятельности для прецедента «Выполнить тест»</a:t>
              </a:r>
              <a:endPara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Рисунок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0425" cy="5205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A8FF8-4B71-44B1-B96C-854824385455}"/>
              </a:ext>
            </a:extLst>
          </p:cNvPr>
          <p:cNvSpPr txBox="1"/>
          <p:nvPr/>
        </p:nvSpPr>
        <p:spPr>
          <a:xfrm>
            <a:off x="1403648" y="13830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</p:txBody>
      </p:sp>
      <p:sp>
        <p:nvSpPr>
          <p:cNvPr id="4" name="Надпись 20"/>
          <p:cNvSpPr txBox="1"/>
          <p:nvPr/>
        </p:nvSpPr>
        <p:spPr>
          <a:xfrm>
            <a:off x="1373163" y="5589240"/>
            <a:ext cx="8390828" cy="93084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последовательности для прецедента «Выбрать тему для изучения»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7227"/>
            <a:ext cx="8576589" cy="45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436" y="188640"/>
            <a:ext cx="466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сущность-связь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06716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02" y="260648"/>
            <a:ext cx="7055380" cy="1400530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кооперации для прецедента «Выбрать тему для изучения»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5344160" cy="44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947</TotalTime>
  <Words>628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</vt:lpstr>
      <vt:lpstr>КУРСОВОЙ ПРОЕКТ по ПМ 05 «Проектирование и разработка информационных систем» Специальность: 09.02.07 «Информационные системы и программирование» Тема: Проектирование и разработка подсистемы обучения английскому языку. </vt:lpstr>
      <vt:lpstr>PowerPoint Presentation</vt:lpstr>
      <vt:lpstr>Анализ существующих подсистем обучения английскому языку</vt:lpstr>
      <vt:lpstr>Функциональное моделирование в нотации IDEF0 Контекстная диаграмма </vt:lpstr>
      <vt:lpstr>PowerPoint Presentation</vt:lpstr>
      <vt:lpstr>PowerPoint Presentation</vt:lpstr>
      <vt:lpstr>PowerPoint Presentation</vt:lpstr>
      <vt:lpstr>PowerPoint Presentation</vt:lpstr>
      <vt:lpstr>Диаграмма кооперации для прецедента «Выбрать тему для изучения»</vt:lpstr>
      <vt:lpstr>PowerPoint Presentation</vt:lpstr>
      <vt:lpstr>Разработка подсистемы </vt:lpstr>
      <vt:lpstr>Тестирование и отладка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 «Разработка проекта «…» и проектирование пользовательского интерфейса»</dc:title>
  <dc:creator>Анна Викторовна Гусева</dc:creator>
  <cp:lastModifiedBy>Cortana .</cp:lastModifiedBy>
  <cp:revision>92</cp:revision>
  <dcterms:created xsi:type="dcterms:W3CDTF">2016-03-31T07:16:28Z</dcterms:created>
  <dcterms:modified xsi:type="dcterms:W3CDTF">2020-10-29T20:44:25Z</dcterms:modified>
</cp:coreProperties>
</file>