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FF7FE-5D65-442E-8663-806A51051AD2}" v="1" dt="2024-08-30T11:28:42.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CBD6-2FE7-5BEA-FAFF-EE81475C1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D1D2E1A-F003-9574-E27D-EA03AE07B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3AA0EC4-4180-EF42-C820-BBD9D1EF93E9}"/>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5" name="Footer Placeholder 4">
            <a:extLst>
              <a:ext uri="{FF2B5EF4-FFF2-40B4-BE49-F238E27FC236}">
                <a16:creationId xmlns:a16="http://schemas.microsoft.com/office/drawing/2014/main" id="{503BE259-AF5B-8D8E-039E-8C250F2632E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B49D6BD-F5DF-BB8E-6579-1041A0073CED}"/>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75504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6B52-E83E-FF0E-20D0-D755A141F04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7C4D315-67E9-1410-6805-2B7464FA9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5B921DE-F81B-45CB-B485-7A3B5F34C95C}"/>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5" name="Footer Placeholder 4">
            <a:extLst>
              <a:ext uri="{FF2B5EF4-FFF2-40B4-BE49-F238E27FC236}">
                <a16:creationId xmlns:a16="http://schemas.microsoft.com/office/drawing/2014/main" id="{F4DB7F1B-291B-1B57-09F4-441512F705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C4B7D05-D8FA-A504-0D1B-C833A49EA90B}"/>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97677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74CD3-F08B-7EDA-1E5B-D338A5ADAD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CE57370-B6E4-5124-8AFB-FD2510135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8F1BA-3F89-54E5-E6A0-C4F4B9046B76}"/>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5" name="Footer Placeholder 4">
            <a:extLst>
              <a:ext uri="{FF2B5EF4-FFF2-40B4-BE49-F238E27FC236}">
                <a16:creationId xmlns:a16="http://schemas.microsoft.com/office/drawing/2014/main" id="{BF47C0C2-2577-F66B-151E-2B8592C365C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A6455D-E828-5F14-9A31-C6FC24F6787E}"/>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180400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7BE7-8BE4-6FCF-30CA-7A6219F2D3F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E1DFE4A-D2D9-BD5C-849E-9D26BFEB70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7166641-4F88-EA7E-6433-6D2CC12F63C1}"/>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5" name="Footer Placeholder 4">
            <a:extLst>
              <a:ext uri="{FF2B5EF4-FFF2-40B4-BE49-F238E27FC236}">
                <a16:creationId xmlns:a16="http://schemas.microsoft.com/office/drawing/2014/main" id="{AC42790F-58E3-17AE-767B-95BD6BE4E1F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966B31-A095-1B71-EBBE-02F8E4F45715}"/>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274879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DBD1-DDEA-A29A-89D8-B36616F6A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87D027B-453F-9966-B640-F2562718D8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DA0E2E-40B9-378E-6439-CEEA7D0BDE75}"/>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5" name="Footer Placeholder 4">
            <a:extLst>
              <a:ext uri="{FF2B5EF4-FFF2-40B4-BE49-F238E27FC236}">
                <a16:creationId xmlns:a16="http://schemas.microsoft.com/office/drawing/2014/main" id="{187F6808-66D4-B4FA-BDB7-EEAF89CEDAA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EA7DC41-92E1-9966-6E44-04BAF952A093}"/>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42518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726E-F6A3-A7FF-23FC-8036B4837C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8C5B768-C22E-05D9-1A97-AF3E48BF86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6E03BE8-E4DA-FE08-8CC8-605819261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8CF94DD-07B8-E3E7-80D4-2077DE3D95A7}"/>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6" name="Footer Placeholder 5">
            <a:extLst>
              <a:ext uri="{FF2B5EF4-FFF2-40B4-BE49-F238E27FC236}">
                <a16:creationId xmlns:a16="http://schemas.microsoft.com/office/drawing/2014/main" id="{0B3E11A6-9672-2B9C-FC09-7B178ED9B4A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FD0B8FB-FD8E-A56E-C58B-2D1229BA891E}"/>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227968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8B66-32F1-2847-206B-3FA4B911E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97E8B1F-800E-A46C-0E36-4541A3A4E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83CE1-0ADF-E174-0ABC-2CE4958965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E1FB16-53C7-439E-F060-71996FB70A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FCE8EF-0D3C-7DCB-14B1-C307F401C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90A6169-4A67-05F5-5F77-FEB0E4B8B667}"/>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8" name="Footer Placeholder 7">
            <a:extLst>
              <a:ext uri="{FF2B5EF4-FFF2-40B4-BE49-F238E27FC236}">
                <a16:creationId xmlns:a16="http://schemas.microsoft.com/office/drawing/2014/main" id="{4349FACB-6B87-0394-1270-E120CF9FFE7D}"/>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908A25A-370A-D342-8028-954F90273D3F}"/>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424292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F9F-FBB7-28AE-9708-F1A930D85B7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3F08D86-99BA-84EB-7A75-D0045BB3B972}"/>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4" name="Footer Placeholder 3">
            <a:extLst>
              <a:ext uri="{FF2B5EF4-FFF2-40B4-BE49-F238E27FC236}">
                <a16:creationId xmlns:a16="http://schemas.microsoft.com/office/drawing/2014/main" id="{2D0D1663-9D9D-92AA-F2FB-ADA581485FC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0BFB40E-263E-4EA0-AC8F-B40D48C69574}"/>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52646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D7F32-4D2A-EF05-9809-32852300BE95}"/>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3" name="Footer Placeholder 2">
            <a:extLst>
              <a:ext uri="{FF2B5EF4-FFF2-40B4-BE49-F238E27FC236}">
                <a16:creationId xmlns:a16="http://schemas.microsoft.com/office/drawing/2014/main" id="{C1422AD1-E2B9-68A6-532C-195CE90D69F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55851F1-769E-2612-8A01-C67741FA8B6F}"/>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2527983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4172-6111-9020-8AEC-BEA14C234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B1C6CE9-1103-6383-4A47-4BC17341F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04A730E-D27B-AF3C-CB02-393CE8EE9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36CFC-0946-4AC6-135F-F4AEFCC5E62A}"/>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6" name="Footer Placeholder 5">
            <a:extLst>
              <a:ext uri="{FF2B5EF4-FFF2-40B4-BE49-F238E27FC236}">
                <a16:creationId xmlns:a16="http://schemas.microsoft.com/office/drawing/2014/main" id="{EF83A245-627D-C399-804F-5A56A71F3BC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12BD414-41D6-E7B3-B955-86BE5081E048}"/>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15087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152A-1E38-1DD7-3283-88868EB87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F2D856D-5A97-D63D-6E94-E41D5B745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17F8D4F-9334-B5E0-98E7-95CE60319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2E17C-CEA6-ABF0-BBFD-C79863755967}"/>
              </a:ext>
            </a:extLst>
          </p:cNvPr>
          <p:cNvSpPr>
            <a:spLocks noGrp="1"/>
          </p:cNvSpPr>
          <p:nvPr>
            <p:ph type="dt" sz="half" idx="10"/>
          </p:nvPr>
        </p:nvSpPr>
        <p:spPr/>
        <p:txBody>
          <a:bodyPr/>
          <a:lstStyle/>
          <a:p>
            <a:fld id="{DD6491F3-5BB3-492D-AE88-833EB60F6C37}" type="datetimeFigureOut">
              <a:rPr lang="en-AU" smtClean="0"/>
              <a:t>30/08/2024</a:t>
            </a:fld>
            <a:endParaRPr lang="en-AU"/>
          </a:p>
        </p:txBody>
      </p:sp>
      <p:sp>
        <p:nvSpPr>
          <p:cNvPr id="6" name="Footer Placeholder 5">
            <a:extLst>
              <a:ext uri="{FF2B5EF4-FFF2-40B4-BE49-F238E27FC236}">
                <a16:creationId xmlns:a16="http://schemas.microsoft.com/office/drawing/2014/main" id="{D9547F0C-1C5E-E82D-F8A2-80B0F82005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57FBEA1-7406-E9EA-0CEB-FE4F5B0ECF9B}"/>
              </a:ext>
            </a:extLst>
          </p:cNvPr>
          <p:cNvSpPr>
            <a:spLocks noGrp="1"/>
          </p:cNvSpPr>
          <p:nvPr>
            <p:ph type="sldNum" sz="quarter" idx="12"/>
          </p:nvPr>
        </p:nvSpPr>
        <p:spPr/>
        <p:txBody>
          <a:bodyPr/>
          <a:lstStyle/>
          <a:p>
            <a:fld id="{A908A141-E67E-491D-BFDD-C4E2E4C26EC9}" type="slidenum">
              <a:rPr lang="en-AU" smtClean="0"/>
              <a:t>‹#›</a:t>
            </a:fld>
            <a:endParaRPr lang="en-AU"/>
          </a:p>
        </p:txBody>
      </p:sp>
    </p:spTree>
    <p:extLst>
      <p:ext uri="{BB962C8B-B14F-4D97-AF65-F5344CB8AC3E}">
        <p14:creationId xmlns:p14="http://schemas.microsoft.com/office/powerpoint/2010/main" val="408680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68D705-2DEE-7049-3828-E52595424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D198B33-2DFD-B71A-DA8B-968977E04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2341D8-A282-C4B0-FF32-E309AEAF3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6491F3-5BB3-492D-AE88-833EB60F6C37}" type="datetimeFigureOut">
              <a:rPr lang="en-AU" smtClean="0"/>
              <a:t>30/08/2024</a:t>
            </a:fld>
            <a:endParaRPr lang="en-AU"/>
          </a:p>
        </p:txBody>
      </p:sp>
      <p:sp>
        <p:nvSpPr>
          <p:cNvPr id="5" name="Footer Placeholder 4">
            <a:extLst>
              <a:ext uri="{FF2B5EF4-FFF2-40B4-BE49-F238E27FC236}">
                <a16:creationId xmlns:a16="http://schemas.microsoft.com/office/drawing/2014/main" id="{56ED44D4-C0FB-F1DA-160D-474A5E152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E704F34-7A15-35A5-4B3E-6B5A5FEC6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08A141-E67E-491D-BFDD-C4E2E4C26EC9}" type="slidenum">
              <a:rPr lang="en-AU" smtClean="0"/>
              <a:t>‹#›</a:t>
            </a:fld>
            <a:endParaRPr lang="en-AU"/>
          </a:p>
        </p:txBody>
      </p:sp>
    </p:spTree>
    <p:extLst>
      <p:ext uri="{BB962C8B-B14F-4D97-AF65-F5344CB8AC3E}">
        <p14:creationId xmlns:p14="http://schemas.microsoft.com/office/powerpoint/2010/main" val="407592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dragos.com/wp-content/uploads/CrashOverride-01.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2A912E-FA47-BBCD-9946-00CADAFBB456}"/>
              </a:ext>
            </a:extLst>
          </p:cNvPr>
          <p:cNvSpPr>
            <a:spLocks noGrp="1"/>
          </p:cNvSpPr>
          <p:nvPr>
            <p:ph type="subTitle" idx="1"/>
          </p:nvPr>
        </p:nvSpPr>
        <p:spPr>
          <a:xfrm>
            <a:off x="1097280" y="502920"/>
            <a:ext cx="9957816" cy="6053328"/>
          </a:xfrm>
        </p:spPr>
        <p:txBody>
          <a:bodyPr>
            <a:normAutofit fontScale="92500" lnSpcReduction="10000"/>
          </a:bodyPr>
          <a:lstStyle/>
          <a:p>
            <a:r>
              <a:rPr lang="en-US" sz="1400" b="1" dirty="0">
                <a:latin typeface="Times New Roman" panose="02020603050405020304" pitchFamily="18" charset="0"/>
                <a:cs typeface="Times New Roman" panose="02020603050405020304" pitchFamily="18" charset="0"/>
              </a:rPr>
              <a:t>INDUSTROYER</a:t>
            </a:r>
            <a:r>
              <a:rPr lang="en-US" sz="1400" dirty="0">
                <a:latin typeface="Times New Roman" panose="02020603050405020304" pitchFamily="18" charset="0"/>
                <a:cs typeface="Times New Roman" panose="02020603050405020304" pitchFamily="18" charset="0"/>
              </a:rPr>
              <a:t> (also known as </a:t>
            </a:r>
            <a:r>
              <a:rPr lang="en-US" sz="1400" b="1" dirty="0">
                <a:latin typeface="Times New Roman" panose="02020603050405020304" pitchFamily="18" charset="0"/>
                <a:cs typeface="Times New Roman" panose="02020603050405020304" pitchFamily="18" charset="0"/>
              </a:rPr>
              <a:t>CRASHOVERRIDE</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Anatomy of an Attack: Detecting and Defeating CRASHOVERRIDE – Joe </a:t>
            </a:r>
            <a:r>
              <a:rPr lang="en-US" sz="1400" dirty="0" err="1">
                <a:latin typeface="Times New Roman" panose="02020603050405020304" pitchFamily="18" charset="0"/>
                <a:cs typeface="Times New Roman" panose="02020603050405020304" pitchFamily="18" charset="0"/>
              </a:rPr>
              <a:t>Slowik</a:t>
            </a:r>
            <a:r>
              <a:rPr lang="en-US" sz="1400" dirty="0">
                <a:latin typeface="Times New Roman" panose="02020603050405020304" pitchFamily="18" charset="0"/>
                <a:cs typeface="Times New Roman" panose="02020603050405020304" pitchFamily="18" charset="0"/>
              </a:rPr>
              <a:t>, Dragos (Virus Bulletin 2018). Dragos </a:t>
            </a:r>
            <a:r>
              <a:rPr lang="en-US" sz="1400" dirty="0" err="1">
                <a:latin typeface="Times New Roman" panose="02020603050405020304" pitchFamily="18" charset="0"/>
                <a:cs typeface="Times New Roman" panose="02020603050405020304" pitchFamily="18" charset="0"/>
              </a:rPr>
              <a:t>WorldView</a:t>
            </a:r>
            <a:r>
              <a:rPr lang="en-US" sz="1400" dirty="0">
                <a:latin typeface="Times New Roman" panose="02020603050405020304" pitchFamily="18" charset="0"/>
                <a:cs typeface="Times New Roman" panose="02020603050405020304" pitchFamily="18" charset="0"/>
              </a:rPr>
              <a:t> subscribers can review a more in-depth version of this report in TR-2018-19: CRASHOVERRIDE Attack in Review</a:t>
            </a:r>
          </a:p>
          <a:p>
            <a:pPr algn="l"/>
            <a:r>
              <a:rPr lang="en-US" sz="1400" dirty="0">
                <a:latin typeface="Times New Roman" panose="02020603050405020304" pitchFamily="18" charset="0"/>
                <a:cs typeface="Times New Roman" panose="02020603050405020304" pitchFamily="18" charset="0"/>
              </a:rPr>
              <a:t>Description  </a:t>
            </a:r>
            <a:r>
              <a:rPr lang="en-US" sz="1400" dirty="0" err="1">
                <a:latin typeface="Times New Roman" panose="02020603050405020304" pitchFamily="18" charset="0"/>
                <a:cs typeface="Times New Roman" panose="02020603050405020304" pitchFamily="18" charset="0"/>
              </a:rPr>
              <a:t>Industroyer</a:t>
            </a:r>
            <a:r>
              <a:rPr lang="en-US" sz="1400" dirty="0">
                <a:latin typeface="Times New Roman" panose="02020603050405020304" pitchFamily="18" charset="0"/>
                <a:cs typeface="Times New Roman" panose="02020603050405020304" pitchFamily="18" charset="0"/>
              </a:rPr>
              <a:t> is a sophisticated malware framework designed to disrupt Industrial Control Systems (ICS), particularly those in electrical substations. It was used in the December 2016 attacks on the Ukrainian power grid and is the first publicly known malware specifically created to target and impact electric grid operations.</a:t>
            </a:r>
          </a:p>
          <a:p>
            <a:pPr algn="l"/>
            <a:r>
              <a:rPr lang="en-AU" sz="1400" dirty="0">
                <a:latin typeface="Times New Roman" panose="02020603050405020304" pitchFamily="18" charset="0"/>
                <a:cs typeface="Times New Roman" panose="02020603050405020304" pitchFamily="18" charset="0"/>
              </a:rPr>
              <a:t>Techniques </a:t>
            </a:r>
          </a:p>
          <a:p>
            <a:pPr algn="l"/>
            <a:r>
              <a:rPr lang="en-AU" sz="1400" dirty="0">
                <a:latin typeface="Times New Roman" panose="02020603050405020304" pitchFamily="18" charset="0"/>
                <a:cs typeface="Times New Roman" panose="02020603050405020304" pitchFamily="18" charset="0"/>
              </a:rPr>
              <a:t>TI078 – valid Accounts ; </a:t>
            </a:r>
            <a:r>
              <a:rPr lang="en-AU" sz="1400" dirty="0" err="1">
                <a:latin typeface="Times New Roman" panose="02020603050405020304" pitchFamily="18" charset="0"/>
                <a:cs typeface="Times New Roman" panose="02020603050405020304" pitchFamily="18" charset="0"/>
              </a:rPr>
              <a:t>industroyer</a:t>
            </a:r>
            <a:r>
              <a:rPr lang="en-AU" sz="1400" dirty="0">
                <a:latin typeface="Times New Roman" panose="02020603050405020304" pitchFamily="18" charset="0"/>
                <a:cs typeface="Times New Roman" panose="02020603050405020304" pitchFamily="18" charset="0"/>
              </a:rPr>
              <a:t> may use legitimate credentials to gain access to the ICS network, ensuring stealthy entry.</a:t>
            </a:r>
          </a:p>
          <a:p>
            <a:pPr algn="l"/>
            <a:r>
              <a:rPr lang="en-AU" sz="1400" dirty="0">
                <a:latin typeface="Times New Roman" panose="02020603050405020304" pitchFamily="18" charset="0"/>
                <a:cs typeface="Times New Roman" panose="02020603050405020304" pitchFamily="18" charset="0"/>
              </a:rPr>
              <a:t>T1547 – boot </a:t>
            </a:r>
            <a:r>
              <a:rPr lang="en-AU" sz="1400" dirty="0" err="1">
                <a:latin typeface="Times New Roman" panose="02020603050405020304" pitchFamily="18" charset="0"/>
                <a:cs typeface="Times New Roman" panose="02020603050405020304" pitchFamily="18" charset="0"/>
              </a:rPr>
              <a:t>Autostar</a:t>
            </a:r>
            <a:r>
              <a:rPr lang="en-AU" sz="1400" dirty="0">
                <a:latin typeface="Times New Roman" panose="02020603050405020304" pitchFamily="18" charset="0"/>
                <a:cs typeface="Times New Roman" panose="02020603050405020304" pitchFamily="18" charset="0"/>
              </a:rPr>
              <a:t> Execution : the malware establishes by ensuring  it runs automatically on system startup</a:t>
            </a:r>
          </a:p>
          <a:p>
            <a:pPr algn="l"/>
            <a:r>
              <a:rPr lang="en-AU" sz="1400" dirty="0">
                <a:latin typeface="Times New Roman" panose="02020603050405020304" pitchFamily="18" charset="0"/>
                <a:cs typeface="Times New Roman" panose="02020603050405020304" pitchFamily="18" charset="0"/>
              </a:rPr>
              <a:t>T1485 - Data Destruction – </a:t>
            </a:r>
            <a:r>
              <a:rPr lang="en-US" sz="1400" dirty="0" err="1">
                <a:latin typeface="Times New Roman" panose="02020603050405020304" pitchFamily="18" charset="0"/>
                <a:cs typeface="Times New Roman" panose="02020603050405020304" pitchFamily="18" charset="0"/>
              </a:rPr>
              <a:t>Industroyer’s</a:t>
            </a:r>
            <a:r>
              <a:rPr lang="en-US" sz="1400" dirty="0">
                <a:latin typeface="Times New Roman" panose="02020603050405020304" pitchFamily="18" charset="0"/>
                <a:cs typeface="Times New Roman" panose="02020603050405020304" pitchFamily="18" charset="0"/>
              </a:rPr>
              <a:t> data wiper module clears registry keys and overwrites both ICS configuration and Windows files.</a:t>
            </a:r>
          </a:p>
          <a:p>
            <a:pPr algn="l"/>
            <a:r>
              <a:rPr lang="en-AU" sz="1400" dirty="0">
                <a:latin typeface="Times New Roman" panose="02020603050405020304" pitchFamily="18" charset="0"/>
                <a:cs typeface="Times New Roman" panose="02020603050405020304" pitchFamily="18" charset="0"/>
              </a:rPr>
              <a:t>T1046 - Network Service Discovery - </a:t>
            </a:r>
            <a:r>
              <a:rPr lang="en-US" sz="1400" dirty="0" err="1">
                <a:latin typeface="Times New Roman" panose="02020603050405020304" pitchFamily="18" charset="0"/>
                <a:cs typeface="Times New Roman" panose="02020603050405020304" pitchFamily="18" charset="0"/>
              </a:rPr>
              <a:t>Industroyer</a:t>
            </a:r>
            <a:r>
              <a:rPr lang="en-US" sz="1400" dirty="0">
                <a:latin typeface="Times New Roman" panose="02020603050405020304" pitchFamily="18" charset="0"/>
                <a:cs typeface="Times New Roman" panose="02020603050405020304" pitchFamily="18" charset="0"/>
              </a:rPr>
              <a:t> uses a custom port scanner to map out a network.</a:t>
            </a:r>
          </a:p>
          <a:p>
            <a:pPr algn="l"/>
            <a:r>
              <a:rPr lang="en-AU" sz="1400" dirty="0">
                <a:latin typeface="Times New Roman" panose="02020603050405020304" pitchFamily="18" charset="0"/>
                <a:cs typeface="Times New Roman" panose="02020603050405020304" pitchFamily="18" charset="0"/>
              </a:rPr>
              <a:t>T0803 - Block Command Message - </a:t>
            </a:r>
            <a:r>
              <a:rPr lang="en-US" sz="1400" dirty="0">
                <a:latin typeface="Times New Roman" panose="02020603050405020304" pitchFamily="18" charset="0"/>
                <a:cs typeface="Times New Roman" panose="02020603050405020304" pitchFamily="18" charset="0"/>
              </a:rPr>
              <a:t>In </a:t>
            </a:r>
            <a:r>
              <a:rPr lang="en-US" sz="1400" dirty="0" err="1">
                <a:latin typeface="Times New Roman" panose="02020603050405020304" pitchFamily="18" charset="0"/>
                <a:cs typeface="Times New Roman" panose="02020603050405020304" pitchFamily="18" charset="0"/>
              </a:rPr>
              <a:t>Industroyer</a:t>
            </a:r>
            <a:r>
              <a:rPr lang="en-US" sz="1400" dirty="0">
                <a:latin typeface="Times New Roman" panose="02020603050405020304" pitchFamily="18" charset="0"/>
                <a:cs typeface="Times New Roman" panose="02020603050405020304" pitchFamily="18" charset="0"/>
              </a:rPr>
              <a:t> the first COM port from the configuration file is used for the actual communication and the two other COM ports are just opened to prevent other processes accessing them. Thus, the IEC 101 payload component is able to take over and maintain control of the RTU device.</a:t>
            </a:r>
            <a:endParaRPr lang="en-AU" sz="1400" dirty="0">
              <a:latin typeface="Times New Roman" panose="02020603050405020304" pitchFamily="18" charset="0"/>
              <a:cs typeface="Times New Roman" panose="02020603050405020304" pitchFamily="18" charset="0"/>
            </a:endParaRPr>
          </a:p>
          <a:p>
            <a:pPr algn="l"/>
            <a:r>
              <a:rPr lang="en-AU" sz="1400" dirty="0">
                <a:latin typeface="Times New Roman" panose="02020603050405020304" pitchFamily="18" charset="0"/>
                <a:cs typeface="Times New Roman" panose="02020603050405020304" pitchFamily="18" charset="0"/>
              </a:rPr>
              <a:t>Software </a:t>
            </a:r>
          </a:p>
          <a:p>
            <a:pPr algn="l"/>
            <a:r>
              <a:rPr lang="en-US" sz="1400" b="0" i="0" dirty="0">
                <a:effectLst/>
                <a:highlight>
                  <a:srgbClr val="FFFFFF"/>
                </a:highlight>
                <a:latin typeface="Times New Roman" panose="02020603050405020304" pitchFamily="18" charset="0"/>
                <a:cs typeface="Times New Roman" panose="02020603050405020304" pitchFamily="18" charset="0"/>
              </a:rPr>
              <a:t>Associated Software: CRASHOVERRIDE, Win32/</a:t>
            </a:r>
            <a:r>
              <a:rPr lang="en-US" sz="1400" b="0" i="0" dirty="0" err="1">
                <a:effectLst/>
                <a:highlight>
                  <a:srgbClr val="FFFFFF"/>
                </a:highlight>
                <a:latin typeface="Times New Roman" panose="02020603050405020304" pitchFamily="18" charset="0"/>
                <a:cs typeface="Times New Roman" panose="02020603050405020304" pitchFamily="18" charset="0"/>
              </a:rPr>
              <a:t>Industroyer</a:t>
            </a:r>
            <a:endParaRPr lang="en-US" sz="1400" b="0" i="0" dirty="0">
              <a:effectLst/>
              <a:highlight>
                <a:srgbClr val="FFFFFF"/>
              </a:highlight>
              <a:latin typeface="Times New Roman" panose="02020603050405020304" pitchFamily="18" charset="0"/>
              <a:cs typeface="Times New Roman" panose="02020603050405020304" pitchFamily="18" charset="0"/>
            </a:endParaRPr>
          </a:p>
          <a:p>
            <a:pPr algn="l"/>
            <a:r>
              <a:rPr lang="en-AU" sz="1400" b="0" i="0" dirty="0">
                <a:effectLst/>
                <a:highlight>
                  <a:srgbClr val="FFFFFF"/>
                </a:highlight>
                <a:latin typeface="Times New Roman" panose="02020603050405020304" pitchFamily="18" charset="0"/>
                <a:cs typeface="Times New Roman" panose="02020603050405020304" pitchFamily="18" charset="0"/>
              </a:rPr>
              <a:t>Type: MALWARE</a:t>
            </a:r>
          </a:p>
          <a:p>
            <a:pPr algn="l"/>
            <a:endParaRPr lang="en-AU" sz="1400" b="0" i="0" dirty="0">
              <a:effectLst/>
              <a:highlight>
                <a:srgbClr val="FFFFFF"/>
              </a:highlight>
              <a:latin typeface="Times New Roman" panose="02020603050405020304" pitchFamily="18" charset="0"/>
              <a:cs typeface="Times New Roman" panose="02020603050405020304" pitchFamily="18" charset="0"/>
            </a:endParaRPr>
          </a:p>
          <a:p>
            <a:pPr algn="l"/>
            <a:r>
              <a:rPr lang="en-AU" sz="1400" b="0" i="0" dirty="0">
                <a:effectLst/>
                <a:highlight>
                  <a:srgbClr val="FFFFFF"/>
                </a:highlight>
                <a:latin typeface="Times New Roman" panose="02020603050405020304" pitchFamily="18" charset="0"/>
                <a:cs typeface="Times New Roman" panose="02020603050405020304" pitchFamily="18" charset="0"/>
              </a:rPr>
              <a:t>Platforms: Windows</a:t>
            </a:r>
          </a:p>
          <a:p>
            <a:pPr algn="l"/>
            <a:r>
              <a:rPr lang="en-AU" sz="1400" b="0" i="0" dirty="0">
                <a:effectLst/>
                <a:highlight>
                  <a:srgbClr val="FFFFFF"/>
                </a:highlight>
                <a:latin typeface="Times New Roman" panose="02020603050405020304" pitchFamily="18" charset="0"/>
                <a:cs typeface="Times New Roman" panose="02020603050405020304" pitchFamily="18" charset="0"/>
              </a:rPr>
              <a:t>Contributors: Dragos Threat Intelligence; Joe </a:t>
            </a:r>
            <a:r>
              <a:rPr lang="en-AU" sz="1400" b="0" i="0" dirty="0" err="1">
                <a:effectLst/>
                <a:highlight>
                  <a:srgbClr val="FFFFFF"/>
                </a:highlight>
                <a:latin typeface="Times New Roman" panose="02020603050405020304" pitchFamily="18" charset="0"/>
                <a:cs typeface="Times New Roman" panose="02020603050405020304" pitchFamily="18" charset="0"/>
              </a:rPr>
              <a:t>Slowik</a:t>
            </a:r>
            <a:r>
              <a:rPr lang="en-AU" sz="1400" b="0" i="0" dirty="0">
                <a:effectLst/>
                <a:highlight>
                  <a:srgbClr val="FFFFFF"/>
                </a:highlight>
                <a:latin typeface="Times New Roman" panose="02020603050405020304" pitchFamily="18" charset="0"/>
                <a:cs typeface="Times New Roman" panose="02020603050405020304" pitchFamily="18" charset="0"/>
              </a:rPr>
              <a:t> - Dragos</a:t>
            </a:r>
          </a:p>
          <a:p>
            <a:pPr algn="l"/>
            <a:endParaRPr lang="en-AU" sz="1600" dirty="0">
              <a:latin typeface="Times New Roman" panose="02020603050405020304" pitchFamily="18" charset="0"/>
              <a:cs typeface="Times New Roman" panose="02020603050405020304" pitchFamily="18" charset="0"/>
            </a:endParaRPr>
          </a:p>
          <a:p>
            <a:pPr algn="l"/>
            <a:r>
              <a:rPr lang="en-AU"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CrashOverride_revised091118 (dragos.com)</a:t>
            </a:r>
            <a:endParaRPr lang="en-A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30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EC54B-900A-D929-104A-D9A4DB6A927F}"/>
              </a:ext>
            </a:extLst>
          </p:cNvPr>
          <p:cNvSpPr>
            <a:spLocks noGrp="1"/>
          </p:cNvSpPr>
          <p:nvPr>
            <p:ph idx="1"/>
          </p:nvPr>
        </p:nvSpPr>
        <p:spPr>
          <a:xfrm>
            <a:off x="838200" y="420624"/>
            <a:ext cx="10515600" cy="5756339"/>
          </a:xfrm>
        </p:spPr>
        <p:txBody>
          <a:bodyPr/>
          <a:lstStyle/>
          <a:p>
            <a:pPr marL="0" indent="0">
              <a:buNone/>
            </a:pPr>
            <a:endParaRPr lang="en-AU" b="1" i="0" dirty="0">
              <a:solidFill>
                <a:srgbClr val="39434C"/>
              </a:solidFill>
              <a:effectLst/>
              <a:highlight>
                <a:srgbClr val="FFFFFF"/>
              </a:highlight>
              <a:latin typeface="Roboto-Light"/>
            </a:endParaRPr>
          </a:p>
          <a:p>
            <a:pPr marL="0" indent="0">
              <a:buNone/>
            </a:pPr>
            <a:endParaRPr lang="en-AU" dirty="0"/>
          </a:p>
        </p:txBody>
      </p:sp>
      <p:pic>
        <p:nvPicPr>
          <p:cNvPr id="2" name="Picture 1" descr="Untitled Diagram WEEK 7.drawio - draw.io">
            <a:extLst>
              <a:ext uri="{FF2B5EF4-FFF2-40B4-BE49-F238E27FC236}">
                <a16:creationId xmlns:a16="http://schemas.microsoft.com/office/drawing/2014/main" id="{FF840575-5D32-0655-165E-7AC23896DD40}"/>
              </a:ext>
            </a:extLst>
          </p:cNvPr>
          <p:cNvPicPr>
            <a:picLocks noChangeAspect="1"/>
          </p:cNvPicPr>
          <p:nvPr/>
        </p:nvPicPr>
        <p:blipFill rotWithShape="1">
          <a:blip r:embed="rId2">
            <a:extLst>
              <a:ext uri="{28A0092B-C50C-407E-A947-70E740481C1C}">
                <a14:useLocalDpi xmlns:a14="http://schemas.microsoft.com/office/drawing/2010/main" val="0"/>
              </a:ext>
            </a:extLst>
          </a:blip>
          <a:srcRect l="23779" t="23355" r="32810" b="36097"/>
          <a:stretch/>
        </p:blipFill>
        <p:spPr bwMode="auto">
          <a:xfrm>
            <a:off x="1574800" y="681037"/>
            <a:ext cx="9042399" cy="54563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662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B57CA451F83F4999EA67433C1939CC" ma:contentTypeVersion="14" ma:contentTypeDescription="Create a new document." ma:contentTypeScope="" ma:versionID="91045d1239174a85164169cc16608bb2">
  <xsd:schema xmlns:xsd="http://www.w3.org/2001/XMLSchema" xmlns:xs="http://www.w3.org/2001/XMLSchema" xmlns:p="http://schemas.microsoft.com/office/2006/metadata/properties" xmlns:ns3="faa06a9d-764b-4894-a78c-afd9fd0ac6cc" xmlns:ns4="56c2ed4d-f20e-45c8-af1e-65204826997b" targetNamespace="http://schemas.microsoft.com/office/2006/metadata/properties" ma:root="true" ma:fieldsID="4c89c83e4a856d73d60080a23ffcaf72" ns3:_="" ns4:_="">
    <xsd:import namespace="faa06a9d-764b-4894-a78c-afd9fd0ac6cc"/>
    <xsd:import namespace="56c2ed4d-f20e-45c8-af1e-65204826997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SystemTag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06a9d-764b-4894-a78c-afd9fd0ac6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c2ed4d-f20e-45c8-af1e-65204826997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aa06a9d-764b-4894-a78c-afd9fd0ac6cc" xsi:nil="true"/>
  </documentManagement>
</p:properties>
</file>

<file path=customXml/itemProps1.xml><?xml version="1.0" encoding="utf-8"?>
<ds:datastoreItem xmlns:ds="http://schemas.openxmlformats.org/officeDocument/2006/customXml" ds:itemID="{0E19720F-2B93-4FBB-8015-A285925D5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06a9d-764b-4894-a78c-afd9fd0ac6cc"/>
    <ds:schemaRef ds:uri="56c2ed4d-f20e-45c8-af1e-6520482699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5A3ADE-6D6E-436C-B3FC-8A3126080274}">
  <ds:schemaRefs>
    <ds:schemaRef ds:uri="http://schemas.microsoft.com/sharepoint/v3/contenttype/forms"/>
  </ds:schemaRefs>
</ds:datastoreItem>
</file>

<file path=customXml/itemProps3.xml><?xml version="1.0" encoding="utf-8"?>
<ds:datastoreItem xmlns:ds="http://schemas.openxmlformats.org/officeDocument/2006/customXml" ds:itemID="{3AE8813F-B970-4E74-962F-CFCE803956B5}">
  <ds:schemaRefs>
    <ds:schemaRef ds:uri="56c2ed4d-f20e-45c8-af1e-65204826997b"/>
    <ds:schemaRef ds:uri="http://schemas.microsoft.com/office/2006/documentManagement/type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http://schemas.microsoft.com/office/infopath/2007/PartnerControls"/>
    <ds:schemaRef ds:uri="faa06a9d-764b-4894-a78c-afd9fd0ac6cc"/>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178</TotalTime>
  <Words>267</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Roboto-Light</vt:lpstr>
      <vt:lpstr>Aptos</vt:lpstr>
      <vt:lpstr>Aptos Display</vt:lpstr>
      <vt:lpstr>Arial</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Huanqui Espinoza</dc:creator>
  <cp:lastModifiedBy>Kevin Huanqui Espinoza</cp:lastModifiedBy>
  <cp:revision>5</cp:revision>
  <dcterms:created xsi:type="dcterms:W3CDTF">2024-08-30T03:10:16Z</dcterms:created>
  <dcterms:modified xsi:type="dcterms:W3CDTF">2024-08-30T11:29:30Z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0x01010052B57CA451F83F4999EA67433C1939CC</vt:lpwstr>
  </property>
</Properties>
</file>