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63" r:id="rId7"/>
    <p:sldId id="271" r:id="rId8"/>
    <p:sldId id="273" r:id="rId9"/>
    <p:sldId id="274" r:id="rId10"/>
    <p:sldId id="275" r:id="rId11"/>
    <p:sldId id="278" r:id="rId12"/>
    <p:sldId id="276" r:id="rId13"/>
    <p:sldId id="268" r:id="rId14"/>
    <p:sldId id="282" r:id="rId15"/>
    <p:sldId id="277" r:id="rId16"/>
    <p:sldId id="265" r:id="rId17"/>
    <p:sldId id="26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99D9"/>
    <a:srgbClr val="554BAE"/>
    <a:srgbClr val="9575CD"/>
    <a:srgbClr val="8476DF"/>
    <a:srgbClr val="F2F2F2"/>
    <a:srgbClr val="A5300F"/>
    <a:srgbClr val="1B237E"/>
    <a:srgbClr val="534BAE"/>
    <a:srgbClr val="998CE4"/>
    <a:srgbClr val="655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B9FEA-94C1-2AC2-6D70-936DCEF692F8}" v="263" dt="2020-05-03T13:51:45.127"/>
    <p1510:client id="{4C7A1E65-ECA5-5D7D-5A3B-37F1C586C779}" v="23" dt="2020-05-11T11:26:36.229"/>
    <p1510:client id="{509DCF8A-A6B6-2AF2-478C-F57AEC1EC12A}" v="6" dt="2020-05-03T23:25:09.037"/>
    <p1510:client id="{B79AC1A5-1C22-42C8-95F7-16CA20963DF6}" v="1296" dt="2020-05-02T23:36:07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12C16-CDCE-4309-A6E8-B02D7664D061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F3CA1-A049-4757-899D-F7B11BA4F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52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3CA1-A049-4757-899D-F7B11BA4FE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7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3CA1-A049-4757-899D-F7B11BA4FE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0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3CA1-A049-4757-899D-F7B11BA4FE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20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MMS Support</a:t>
            </a:r>
          </a:p>
          <a:p>
            <a:r>
              <a:rPr lang="en-US"/>
              <a:t>Allow support of images and videos</a:t>
            </a:r>
          </a:p>
          <a:p>
            <a:r>
              <a:rPr lang="en-US"/>
              <a:t>Currently android requires SMS apps to take total control over all </a:t>
            </a:r>
            <a:r>
              <a:rPr lang="en-US" err="1"/>
              <a:t>sms</a:t>
            </a:r>
            <a:r>
              <a:rPr lang="en-US"/>
              <a:t> content when becoming a default application. Currently there is no support within the app for multimedia messages such as photos and videos. </a:t>
            </a:r>
          </a:p>
          <a:p>
            <a:endParaRPr lang="en-US"/>
          </a:p>
          <a:p>
            <a:r>
              <a:rPr lang="en-US"/>
              <a:t>Contacts</a:t>
            </a:r>
          </a:p>
          <a:p>
            <a:r>
              <a:rPr lang="en-US"/>
              <a:t>Currently the app when creating a new conversation requires the telephone number to already be an existing contact.  In future work, a </a:t>
            </a:r>
            <a:r>
              <a:rPr lang="en-US" err="1"/>
              <a:t>dialpad</a:t>
            </a:r>
            <a:r>
              <a:rPr lang="en-US"/>
              <a:t> could be implemented to allow users to create a conversation with any telephone number, whether they are saved or not.</a:t>
            </a:r>
          </a:p>
          <a:p>
            <a:endParaRPr lang="en-US"/>
          </a:p>
          <a:p>
            <a:r>
              <a:rPr lang="en-US"/>
              <a:t>Encryption Algorithms</a:t>
            </a:r>
          </a:p>
          <a:p>
            <a:r>
              <a:rPr lang="en-US"/>
              <a:t>Currently there is only one encryption algorithm implemented, with more research time, more cryptographically secure and safer encryption methods could be implemented. This would allow users in government or other </a:t>
            </a:r>
            <a:r>
              <a:rPr lang="en-US" err="1"/>
              <a:t>organisations</a:t>
            </a:r>
            <a:r>
              <a:rPr lang="en-US"/>
              <a:t> which require a certain qualified encryption method to use the application. </a:t>
            </a:r>
          </a:p>
          <a:p>
            <a:endParaRPr lang="en-US"/>
          </a:p>
          <a:p>
            <a:r>
              <a:rPr lang="en-US"/>
              <a:t>Furthermore, the popular signal lib could be implemented as it is verified as a secure protocol for messaging.</a:t>
            </a:r>
          </a:p>
          <a:p>
            <a:endParaRPr lang="en-US"/>
          </a:p>
          <a:p>
            <a:r>
              <a:rPr lang="en-US"/>
              <a:t>Dependency Injection</a:t>
            </a:r>
          </a:p>
          <a:p>
            <a:r>
              <a:rPr lang="en-US"/>
              <a:t>Currently the app does not implement any form of dependency injection. Dependency injection allows code to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3CA1-A049-4757-899D-F7B11BA4FE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4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3CA1-A049-4757-899D-F7B11BA4FE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6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MMS Support</a:t>
            </a:r>
          </a:p>
          <a:p>
            <a:r>
              <a:rPr lang="en-US"/>
              <a:t>Allow support of images and videos</a:t>
            </a:r>
          </a:p>
          <a:p>
            <a:r>
              <a:rPr lang="en-US"/>
              <a:t>Currently android requires SMS apps to take total control over all </a:t>
            </a:r>
            <a:r>
              <a:rPr lang="en-US" err="1"/>
              <a:t>sms</a:t>
            </a:r>
            <a:r>
              <a:rPr lang="en-US"/>
              <a:t> content when becoming a default application. Currently there is no support within the app for multimedia messages such as photos and videos. </a:t>
            </a:r>
          </a:p>
          <a:p>
            <a:endParaRPr lang="en-US"/>
          </a:p>
          <a:p>
            <a:r>
              <a:rPr lang="en-US"/>
              <a:t>Contacts</a:t>
            </a:r>
          </a:p>
          <a:p>
            <a:r>
              <a:rPr lang="en-US"/>
              <a:t>Currently the app when creating a new conversation requires the telephone number to already be an existing contact.  In future work, a </a:t>
            </a:r>
            <a:r>
              <a:rPr lang="en-US" err="1"/>
              <a:t>dialpad</a:t>
            </a:r>
            <a:r>
              <a:rPr lang="en-US"/>
              <a:t> could be implemented to allow users to create a conversation with any telephone number, whether they are saved or not.</a:t>
            </a:r>
          </a:p>
          <a:p>
            <a:endParaRPr lang="en-US"/>
          </a:p>
          <a:p>
            <a:r>
              <a:rPr lang="en-US"/>
              <a:t>Encryption Algorithms</a:t>
            </a:r>
          </a:p>
          <a:p>
            <a:r>
              <a:rPr lang="en-US"/>
              <a:t>Currently there is only one encryption algorithm implemented, with more research time, more cryptographically secure and safer encryption methods could be implemented. This would allow users in government or other </a:t>
            </a:r>
            <a:r>
              <a:rPr lang="en-US" err="1"/>
              <a:t>organisations</a:t>
            </a:r>
            <a:r>
              <a:rPr lang="en-US"/>
              <a:t> which require a certain qualified encryption method to use the application. </a:t>
            </a:r>
          </a:p>
          <a:p>
            <a:endParaRPr lang="en-US"/>
          </a:p>
          <a:p>
            <a:r>
              <a:rPr lang="en-US"/>
              <a:t>Furthermore, the popular signal lib could be implemented as it is verified as a secure protocol for messaging.</a:t>
            </a:r>
          </a:p>
          <a:p>
            <a:endParaRPr lang="en-US"/>
          </a:p>
          <a:p>
            <a:r>
              <a:rPr lang="en-US"/>
              <a:t>Dependency Injection</a:t>
            </a:r>
          </a:p>
          <a:p>
            <a:r>
              <a:rPr lang="en-US"/>
              <a:t>Currently the app does not implement any form of dependency injection. Dependency injection allows code to be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3CA1-A049-4757-899D-F7B11BA4FE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0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F3CA1-A049-4757-899D-F7B11BA4F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6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2B18-60E5-49F3-BC42-A9B94EA71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5806A-0129-4698-8959-2532C7A3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B63B8-AD63-4CE8-A327-83207A9A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AEE7C-5416-4DCB-B479-4FE83251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744A2-4869-4B0E-8621-6071D3FF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3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54B2-AF81-44ED-8DC8-03B95BA1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91E0C-F1DF-4F94-B407-AEEE1657E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D44FF-BBCA-4F91-92F2-216C7355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0FAB-FA04-4F68-B0C2-769C161E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E4B23-89B5-425D-9941-0D14AE73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7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41371-0A56-4826-BB42-082B5B1A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F43A1-83BA-471B-94C4-7481E6DA2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7B56-B9CE-4B42-809A-56892CC3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EE257-95B4-409F-8CAB-C18616943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E02D-218F-47AD-BB77-E662ADC0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0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07F7-C9AF-42AC-BE4D-DC341B6C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D42B-DA35-400C-BF33-B3C42ADF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B0D9-F592-409C-8268-C828368B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253B-9E92-424F-B9E1-FFDD3349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FE67-DCA5-4EE4-B266-4CD23629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3CDE-51D9-4D61-98F3-1B26C3189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DD1ED-9C54-4304-BBB4-9CE927D6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3902-3750-4E72-8F7B-C9EBFBA4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D0AEE-C87D-4234-8FEA-89F942FB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A27E-A9BF-4967-BEC4-2253C80D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9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8EE1-962D-4168-A381-73B5867C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C7976-4AB8-4C13-9186-7B7B35C29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ACBDE-88EC-4CF0-8D3A-C73C075F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2643F-F93E-48D1-B86C-76C781D4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CC567-5711-4965-88A6-74AFC92B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56CC-E5D0-4FD0-AD3F-57AC6118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DBAD-3AC3-437E-9AB7-2FD6C67A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97ACD-A0F5-4ECB-BED9-6AC8D6FF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E2DBA-0FB2-4B7F-8257-B02E8D09B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742D-83EA-4695-804A-B51F916C8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E5E9B-267B-4B78-84BB-29FC32342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7F6C3-822F-424F-8310-D2413CD1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C1A40-4FD2-4A30-AB5A-5C13ABAE1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CA7B0-3115-4421-8721-73E7F4A1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EDB8-76B0-4F88-A126-9F0DB6BA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79ED49-413A-42E9-AB6E-4E1D7CA5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FE59F-429B-42A7-AFE3-06FF4B60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10198-1A0A-465E-B202-7BD9F60F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1EF38-AD49-4EA4-9D8E-9A38DBBA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C55A7-F4C5-4916-94FD-1F124536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537FA-0780-404E-A8E6-032004A9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3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D4C3-CA07-461A-AAD8-FB9C442D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3863-C78C-47BB-B35F-18732178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08C53-FEEE-4F5C-BB0C-0F7CF7E6E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8753-432C-4413-9B8A-2EE64500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3E9E9-7D41-4B0D-9ED2-BBFC4D43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7629-A12E-4D84-8BD1-65F55200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FCF1-9852-4B3F-BDE3-E27C772B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55F652-1004-442D-B969-EBAAACCC6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F885C-AE1D-48C0-9688-6862108B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459A-4F10-48F6-A6F2-A8CF42CA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3C0EC-6A33-4E41-8CC1-6BF9FA6B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9E2860-4D6F-43B5-8C9C-85CC65AB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FA641-EAFB-426B-B41E-AB48A6A9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7133-4DD5-4320-A15A-9CCDCAE8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B207-40B8-4A02-91A1-90A9C90C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55F92-355D-4712-B902-39D3068CBEAA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5368-50FE-4F8D-A645-E3912C0FB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F576-D7CF-4804-9DE6-C73F1EAC7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ECC46-7838-4AC2-B52B-5A1614EB9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2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34.png"/><Relationship Id="rId5" Type="http://schemas.openxmlformats.org/officeDocument/2006/relationships/image" Target="../media/image3.png"/><Relationship Id="rId10" Type="http://schemas.openxmlformats.org/officeDocument/2006/relationships/image" Target="../media/image33.svg"/><Relationship Id="rId4" Type="http://schemas.openxmlformats.org/officeDocument/2006/relationships/image" Target="../media/image2.sv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>
            <a:extLst>
              <a:ext uri="{FF2B5EF4-FFF2-40B4-BE49-F238E27FC236}">
                <a16:creationId xmlns:a16="http://schemas.microsoft.com/office/drawing/2014/main" id="{24348717-B104-4E63-A2DA-6F7D411F0CB4}"/>
              </a:ext>
            </a:extLst>
          </p:cNvPr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3">
            <a:extLst>
              <a:ext uri="{FF2B5EF4-FFF2-40B4-BE49-F238E27FC236}">
                <a16:creationId xmlns:a16="http://schemas.microsoft.com/office/drawing/2014/main" id="{5D680F30-8371-4A6D-87F8-39D36035BCEF}"/>
              </a:ext>
            </a:extLst>
          </p:cNvPr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rgbClr val="8476DF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B577FF8F-08B5-4CB5-89FB-D58F507F3C80}"/>
              </a:ext>
            </a:extLst>
          </p:cNvPr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693F7C60-0DC8-41CC-AC4D-981E1283FFD6}"/>
              </a:ext>
            </a:extLst>
          </p:cNvPr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rgbClr val="B9F6CA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23810B7E-F27B-475A-B8EA-13875C8D2E1C}"/>
              </a:ext>
            </a:extLst>
          </p:cNvPr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5E5FCEB5-ED76-40F0-AA81-0FF4B0B2F1F9}"/>
              </a:ext>
            </a:extLst>
          </p:cNvPr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rgbClr val="554BAE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85EB7B-DFC1-41A2-9D51-8935829FB0E9}"/>
              </a:ext>
            </a:extLst>
          </p:cNvPr>
          <p:cNvGrpSpPr/>
          <p:nvPr/>
        </p:nvGrpSpPr>
        <p:grpSpPr>
          <a:xfrm>
            <a:off x="1850684" y="2968218"/>
            <a:ext cx="6026953" cy="2354068"/>
            <a:chOff x="1850684" y="2968218"/>
            <a:chExt cx="6026953" cy="2354068"/>
          </a:xfrm>
        </p:grpSpPr>
        <p:sp>
          <p:nvSpPr>
            <p:cNvPr id="12" name="Rounded Rectangular Callout 10">
              <a:extLst>
                <a:ext uri="{FF2B5EF4-FFF2-40B4-BE49-F238E27FC236}">
                  <a16:creationId xmlns:a16="http://schemas.microsoft.com/office/drawing/2014/main" id="{558B6569-22A2-4EAC-892B-BA6C84921F5F}"/>
                </a:ext>
              </a:extLst>
            </p:cNvPr>
            <p:cNvSpPr/>
            <p:nvPr/>
          </p:nvSpPr>
          <p:spPr>
            <a:xfrm>
              <a:off x="2823997" y="2968218"/>
              <a:ext cx="4099375" cy="2354068"/>
            </a:xfrm>
            <a:prstGeom prst="wedgeRoundRectCallout">
              <a:avLst>
                <a:gd name="adj1" fmla="val 58708"/>
                <a:gd name="adj2" fmla="val 24970"/>
                <a:gd name="adj3" fmla="val 16667"/>
              </a:avLst>
            </a:prstGeom>
            <a:solidFill>
              <a:srgbClr val="8476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BE934C-834F-4733-9AF9-3886D7C60146}"/>
                </a:ext>
              </a:extLst>
            </p:cNvPr>
            <p:cNvSpPr/>
            <p:nvPr/>
          </p:nvSpPr>
          <p:spPr>
            <a:xfrm>
              <a:off x="1850684" y="3183694"/>
              <a:ext cx="6026953" cy="1370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6600" b="1">
                  <a:solidFill>
                    <a:schemeClr val="bg1">
                      <a:lumMod val="95000"/>
                    </a:schemeClr>
                  </a:solidFill>
                  <a:latin typeface="Roboto Medium" pitchFamily="2" charset="0"/>
                  <a:ea typeface="Roboto Medium" pitchFamily="2" charset="0"/>
                  <a:cs typeface="Roboto Light" charset="0"/>
                </a:rPr>
                <a:t>Muzzle</a:t>
              </a:r>
              <a:endParaRPr lang="en-US" sz="4000" b="1">
                <a:solidFill>
                  <a:schemeClr val="bg1">
                    <a:lumMod val="95000"/>
                  </a:schemeClr>
                </a:solidFill>
                <a:latin typeface="Roboto Medium" pitchFamily="2" charset="0"/>
                <a:ea typeface="Roboto Medium" pitchFamily="2" charset="0"/>
                <a:cs typeface="Roboto Light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91FF9A-35FD-4BF8-8331-7E87E6FE96A6}"/>
                </a:ext>
              </a:extLst>
            </p:cNvPr>
            <p:cNvSpPr/>
            <p:nvPr/>
          </p:nvSpPr>
          <p:spPr>
            <a:xfrm>
              <a:off x="1850684" y="4369843"/>
              <a:ext cx="602695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>
                  <a:solidFill>
                    <a:schemeClr val="bg1">
                      <a:lumMod val="95000"/>
                    </a:schemeClr>
                  </a:solidFill>
                  <a:latin typeface="Roboto Medium" pitchFamily="2" charset="0"/>
                  <a:ea typeface="Roboto Medium" pitchFamily="2" charset="0"/>
                  <a:cs typeface="Roboto Thin" charset="0"/>
                </a:rPr>
                <a:t>App Demonstration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3C6056-D002-4C9E-94F2-4D0DB2695BC5}"/>
              </a:ext>
            </a:extLst>
          </p:cNvPr>
          <p:cNvGrpSpPr/>
          <p:nvPr/>
        </p:nvGrpSpPr>
        <p:grpSpPr>
          <a:xfrm>
            <a:off x="213113" y="100003"/>
            <a:ext cx="2682138" cy="1195080"/>
            <a:chOff x="213113" y="100003"/>
            <a:chExt cx="2682138" cy="1195080"/>
          </a:xfrm>
        </p:grpSpPr>
        <p:sp>
          <p:nvSpPr>
            <p:cNvPr id="13" name="Rounded Rectangular Callout 10">
              <a:extLst>
                <a:ext uri="{FF2B5EF4-FFF2-40B4-BE49-F238E27FC236}">
                  <a16:creationId xmlns:a16="http://schemas.microsoft.com/office/drawing/2014/main" id="{87E2624C-A129-4A3C-B76B-A750DFB48E4D}"/>
                </a:ext>
              </a:extLst>
            </p:cNvPr>
            <p:cNvSpPr/>
            <p:nvPr/>
          </p:nvSpPr>
          <p:spPr>
            <a:xfrm flipH="1">
              <a:off x="213113" y="100003"/>
              <a:ext cx="2548839" cy="1195080"/>
            </a:xfrm>
            <a:prstGeom prst="wedgeRoundRectCallout">
              <a:avLst>
                <a:gd name="adj1" fmla="val 58708"/>
                <a:gd name="adj2" fmla="val 24970"/>
                <a:gd name="adj3" fmla="val 16667"/>
              </a:avLst>
            </a:prstGeom>
            <a:solidFill>
              <a:srgbClr val="8476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4947C5-912F-4F08-B488-B1B68BC819AD}"/>
                </a:ext>
              </a:extLst>
            </p:cNvPr>
            <p:cNvSpPr txBox="1"/>
            <p:nvPr/>
          </p:nvSpPr>
          <p:spPr>
            <a:xfrm>
              <a:off x="346410" y="328211"/>
              <a:ext cx="2548841" cy="73866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+mj-lt"/>
                  <a:ea typeface="Roboto Light" charset="0"/>
                  <a:cs typeface="Roboto Light" charset="0"/>
                </a:rPr>
                <a:t>Declan </a:t>
              </a:r>
              <a:r>
                <a:rPr lang="en-US" dirty="0" err="1">
                  <a:solidFill>
                    <a:schemeClr val="bg1"/>
                  </a:solidFill>
                  <a:latin typeface="+mj-lt"/>
                  <a:ea typeface="Roboto Light" charset="0"/>
                  <a:cs typeface="Roboto Light" charset="0"/>
                </a:rPr>
                <a:t>Woodham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Light"/>
                  <a:ea typeface="Roboto Light" charset="0"/>
                  <a:cs typeface="Roboto Light" charset="0"/>
                </a:rPr>
                <a:t>1701185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Roboto Light"/>
                  <a:ea typeface="Roboto Light" charset="0"/>
                  <a:cs typeface="Roboto Light" charset="0"/>
                </a:rPr>
                <a:t>BSc Ethical Hacking Third Year</a:t>
              </a:r>
              <a:endParaRPr lang="en-US" sz="2000" dirty="0">
                <a:solidFill>
                  <a:schemeClr val="bg1"/>
                </a:solidFill>
                <a:latin typeface="Roboto Light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05494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EB80F1-4F4F-4DEA-B5F7-E0C45AE56C84}"/>
              </a:ext>
            </a:extLst>
          </p:cNvPr>
          <p:cNvGrpSpPr/>
          <p:nvPr/>
        </p:nvGrpSpPr>
        <p:grpSpPr>
          <a:xfrm>
            <a:off x="0" y="0"/>
            <a:ext cx="12192000" cy="1690688"/>
            <a:chOff x="0" y="0"/>
            <a:chExt cx="12192000" cy="1690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2DDAA-87E1-4EEA-97B0-4D45E01DF315}"/>
                </a:ext>
              </a:extLst>
            </p:cNvPr>
            <p:cNvSpPr/>
            <p:nvPr/>
          </p:nvSpPr>
          <p:spPr>
            <a:xfrm>
              <a:off x="0" y="0"/>
              <a:ext cx="12192000" cy="1690688"/>
            </a:xfrm>
            <a:prstGeom prst="rect">
              <a:avLst/>
            </a:prstGeom>
            <a:solidFill>
              <a:srgbClr val="534B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4C151-FCE2-4F25-8230-9DA8FA2A2357}"/>
                </a:ext>
              </a:extLst>
            </p:cNvPr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rgbClr val="1B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84497-584E-4495-A9B9-3089D452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Package Structure</a:t>
            </a: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66F119-4586-4AC3-80DC-4910D2AB5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71" y="2055813"/>
            <a:ext cx="7917657" cy="4187148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9725A915-B2E1-48D6-9AAF-CBCD205A5256}"/>
              </a:ext>
            </a:extLst>
          </p:cNvPr>
          <p:cNvSpPr/>
          <p:nvPr/>
        </p:nvSpPr>
        <p:spPr>
          <a:xfrm>
            <a:off x="11087914" y="1348195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857752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0FB53-00D7-4A26-9B92-439404AA47EB}"/>
              </a:ext>
            </a:extLst>
          </p:cNvPr>
          <p:cNvGrpSpPr/>
          <p:nvPr/>
        </p:nvGrpSpPr>
        <p:grpSpPr>
          <a:xfrm>
            <a:off x="0" y="0"/>
            <a:ext cx="12192000" cy="1690688"/>
            <a:chOff x="0" y="0"/>
            <a:chExt cx="12192000" cy="16906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DC46A6-C47B-44E9-B5D2-FC49E013ED0A}"/>
                </a:ext>
              </a:extLst>
            </p:cNvPr>
            <p:cNvSpPr/>
            <p:nvPr/>
          </p:nvSpPr>
          <p:spPr>
            <a:xfrm>
              <a:off x="0" y="0"/>
              <a:ext cx="12192000" cy="1690688"/>
            </a:xfrm>
            <a:prstGeom prst="rect">
              <a:avLst/>
            </a:prstGeom>
            <a:solidFill>
              <a:srgbClr val="534B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5831B-D0FC-4BDE-92EA-777E7D7D9BD3}"/>
                </a:ext>
              </a:extLst>
            </p:cNvPr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rgbClr val="1B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84497-584E-4495-A9B9-3089D452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Database Interaction UML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390307-0EFD-44BC-8D9C-8D0C3EFCCA67}"/>
              </a:ext>
            </a:extLst>
          </p:cNvPr>
          <p:cNvSpPr/>
          <p:nvPr/>
        </p:nvSpPr>
        <p:spPr>
          <a:xfrm>
            <a:off x="11087914" y="1348195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10</a:t>
            </a:r>
            <a:endParaRPr lang="en-US"/>
          </a:p>
        </p:txBody>
      </p:sp>
      <p:pic>
        <p:nvPicPr>
          <p:cNvPr id="3" name="Picture 3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E4289E68-ED94-4389-BB98-58D7680B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679" y="2085813"/>
            <a:ext cx="7226595" cy="48217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F56719-0594-4122-9DC0-1BED622A9FAA}"/>
              </a:ext>
            </a:extLst>
          </p:cNvPr>
          <p:cNvSpPr/>
          <p:nvPr/>
        </p:nvSpPr>
        <p:spPr>
          <a:xfrm>
            <a:off x="2449031" y="1979426"/>
            <a:ext cx="7203556" cy="726558"/>
          </a:xfrm>
          <a:prstGeom prst="rect">
            <a:avLst/>
          </a:prstGeom>
          <a:solidFill>
            <a:srgbClr val="8476D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B1AC11-D064-41B9-A048-4E310FA852EB}"/>
              </a:ext>
            </a:extLst>
          </p:cNvPr>
          <p:cNvSpPr/>
          <p:nvPr/>
        </p:nvSpPr>
        <p:spPr>
          <a:xfrm>
            <a:off x="2422449" y="2830031"/>
            <a:ext cx="3260650" cy="1559440"/>
          </a:xfrm>
          <a:prstGeom prst="rect">
            <a:avLst/>
          </a:prstGeom>
          <a:solidFill>
            <a:srgbClr val="9575C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F362F-C0EB-4844-AF15-A040E4E168D7}"/>
              </a:ext>
            </a:extLst>
          </p:cNvPr>
          <p:cNvSpPr/>
          <p:nvPr/>
        </p:nvSpPr>
        <p:spPr>
          <a:xfrm>
            <a:off x="5851449" y="2830030"/>
            <a:ext cx="3801138" cy="1559442"/>
          </a:xfrm>
          <a:prstGeom prst="rect">
            <a:avLst/>
          </a:prstGeom>
          <a:solidFill>
            <a:srgbClr val="554BA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311601-6156-44F8-9FD8-E32EF94126CF}"/>
              </a:ext>
            </a:extLst>
          </p:cNvPr>
          <p:cNvSpPr/>
          <p:nvPr/>
        </p:nvSpPr>
        <p:spPr>
          <a:xfrm>
            <a:off x="2422450" y="4504659"/>
            <a:ext cx="7230137" cy="2179673"/>
          </a:xfrm>
          <a:prstGeom prst="rect">
            <a:avLst/>
          </a:prstGeom>
          <a:solidFill>
            <a:srgbClr val="A299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4E4D5-04C1-463E-AAF2-A3082D086CBC}"/>
              </a:ext>
            </a:extLst>
          </p:cNvPr>
          <p:cNvSpPr txBox="1"/>
          <p:nvPr/>
        </p:nvSpPr>
        <p:spPr>
          <a:xfrm>
            <a:off x="841215" y="20862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Broadcasts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8D018E-65EE-4DDA-B7C0-11A28D1CC16D}"/>
              </a:ext>
            </a:extLst>
          </p:cNvPr>
          <p:cNvSpPr txBox="1"/>
          <p:nvPr/>
        </p:nvSpPr>
        <p:spPr>
          <a:xfrm>
            <a:off x="890062" y="2823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06CD77-5E0D-4901-9DAC-697750EDC377}"/>
              </a:ext>
            </a:extLst>
          </p:cNvPr>
          <p:cNvSpPr txBox="1"/>
          <p:nvPr/>
        </p:nvSpPr>
        <p:spPr>
          <a:xfrm>
            <a:off x="841215" y="45385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User Interface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DF0996-D801-44EA-AE83-73D650537F7A}"/>
              </a:ext>
            </a:extLst>
          </p:cNvPr>
          <p:cNvSpPr txBox="1"/>
          <p:nvPr/>
        </p:nvSpPr>
        <p:spPr>
          <a:xfrm>
            <a:off x="9713949" y="28293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Multithreaded Tasks</a:t>
            </a:r>
          </a:p>
        </p:txBody>
      </p:sp>
    </p:spTree>
    <p:extLst>
      <p:ext uri="{BB962C8B-B14F-4D97-AF65-F5344CB8AC3E}">
        <p14:creationId xmlns:p14="http://schemas.microsoft.com/office/powerpoint/2010/main" val="401157561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EB80F1-4F4F-4DEA-B5F7-E0C45AE56C84}"/>
              </a:ext>
            </a:extLst>
          </p:cNvPr>
          <p:cNvGrpSpPr/>
          <p:nvPr/>
        </p:nvGrpSpPr>
        <p:grpSpPr>
          <a:xfrm>
            <a:off x="0" y="0"/>
            <a:ext cx="12192000" cy="1690688"/>
            <a:chOff x="0" y="0"/>
            <a:chExt cx="12192000" cy="1690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2DDAA-87E1-4EEA-97B0-4D45E01DF315}"/>
                </a:ext>
              </a:extLst>
            </p:cNvPr>
            <p:cNvSpPr/>
            <p:nvPr/>
          </p:nvSpPr>
          <p:spPr>
            <a:xfrm>
              <a:off x="0" y="0"/>
              <a:ext cx="12192000" cy="1690688"/>
            </a:xfrm>
            <a:prstGeom prst="rect">
              <a:avLst/>
            </a:prstGeom>
            <a:solidFill>
              <a:srgbClr val="534B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4C151-FCE2-4F25-8230-9DA8FA2A2357}"/>
                </a:ext>
              </a:extLst>
            </p:cNvPr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rgbClr val="1B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84497-584E-4495-A9B9-3089D452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Database Structure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997F169-9FDE-4715-9D8E-437B58CA2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23508"/>
              </p:ext>
            </p:extLst>
          </p:nvPr>
        </p:nvGraphicFramePr>
        <p:xfrm>
          <a:off x="657225" y="2797101"/>
          <a:ext cx="4552533" cy="1320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27">
                  <a:extLst>
                    <a:ext uri="{9D8B030D-6E8A-4147-A177-3AD203B41FA5}">
                      <a16:colId xmlns:a16="http://schemas.microsoft.com/office/drawing/2014/main" val="3135365854"/>
                    </a:ext>
                  </a:extLst>
                </a:gridCol>
                <a:gridCol w="627240">
                  <a:extLst>
                    <a:ext uri="{9D8B030D-6E8A-4147-A177-3AD203B41FA5}">
                      <a16:colId xmlns:a16="http://schemas.microsoft.com/office/drawing/2014/main" val="379799115"/>
                    </a:ext>
                  </a:extLst>
                </a:gridCol>
                <a:gridCol w="654857">
                  <a:extLst>
                    <a:ext uri="{9D8B030D-6E8A-4147-A177-3AD203B41FA5}">
                      <a16:colId xmlns:a16="http://schemas.microsoft.com/office/drawing/2014/main" val="2049914166"/>
                    </a:ext>
                  </a:extLst>
                </a:gridCol>
                <a:gridCol w="909229">
                  <a:extLst>
                    <a:ext uri="{9D8B030D-6E8A-4147-A177-3AD203B41FA5}">
                      <a16:colId xmlns:a16="http://schemas.microsoft.com/office/drawing/2014/main" val="3881234186"/>
                    </a:ext>
                  </a:extLst>
                </a:gridCol>
                <a:gridCol w="654857">
                  <a:extLst>
                    <a:ext uri="{9D8B030D-6E8A-4147-A177-3AD203B41FA5}">
                      <a16:colId xmlns:a16="http://schemas.microsoft.com/office/drawing/2014/main" val="1186601792"/>
                    </a:ext>
                  </a:extLst>
                </a:gridCol>
                <a:gridCol w="634323">
                  <a:extLst>
                    <a:ext uri="{9D8B030D-6E8A-4147-A177-3AD203B41FA5}">
                      <a16:colId xmlns:a16="http://schemas.microsoft.com/office/drawing/2014/main" val="1391183431"/>
                    </a:ext>
                  </a:extLst>
                </a:gridCol>
              </a:tblGrid>
              <a:tr h="312756">
                <a:tc>
                  <a:txBody>
                    <a:bodyPr/>
                    <a:lstStyle/>
                    <a:p>
                      <a:r>
                        <a:rPr lang="en-US" sz="1000"/>
                        <a:t>id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number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visible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session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read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updated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0633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Auto Increment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@Embedded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378613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Session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760418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56251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39906D7F-F794-45F3-A57C-8CA533C27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136200"/>
              </p:ext>
            </p:extLst>
          </p:nvPr>
        </p:nvGraphicFramePr>
        <p:xfrm>
          <a:off x="657225" y="4653491"/>
          <a:ext cx="8414761" cy="13837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27">
                  <a:extLst>
                    <a:ext uri="{9D8B030D-6E8A-4147-A177-3AD203B41FA5}">
                      <a16:colId xmlns:a16="http://schemas.microsoft.com/office/drawing/2014/main" val="3135365854"/>
                    </a:ext>
                  </a:extLst>
                </a:gridCol>
                <a:gridCol w="1086697">
                  <a:extLst>
                    <a:ext uri="{9D8B030D-6E8A-4147-A177-3AD203B41FA5}">
                      <a16:colId xmlns:a16="http://schemas.microsoft.com/office/drawing/2014/main" val="379799115"/>
                    </a:ext>
                  </a:extLst>
                </a:gridCol>
                <a:gridCol w="531305">
                  <a:extLst>
                    <a:ext uri="{9D8B030D-6E8A-4147-A177-3AD203B41FA5}">
                      <a16:colId xmlns:a16="http://schemas.microsoft.com/office/drawing/2014/main" val="2049914166"/>
                    </a:ext>
                  </a:extLst>
                </a:gridCol>
                <a:gridCol w="454266">
                  <a:extLst>
                    <a:ext uri="{9D8B030D-6E8A-4147-A177-3AD203B41FA5}">
                      <a16:colId xmlns:a16="http://schemas.microsoft.com/office/drawing/2014/main" val="3881234186"/>
                    </a:ext>
                  </a:extLst>
                </a:gridCol>
                <a:gridCol w="654857">
                  <a:extLst>
                    <a:ext uri="{9D8B030D-6E8A-4147-A177-3AD203B41FA5}">
                      <a16:colId xmlns:a16="http://schemas.microsoft.com/office/drawing/2014/main" val="1186601792"/>
                    </a:ext>
                  </a:extLst>
                </a:gridCol>
                <a:gridCol w="654857">
                  <a:extLst>
                    <a:ext uri="{9D8B030D-6E8A-4147-A177-3AD203B41FA5}">
                      <a16:colId xmlns:a16="http://schemas.microsoft.com/office/drawing/2014/main" val="1391183431"/>
                    </a:ext>
                  </a:extLst>
                </a:gridCol>
                <a:gridCol w="750034">
                  <a:extLst>
                    <a:ext uri="{9D8B030D-6E8A-4147-A177-3AD203B41FA5}">
                      <a16:colId xmlns:a16="http://schemas.microsoft.com/office/drawing/2014/main" val="4060463773"/>
                    </a:ext>
                  </a:extLst>
                </a:gridCol>
                <a:gridCol w="750034">
                  <a:extLst>
                    <a:ext uri="{9D8B030D-6E8A-4147-A177-3AD203B41FA5}">
                      <a16:colId xmlns:a16="http://schemas.microsoft.com/office/drawing/2014/main" val="844530499"/>
                    </a:ext>
                  </a:extLst>
                </a:gridCol>
                <a:gridCol w="750034">
                  <a:extLst>
                    <a:ext uri="{9D8B030D-6E8A-4147-A177-3AD203B41FA5}">
                      <a16:colId xmlns:a16="http://schemas.microsoft.com/office/drawing/2014/main" val="1557385153"/>
                    </a:ext>
                  </a:extLst>
                </a:gridCol>
                <a:gridCol w="750034">
                  <a:extLst>
                    <a:ext uri="{9D8B030D-6E8A-4147-A177-3AD203B41FA5}">
                      <a16:colId xmlns:a16="http://schemas.microsoft.com/office/drawing/2014/main" val="1086773557"/>
                    </a:ext>
                  </a:extLst>
                </a:gridCol>
                <a:gridCol w="960616">
                  <a:extLst>
                    <a:ext uri="{9D8B030D-6E8A-4147-A177-3AD203B41FA5}">
                      <a16:colId xmlns:a16="http://schemas.microsoft.com/office/drawing/2014/main" val="569597332"/>
                    </a:ext>
                  </a:extLst>
                </a:gridCol>
              </a:tblGrid>
              <a:tr h="380305">
                <a:tc>
                  <a:txBody>
                    <a:bodyPr/>
                    <a:lstStyle/>
                    <a:p>
                      <a:r>
                        <a:rPr lang="en-US" sz="1000" dirty="0"/>
                        <a:t>id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/>
                        <a:t>conversation_id</a:t>
                      </a:r>
                      <a:endParaRPr lang="en-US" sz="1000"/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body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date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inbox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read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notified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delivered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sent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failed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type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0633"/>
                  </a:ext>
                </a:extLst>
              </a:tr>
              <a:tr h="38030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Auto Increment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378613"/>
                  </a:ext>
                </a:extLst>
              </a:tr>
              <a:tr h="3106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MessageType</a:t>
                      </a:r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760418"/>
                  </a:ext>
                </a:extLst>
              </a:tr>
              <a:tr h="3106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56251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ABE285C0-DDF4-4972-9958-D9C7E212B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921155"/>
              </p:ext>
            </p:extLst>
          </p:nvPr>
        </p:nvGraphicFramePr>
        <p:xfrm>
          <a:off x="5353050" y="2797101"/>
          <a:ext cx="6102097" cy="1320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2027">
                  <a:extLst>
                    <a:ext uri="{9D8B030D-6E8A-4147-A177-3AD203B41FA5}">
                      <a16:colId xmlns:a16="http://schemas.microsoft.com/office/drawing/2014/main" val="3135365854"/>
                    </a:ext>
                  </a:extLst>
                </a:gridCol>
                <a:gridCol w="837459">
                  <a:extLst>
                    <a:ext uri="{9D8B030D-6E8A-4147-A177-3AD203B41FA5}">
                      <a16:colId xmlns:a16="http://schemas.microsoft.com/office/drawing/2014/main" val="379799115"/>
                    </a:ext>
                  </a:extLst>
                </a:gridCol>
                <a:gridCol w="789834">
                  <a:extLst>
                    <a:ext uri="{9D8B030D-6E8A-4147-A177-3AD203B41FA5}">
                      <a16:colId xmlns:a16="http://schemas.microsoft.com/office/drawing/2014/main" val="2049914166"/>
                    </a:ext>
                  </a:extLst>
                </a:gridCol>
                <a:gridCol w="948584">
                  <a:extLst>
                    <a:ext uri="{9D8B030D-6E8A-4147-A177-3AD203B41FA5}">
                      <a16:colId xmlns:a16="http://schemas.microsoft.com/office/drawing/2014/main" val="3881234186"/>
                    </a:ext>
                  </a:extLst>
                </a:gridCol>
                <a:gridCol w="1343872">
                  <a:extLst>
                    <a:ext uri="{9D8B030D-6E8A-4147-A177-3AD203B41FA5}">
                      <a16:colId xmlns:a16="http://schemas.microsoft.com/office/drawing/2014/main" val="1186601792"/>
                    </a:ext>
                  </a:extLst>
                </a:gridCol>
                <a:gridCol w="1110321">
                  <a:extLst>
                    <a:ext uri="{9D8B030D-6E8A-4147-A177-3AD203B41FA5}">
                      <a16:colId xmlns:a16="http://schemas.microsoft.com/office/drawing/2014/main" val="1391183431"/>
                    </a:ext>
                  </a:extLst>
                </a:gridCol>
              </a:tblGrid>
              <a:tr h="312756">
                <a:tc>
                  <a:txBody>
                    <a:bodyPr/>
                    <a:lstStyle/>
                    <a:p>
                      <a:r>
                        <a:rPr lang="en-US" sz="1000"/>
                        <a:t>id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derived_key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/>
                        <a:t>public_key</a:t>
                      </a:r>
                      <a:endParaRPr lang="en-US" sz="1000"/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/>
                        <a:t>private_key</a:t>
                      </a:r>
                      <a:endParaRPr lang="en-US" sz="1000"/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/>
                        <a:t>recipient_public_key</a:t>
                      </a:r>
                      <a:endParaRPr lang="en-US" sz="1000"/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err="1"/>
                        <a:t>session_date</a:t>
                      </a:r>
                      <a:endParaRPr lang="en-US" sz="1000"/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4B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0633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Auto Increment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34BA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378613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Secret Key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ECPrivateKey</a:t>
                      </a:r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ECPublicKey</a:t>
                      </a:r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760418"/>
                  </a:ext>
                </a:extLst>
              </a:tr>
              <a:tr h="3127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417" marR="77417" marT="38708" marB="38708" anchor="ctr">
                    <a:lnL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76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5625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26458FD-9F92-4834-8538-C5C9C46752BF}"/>
              </a:ext>
            </a:extLst>
          </p:cNvPr>
          <p:cNvSpPr txBox="1"/>
          <p:nvPr/>
        </p:nvSpPr>
        <p:spPr>
          <a:xfrm>
            <a:off x="552450" y="2371665"/>
            <a:ext cx="167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554BAE"/>
                </a:solidFill>
              </a:rPr>
              <a:t>Conversations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5870A7-A304-43D6-A285-BBAFC37990D3}"/>
              </a:ext>
            </a:extLst>
          </p:cNvPr>
          <p:cNvSpPr txBox="1"/>
          <p:nvPr/>
        </p:nvSpPr>
        <p:spPr>
          <a:xfrm>
            <a:off x="552450" y="4228054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554BAE"/>
                </a:solidFill>
              </a:rPr>
              <a:t>Messages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70B963-1407-451E-96DB-42077F70FF9F}"/>
              </a:ext>
            </a:extLst>
          </p:cNvPr>
          <p:cNvSpPr txBox="1"/>
          <p:nvPr/>
        </p:nvSpPr>
        <p:spPr>
          <a:xfrm>
            <a:off x="5248275" y="2371665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554BAE"/>
                </a:solidFill>
              </a:rPr>
              <a:t>Sessions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7FDF66-C1AA-406E-9502-7E268A28BB42}"/>
              </a:ext>
            </a:extLst>
          </p:cNvPr>
          <p:cNvSpPr/>
          <p:nvPr/>
        </p:nvSpPr>
        <p:spPr>
          <a:xfrm>
            <a:off x="3607896" y="4057650"/>
            <a:ext cx="16594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554BAE"/>
                </a:solidFill>
                <a:latin typeface="Consolas" panose="020B0609020204030204" pitchFamily="49" charset="0"/>
              </a:rPr>
              <a:t>ConversationEntity.java</a:t>
            </a:r>
            <a:endParaRPr lang="en-US" sz="900">
              <a:solidFill>
                <a:srgbClr val="554BA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C3FC1B-2C31-455A-B4F7-F8D04D75523A}"/>
              </a:ext>
            </a:extLst>
          </p:cNvPr>
          <p:cNvSpPr/>
          <p:nvPr/>
        </p:nvSpPr>
        <p:spPr>
          <a:xfrm>
            <a:off x="10192519" y="4048125"/>
            <a:ext cx="13388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554BAE"/>
                </a:solidFill>
                <a:latin typeface="Consolas" panose="020B0609020204030204" pitchFamily="49" charset="0"/>
              </a:rPr>
              <a:t>SessionEntity.java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BDD214-A7CC-4F6D-8DCC-845EDBF2DF21}"/>
              </a:ext>
            </a:extLst>
          </p:cNvPr>
          <p:cNvSpPr/>
          <p:nvPr/>
        </p:nvSpPr>
        <p:spPr>
          <a:xfrm>
            <a:off x="7830319" y="6035337"/>
            <a:ext cx="13388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>
                <a:solidFill>
                  <a:srgbClr val="554BAE"/>
                </a:solidFill>
                <a:latin typeface="Consolas" panose="020B0609020204030204" pitchFamily="49" charset="0"/>
              </a:rPr>
              <a:t>MessageEntity.java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2F1B40-BB1B-4ACA-82A5-6EBFB25B5E72}"/>
              </a:ext>
            </a:extLst>
          </p:cNvPr>
          <p:cNvSpPr/>
          <p:nvPr/>
        </p:nvSpPr>
        <p:spPr>
          <a:xfrm>
            <a:off x="11087914" y="1348195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3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89E9E7-43A3-496E-833C-FA0B9AED71A8}"/>
              </a:ext>
            </a:extLst>
          </p:cNvPr>
          <p:cNvGrpSpPr/>
          <p:nvPr/>
        </p:nvGrpSpPr>
        <p:grpSpPr>
          <a:xfrm>
            <a:off x="0" y="0"/>
            <a:ext cx="12192000" cy="1690688"/>
            <a:chOff x="0" y="0"/>
            <a:chExt cx="12192000" cy="1690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86594E6-192F-40CA-9656-CFFC8BA8DC3F}"/>
                </a:ext>
              </a:extLst>
            </p:cNvPr>
            <p:cNvSpPr/>
            <p:nvPr/>
          </p:nvSpPr>
          <p:spPr>
            <a:xfrm>
              <a:off x="0" y="0"/>
              <a:ext cx="12192000" cy="1690688"/>
            </a:xfrm>
            <a:prstGeom prst="rect">
              <a:avLst/>
            </a:prstGeom>
            <a:solidFill>
              <a:srgbClr val="534B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9D9949-DA5D-4807-9E4A-FF7C244E121F}"/>
                </a:ext>
              </a:extLst>
            </p:cNvPr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rgbClr val="1B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84497-584E-4495-A9B9-3089D452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Existing Issues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B48B3F-E9EE-4541-B612-D41157077C4D}"/>
              </a:ext>
            </a:extLst>
          </p:cNvPr>
          <p:cNvSpPr/>
          <p:nvPr/>
        </p:nvSpPr>
        <p:spPr>
          <a:xfrm>
            <a:off x="11087914" y="1348195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C2A856-EA73-4708-B621-6CCB6BCA3875}"/>
              </a:ext>
            </a:extLst>
          </p:cNvPr>
          <p:cNvSpPr/>
          <p:nvPr/>
        </p:nvSpPr>
        <p:spPr>
          <a:xfrm>
            <a:off x="526941" y="2558387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B1A2AD-8826-4FA5-BC0C-E22E3BB443A6}"/>
              </a:ext>
            </a:extLst>
          </p:cNvPr>
          <p:cNvSpPr/>
          <p:nvPr/>
        </p:nvSpPr>
        <p:spPr>
          <a:xfrm>
            <a:off x="4296180" y="2558387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42EF0D-A1FB-455B-9966-A314D28D6A06}"/>
              </a:ext>
            </a:extLst>
          </p:cNvPr>
          <p:cNvSpPr/>
          <p:nvPr/>
        </p:nvSpPr>
        <p:spPr>
          <a:xfrm>
            <a:off x="8065420" y="2558387"/>
            <a:ext cx="3578894" cy="3388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98C649-5341-4085-9342-E0757D68B26A}"/>
              </a:ext>
            </a:extLst>
          </p:cNvPr>
          <p:cNvSpPr/>
          <p:nvPr/>
        </p:nvSpPr>
        <p:spPr>
          <a:xfrm>
            <a:off x="1878445" y="5509103"/>
            <a:ext cx="875886" cy="875886"/>
          </a:xfrm>
          <a:prstGeom prst="ellipse">
            <a:avLst/>
          </a:prstGeom>
          <a:solidFill>
            <a:srgbClr val="554BAE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3DE52-CB44-4804-A8C1-C8022C63750A}"/>
              </a:ext>
            </a:extLst>
          </p:cNvPr>
          <p:cNvSpPr/>
          <p:nvPr/>
        </p:nvSpPr>
        <p:spPr>
          <a:xfrm>
            <a:off x="5704208" y="5509103"/>
            <a:ext cx="875886" cy="875886"/>
          </a:xfrm>
          <a:prstGeom prst="ellipse">
            <a:avLst/>
          </a:prstGeom>
          <a:solidFill>
            <a:srgbClr val="534BAE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484447-7A95-4478-B3BB-72E48DE71D43}"/>
              </a:ext>
            </a:extLst>
          </p:cNvPr>
          <p:cNvSpPr/>
          <p:nvPr/>
        </p:nvSpPr>
        <p:spPr>
          <a:xfrm>
            <a:off x="9416924" y="5509103"/>
            <a:ext cx="875886" cy="875886"/>
          </a:xfrm>
          <a:prstGeom prst="ellipse">
            <a:avLst/>
          </a:prstGeom>
          <a:solidFill>
            <a:srgbClr val="8476DF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2A18A5-8B4C-46BD-B5DE-005D846EFCBA}"/>
              </a:ext>
            </a:extLst>
          </p:cNvPr>
          <p:cNvSpPr/>
          <p:nvPr/>
        </p:nvSpPr>
        <p:spPr>
          <a:xfrm>
            <a:off x="777951" y="3649232"/>
            <a:ext cx="3076874" cy="106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Issue with corrupted messages</a:t>
            </a:r>
          </a:p>
          <a:p>
            <a:pPr algn="ctr"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and sessions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33AC42-3A87-4610-83FE-8922F533F358}"/>
              </a:ext>
            </a:extLst>
          </p:cNvPr>
          <p:cNvSpPr/>
          <p:nvPr/>
        </p:nvSpPr>
        <p:spPr>
          <a:xfrm>
            <a:off x="777951" y="2901138"/>
            <a:ext cx="3076874" cy="56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>
                <a:solidFill>
                  <a:srgbClr val="534BAE"/>
                </a:solidFill>
                <a:ea typeface="Roboto Light" charset="0"/>
                <a:cs typeface="Roboto Light" charset="0"/>
              </a:rPr>
              <a:t>Race Condition</a:t>
            </a:r>
            <a:endParaRPr lang="en-US" sz="2400">
              <a:solidFill>
                <a:srgbClr val="534BAE"/>
              </a:solidFill>
              <a:ea typeface="Roboto Light" charset="0"/>
              <a:cs typeface="Roboto Light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25A56B-E142-4AC5-8DC8-2DDD4FC7774F}"/>
              </a:ext>
            </a:extLst>
          </p:cNvPr>
          <p:cNvSpPr/>
          <p:nvPr/>
        </p:nvSpPr>
        <p:spPr>
          <a:xfrm>
            <a:off x="4547190" y="3649232"/>
            <a:ext cx="3076874" cy="1396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Arriving in wrong order</a:t>
            </a:r>
          </a:p>
          <a:p>
            <a:pPr algn="ctr">
              <a:lnSpc>
                <a:spcPct val="120000"/>
              </a:lnSpc>
            </a:pPr>
            <a:endParaRPr lang="en-US">
              <a:solidFill>
                <a:schemeClr val="tx1">
                  <a:lumMod val="85000"/>
                </a:schemeClr>
              </a:solidFill>
              <a:latin typeface="Roboto Light" charset="0"/>
              <a:ea typeface="Roboto Light" charset="0"/>
              <a:cs typeface="Roboto Light" charset="0"/>
            </a:endParaRPr>
          </a:p>
          <a:p>
            <a:pPr algn="ctr"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Longer messages failing to decrypt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CD6243-A6DE-47D8-AEBC-BFE2934CD943}"/>
              </a:ext>
            </a:extLst>
          </p:cNvPr>
          <p:cNvSpPr/>
          <p:nvPr/>
        </p:nvSpPr>
        <p:spPr>
          <a:xfrm>
            <a:off x="4547190" y="2901138"/>
            <a:ext cx="3076874" cy="56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>
                <a:solidFill>
                  <a:srgbClr val="534BAE"/>
                </a:solidFill>
                <a:ea typeface="Roboto Light" charset="0"/>
              </a:rPr>
              <a:t>Messages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A1739C-A22C-4F95-AE33-8BEAC633FD0F}"/>
              </a:ext>
            </a:extLst>
          </p:cNvPr>
          <p:cNvSpPr/>
          <p:nvPr/>
        </p:nvSpPr>
        <p:spPr>
          <a:xfrm>
            <a:off x="8316429" y="3649232"/>
            <a:ext cx="3076874" cy="1064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>
                <a:solidFill>
                  <a:schemeClr val="tx1">
                    <a:lumMod val="8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Currently no support for images, video or audio messages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667C4-DB02-42B2-8CD4-B0CA0537668F}"/>
              </a:ext>
            </a:extLst>
          </p:cNvPr>
          <p:cNvSpPr/>
          <p:nvPr/>
        </p:nvSpPr>
        <p:spPr>
          <a:xfrm>
            <a:off x="8316429" y="2901138"/>
            <a:ext cx="3076874" cy="569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>
                <a:solidFill>
                  <a:srgbClr val="534BAE"/>
                </a:solidFill>
                <a:ea typeface="Roboto Light" charset="0"/>
              </a:rPr>
              <a:t>MMS Support</a:t>
            </a:r>
          </a:p>
        </p:txBody>
      </p:sp>
      <p:pic>
        <p:nvPicPr>
          <p:cNvPr id="25" name="Graphic 24" descr="Stopwatch">
            <a:extLst>
              <a:ext uri="{FF2B5EF4-FFF2-40B4-BE49-F238E27FC236}">
                <a16:creationId xmlns:a16="http://schemas.microsoft.com/office/drawing/2014/main" id="{01DDF27A-EEC8-42CD-B2FB-A7FB93B8C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0648" y="5741306"/>
            <a:ext cx="411480" cy="411480"/>
          </a:xfrm>
          <a:prstGeom prst="rect">
            <a:avLst/>
          </a:prstGeom>
        </p:spPr>
      </p:pic>
      <p:pic>
        <p:nvPicPr>
          <p:cNvPr id="28" name="Graphic 27" descr="Envelope">
            <a:extLst>
              <a:ext uri="{FF2B5EF4-FFF2-40B4-BE49-F238E27FC236}">
                <a16:creationId xmlns:a16="http://schemas.microsoft.com/office/drawing/2014/main" id="{DEA777B8-5458-4C47-9B76-495642909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6411" y="5741306"/>
            <a:ext cx="411480" cy="411480"/>
          </a:xfrm>
          <a:prstGeom prst="rect">
            <a:avLst/>
          </a:prstGeom>
        </p:spPr>
      </p:pic>
      <p:pic>
        <p:nvPicPr>
          <p:cNvPr id="30" name="Graphic 29" descr="Image">
            <a:extLst>
              <a:ext uri="{FF2B5EF4-FFF2-40B4-BE49-F238E27FC236}">
                <a16:creationId xmlns:a16="http://schemas.microsoft.com/office/drawing/2014/main" id="{2EA3AB5F-4344-42B7-AE8D-B51D468C9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9126" y="5718119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382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F0FB53-00D7-4A26-9B92-439404AA47EB}"/>
              </a:ext>
            </a:extLst>
          </p:cNvPr>
          <p:cNvGrpSpPr/>
          <p:nvPr/>
        </p:nvGrpSpPr>
        <p:grpSpPr>
          <a:xfrm>
            <a:off x="0" y="0"/>
            <a:ext cx="12192000" cy="1690688"/>
            <a:chOff x="0" y="0"/>
            <a:chExt cx="12192000" cy="169068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DC46A6-C47B-44E9-B5D2-FC49E013ED0A}"/>
                </a:ext>
              </a:extLst>
            </p:cNvPr>
            <p:cNvSpPr/>
            <p:nvPr/>
          </p:nvSpPr>
          <p:spPr>
            <a:xfrm>
              <a:off x="0" y="0"/>
              <a:ext cx="12192000" cy="1690688"/>
            </a:xfrm>
            <a:prstGeom prst="rect">
              <a:avLst/>
            </a:prstGeom>
            <a:solidFill>
              <a:srgbClr val="534B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15831B-D0FC-4BDE-92EA-777E7D7D9BD3}"/>
                </a:ext>
              </a:extLst>
            </p:cNvPr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rgbClr val="1B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84497-584E-4495-A9B9-3089D452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Future Work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DF9DF77-7A9C-4A55-9B3C-2B1DE62340B4}"/>
              </a:ext>
            </a:extLst>
          </p:cNvPr>
          <p:cNvGrpSpPr/>
          <p:nvPr/>
        </p:nvGrpSpPr>
        <p:grpSpPr>
          <a:xfrm>
            <a:off x="1704004" y="3244481"/>
            <a:ext cx="8783992" cy="1869401"/>
            <a:chOff x="1751291" y="2953079"/>
            <a:chExt cx="8783992" cy="186940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EB952-C058-4E41-B3AF-527D661E0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9911" y="2953079"/>
              <a:ext cx="1138387" cy="1138387"/>
            </a:xfrm>
            <a:prstGeom prst="ellipse">
              <a:avLst/>
            </a:prstGeom>
            <a:solidFill>
              <a:srgbClr val="554BAE"/>
            </a:solidFill>
            <a:ln w="12700"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08DA47-D3D5-4610-9D5A-223E32ACC271}"/>
                </a:ext>
              </a:extLst>
            </p:cNvPr>
            <p:cNvSpPr txBox="1"/>
            <p:nvPr/>
          </p:nvSpPr>
          <p:spPr>
            <a:xfrm>
              <a:off x="1751291" y="4213273"/>
              <a:ext cx="1649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  <a:cs typeface="Roboto Light" charset="0"/>
                </a:rPr>
                <a:t>MMS Support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419454F-3DA5-44F6-9F19-8EA48E7FA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2121" y="2953079"/>
              <a:ext cx="1138387" cy="1138387"/>
            </a:xfrm>
            <a:prstGeom prst="ellipse">
              <a:avLst/>
            </a:prstGeom>
            <a:solidFill>
              <a:srgbClr val="534BAE"/>
            </a:solidFill>
            <a:ln w="12700"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E81312-98D1-4C1A-A74D-28DA19A92050}"/>
                </a:ext>
              </a:extLst>
            </p:cNvPr>
            <p:cNvSpPr txBox="1"/>
            <p:nvPr/>
          </p:nvSpPr>
          <p:spPr>
            <a:xfrm>
              <a:off x="3533501" y="4213273"/>
              <a:ext cx="1649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</a:rPr>
                <a:t>Keypad Support</a:t>
              </a:r>
            </a:p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</a:rPr>
                <a:t>&amp; Contacts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AA7D2CD-2E80-4486-9DA9-B62D74A51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9286" y="2953079"/>
              <a:ext cx="1138387" cy="1138387"/>
            </a:xfrm>
            <a:prstGeom prst="ellipse">
              <a:avLst/>
            </a:prstGeom>
            <a:solidFill>
              <a:srgbClr val="655EBA"/>
            </a:solidFill>
            <a:ln w="12700"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C1C639-172C-406F-8B21-5AE7E0F07DBE}"/>
                </a:ext>
              </a:extLst>
            </p:cNvPr>
            <p:cNvSpPr txBox="1"/>
            <p:nvPr/>
          </p:nvSpPr>
          <p:spPr>
            <a:xfrm>
              <a:off x="5318409" y="4237705"/>
              <a:ext cx="1649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</a:rPr>
                <a:t>Encryption Algorithms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46A7AC-1D43-4572-8BBF-3EA999ADC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4660" y="2953079"/>
              <a:ext cx="1138387" cy="1138387"/>
            </a:xfrm>
            <a:prstGeom prst="ellipse">
              <a:avLst/>
            </a:prstGeom>
            <a:solidFill>
              <a:srgbClr val="8476DF"/>
            </a:solidFill>
            <a:ln w="12700"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0F5F20-C2F0-49F6-A83C-C4115EC98819}"/>
                </a:ext>
              </a:extLst>
            </p:cNvPr>
            <p:cNvSpPr txBox="1"/>
            <p:nvPr/>
          </p:nvSpPr>
          <p:spPr>
            <a:xfrm>
              <a:off x="7106040" y="4237705"/>
              <a:ext cx="1649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</a:rPr>
                <a:t>Dependency Injection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BF0B7B-2A35-48B4-994D-E99992490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44147" y="2953079"/>
              <a:ext cx="1138387" cy="1138387"/>
            </a:xfrm>
            <a:prstGeom prst="ellipse">
              <a:avLst/>
            </a:prstGeom>
            <a:solidFill>
              <a:srgbClr val="998CE4"/>
            </a:solidFill>
            <a:ln w="12700"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607C6E-88AE-4FEB-A48D-880F5D7C2633}"/>
                </a:ext>
              </a:extLst>
            </p:cNvPr>
            <p:cNvSpPr txBox="1"/>
            <p:nvPr/>
          </p:nvSpPr>
          <p:spPr>
            <a:xfrm>
              <a:off x="8885527" y="4213273"/>
              <a:ext cx="1649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</a:rPr>
                <a:t>Unit Testing</a:t>
              </a:r>
            </a:p>
          </p:txBody>
        </p:sp>
        <p:pic>
          <p:nvPicPr>
            <p:cNvPr id="50" name="Graphic 49" descr="Image">
              <a:extLst>
                <a:ext uri="{FF2B5EF4-FFF2-40B4-BE49-F238E27FC236}">
                  <a16:creationId xmlns:a16="http://schemas.microsoft.com/office/drawing/2014/main" id="{ECB7101E-4797-4AC3-A85F-A599122A3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1319" y="3247645"/>
              <a:ext cx="542413" cy="542413"/>
            </a:xfrm>
            <a:prstGeom prst="rect">
              <a:avLst/>
            </a:prstGeom>
          </p:spPr>
        </p:pic>
        <p:pic>
          <p:nvPicPr>
            <p:cNvPr id="53" name="Graphic 52" descr="Employee badge">
              <a:extLst>
                <a:ext uri="{FF2B5EF4-FFF2-40B4-BE49-F238E27FC236}">
                  <a16:creationId xmlns:a16="http://schemas.microsoft.com/office/drawing/2014/main" id="{5D68F176-80E2-4CA7-99B9-B919D34DB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93529" y="3247645"/>
              <a:ext cx="542413" cy="542413"/>
            </a:xfrm>
            <a:prstGeom prst="rect">
              <a:avLst/>
            </a:prstGeom>
          </p:spPr>
        </p:pic>
        <p:pic>
          <p:nvPicPr>
            <p:cNvPr id="55" name="Graphic 54" descr="Lock">
              <a:extLst>
                <a:ext uri="{FF2B5EF4-FFF2-40B4-BE49-F238E27FC236}">
                  <a16:creationId xmlns:a16="http://schemas.microsoft.com/office/drawing/2014/main" id="{2B87B4AC-3861-4858-8838-D2F92EBD7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80694" y="3247645"/>
              <a:ext cx="542413" cy="542413"/>
            </a:xfrm>
            <a:prstGeom prst="rect">
              <a:avLst/>
            </a:prstGeom>
          </p:spPr>
        </p:pic>
        <p:pic>
          <p:nvPicPr>
            <p:cNvPr id="57" name="Graphic 56" descr="Needle">
              <a:extLst>
                <a:ext uri="{FF2B5EF4-FFF2-40B4-BE49-F238E27FC236}">
                  <a16:creationId xmlns:a16="http://schemas.microsoft.com/office/drawing/2014/main" id="{D0B1D95F-D4DD-49D3-BB79-A9B11F713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66068" y="3247645"/>
              <a:ext cx="542413" cy="542413"/>
            </a:xfrm>
            <a:prstGeom prst="rect">
              <a:avLst/>
            </a:prstGeom>
          </p:spPr>
        </p:pic>
        <p:pic>
          <p:nvPicPr>
            <p:cNvPr id="59" name="Graphic 58" descr="Test tubes">
              <a:extLst>
                <a:ext uri="{FF2B5EF4-FFF2-40B4-BE49-F238E27FC236}">
                  <a16:creationId xmlns:a16="http://schemas.microsoft.com/office/drawing/2014/main" id="{895468E7-13F7-459D-B893-583B7D93C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445555" y="3247645"/>
              <a:ext cx="542413" cy="542413"/>
            </a:xfrm>
            <a:prstGeom prst="rect">
              <a:avLst/>
            </a:prstGeom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17390307-0EFD-44BC-8D9C-8D0C3EFCCA67}"/>
              </a:ext>
            </a:extLst>
          </p:cNvPr>
          <p:cNvSpPr/>
          <p:nvPr/>
        </p:nvSpPr>
        <p:spPr>
          <a:xfrm>
            <a:off x="11087914" y="1348195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9631924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5">
            <a:extLst>
              <a:ext uri="{FF2B5EF4-FFF2-40B4-BE49-F238E27FC236}">
                <a16:creationId xmlns:a16="http://schemas.microsoft.com/office/drawing/2014/main" id="{24348717-B104-4E63-A2DA-6F7D411F0CB4}"/>
              </a:ext>
            </a:extLst>
          </p:cNvPr>
          <p:cNvSpPr/>
          <p:nvPr/>
        </p:nvSpPr>
        <p:spPr>
          <a:xfrm rot="18900000">
            <a:off x="9512815" y="269905"/>
            <a:ext cx="4764506" cy="5604356"/>
          </a:xfrm>
          <a:custGeom>
            <a:avLst/>
            <a:gdLst>
              <a:gd name="connsiteX0" fmla="*/ 3924657 w 4764506"/>
              <a:gd name="connsiteY0" fmla="*/ 0 h 5604356"/>
              <a:gd name="connsiteX1" fmla="*/ 4764506 w 4764506"/>
              <a:gd name="connsiteY1" fmla="*/ 839849 h 5604356"/>
              <a:gd name="connsiteX2" fmla="*/ 0 w 4764506"/>
              <a:gd name="connsiteY2" fmla="*/ 5604356 h 5604356"/>
              <a:gd name="connsiteX3" fmla="*/ 0 w 4764506"/>
              <a:gd name="connsiteY3" fmla="*/ 0 h 5604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4506" h="5604356">
                <a:moveTo>
                  <a:pt x="3924657" y="0"/>
                </a:moveTo>
                <a:lnTo>
                  <a:pt x="4764506" y="839849"/>
                </a:lnTo>
                <a:lnTo>
                  <a:pt x="0" y="5604356"/>
                </a:lnTo>
                <a:lnTo>
                  <a:pt x="0" y="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3">
            <a:extLst>
              <a:ext uri="{FF2B5EF4-FFF2-40B4-BE49-F238E27FC236}">
                <a16:creationId xmlns:a16="http://schemas.microsoft.com/office/drawing/2014/main" id="{5D680F30-8371-4A6D-87F8-39D36035BCEF}"/>
              </a:ext>
            </a:extLst>
          </p:cNvPr>
          <p:cNvSpPr/>
          <p:nvPr/>
        </p:nvSpPr>
        <p:spPr>
          <a:xfrm rot="18900000">
            <a:off x="6304472" y="-2053292"/>
            <a:ext cx="4106584" cy="4106584"/>
          </a:xfrm>
          <a:custGeom>
            <a:avLst/>
            <a:gdLst>
              <a:gd name="connsiteX0" fmla="*/ 0 w 4106584"/>
              <a:gd name="connsiteY0" fmla="*/ 0 h 4106584"/>
              <a:gd name="connsiteX1" fmla="*/ 4106584 w 4106584"/>
              <a:gd name="connsiteY1" fmla="*/ 4106584 h 4106584"/>
              <a:gd name="connsiteX2" fmla="*/ 0 w 4106584"/>
              <a:gd name="connsiteY2" fmla="*/ 4106584 h 410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6584" h="4106584">
                <a:moveTo>
                  <a:pt x="0" y="0"/>
                </a:moveTo>
                <a:lnTo>
                  <a:pt x="4106584" y="4106584"/>
                </a:lnTo>
                <a:lnTo>
                  <a:pt x="0" y="4106584"/>
                </a:lnTo>
                <a:close/>
              </a:path>
            </a:pathLst>
          </a:custGeom>
          <a:solidFill>
            <a:srgbClr val="8476DF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B577FF8F-08B5-4CB5-89FB-D58F507F3C80}"/>
              </a:ext>
            </a:extLst>
          </p:cNvPr>
          <p:cNvSpPr/>
          <p:nvPr/>
        </p:nvSpPr>
        <p:spPr>
          <a:xfrm rot="18900000">
            <a:off x="536614" y="5581005"/>
            <a:ext cx="2553990" cy="2553991"/>
          </a:xfrm>
          <a:custGeom>
            <a:avLst/>
            <a:gdLst>
              <a:gd name="connsiteX0" fmla="*/ 2553990 w 2553990"/>
              <a:gd name="connsiteY0" fmla="*/ 0 h 2553991"/>
              <a:gd name="connsiteX1" fmla="*/ 2553990 w 2553990"/>
              <a:gd name="connsiteY1" fmla="*/ 2553991 h 2553991"/>
              <a:gd name="connsiteX2" fmla="*/ 0 w 2553990"/>
              <a:gd name="connsiteY2" fmla="*/ 0 h 255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3990" h="2553991">
                <a:moveTo>
                  <a:pt x="2553990" y="0"/>
                </a:moveTo>
                <a:lnTo>
                  <a:pt x="2553990" y="2553991"/>
                </a:lnTo>
                <a:lnTo>
                  <a:pt x="0" y="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693F7C60-0DC8-41CC-AC4D-981E1283FFD6}"/>
              </a:ext>
            </a:extLst>
          </p:cNvPr>
          <p:cNvSpPr/>
          <p:nvPr/>
        </p:nvSpPr>
        <p:spPr>
          <a:xfrm rot="18900000">
            <a:off x="-1135325" y="3708715"/>
            <a:ext cx="2559410" cy="2967775"/>
          </a:xfrm>
          <a:custGeom>
            <a:avLst/>
            <a:gdLst>
              <a:gd name="connsiteX0" fmla="*/ 2559410 w 2559410"/>
              <a:gd name="connsiteY0" fmla="*/ 0 h 2967775"/>
              <a:gd name="connsiteX1" fmla="*/ 2559410 w 2559410"/>
              <a:gd name="connsiteY1" fmla="*/ 2967775 h 2967775"/>
              <a:gd name="connsiteX2" fmla="*/ 408364 w 2559410"/>
              <a:gd name="connsiteY2" fmla="*/ 2967774 h 2967775"/>
              <a:gd name="connsiteX3" fmla="*/ 0 w 2559410"/>
              <a:gd name="connsiteY3" fmla="*/ 2559411 h 296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9410" h="2967775">
                <a:moveTo>
                  <a:pt x="2559410" y="0"/>
                </a:moveTo>
                <a:lnTo>
                  <a:pt x="2559410" y="2967775"/>
                </a:lnTo>
                <a:lnTo>
                  <a:pt x="408364" y="2967774"/>
                </a:lnTo>
                <a:lnTo>
                  <a:pt x="0" y="2559411"/>
                </a:lnTo>
                <a:close/>
              </a:path>
            </a:pathLst>
          </a:custGeom>
          <a:solidFill>
            <a:srgbClr val="B9F6CA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23810B7E-F27B-475A-B8EA-13875C8D2E1C}"/>
              </a:ext>
            </a:extLst>
          </p:cNvPr>
          <p:cNvSpPr/>
          <p:nvPr/>
        </p:nvSpPr>
        <p:spPr>
          <a:xfrm rot="18900000">
            <a:off x="7782545" y="4989712"/>
            <a:ext cx="3778408" cy="3635585"/>
          </a:xfrm>
          <a:custGeom>
            <a:avLst/>
            <a:gdLst>
              <a:gd name="connsiteX0" fmla="*/ 3778408 w 3778408"/>
              <a:gd name="connsiteY0" fmla="*/ 0 h 3635585"/>
              <a:gd name="connsiteX1" fmla="*/ 3778408 w 3778408"/>
              <a:gd name="connsiteY1" fmla="*/ 3492762 h 3635585"/>
              <a:gd name="connsiteX2" fmla="*/ 3635585 w 3778408"/>
              <a:gd name="connsiteY2" fmla="*/ 3635585 h 3635585"/>
              <a:gd name="connsiteX3" fmla="*/ 0 w 3778408"/>
              <a:gd name="connsiteY3" fmla="*/ 0 h 363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8408" h="3635585">
                <a:moveTo>
                  <a:pt x="3778408" y="0"/>
                </a:moveTo>
                <a:lnTo>
                  <a:pt x="3778408" y="3492762"/>
                </a:lnTo>
                <a:lnTo>
                  <a:pt x="3635585" y="3635585"/>
                </a:lnTo>
                <a:lnTo>
                  <a:pt x="0" y="0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  <a:effectLst>
            <a:outerShdw blurRad="50800" dist="25400" dir="54000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5E5FCEB5-ED76-40F0-AA81-0FF4B0B2F1F9}"/>
              </a:ext>
            </a:extLst>
          </p:cNvPr>
          <p:cNvSpPr/>
          <p:nvPr/>
        </p:nvSpPr>
        <p:spPr>
          <a:xfrm rot="18900000">
            <a:off x="808246" y="-1956237"/>
            <a:ext cx="6376737" cy="9851811"/>
          </a:xfrm>
          <a:custGeom>
            <a:avLst/>
            <a:gdLst>
              <a:gd name="connsiteX0" fmla="*/ 2462209 w 6376737"/>
              <a:gd name="connsiteY0" fmla="*/ 0 h 9851811"/>
              <a:gd name="connsiteX1" fmla="*/ 6376737 w 6376737"/>
              <a:gd name="connsiteY1" fmla="*/ 3914528 h 9851811"/>
              <a:gd name="connsiteX2" fmla="*/ 6376737 w 6376737"/>
              <a:gd name="connsiteY2" fmla="*/ 9851811 h 9851811"/>
              <a:gd name="connsiteX3" fmla="*/ 2615344 w 6376737"/>
              <a:gd name="connsiteY3" fmla="*/ 9851811 h 9851811"/>
              <a:gd name="connsiteX4" fmla="*/ 1 w 6376737"/>
              <a:gd name="connsiteY4" fmla="*/ 7236468 h 9851811"/>
              <a:gd name="connsiteX5" fmla="*/ 0 w 6376737"/>
              <a:gd name="connsiteY5" fmla="*/ 2462209 h 9851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76737" h="9851811">
                <a:moveTo>
                  <a:pt x="2462209" y="0"/>
                </a:moveTo>
                <a:lnTo>
                  <a:pt x="6376737" y="3914528"/>
                </a:lnTo>
                <a:lnTo>
                  <a:pt x="6376737" y="9851811"/>
                </a:lnTo>
                <a:lnTo>
                  <a:pt x="2615344" y="9851811"/>
                </a:lnTo>
                <a:lnTo>
                  <a:pt x="1" y="7236468"/>
                </a:lnTo>
                <a:lnTo>
                  <a:pt x="0" y="2462209"/>
                </a:lnTo>
                <a:close/>
              </a:path>
            </a:pathLst>
          </a:custGeom>
          <a:solidFill>
            <a:srgbClr val="554BAE"/>
          </a:solidFill>
          <a:ln>
            <a:noFill/>
          </a:ln>
          <a:effectLst>
            <a:outerShdw blurRad="292100" dir="5400000" algn="t" rotWithShape="0">
              <a:prstClr val="black">
                <a:alpha val="45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C458C53-B10A-4F4B-A1DB-8DF048A144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4" b="40040"/>
          <a:stretch/>
        </p:blipFill>
        <p:spPr>
          <a:xfrm>
            <a:off x="2848433" y="1958938"/>
            <a:ext cx="6495134" cy="2940124"/>
          </a:xfrm>
          <a:prstGeom prst="rect">
            <a:avLst/>
          </a:prstGeom>
          <a:effectLst>
            <a:glow rad="1879600">
              <a:schemeClr val="bg1">
                <a:alpha val="8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2875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2BC77-AE95-4004-91FE-E9079A17C67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534B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6EF6D-0789-4BBD-8E13-F8E98CCF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rPr>
              <a:t>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9F8568-27E4-4A6E-ABA9-685BE509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297" y="2177544"/>
            <a:ext cx="7607617" cy="4005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1">
                    <a:lumMod val="65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Encrypted Text Messaging App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>
                <a:solidFill>
                  <a:srgbClr val="554BAE"/>
                </a:solidFill>
                <a:ea typeface="Roboto Light" charset="0"/>
                <a:cs typeface="Roboto Light" charset="0"/>
              </a:rPr>
              <a:t>Muzzle</a:t>
            </a:r>
            <a:endParaRPr lang="en-US" sz="1600">
              <a:solidFill>
                <a:srgbClr val="554BAE"/>
              </a:solidFill>
              <a:ea typeface="Roboto Light" charset="0"/>
              <a:cs typeface="Roboto Light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A fully fledged text messaging app with support for fully encrypted messages to provide seamless secure text messages between other users of the app</a:t>
            </a:r>
          </a:p>
          <a:p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69C2B1-30C3-42E7-8973-A1C2B11CDC0E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1B2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C7DCB1-E29C-49DC-A429-6F1A9220F412}"/>
              </a:ext>
            </a:extLst>
          </p:cNvPr>
          <p:cNvGrpSpPr/>
          <p:nvPr/>
        </p:nvGrpSpPr>
        <p:grpSpPr>
          <a:xfrm>
            <a:off x="3404813" y="4313406"/>
            <a:ext cx="6475197" cy="1869401"/>
            <a:chOff x="3404813" y="4313406"/>
            <a:chExt cx="6475197" cy="186940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889C2F6-AA98-4B43-9DFC-220172224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3433" y="4313406"/>
              <a:ext cx="1138387" cy="1138387"/>
            </a:xfrm>
            <a:prstGeom prst="ellipse">
              <a:avLst/>
            </a:prstGeom>
            <a:solidFill>
              <a:srgbClr val="554BAE"/>
            </a:solidFill>
            <a:ln w="12700"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5F14B8-E2B5-4289-B41E-B3838290C7D5}"/>
                </a:ext>
              </a:extLst>
            </p:cNvPr>
            <p:cNvSpPr txBox="1"/>
            <p:nvPr/>
          </p:nvSpPr>
          <p:spPr>
            <a:xfrm>
              <a:off x="3404813" y="5573600"/>
              <a:ext cx="1649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  <a:cs typeface="Roboto Light" charset="0"/>
                </a:rPr>
                <a:t>Secure Messages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5FCE6C-E2D6-4838-AFBB-7FB41BD1D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75871" y="4313406"/>
              <a:ext cx="1138387" cy="1138387"/>
            </a:xfrm>
            <a:prstGeom prst="ellipse">
              <a:avLst/>
            </a:prstGeom>
            <a:solidFill>
              <a:srgbClr val="534BAE"/>
            </a:solidFill>
            <a:ln w="12700"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4A2D97-17C1-430C-8B22-713AC7F5737B}"/>
                </a:ext>
              </a:extLst>
            </p:cNvPr>
            <p:cNvSpPr txBox="1"/>
            <p:nvPr/>
          </p:nvSpPr>
          <p:spPr>
            <a:xfrm>
              <a:off x="5817251" y="5573600"/>
              <a:ext cx="1649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</a:rPr>
                <a:t>Android API </a:t>
              </a:r>
            </a:p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</a:rPr>
                <a:t>28+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B395FA0-E73D-49D4-96DD-604995826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1131" y="4313406"/>
              <a:ext cx="1138387" cy="1138387"/>
            </a:xfrm>
            <a:prstGeom prst="ellipse">
              <a:avLst/>
            </a:prstGeom>
            <a:solidFill>
              <a:srgbClr val="8476DF"/>
            </a:solidFill>
            <a:ln w="12700">
              <a:noFill/>
            </a:ln>
            <a:effectLst>
              <a:outerShdw blurRad="50800" dist="25400" dir="5400000" algn="ctr" rotWithShape="0">
                <a:srgbClr val="000000">
                  <a:alpha val="30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FAC341-7C2E-4EC3-9E8C-1C92F41C6EDB}"/>
                </a:ext>
              </a:extLst>
            </p:cNvPr>
            <p:cNvSpPr txBox="1"/>
            <p:nvPr/>
          </p:nvSpPr>
          <p:spPr>
            <a:xfrm>
              <a:off x="8230254" y="5598032"/>
              <a:ext cx="16497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>
                  <a:solidFill>
                    <a:srgbClr val="554BAE"/>
                  </a:solidFill>
                  <a:latin typeface="Roboto Light" pitchFamily="2" charset="0"/>
                  <a:ea typeface="Roboto Light" pitchFamily="2" charset="0"/>
                </a:rPr>
                <a:t>256 Bit Encryption</a:t>
              </a:r>
            </a:p>
          </p:txBody>
        </p:sp>
        <p:pic>
          <p:nvPicPr>
            <p:cNvPr id="45" name="Graphic 44" descr="Image">
              <a:extLst>
                <a:ext uri="{FF2B5EF4-FFF2-40B4-BE49-F238E27FC236}">
                  <a16:creationId xmlns:a16="http://schemas.microsoft.com/office/drawing/2014/main" id="{F8B95912-ED35-41D0-8B7F-D043B5C2A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4841" y="4607972"/>
              <a:ext cx="542413" cy="542413"/>
            </a:xfrm>
            <a:prstGeom prst="rect">
              <a:avLst/>
            </a:prstGeom>
          </p:spPr>
        </p:pic>
        <p:pic>
          <p:nvPicPr>
            <p:cNvPr id="46" name="Graphic 45" descr="Employee badge">
              <a:extLst>
                <a:ext uri="{FF2B5EF4-FFF2-40B4-BE49-F238E27FC236}">
                  <a16:creationId xmlns:a16="http://schemas.microsoft.com/office/drawing/2014/main" id="{FA2C7892-2C95-4076-AA44-FB883755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7279" y="4607972"/>
              <a:ext cx="542413" cy="542413"/>
            </a:xfrm>
            <a:prstGeom prst="rect">
              <a:avLst/>
            </a:prstGeom>
          </p:spPr>
        </p:pic>
        <p:pic>
          <p:nvPicPr>
            <p:cNvPr id="47" name="Graphic 46" descr="Lock">
              <a:extLst>
                <a:ext uri="{FF2B5EF4-FFF2-40B4-BE49-F238E27FC236}">
                  <a16:creationId xmlns:a16="http://schemas.microsoft.com/office/drawing/2014/main" id="{CF230AEA-C472-416C-A4FE-9685860A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92539" y="4607972"/>
              <a:ext cx="542413" cy="542413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233E4686-A648-4814-AAEC-19C4F96B3B8D}"/>
              </a:ext>
            </a:extLst>
          </p:cNvPr>
          <p:cNvSpPr/>
          <p:nvPr/>
        </p:nvSpPr>
        <p:spPr>
          <a:xfrm>
            <a:off x="11087914" y="1348195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  <a:cs typeface="Roboto Medium" charset="0"/>
              </a:rPr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91F50D-E7BF-4A59-A1CD-B2F3F3D83EBD}"/>
              </a:ext>
            </a:extLst>
          </p:cNvPr>
          <p:cNvGrpSpPr/>
          <p:nvPr/>
        </p:nvGrpSpPr>
        <p:grpSpPr>
          <a:xfrm>
            <a:off x="631627" y="2045765"/>
            <a:ext cx="2774251" cy="4381500"/>
            <a:chOff x="82205" y="1564996"/>
            <a:chExt cx="3351392" cy="529300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88B7938-2448-4C8C-BB5F-5DCA9920E0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9" t="8639" r="25149" b="12864"/>
            <a:stretch/>
          </p:blipFill>
          <p:spPr>
            <a:xfrm>
              <a:off x="82205" y="1564996"/>
              <a:ext cx="3351392" cy="5293004"/>
            </a:xfrm>
            <a:prstGeom prst="rect">
              <a:avLst/>
            </a:prstGeom>
          </p:spPr>
        </p:pic>
        <p:pic>
          <p:nvPicPr>
            <p:cNvPr id="56" name="Picture 5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479964B-C11A-453D-BE8B-BA595794C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67" y="2120364"/>
              <a:ext cx="2236250" cy="3975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7679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9">
            <a:extLst>
              <a:ext uri="{FF2B5EF4-FFF2-40B4-BE49-F238E27FC236}">
                <a16:creationId xmlns:a16="http://schemas.microsoft.com/office/drawing/2014/main" id="{A7044C9C-1B13-4FA6-BB2F-D269BB5467F4}"/>
              </a:ext>
            </a:extLst>
          </p:cNvPr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CAB2BFEC-97EA-4F97-AB2C-7CC474313AB1}"/>
              </a:ext>
            </a:extLst>
          </p:cNvPr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237E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entagon 13">
            <a:extLst>
              <a:ext uri="{FF2B5EF4-FFF2-40B4-BE49-F238E27FC236}">
                <a16:creationId xmlns:a16="http://schemas.microsoft.com/office/drawing/2014/main" id="{09161727-9158-47E5-BC91-2BF3F1BD39BC}"/>
              </a:ext>
            </a:extLst>
          </p:cNvPr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534BAE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4">
            <a:extLst>
              <a:ext uri="{FF2B5EF4-FFF2-40B4-BE49-F238E27FC236}">
                <a16:creationId xmlns:a16="http://schemas.microsoft.com/office/drawing/2014/main" id="{9CB8F742-452B-4CFB-BA6A-1FE1FC1F696B}"/>
              </a:ext>
            </a:extLst>
          </p:cNvPr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8476DF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entagon 12">
            <a:extLst>
              <a:ext uri="{FF2B5EF4-FFF2-40B4-BE49-F238E27FC236}">
                <a16:creationId xmlns:a16="http://schemas.microsoft.com/office/drawing/2014/main" id="{DE30F8D6-D5AF-4919-8836-50AB2A3F5E18}"/>
              </a:ext>
            </a:extLst>
          </p:cNvPr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B9F6CA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11">
            <a:extLst>
              <a:ext uri="{FF2B5EF4-FFF2-40B4-BE49-F238E27FC236}">
                <a16:creationId xmlns:a16="http://schemas.microsoft.com/office/drawing/2014/main" id="{EAED7F16-4D5A-420D-82C3-DCA2A43E9146}"/>
              </a:ext>
            </a:extLst>
          </p:cNvPr>
          <p:cNvSpPr/>
          <p:nvPr/>
        </p:nvSpPr>
        <p:spPr>
          <a:xfrm>
            <a:off x="0" y="0"/>
            <a:ext cx="7636223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3FBB3-14C3-47F1-9D6C-3438D421734E}"/>
              </a:ext>
            </a:extLst>
          </p:cNvPr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>
                <a:solidFill>
                  <a:srgbClr val="8476DF"/>
                </a:solidFill>
                <a:latin typeface="Roboto Light" charset="0"/>
                <a:ea typeface="Roboto Light" charset="0"/>
                <a:cs typeface="Roboto Light" charset="0"/>
              </a:rPr>
              <a:t>Conversation List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0DD77-9BD2-4E18-BAB5-93A0F4CA43E5}"/>
              </a:ext>
            </a:extLst>
          </p:cNvPr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Roboto Thin" charset="0"/>
                <a:ea typeface="Roboto Thin" charset="0"/>
                <a:cs typeface="Roboto Thin" charset="0"/>
              </a:rPr>
              <a:t>View new messages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3F9086-87FD-489D-A20B-F5B9B8F4A6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8468001" y="878492"/>
            <a:ext cx="3351392" cy="5293004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8B390-0CFE-49D2-993B-99C65EBCD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63" y="1433860"/>
            <a:ext cx="2236250" cy="3975556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545B75-04DA-4801-8AC3-8CE26CAAD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301" y="1440180"/>
            <a:ext cx="2237423" cy="39776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E01914F-60EF-4F78-81D4-83DB22F0F2E9}"/>
              </a:ext>
            </a:extLst>
          </p:cNvPr>
          <p:cNvSpPr/>
          <p:nvPr/>
        </p:nvSpPr>
        <p:spPr>
          <a:xfrm>
            <a:off x="835188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Roboto Thin" charset="0"/>
                <a:ea typeface="Roboto Thin" charset="0"/>
                <a:cs typeface="Roboto Thin" charset="0"/>
              </a:rPr>
              <a:t>Swipe to hide conversation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150CE0-1420-412D-AED8-CC7E237499B6}"/>
              </a:ext>
            </a:extLst>
          </p:cNvPr>
          <p:cNvSpPr/>
          <p:nvPr/>
        </p:nvSpPr>
        <p:spPr>
          <a:xfrm>
            <a:off x="11353009" y="5979508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3465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19">
            <a:extLst>
              <a:ext uri="{FF2B5EF4-FFF2-40B4-BE49-F238E27FC236}">
                <a16:creationId xmlns:a16="http://schemas.microsoft.com/office/drawing/2014/main" id="{8931F8A7-0FBE-428F-A4CF-7EC640410A34}"/>
              </a:ext>
            </a:extLst>
          </p:cNvPr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0A30A93D-0FCE-4014-9BCA-692E1304BB69}"/>
              </a:ext>
            </a:extLst>
          </p:cNvPr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227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entagon 13">
            <a:extLst>
              <a:ext uri="{FF2B5EF4-FFF2-40B4-BE49-F238E27FC236}">
                <a16:creationId xmlns:a16="http://schemas.microsoft.com/office/drawing/2014/main" id="{EB78E028-9513-4258-8448-4ACF718F5D18}"/>
              </a:ext>
            </a:extLst>
          </p:cNvPr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534BAE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14">
            <a:extLst>
              <a:ext uri="{FF2B5EF4-FFF2-40B4-BE49-F238E27FC236}">
                <a16:creationId xmlns:a16="http://schemas.microsoft.com/office/drawing/2014/main" id="{DC72EFCB-8120-4292-896F-A3323559BCA2}"/>
              </a:ext>
            </a:extLst>
          </p:cNvPr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8476DF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entagon 12">
            <a:extLst>
              <a:ext uri="{FF2B5EF4-FFF2-40B4-BE49-F238E27FC236}">
                <a16:creationId xmlns:a16="http://schemas.microsoft.com/office/drawing/2014/main" id="{E2A56808-49E4-4902-B36E-5D851D50B98B}"/>
              </a:ext>
            </a:extLst>
          </p:cNvPr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B9F6CA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entagon 11">
            <a:extLst>
              <a:ext uri="{FF2B5EF4-FFF2-40B4-BE49-F238E27FC236}">
                <a16:creationId xmlns:a16="http://schemas.microsoft.com/office/drawing/2014/main" id="{4C0B9C82-E3C9-495C-BDF5-3B8035066322}"/>
              </a:ext>
            </a:extLst>
          </p:cNvPr>
          <p:cNvSpPr/>
          <p:nvPr/>
        </p:nvSpPr>
        <p:spPr>
          <a:xfrm>
            <a:off x="0" y="0"/>
            <a:ext cx="7636223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3FBB3-14C3-47F1-9D6C-3438D421734E}"/>
              </a:ext>
            </a:extLst>
          </p:cNvPr>
          <p:cNvSpPr/>
          <p:nvPr/>
        </p:nvSpPr>
        <p:spPr>
          <a:xfrm>
            <a:off x="804634" y="2995548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>
                <a:solidFill>
                  <a:srgbClr val="8476DF"/>
                </a:solidFill>
                <a:latin typeface="Roboto Light" charset="0"/>
                <a:ea typeface="Roboto Light" charset="0"/>
                <a:cs typeface="Roboto Light" charset="0"/>
              </a:rPr>
              <a:t>Conversations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3F9086-87FD-489D-A20B-F5B9B8F4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8468001" y="878492"/>
            <a:ext cx="3351392" cy="529300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C8D03-265F-4F8A-BDC6-D0061C6DD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73" y="1440180"/>
            <a:ext cx="2237423" cy="397764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435C2E-31DE-4E46-BCE9-7B0E84169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073" y="1440180"/>
            <a:ext cx="2237423" cy="397764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24C408-01D1-447E-9161-8C157D8D0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205" y="1440180"/>
            <a:ext cx="2237423" cy="3977640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7A04CE47-6C39-434B-A99C-9B46AC8A409F}"/>
              </a:ext>
            </a:extLst>
          </p:cNvPr>
          <p:cNvSpPr/>
          <p:nvPr/>
        </p:nvSpPr>
        <p:spPr>
          <a:xfrm>
            <a:off x="11353009" y="5979508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08611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9">
            <a:extLst>
              <a:ext uri="{FF2B5EF4-FFF2-40B4-BE49-F238E27FC236}">
                <a16:creationId xmlns:a16="http://schemas.microsoft.com/office/drawing/2014/main" id="{6633F8F9-F0F9-4E0F-86A9-9CF4A8A598EB}"/>
              </a:ext>
            </a:extLst>
          </p:cNvPr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89D2C997-6A98-4047-8DBB-EFAD2B1037B2}"/>
              </a:ext>
            </a:extLst>
          </p:cNvPr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227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entagon 13">
            <a:extLst>
              <a:ext uri="{FF2B5EF4-FFF2-40B4-BE49-F238E27FC236}">
                <a16:creationId xmlns:a16="http://schemas.microsoft.com/office/drawing/2014/main" id="{B7B70AD6-ED20-4322-8193-DDF881814F89}"/>
              </a:ext>
            </a:extLst>
          </p:cNvPr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534BAE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ntagon 14">
            <a:extLst>
              <a:ext uri="{FF2B5EF4-FFF2-40B4-BE49-F238E27FC236}">
                <a16:creationId xmlns:a16="http://schemas.microsoft.com/office/drawing/2014/main" id="{E99E04AA-5BC8-47A5-933D-09E6CC180ACE}"/>
              </a:ext>
            </a:extLst>
          </p:cNvPr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8476DF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2">
            <a:extLst>
              <a:ext uri="{FF2B5EF4-FFF2-40B4-BE49-F238E27FC236}">
                <a16:creationId xmlns:a16="http://schemas.microsoft.com/office/drawing/2014/main" id="{18F386C7-11E0-4CDD-8896-5F9E8ED8FEA4}"/>
              </a:ext>
            </a:extLst>
          </p:cNvPr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B9F6CA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entagon 11">
            <a:extLst>
              <a:ext uri="{FF2B5EF4-FFF2-40B4-BE49-F238E27FC236}">
                <a16:creationId xmlns:a16="http://schemas.microsoft.com/office/drawing/2014/main" id="{EC5FD287-77BA-464B-A424-0B0619D30AEC}"/>
              </a:ext>
            </a:extLst>
          </p:cNvPr>
          <p:cNvSpPr/>
          <p:nvPr/>
        </p:nvSpPr>
        <p:spPr>
          <a:xfrm>
            <a:off x="0" y="0"/>
            <a:ext cx="7636223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3FBB3-14C3-47F1-9D6C-3438D421734E}"/>
              </a:ext>
            </a:extLst>
          </p:cNvPr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>
                <a:solidFill>
                  <a:srgbClr val="8476DF"/>
                </a:solidFill>
                <a:latin typeface="Roboto Light" charset="0"/>
                <a:ea typeface="Roboto Light" charset="0"/>
                <a:cs typeface="Roboto Light" charset="0"/>
              </a:rPr>
              <a:t>Notifications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0DD77-9BD2-4E18-BAB5-93A0F4CA43E5}"/>
              </a:ext>
            </a:extLst>
          </p:cNvPr>
          <p:cNvSpPr/>
          <p:nvPr/>
        </p:nvSpPr>
        <p:spPr>
          <a:xfrm>
            <a:off x="839077" y="3681559"/>
            <a:ext cx="6026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Roboto Thin" charset="0"/>
                <a:ea typeface="Roboto Thin" charset="0"/>
              </a:rPr>
              <a:t>Quick Reply</a:t>
            </a:r>
          </a:p>
          <a:p>
            <a:r>
              <a:rPr lang="en-US" sz="2400">
                <a:solidFill>
                  <a:srgbClr val="000000"/>
                </a:solidFill>
                <a:latin typeface="Roboto Thin" charset="0"/>
                <a:ea typeface="Roboto Thin" charset="0"/>
              </a:rPr>
              <a:t>Mark Messages as Read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3F9086-87FD-489D-A20B-F5B9B8F4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8468001" y="878492"/>
            <a:ext cx="3351392" cy="5293004"/>
          </a:xfrm>
          <a:prstGeom prst="rect">
            <a:avLst/>
          </a:prstGeom>
        </p:spPr>
      </p:pic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6D9A1AEE-187E-4010-B203-18281CF7F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233" y="1450228"/>
            <a:ext cx="2237423" cy="397764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906A3FB-8012-4F6D-83D4-A27B5D19C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232" y="1440180"/>
            <a:ext cx="2237423" cy="397764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73E4320-4F05-4FD8-86C8-ED1244B354FE}"/>
              </a:ext>
            </a:extLst>
          </p:cNvPr>
          <p:cNvSpPr/>
          <p:nvPr/>
        </p:nvSpPr>
        <p:spPr>
          <a:xfrm>
            <a:off x="839076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Roboto Thin" charset="0"/>
                <a:ea typeface="Roboto Thin" charset="0"/>
              </a:rPr>
              <a:t>Conversation Popup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7C82271-C047-4113-B29E-40A1C27E280D}"/>
              </a:ext>
            </a:extLst>
          </p:cNvPr>
          <p:cNvSpPr/>
          <p:nvPr/>
        </p:nvSpPr>
        <p:spPr>
          <a:xfrm>
            <a:off x="11353009" y="5979508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07157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9">
            <a:extLst>
              <a:ext uri="{FF2B5EF4-FFF2-40B4-BE49-F238E27FC236}">
                <a16:creationId xmlns:a16="http://schemas.microsoft.com/office/drawing/2014/main" id="{68815B16-C391-4875-882D-6376BE5D9BAB}"/>
              </a:ext>
            </a:extLst>
          </p:cNvPr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6265E44D-66F2-414A-9E83-BA736C9D94A8}"/>
              </a:ext>
            </a:extLst>
          </p:cNvPr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227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entagon 13">
            <a:extLst>
              <a:ext uri="{FF2B5EF4-FFF2-40B4-BE49-F238E27FC236}">
                <a16:creationId xmlns:a16="http://schemas.microsoft.com/office/drawing/2014/main" id="{031430C0-DFDF-4587-8A7E-BFF50B90488D}"/>
              </a:ext>
            </a:extLst>
          </p:cNvPr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534BAE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entagon 14">
            <a:extLst>
              <a:ext uri="{FF2B5EF4-FFF2-40B4-BE49-F238E27FC236}">
                <a16:creationId xmlns:a16="http://schemas.microsoft.com/office/drawing/2014/main" id="{F0A6EADD-5F85-4156-8775-2256FF1C449D}"/>
              </a:ext>
            </a:extLst>
          </p:cNvPr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8476DF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2FE996D7-B2B6-46BC-A088-7BC563EB77C0}"/>
              </a:ext>
            </a:extLst>
          </p:cNvPr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B9F6CA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1">
            <a:extLst>
              <a:ext uri="{FF2B5EF4-FFF2-40B4-BE49-F238E27FC236}">
                <a16:creationId xmlns:a16="http://schemas.microsoft.com/office/drawing/2014/main" id="{2B4AEC17-175B-4194-AB74-61CC81D2BA34}"/>
              </a:ext>
            </a:extLst>
          </p:cNvPr>
          <p:cNvSpPr/>
          <p:nvPr/>
        </p:nvSpPr>
        <p:spPr>
          <a:xfrm>
            <a:off x="0" y="0"/>
            <a:ext cx="7636223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3FBB3-14C3-47F1-9D6C-3438D421734E}"/>
              </a:ext>
            </a:extLst>
          </p:cNvPr>
          <p:cNvSpPr/>
          <p:nvPr/>
        </p:nvSpPr>
        <p:spPr>
          <a:xfrm>
            <a:off x="855889" y="2995548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>
                <a:solidFill>
                  <a:srgbClr val="8476DF"/>
                </a:solidFill>
                <a:latin typeface="Roboto Light" charset="0"/>
                <a:ea typeface="Roboto Light" charset="0"/>
                <a:cs typeface="Roboto Light" charset="0"/>
              </a:rPr>
              <a:t>Settings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3F9086-87FD-489D-A20B-F5B9B8F4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8468001" y="878492"/>
            <a:ext cx="3351392" cy="5293004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09EFC2-8BD5-4968-8A55-ACB149D44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329" y="1450228"/>
            <a:ext cx="2237423" cy="397764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BE2CA3EE-705F-433C-A389-D2E8E490F862}"/>
              </a:ext>
            </a:extLst>
          </p:cNvPr>
          <p:cNvSpPr/>
          <p:nvPr/>
        </p:nvSpPr>
        <p:spPr>
          <a:xfrm>
            <a:off x="11353009" y="5979508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9313929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9">
            <a:extLst>
              <a:ext uri="{FF2B5EF4-FFF2-40B4-BE49-F238E27FC236}">
                <a16:creationId xmlns:a16="http://schemas.microsoft.com/office/drawing/2014/main" id="{DD5423AC-A3FE-4AEA-9243-DB0382EECB12}"/>
              </a:ext>
            </a:extLst>
          </p:cNvPr>
          <p:cNvSpPr/>
          <p:nvPr/>
        </p:nvSpPr>
        <p:spPr>
          <a:xfrm>
            <a:off x="7532207" y="0"/>
            <a:ext cx="4659793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CFFF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BEEDFE6F-49DB-40BC-A123-CA372B207B0A}"/>
              </a:ext>
            </a:extLst>
          </p:cNvPr>
          <p:cNvSpPr/>
          <p:nvPr/>
        </p:nvSpPr>
        <p:spPr>
          <a:xfrm>
            <a:off x="6064369" y="0"/>
            <a:ext cx="6127631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227D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entagon 13">
            <a:extLst>
              <a:ext uri="{FF2B5EF4-FFF2-40B4-BE49-F238E27FC236}">
                <a16:creationId xmlns:a16="http://schemas.microsoft.com/office/drawing/2014/main" id="{FFB58320-B1F9-4503-A86D-7D3B591E4250}"/>
              </a:ext>
            </a:extLst>
          </p:cNvPr>
          <p:cNvSpPr/>
          <p:nvPr/>
        </p:nvSpPr>
        <p:spPr>
          <a:xfrm>
            <a:off x="3696872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534BAE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entagon 14">
            <a:extLst>
              <a:ext uri="{FF2B5EF4-FFF2-40B4-BE49-F238E27FC236}">
                <a16:creationId xmlns:a16="http://schemas.microsoft.com/office/drawing/2014/main" id="{B55984B9-40FA-4741-ABAC-CE6035C0848C}"/>
              </a:ext>
            </a:extLst>
          </p:cNvPr>
          <p:cNvSpPr/>
          <p:nvPr/>
        </p:nvSpPr>
        <p:spPr>
          <a:xfrm>
            <a:off x="1930303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8476DF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entagon 12">
            <a:extLst>
              <a:ext uri="{FF2B5EF4-FFF2-40B4-BE49-F238E27FC236}">
                <a16:creationId xmlns:a16="http://schemas.microsoft.com/office/drawing/2014/main" id="{4A5D1FCC-A8DE-4EDA-934B-8E75F5C7A44F}"/>
              </a:ext>
            </a:extLst>
          </p:cNvPr>
          <p:cNvSpPr/>
          <p:nvPr/>
        </p:nvSpPr>
        <p:spPr>
          <a:xfrm>
            <a:off x="631574" y="0"/>
            <a:ext cx="7332453" cy="6858000"/>
          </a:xfrm>
          <a:prstGeom prst="homePlate">
            <a:avLst>
              <a:gd name="adj" fmla="val 33396"/>
            </a:avLst>
          </a:prstGeom>
          <a:solidFill>
            <a:srgbClr val="B9F6CA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11">
            <a:extLst>
              <a:ext uri="{FF2B5EF4-FFF2-40B4-BE49-F238E27FC236}">
                <a16:creationId xmlns:a16="http://schemas.microsoft.com/office/drawing/2014/main" id="{D4CE280A-7D45-4880-BABD-DD5B69F70FAA}"/>
              </a:ext>
            </a:extLst>
          </p:cNvPr>
          <p:cNvSpPr/>
          <p:nvPr/>
        </p:nvSpPr>
        <p:spPr>
          <a:xfrm>
            <a:off x="0" y="0"/>
            <a:ext cx="7636223" cy="6858000"/>
          </a:xfrm>
          <a:prstGeom prst="homePlate">
            <a:avLst>
              <a:gd name="adj" fmla="val 33396"/>
            </a:avLst>
          </a:prstGeom>
          <a:solidFill>
            <a:schemeClr val="bg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E3FBB3-14C3-47F1-9D6C-3438D421734E}"/>
              </a:ext>
            </a:extLst>
          </p:cNvPr>
          <p:cNvSpPr/>
          <p:nvPr/>
        </p:nvSpPr>
        <p:spPr>
          <a:xfrm>
            <a:off x="839077" y="2689571"/>
            <a:ext cx="6026953" cy="866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4000">
                <a:solidFill>
                  <a:srgbClr val="8476DF"/>
                </a:solidFill>
                <a:latin typeface="Roboto Light" charset="0"/>
                <a:ea typeface="Roboto Light" charset="0"/>
                <a:cs typeface="Roboto Light" charset="0"/>
              </a:rPr>
              <a:t>Themes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90DD77-9BD2-4E18-BAB5-93A0F4CA43E5}"/>
              </a:ext>
            </a:extLst>
          </p:cNvPr>
          <p:cNvSpPr/>
          <p:nvPr/>
        </p:nvSpPr>
        <p:spPr>
          <a:xfrm>
            <a:off x="839077" y="3681559"/>
            <a:ext cx="6026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Roboto Thin" charset="0"/>
                <a:ea typeface="Roboto Thin" charset="0"/>
                <a:cs typeface="Roboto Thin" charset="0"/>
              </a:rPr>
              <a:t>Supports Day and Night mode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3F9086-87FD-489D-A20B-F5B9B8F4A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9" t="8639" r="25149" b="12864"/>
          <a:stretch/>
        </p:blipFill>
        <p:spPr>
          <a:xfrm>
            <a:off x="8468001" y="878492"/>
            <a:ext cx="3351392" cy="5293004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F8236C-3EF4-4349-A47F-D5B8CC5B4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69" y="1450228"/>
            <a:ext cx="2237423" cy="397764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08B23D-9355-4DF2-8448-952B18570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69" y="1450228"/>
            <a:ext cx="2237423" cy="3977640"/>
          </a:xfrm>
          <a:prstGeom prst="rect">
            <a:avLst/>
          </a:prstGeom>
        </p:spPr>
      </p:pic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6F84A4-9C0D-4CD0-9C96-5D5A63D93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69" y="1450228"/>
            <a:ext cx="2237423" cy="397764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D5B7-1D3B-4566-84A4-463085E1D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169" y="1450228"/>
            <a:ext cx="2237423" cy="397764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79A86B73-20DC-4750-B105-4F72C42177B4}"/>
              </a:ext>
            </a:extLst>
          </p:cNvPr>
          <p:cNvSpPr/>
          <p:nvPr/>
        </p:nvSpPr>
        <p:spPr>
          <a:xfrm>
            <a:off x="11353009" y="5979508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82089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33F5542-24D4-470A-BEE1-324C416B4EE5}"/>
              </a:ext>
            </a:extLst>
          </p:cNvPr>
          <p:cNvGrpSpPr/>
          <p:nvPr/>
        </p:nvGrpSpPr>
        <p:grpSpPr>
          <a:xfrm>
            <a:off x="0" y="0"/>
            <a:ext cx="12192000" cy="1690688"/>
            <a:chOff x="0" y="0"/>
            <a:chExt cx="12192000" cy="16906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E58B80-CFF1-44E5-BBF7-00CC99A0F9F3}"/>
                </a:ext>
              </a:extLst>
            </p:cNvPr>
            <p:cNvSpPr/>
            <p:nvPr/>
          </p:nvSpPr>
          <p:spPr>
            <a:xfrm>
              <a:off x="0" y="0"/>
              <a:ext cx="12192000" cy="1690688"/>
            </a:xfrm>
            <a:prstGeom prst="rect">
              <a:avLst/>
            </a:prstGeom>
            <a:solidFill>
              <a:srgbClr val="534B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014B1C-CAA2-4589-9F38-3068D30C2278}"/>
                </a:ext>
              </a:extLst>
            </p:cNvPr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rgbClr val="1B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84497-584E-4495-A9B9-3089D452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Android API Features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E6F174-2799-4D3F-B29A-BD17A2F27589}"/>
              </a:ext>
            </a:extLst>
          </p:cNvPr>
          <p:cNvSpPr/>
          <p:nvPr/>
        </p:nvSpPr>
        <p:spPr>
          <a:xfrm>
            <a:off x="11087914" y="1348195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2621EC-BFB4-4316-ACDD-792DB6584934}"/>
              </a:ext>
            </a:extLst>
          </p:cNvPr>
          <p:cNvCxnSpPr>
            <a:cxnSpLocks/>
          </p:cNvCxnSpPr>
          <p:nvPr/>
        </p:nvCxnSpPr>
        <p:spPr>
          <a:xfrm flipV="1">
            <a:off x="0" y="2769411"/>
            <a:ext cx="12192000" cy="19090"/>
          </a:xfrm>
          <a:prstGeom prst="line">
            <a:avLst/>
          </a:prstGeom>
          <a:ln w="63500">
            <a:gradFill>
              <a:gsLst>
                <a:gs pos="0">
                  <a:srgbClr val="1B237E"/>
                </a:gs>
                <a:gs pos="33000">
                  <a:srgbClr val="554BAE"/>
                </a:gs>
                <a:gs pos="63000">
                  <a:srgbClr val="534BAE"/>
                </a:gs>
                <a:gs pos="100000">
                  <a:srgbClr val="8476DF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FD4399-1C31-479D-84B4-812B2102F990}"/>
              </a:ext>
            </a:extLst>
          </p:cNvPr>
          <p:cNvGrpSpPr/>
          <p:nvPr/>
        </p:nvGrpSpPr>
        <p:grpSpPr>
          <a:xfrm>
            <a:off x="2658324" y="2465018"/>
            <a:ext cx="7085751" cy="3434572"/>
            <a:chOff x="2238755" y="2445968"/>
            <a:chExt cx="7085751" cy="343457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90B525-0390-4497-8432-8BCED15BC68C}"/>
                </a:ext>
              </a:extLst>
            </p:cNvPr>
            <p:cNvGrpSpPr/>
            <p:nvPr/>
          </p:nvGrpSpPr>
          <p:grpSpPr>
            <a:xfrm>
              <a:off x="2238755" y="2445968"/>
              <a:ext cx="2717517" cy="3434572"/>
              <a:chOff x="736801" y="2682894"/>
              <a:chExt cx="2717517" cy="343457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C73B4E1-25D9-45A0-B9F4-CD34D0CE44F9}"/>
                  </a:ext>
                </a:extLst>
              </p:cNvPr>
              <p:cNvSpPr/>
              <p:nvPr/>
            </p:nvSpPr>
            <p:spPr>
              <a:xfrm>
                <a:off x="736801" y="2682894"/>
                <a:ext cx="684988" cy="684986"/>
              </a:xfrm>
              <a:prstGeom prst="ellipse">
                <a:avLst/>
              </a:prstGeom>
              <a:solidFill>
                <a:srgbClr val="554BAE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oboto Medium" charset="0"/>
                  <a:ea typeface="Roboto Medium" charset="0"/>
                  <a:cs typeface="Roboto Medium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86037C-D168-48D6-A56B-28C46EFFD656}"/>
                  </a:ext>
                </a:extLst>
              </p:cNvPr>
              <p:cNvSpPr/>
              <p:nvPr/>
            </p:nvSpPr>
            <p:spPr>
              <a:xfrm>
                <a:off x="736801" y="3716241"/>
                <a:ext cx="543739" cy="369332"/>
              </a:xfrm>
              <a:prstGeom prst="rect">
                <a:avLst/>
              </a:prstGeom>
            </p:spPr>
            <p:txBody>
              <a:bodyPr wrap="none" lIns="91440">
                <a:spAutoFit/>
              </a:bodyPr>
              <a:lstStyle/>
              <a:p>
                <a:r>
                  <a:rPr lang="en-US">
                    <a:solidFill>
                      <a:srgbClr val="554BAE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API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6F86335-7D96-4636-B846-16CA14D7A84A}"/>
                  </a:ext>
                </a:extLst>
              </p:cNvPr>
              <p:cNvSpPr/>
              <p:nvPr/>
            </p:nvSpPr>
            <p:spPr>
              <a:xfrm>
                <a:off x="736802" y="4232335"/>
                <a:ext cx="2717516" cy="1885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Notifications</a:t>
                </a:r>
              </a:p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Telephony</a:t>
                </a:r>
              </a:p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SMS</a:t>
                </a:r>
              </a:p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Custom Broadcasts</a:t>
                </a:r>
              </a:p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Services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D6EA2E-46B5-49C3-AA99-B7F559FBEDAF}"/>
                </a:ext>
              </a:extLst>
            </p:cNvPr>
            <p:cNvGrpSpPr/>
            <p:nvPr/>
          </p:nvGrpSpPr>
          <p:grpSpPr>
            <a:xfrm>
              <a:off x="5079761" y="2445968"/>
              <a:ext cx="995785" cy="1402679"/>
              <a:chOff x="3681008" y="2682894"/>
              <a:chExt cx="995785" cy="140267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BAE5ED4-8CE0-4115-88F9-E32128218922}"/>
                  </a:ext>
                </a:extLst>
              </p:cNvPr>
              <p:cNvSpPr/>
              <p:nvPr/>
            </p:nvSpPr>
            <p:spPr>
              <a:xfrm>
                <a:off x="3681008" y="2682894"/>
                <a:ext cx="684986" cy="684986"/>
              </a:xfrm>
              <a:prstGeom prst="ellipse">
                <a:avLst/>
              </a:prstGeom>
              <a:solidFill>
                <a:srgbClr val="534BAE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oboto Medium" charset="0"/>
                  <a:ea typeface="Roboto Medium" charset="0"/>
                  <a:cs typeface="Roboto Medium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95DFE7-4F6A-4B19-9439-0CA083117B76}"/>
                  </a:ext>
                </a:extLst>
              </p:cNvPr>
              <p:cNvSpPr/>
              <p:nvPr/>
            </p:nvSpPr>
            <p:spPr>
              <a:xfrm>
                <a:off x="3681008" y="3716241"/>
                <a:ext cx="995785" cy="369332"/>
              </a:xfrm>
              <a:prstGeom prst="rect">
                <a:avLst/>
              </a:prstGeom>
            </p:spPr>
            <p:txBody>
              <a:bodyPr wrap="none" lIns="91440">
                <a:spAutoFit/>
              </a:bodyPr>
              <a:lstStyle/>
              <a:p>
                <a:r>
                  <a:rPr lang="en-US">
                    <a:solidFill>
                      <a:srgbClr val="554BAE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Storage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A8E16C-B70F-4819-8957-E38AE858D02E}"/>
                </a:ext>
              </a:extLst>
            </p:cNvPr>
            <p:cNvGrpSpPr/>
            <p:nvPr/>
          </p:nvGrpSpPr>
          <p:grpSpPr>
            <a:xfrm>
              <a:off x="7920766" y="2445968"/>
              <a:ext cx="1403740" cy="3065241"/>
              <a:chOff x="6625213" y="2682894"/>
              <a:chExt cx="1403740" cy="3065241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6C5E1C9-9B73-40AC-A21A-9192A8600DD5}"/>
                  </a:ext>
                </a:extLst>
              </p:cNvPr>
              <p:cNvSpPr/>
              <p:nvPr/>
            </p:nvSpPr>
            <p:spPr>
              <a:xfrm>
                <a:off x="6625213" y="2682894"/>
                <a:ext cx="684986" cy="684986"/>
              </a:xfrm>
              <a:prstGeom prst="ellipse">
                <a:avLst/>
              </a:prstGeom>
              <a:solidFill>
                <a:srgbClr val="8476D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Roboto Medium" charset="0"/>
                  <a:ea typeface="Roboto Medium" charset="0"/>
                  <a:cs typeface="Roboto Medium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50E1785-3058-4185-83BD-A1BA40A4E318}"/>
                  </a:ext>
                </a:extLst>
              </p:cNvPr>
              <p:cNvSpPr/>
              <p:nvPr/>
            </p:nvSpPr>
            <p:spPr>
              <a:xfrm>
                <a:off x="6625213" y="3716241"/>
                <a:ext cx="1193340" cy="369332"/>
              </a:xfrm>
              <a:prstGeom prst="rect">
                <a:avLst/>
              </a:prstGeom>
            </p:spPr>
            <p:txBody>
              <a:bodyPr wrap="none" lIns="91440">
                <a:spAutoFit/>
              </a:bodyPr>
              <a:lstStyle/>
              <a:p>
                <a:r>
                  <a:rPr lang="en-US">
                    <a:solidFill>
                      <a:srgbClr val="554BAE"/>
                    </a:solidFill>
                    <a:latin typeface="Roboto Medium" charset="0"/>
                    <a:ea typeface="Roboto Medium" charset="0"/>
                    <a:cs typeface="Roboto Medium" charset="0"/>
                  </a:rPr>
                  <a:t>Android X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05F454D-A1D5-42FD-8C99-10F46887EF62}"/>
                  </a:ext>
                </a:extLst>
              </p:cNvPr>
              <p:cNvSpPr/>
              <p:nvPr/>
            </p:nvSpPr>
            <p:spPr>
              <a:xfrm>
                <a:off x="6625213" y="4232335"/>
                <a:ext cx="1403740" cy="1515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Room</a:t>
                </a:r>
              </a:p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Data Binding</a:t>
                </a:r>
              </a:p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Life Cycle</a:t>
                </a:r>
              </a:p>
              <a:p>
                <a:pPr marL="171450" indent="-171450">
                  <a:lnSpc>
                    <a:spcPct val="200000"/>
                  </a:lnSpc>
                  <a:buClr>
                    <a:srgbClr val="554BAE"/>
                  </a:buClr>
                  <a:buFont typeface="Arial" panose="020B0604020202020204" pitchFamily="34" charset="0"/>
                  <a:buChar char="•"/>
                </a:pPr>
                <a:r>
                  <a:rPr lang="en-US" sz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Roboto Light" charset="0"/>
                    <a:ea typeface="Roboto Light" charset="0"/>
                    <a:cs typeface="Roboto Light" charset="0"/>
                  </a:rPr>
                  <a:t>Live Data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C0244A-012D-45D5-8886-B39371E2A064}"/>
                </a:ext>
              </a:extLst>
            </p:cNvPr>
            <p:cNvSpPr/>
            <p:nvPr/>
          </p:nvSpPr>
          <p:spPr>
            <a:xfrm>
              <a:off x="5079760" y="3995409"/>
              <a:ext cx="2717516" cy="777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200000"/>
                </a:lnSpc>
                <a:buClr>
                  <a:srgbClr val="554BAE"/>
                </a:buClr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SQLite</a:t>
              </a:r>
            </a:p>
            <a:p>
              <a:pPr marL="171450" indent="-171450">
                <a:lnSpc>
                  <a:spcPct val="200000"/>
                </a:lnSpc>
                <a:buClr>
                  <a:srgbClr val="554BAE"/>
                </a:buClr>
                <a:buFont typeface="Arial" panose="020B0604020202020204" pitchFamily="34" charset="0"/>
                <a:buChar char="•"/>
              </a:pP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rPr>
                <a:t>Shared Preferences</a:t>
              </a:r>
            </a:p>
          </p:txBody>
        </p:sp>
        <p:pic>
          <p:nvPicPr>
            <p:cNvPr id="26" name="Graphic 25" descr="Web design">
              <a:extLst>
                <a:ext uri="{FF2B5EF4-FFF2-40B4-BE49-F238E27FC236}">
                  <a16:creationId xmlns:a16="http://schemas.microsoft.com/office/drawing/2014/main" id="{016C7A36-FEFD-46CB-B675-7B47F7FE4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07894" y="2596056"/>
              <a:ext cx="365760" cy="365760"/>
            </a:xfrm>
            <a:prstGeom prst="rect">
              <a:avLst/>
            </a:prstGeom>
          </p:spPr>
        </p:pic>
        <p:pic>
          <p:nvPicPr>
            <p:cNvPr id="28" name="Graphic 27" descr="Database">
              <a:extLst>
                <a:ext uri="{FF2B5EF4-FFF2-40B4-BE49-F238E27FC236}">
                  <a16:creationId xmlns:a16="http://schemas.microsoft.com/office/drawing/2014/main" id="{25671BB6-C5AE-4BB4-86B9-117C53B6B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39374" y="2582868"/>
              <a:ext cx="365760" cy="365760"/>
            </a:xfrm>
            <a:prstGeom prst="rect">
              <a:avLst/>
            </a:prstGeom>
          </p:spPr>
        </p:pic>
      </p:grpSp>
      <p:pic>
        <p:nvPicPr>
          <p:cNvPr id="5" name="Picture 4" descr="A picture containing toy&#10;&#10;Description automatically generated">
            <a:extLst>
              <a:ext uri="{FF2B5EF4-FFF2-40B4-BE49-F238E27FC236}">
                <a16:creationId xmlns:a16="http://schemas.microsoft.com/office/drawing/2014/main" id="{B7FFB000-9DBB-426D-8726-340259CC54D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12000" r="11563" b="12088"/>
          <a:stretch/>
        </p:blipFill>
        <p:spPr>
          <a:xfrm>
            <a:off x="8507395" y="2605601"/>
            <a:ext cx="369916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0445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EEB80F1-4F4F-4DEA-B5F7-E0C45AE56C84}"/>
              </a:ext>
            </a:extLst>
          </p:cNvPr>
          <p:cNvGrpSpPr/>
          <p:nvPr/>
        </p:nvGrpSpPr>
        <p:grpSpPr>
          <a:xfrm>
            <a:off x="0" y="0"/>
            <a:ext cx="12192000" cy="1690688"/>
            <a:chOff x="0" y="0"/>
            <a:chExt cx="12192000" cy="16906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42DDAA-87E1-4EEA-97B0-4D45E01DF315}"/>
                </a:ext>
              </a:extLst>
            </p:cNvPr>
            <p:cNvSpPr/>
            <p:nvPr/>
          </p:nvSpPr>
          <p:spPr>
            <a:xfrm>
              <a:off x="0" y="0"/>
              <a:ext cx="12192000" cy="1690688"/>
            </a:xfrm>
            <a:prstGeom prst="rect">
              <a:avLst/>
            </a:prstGeom>
            <a:solidFill>
              <a:srgbClr val="534BA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4C151-FCE2-4F25-8230-9DA8FA2A2357}"/>
                </a:ext>
              </a:extLst>
            </p:cNvPr>
            <p:cNvSpPr/>
            <p:nvPr/>
          </p:nvSpPr>
          <p:spPr>
            <a:xfrm>
              <a:off x="0" y="0"/>
              <a:ext cx="12192000" cy="365125"/>
            </a:xfrm>
            <a:prstGeom prst="rect">
              <a:avLst/>
            </a:prstGeom>
            <a:solidFill>
              <a:srgbClr val="1B2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84497-584E-4495-A9B9-3089D452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Activity Flow</a:t>
            </a:r>
          </a:p>
        </p:txBody>
      </p:sp>
      <p:pic>
        <p:nvPicPr>
          <p:cNvPr id="25" name="Picture 2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07A8B483-4ACE-435C-BFFE-90929CD82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939925"/>
            <a:ext cx="5638800" cy="455295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D29A4056-0A9F-47B5-AA10-7C291977B092}"/>
              </a:ext>
            </a:extLst>
          </p:cNvPr>
          <p:cNvSpPr/>
          <p:nvPr/>
        </p:nvSpPr>
        <p:spPr>
          <a:xfrm>
            <a:off x="11087914" y="1348195"/>
            <a:ext cx="684986" cy="684986"/>
          </a:xfrm>
          <a:prstGeom prst="ellipse">
            <a:avLst/>
          </a:prstGeom>
          <a:solidFill>
            <a:srgbClr val="B9F6CA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Roboto Light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7452743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ustom 2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8EA4BA84433B4C97A8ED9779304775" ma:contentTypeVersion="11" ma:contentTypeDescription="Create a new document." ma:contentTypeScope="" ma:versionID="6f478e3ae5d37caecfe9f5eabb83babc">
  <xsd:schema xmlns:xsd="http://www.w3.org/2001/XMLSchema" xmlns:xs="http://www.w3.org/2001/XMLSchema" xmlns:p="http://schemas.microsoft.com/office/2006/metadata/properties" xmlns:ns3="7d575801-39a6-49f5-aa6e-d88a3ca736b1" xmlns:ns4="84aee116-6e30-4a29-ac87-ed169b2a9d06" targetNamespace="http://schemas.microsoft.com/office/2006/metadata/properties" ma:root="true" ma:fieldsID="6b66becf4f4195e23a8960ca1fc9c582" ns3:_="" ns4:_="">
    <xsd:import namespace="7d575801-39a6-49f5-aa6e-d88a3ca736b1"/>
    <xsd:import namespace="84aee116-6e30-4a29-ac87-ed169b2a9d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75801-39a6-49f5-aa6e-d88a3ca736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aee116-6e30-4a29-ac87-ed169b2a9d0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B543DC-FCE8-45D8-B3F4-00F3CC856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75801-39a6-49f5-aa6e-d88a3ca736b1"/>
    <ds:schemaRef ds:uri="84aee116-6e30-4a29-ac87-ed169b2a9d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ADED63-E6C0-4177-A426-44D6810134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112BBE-C690-4EDC-A394-E8276562490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Android API Features</vt:lpstr>
      <vt:lpstr>Activity Flow</vt:lpstr>
      <vt:lpstr>Package Structure</vt:lpstr>
      <vt:lpstr>Database Interaction UML</vt:lpstr>
      <vt:lpstr>Database Structure</vt:lpstr>
      <vt:lpstr>Existing Issues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DECLAN WOODHAM</dc:creator>
  <cp:revision>89</cp:revision>
  <dcterms:created xsi:type="dcterms:W3CDTF">2020-05-01T17:52:31Z</dcterms:created>
  <dcterms:modified xsi:type="dcterms:W3CDTF">2020-05-12T15:26:20Z</dcterms:modified>
</cp:coreProperties>
</file>