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9" r:id="rId2"/>
    <p:sldId id="260" r:id="rId3"/>
    <p:sldId id="261" r:id="rId4"/>
    <p:sldId id="267" r:id="rId5"/>
    <p:sldId id="268" r:id="rId6"/>
    <p:sldId id="262" r:id="rId7"/>
    <p:sldId id="263" r:id="rId8"/>
    <p:sldId id="264" r:id="rId9"/>
    <p:sldId id="265" r:id="rId10"/>
    <p:sldId id="266" r:id="rId11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36" y="-84"/>
      </p:cViewPr>
      <p:guideLst>
        <p:guide orient="horz" pos="2880"/>
        <p:guide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750" b="0" i="0">
                <a:solidFill>
                  <a:srgbClr val="38373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750" b="0" i="0">
                <a:solidFill>
                  <a:srgbClr val="38373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C6C8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9248775"/>
            <a:ext cx="18288000" cy="0"/>
          </a:xfrm>
          <a:custGeom>
            <a:avLst/>
            <a:gdLst/>
            <a:ahLst/>
            <a:cxnLst/>
            <a:rect l="l" t="t" r="r" b="b"/>
            <a:pathLst>
              <a:path w="18288000" h="0">
                <a:moveTo>
                  <a:pt x="0" y="0"/>
                </a:moveTo>
                <a:lnTo>
                  <a:pt x="18287998" y="0"/>
                </a:lnTo>
              </a:path>
            </a:pathLst>
          </a:custGeom>
          <a:ln w="19049">
            <a:solidFill>
              <a:srgbClr val="3837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1038224"/>
            <a:ext cx="18288000" cy="0"/>
          </a:xfrm>
          <a:custGeom>
            <a:avLst/>
            <a:gdLst/>
            <a:ahLst/>
            <a:cxnLst/>
            <a:rect l="l" t="t" r="r" b="b"/>
            <a:pathLst>
              <a:path w="18288000" h="0">
                <a:moveTo>
                  <a:pt x="0" y="0"/>
                </a:moveTo>
                <a:lnTo>
                  <a:pt x="18287998" y="0"/>
                </a:lnTo>
              </a:path>
            </a:pathLst>
          </a:custGeom>
          <a:ln w="19049">
            <a:solidFill>
              <a:srgbClr val="3837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7814" y="1028700"/>
            <a:ext cx="18200370" cy="19050"/>
          </a:xfrm>
          <a:custGeom>
            <a:avLst/>
            <a:gdLst/>
            <a:ahLst/>
            <a:cxnLst/>
            <a:rect l="l" t="t" r="r" b="b"/>
            <a:pathLst>
              <a:path w="18200370" h="19050">
                <a:moveTo>
                  <a:pt x="0" y="0"/>
                </a:moveTo>
                <a:lnTo>
                  <a:pt x="18200184" y="0"/>
                </a:lnTo>
                <a:lnTo>
                  <a:pt x="18200184" y="19049"/>
                </a:lnTo>
                <a:lnTo>
                  <a:pt x="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38373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9758" y="435825"/>
            <a:ext cx="143107" cy="14310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1101" y="435825"/>
            <a:ext cx="143109" cy="14310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750" b="0" i="0">
                <a:solidFill>
                  <a:srgbClr val="38373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49288" y="4443986"/>
            <a:ext cx="5989423" cy="1360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750" b="0" i="0">
                <a:solidFill>
                  <a:srgbClr val="38373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hyperlink" Target="https:\\notecoding.github.io\open-challenge\&#44611;&#54728;&#48652;%20&#51221;&#47532;%20&#48143;%20&#54924;&#49324;%20&#49548;&#44060;%20&#49324;&#51060;&#53944;\&#54924;&#49324;%20&#49548;&#44060;%20&#49324;&#51060;&#53944;" TargetMode="External"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13.png"  /><Relationship Id="rId6" Type="http://schemas.openxmlformats.org/officeDocument/2006/relationships/image" Target="../media/image1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15.png"  /><Relationship Id="rId6" Type="http://schemas.openxmlformats.org/officeDocument/2006/relationships/image" Target="../media/image1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17.png"  /><Relationship Id="rId6" Type="http://schemas.openxmlformats.org/officeDocument/2006/relationships/image" Target="../media/image1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hyperlink" Target="https://tailwindcss.com/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2476499" y="6353174"/>
            <a:ext cx="13335002" cy="2295526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 lvl="0" algn="ctr">
              <a:lnSpc>
                <a:spcPct val="100000"/>
              </a:lnSpc>
              <a:spcBef>
                <a:spcPts val="104"/>
              </a:spcBef>
              <a:defRPr/>
            </a:pPr>
            <a:r>
              <a:rPr lang="ko-KR" altLang="en-US" sz="5000" spc="615">
                <a:solidFill>
                  <a:srgbClr val="0000ff"/>
                </a:solidFill>
                <a:hlinkClick r:id="rId2"/>
              </a:rPr>
              <a:t>안랩 회사 소개 사이트</a:t>
            </a:r>
            <a:br>
              <a:rPr lang="ko-KR" altLang="en-US" sz="5000" spc="615"/>
            </a:br>
            <a:r>
              <a:rPr lang="en-US" altLang="ko-KR" sz="5000" spc="615"/>
              <a:t>2021963016</a:t>
            </a:r>
            <a:br>
              <a:rPr lang="ko-KR" altLang="en-US" sz="5000" spc="615"/>
            </a:br>
            <a:r>
              <a:rPr lang="ko-KR" altLang="en-US" sz="5000" spc="615"/>
              <a:t>김용효</a:t>
            </a:r>
            <a:endParaRPr lang="ko-KR" altLang="en-US" sz="5000" spc="615"/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72444" y="435825"/>
            <a:ext cx="143108" cy="14310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83790" y="435825"/>
            <a:ext cx="143106" cy="14310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95133" y="435825"/>
            <a:ext cx="143107" cy="143109"/>
          </a:xfrm>
          <a:prstGeom prst="rect">
            <a:avLst/>
          </a:prstGeom>
        </p:spPr>
      </p:pic>
      <p:sp>
        <p:nvSpPr>
          <p:cNvPr id="7" name="object 2"/>
          <p:cNvSpPr txBox="1">
            <a:spLocks noGrp="1"/>
          </p:cNvSpPr>
          <p:nvPr/>
        </p:nvSpPr>
        <p:spPr>
          <a:xfrm>
            <a:off x="5181600" y="2510411"/>
            <a:ext cx="7719112" cy="2671189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 lvl="0" indent="0" algn="ctr" eaLnBrk="1" latinLnBrk="0" hangingPunct="1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8750" b="1" i="0" u="none" strike="noStrike" kern="0" cap="none" spc="615" normalizeH="0" baseline="0" mc:Ignorable="hp" hp:hslEmbossed="0">
                <a:solidFill>
                  <a:srgbClr val="383731"/>
                </a:solidFill>
                <a:latin typeface="Times New Roman"/>
                <a:ea typeface="+mj-ea"/>
                <a:cs typeface="Times New Roman"/>
              </a:rPr>
              <a:t>웹 프로그래밍</a:t>
            </a:r>
            <a:br>
              <a:rPr xmlns:mc="http://schemas.openxmlformats.org/markup-compatibility/2006" xmlns:hp="http://schemas.haansoft.com/office/presentation/8.0" kumimoji="0" lang="ko-KR" altLang="en-US" sz="8750" b="1" i="0" u="none" strike="noStrike" kern="0" cap="none" spc="615" normalizeH="0" baseline="0" mc:Ignorable="hp" hp:hslEmbossed="0">
                <a:solidFill>
                  <a:srgbClr val="383731"/>
                </a:solidFill>
                <a:latin typeface="Times New Roman"/>
                <a:ea typeface="+mj-ea"/>
                <a:cs typeface="Times New Roman"/>
              </a:rPr>
            </a:br>
            <a:r>
              <a:rPr xmlns:mc="http://schemas.openxmlformats.org/markup-compatibility/2006" xmlns:hp="http://schemas.haansoft.com/office/presentation/8.0" kumimoji="0" lang="en-US" altLang="ko-KR" sz="8750" b="1" i="0" u="none" strike="noStrike" kern="0" cap="none" spc="615" normalizeH="0" baseline="0" mc:Ignorable="hp" hp:hslEmbossed="0">
                <a:solidFill>
                  <a:srgbClr val="383731"/>
                </a:solidFill>
                <a:latin typeface="Times New Roman"/>
                <a:ea typeface="+mj-ea"/>
                <a:cs typeface="Times New Roman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8750" b="1" i="0" u="none" strike="noStrike" kern="0" cap="none" spc="615" normalizeH="0" baseline="0" mc:Ignorable="hp" hp:hslEmbossed="0">
                <a:solidFill>
                  <a:srgbClr val="383731"/>
                </a:solidFill>
                <a:latin typeface="Times New Roman"/>
                <a:ea typeface="+mj-ea"/>
                <a:cs typeface="Times New Roman"/>
              </a:rPr>
              <a:t>안랩 소개</a:t>
            </a:r>
            <a:r>
              <a:rPr xmlns:mc="http://schemas.openxmlformats.org/markup-compatibility/2006" xmlns:hp="http://schemas.haansoft.com/office/presentation/8.0" kumimoji="0" lang="en-US" altLang="ko-KR" sz="8750" b="1" i="0" u="none" strike="noStrike" kern="0" cap="none" spc="615" normalizeH="0" baseline="0" mc:Ignorable="hp" hp:hslEmbossed="0">
                <a:solidFill>
                  <a:srgbClr val="383731"/>
                </a:solidFill>
                <a:latin typeface="Times New Roman"/>
                <a:ea typeface="+mj-ea"/>
                <a:cs typeface="Times New Roman"/>
              </a:rPr>
              <a:t>)</a:t>
            </a:r>
            <a:endParaRPr xmlns:mc="http://schemas.openxmlformats.org/markup-compatibility/2006" xmlns:hp="http://schemas.haansoft.com/office/presentation/8.0" kumimoji="0" lang="en-US" altLang="ko-KR" sz="8750" b="1" i="0" u="none" strike="noStrike" kern="0" cap="none" spc="615" normalizeH="0" baseline="0" mc:Ignorable="hp" hp:hslEmbossed="0">
              <a:solidFill>
                <a:srgbClr val="383731"/>
              </a:solidFill>
              <a:latin typeface="Times New Roman"/>
              <a:ea typeface="+mj-ea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9072444" y="435825"/>
            <a:ext cx="143108" cy="1431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9383790" y="435825"/>
            <a:ext cx="143106" cy="1431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9695133" y="435825"/>
            <a:ext cx="143107" cy="143109"/>
          </a:xfrm>
          <a:prstGeom prst="rect">
            <a:avLst/>
          </a:prstGeom>
        </p:spPr>
      </p:pic>
      <p:sp>
        <p:nvSpPr>
          <p:cNvPr id="9" name="object 2"/>
          <p:cNvSpPr txBox="1">
            <a:spLocks noGrp="1"/>
          </p:cNvSpPr>
          <p:nvPr>
            <p:ph type="title" idx="0"/>
          </p:nvPr>
        </p:nvSpPr>
        <p:spPr>
          <a:xfrm>
            <a:off x="3124200" y="4267200"/>
            <a:ext cx="11811000" cy="2295525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 lvl="0" algn="ctr">
              <a:lnSpc>
                <a:spcPct val="100000"/>
              </a:lnSpc>
              <a:spcBef>
                <a:spcPts val="104"/>
              </a:spcBef>
              <a:defRPr/>
            </a:pPr>
            <a:r>
              <a:rPr lang="ko-KR" altLang="en-US" sz="5000" spc="615"/>
              <a:t>점수</a:t>
            </a:r>
            <a:r>
              <a:rPr lang="en-US" altLang="ko-KR" sz="5000" spc="615"/>
              <a:t>:9</a:t>
            </a:r>
            <a:r>
              <a:rPr lang="ko-KR" altLang="en-US" sz="5000" spc="615"/>
              <a:t>점</a:t>
            </a:r>
            <a:br>
              <a:rPr lang="ko-KR" altLang="en-US" sz="5000" spc="615"/>
            </a:br>
            <a:r>
              <a:rPr lang="ko-KR" altLang="en-US" sz="5000" spc="615"/>
              <a:t>이미지를 활용할 생각을 못한게 아쉬워서 </a:t>
            </a:r>
            <a:r>
              <a:rPr lang="en-US" altLang="ko-KR" sz="5000" spc="615"/>
              <a:t>9</a:t>
            </a:r>
            <a:r>
              <a:rPr lang="ko-KR" altLang="en-US" sz="5000" spc="615"/>
              <a:t>점을 주었다</a:t>
            </a:r>
            <a:endParaRPr lang="ko-KR" altLang="en-US" sz="5000" spc="615"/>
          </a:p>
        </p:txBody>
      </p:sp>
    </p:spTree>
    <p:extLst>
      <p:ext uri="{BB962C8B-B14F-4D97-AF65-F5344CB8AC3E}">
        <p14:creationId xmlns:p14="http://schemas.microsoft.com/office/powerpoint/2010/main" val="505560477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9072444" y="435825"/>
            <a:ext cx="143108" cy="1431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9383790" y="435825"/>
            <a:ext cx="143106" cy="1431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9695133" y="435825"/>
            <a:ext cx="143107" cy="1431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28600" y="5790792"/>
            <a:ext cx="10507541" cy="79068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13466" y="6858000"/>
            <a:ext cx="6163534" cy="201958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28600" y="1417949"/>
            <a:ext cx="17871394" cy="4096321"/>
          </a:xfrm>
          <a:prstGeom prst="rect">
            <a:avLst/>
          </a:prstGeom>
        </p:spPr>
      </p:pic>
      <p:sp>
        <p:nvSpPr>
          <p:cNvPr id="13" name="object 2"/>
          <p:cNvSpPr txBox="1">
            <a:spLocks noGrp="1"/>
          </p:cNvSpPr>
          <p:nvPr>
            <p:ph type="title" idx="0"/>
          </p:nvPr>
        </p:nvSpPr>
        <p:spPr>
          <a:xfrm>
            <a:off x="8332444" y="7000875"/>
            <a:ext cx="7719112" cy="1152525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 lvl="0" algn="ctr">
              <a:lnSpc>
                <a:spcPct val="100000"/>
              </a:lnSpc>
              <a:spcBef>
                <a:spcPts val="104"/>
              </a:spcBef>
              <a:defRPr/>
            </a:pPr>
            <a:r>
              <a:rPr lang="ko-KR" altLang="en-US" sz="2500" b="1" spc="615"/>
              <a:t>전체적인 글꼴은 안랩 공식 사이트의 글꼴과 비슷하게 하기 위해 구글에 </a:t>
            </a:r>
            <a:r>
              <a:rPr lang="en-US" altLang="ko-KR" sz="2500" b="1" spc="615"/>
              <a:t>Roboto</a:t>
            </a:r>
            <a:r>
              <a:rPr lang="ko-KR" altLang="en-US" sz="2500" b="1" spc="615"/>
              <a:t>폰트를 들고왔음</a:t>
            </a:r>
            <a:endParaRPr lang="ko-KR" altLang="en-US" sz="2500" b="1" spc="615"/>
          </a:p>
        </p:txBody>
      </p:sp>
    </p:spTree>
    <p:extLst>
      <p:ext uri="{BB962C8B-B14F-4D97-AF65-F5344CB8AC3E}">
        <p14:creationId xmlns:p14="http://schemas.microsoft.com/office/powerpoint/2010/main" val="3551154581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9072444" y="435825"/>
            <a:ext cx="143108" cy="1431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9383790" y="435825"/>
            <a:ext cx="143106" cy="1431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9695133" y="435825"/>
            <a:ext cx="143107" cy="1431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094820" y="4467008"/>
            <a:ext cx="7554379" cy="1552791"/>
          </a:xfrm>
          <a:prstGeom prst="rect">
            <a:avLst/>
          </a:prstGeom>
        </p:spPr>
      </p:pic>
      <p:sp>
        <p:nvSpPr>
          <p:cNvPr id="13" name="object 2"/>
          <p:cNvSpPr txBox="1">
            <a:spLocks noGrp="1"/>
          </p:cNvSpPr>
          <p:nvPr>
            <p:ph type="title" idx="0"/>
          </p:nvPr>
        </p:nvSpPr>
        <p:spPr>
          <a:xfrm>
            <a:off x="5082488" y="6698166"/>
            <a:ext cx="7719112" cy="191243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 lvl="0" algn="ctr">
              <a:lnSpc>
                <a:spcPct val="100000"/>
              </a:lnSpc>
              <a:spcBef>
                <a:spcPts val="104"/>
              </a:spcBef>
              <a:defRPr/>
            </a:pPr>
            <a:r>
              <a:rPr lang="ko-KR" altLang="en-US" sz="2500" b="1" spc="615"/>
              <a:t>왼쪽에는 해당 사이트의 제목을 표시해놨고</a:t>
            </a:r>
            <a:br>
              <a:rPr lang="ko-KR" altLang="en-US" sz="2500" b="1" spc="615"/>
            </a:br>
            <a:r>
              <a:rPr lang="en-US" altLang="ko-KR" sz="2500" b="1" spc="615"/>
              <a:t>bootstrap</a:t>
            </a:r>
            <a:r>
              <a:rPr lang="ko-KR" altLang="en-US" sz="2500" b="1" spc="615"/>
              <a:t>을 활용하여 </a:t>
            </a:r>
            <a:r>
              <a:rPr lang="en-US" altLang="ko-KR" sz="2500" b="1" spc="615"/>
              <a:t>5</a:t>
            </a:r>
            <a:r>
              <a:rPr lang="ko-KR" altLang="en-US" sz="2500" b="1" spc="615"/>
              <a:t>개의 섹션을 가진 메뉴를 만들고 해당 메뉴에 마우스 커서를 올리면 이벤트가 생기게 만들었음</a:t>
            </a:r>
            <a:endParaRPr lang="ko-KR" altLang="en-US" sz="2500" b="1" spc="615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552276" y="2940799"/>
            <a:ext cx="5725324" cy="84784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524000" y="1600200"/>
            <a:ext cx="14632441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61852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9072444" y="435825"/>
            <a:ext cx="143108" cy="1431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9383790" y="435825"/>
            <a:ext cx="143106" cy="1431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9695133" y="435825"/>
            <a:ext cx="143107" cy="1431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31942" y="1295400"/>
            <a:ext cx="10259857" cy="473458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667095" y="1399678"/>
            <a:ext cx="6477904" cy="3553321"/>
          </a:xfrm>
          <a:prstGeom prst="rect">
            <a:avLst/>
          </a:prstGeom>
        </p:spPr>
      </p:pic>
      <p:sp>
        <p:nvSpPr>
          <p:cNvPr id="11" name="object 2"/>
          <p:cNvSpPr txBox="1">
            <a:spLocks noGrp="1"/>
          </p:cNvSpPr>
          <p:nvPr>
            <p:ph type="title" idx="0"/>
          </p:nvPr>
        </p:nvSpPr>
        <p:spPr>
          <a:xfrm>
            <a:off x="5082488" y="6698166"/>
            <a:ext cx="7719112" cy="229343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 lvl="0" algn="ctr">
              <a:lnSpc>
                <a:spcPct val="100000"/>
              </a:lnSpc>
              <a:spcBef>
                <a:spcPts val="104"/>
              </a:spcBef>
              <a:defRPr/>
            </a:pPr>
            <a:r>
              <a:rPr lang="ko-KR" altLang="en-US" sz="2500" b="1" spc="615"/>
              <a:t>왼쪽의 코드가 </a:t>
            </a:r>
            <a:r>
              <a:rPr lang="en-US" altLang="ko-KR" sz="2500" b="1" spc="615"/>
              <a:t>5</a:t>
            </a:r>
            <a:r>
              <a:rPr lang="ko-KR" altLang="en-US" sz="2500" b="1" spc="615"/>
              <a:t>개의 섹션을 가진 메뉴의 코드들 </a:t>
            </a:r>
            <a:br>
              <a:rPr lang="ko-KR" altLang="en-US" sz="2500" b="1" spc="615"/>
            </a:br>
            <a:r>
              <a:rPr lang="ko-KR" altLang="en-US" sz="2500" b="1" spc="615"/>
              <a:t>오른쪽의 코드는 하나의 섹션이 선택되면 다른 섹션은 비활성화 상태로 만들어서 하나의 사이트에 여러개의 내용이 보이게 </a:t>
            </a:r>
            <a:r>
              <a:rPr lang="en-US" altLang="ko-KR" sz="2500" b="1" spc="615"/>
              <a:t>bootstrap</a:t>
            </a:r>
            <a:r>
              <a:rPr lang="ko-KR" altLang="en-US" sz="2500" b="1" spc="615"/>
              <a:t>으로 표현</a:t>
            </a:r>
            <a:endParaRPr lang="ko-KR" altLang="en-US" sz="2500" b="1" spc="615"/>
          </a:p>
        </p:txBody>
      </p:sp>
    </p:spTree>
    <p:extLst>
      <p:ext uri="{BB962C8B-B14F-4D97-AF65-F5344CB8AC3E}">
        <p14:creationId xmlns:p14="http://schemas.microsoft.com/office/powerpoint/2010/main" val="2282981594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9072444" y="435825"/>
            <a:ext cx="143108" cy="1431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9383790" y="435825"/>
            <a:ext cx="143106" cy="1431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9695133" y="435825"/>
            <a:ext cx="143107" cy="1431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276240" y="1143000"/>
            <a:ext cx="7478361" cy="76877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74983" y="1066800"/>
            <a:ext cx="9502417" cy="70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1205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9072444" y="435825"/>
            <a:ext cx="143108" cy="1431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9383790" y="435825"/>
            <a:ext cx="143106" cy="1431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9695133" y="435825"/>
            <a:ext cx="143107" cy="1431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895600" y="1524000"/>
            <a:ext cx="12098439" cy="282931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571200" y="4495534"/>
            <a:ext cx="6620799" cy="1905266"/>
          </a:xfrm>
          <a:prstGeom prst="rect">
            <a:avLst/>
          </a:prstGeom>
        </p:spPr>
      </p:pic>
      <p:sp>
        <p:nvSpPr>
          <p:cNvPr id="11" name="object 2"/>
          <p:cNvSpPr txBox="1">
            <a:spLocks noGrp="1"/>
          </p:cNvSpPr>
          <p:nvPr>
            <p:ph type="title" idx="0"/>
          </p:nvPr>
        </p:nvSpPr>
        <p:spPr>
          <a:xfrm>
            <a:off x="5158688" y="6858000"/>
            <a:ext cx="7719112" cy="1152525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 lvl="0" algn="ctr">
              <a:lnSpc>
                <a:spcPct val="100000"/>
              </a:lnSpc>
              <a:spcBef>
                <a:spcPts val="104"/>
              </a:spcBef>
              <a:defRPr/>
            </a:pPr>
            <a:r>
              <a:rPr lang="ko-KR" altLang="en-US" sz="2500" b="1" spc="615"/>
              <a:t>또 </a:t>
            </a:r>
            <a:r>
              <a:rPr lang="en-US" altLang="ko-KR" sz="2500" b="1" spc="615"/>
              <a:t>bootstrap</a:t>
            </a:r>
            <a:r>
              <a:rPr lang="ko-KR" altLang="en-US" sz="2500" b="1" spc="615"/>
              <a:t>을 활용하여</a:t>
            </a:r>
            <a:r>
              <a:rPr lang="en-US" altLang="ko-KR" sz="2500" b="1" spc="615"/>
              <a:t> </a:t>
            </a:r>
            <a:r>
              <a:rPr lang="ko-KR" altLang="en-US" sz="2500" b="1" spc="615"/>
              <a:t>메뉴 바로 밑에 있는 </a:t>
            </a:r>
            <a:r>
              <a:rPr lang="en-US" altLang="ko-KR" sz="2500" b="1" spc="615"/>
              <a:t>hero </a:t>
            </a:r>
            <a:r>
              <a:rPr lang="ko-KR" altLang="en-US" sz="2500" b="1" spc="615"/>
              <a:t>섹션이 서서히 나타나는 애니메이션 효과를 추가</a:t>
            </a:r>
            <a:endParaRPr lang="ko-KR" altLang="en-US" sz="2500" b="1" spc="615"/>
          </a:p>
        </p:txBody>
      </p:sp>
    </p:spTree>
    <p:extLst>
      <p:ext uri="{BB962C8B-B14F-4D97-AF65-F5344CB8AC3E}">
        <p14:creationId xmlns:p14="http://schemas.microsoft.com/office/powerpoint/2010/main" val="3097551491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9072444" y="435825"/>
            <a:ext cx="143108" cy="1431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9383790" y="435825"/>
            <a:ext cx="143106" cy="1431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9695133" y="435825"/>
            <a:ext cx="143107" cy="1431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52400" y="1113442"/>
            <a:ext cx="9967941" cy="4510905"/>
          </a:xfrm>
          <a:prstGeom prst="rect">
            <a:avLst/>
          </a:prstGeom>
        </p:spPr>
      </p:pic>
      <p:sp>
        <p:nvSpPr>
          <p:cNvPr id="11" name="object 2"/>
          <p:cNvSpPr txBox="1">
            <a:spLocks noGrp="1"/>
          </p:cNvSpPr>
          <p:nvPr>
            <p:ph type="title" idx="0"/>
          </p:nvPr>
        </p:nvSpPr>
        <p:spPr>
          <a:xfrm>
            <a:off x="4267200" y="7458075"/>
            <a:ext cx="7719112" cy="1152525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 lvl="0" algn="ctr">
              <a:lnSpc>
                <a:spcPct val="100000"/>
              </a:lnSpc>
              <a:spcBef>
                <a:spcPts val="104"/>
              </a:spcBef>
              <a:defRPr/>
            </a:pPr>
            <a:r>
              <a:rPr lang="ko-KR" altLang="en-US" sz="2500" b="1" spc="615"/>
              <a:t>이번에는 </a:t>
            </a:r>
            <a:r>
              <a:rPr lang="en-US" altLang="ko-KR" sz="2500" b="1" spc="615"/>
              <a:t>taillwinds css</a:t>
            </a:r>
            <a:r>
              <a:rPr lang="ko-KR" altLang="en-US" sz="2500" b="1" spc="615"/>
              <a:t>를 활용하여 각각의 소제목을 따라 카드 레이아웃을 활용하여 가시성을 높였다 </a:t>
            </a:r>
            <a:endParaRPr lang="ko-KR" altLang="en-US" sz="2500" b="1" spc="615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668000" y="1295400"/>
            <a:ext cx="7389559" cy="489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55608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9072444" y="435825"/>
            <a:ext cx="143108" cy="1431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9383790" y="435825"/>
            <a:ext cx="143106" cy="1431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9695133" y="435825"/>
            <a:ext cx="143107" cy="1431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69335" y="5867400"/>
            <a:ext cx="16051864" cy="32004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66800" y="1307082"/>
            <a:ext cx="16042340" cy="424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78725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9072444" y="435825"/>
            <a:ext cx="143108" cy="1431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9383790" y="435825"/>
            <a:ext cx="143106" cy="1431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9695133" y="435825"/>
            <a:ext cx="143107" cy="143109"/>
          </a:xfrm>
          <a:prstGeom prst="rect">
            <a:avLst/>
          </a:prstGeom>
        </p:spPr>
      </p:pic>
      <p:sp>
        <p:nvSpPr>
          <p:cNvPr id="9" name="object 2"/>
          <p:cNvSpPr txBox="1">
            <a:spLocks noGrp="1"/>
          </p:cNvSpPr>
          <p:nvPr>
            <p:ph type="title" idx="0"/>
          </p:nvPr>
        </p:nvSpPr>
        <p:spPr>
          <a:xfrm>
            <a:off x="3124200" y="2514600"/>
            <a:ext cx="11811000" cy="3819525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 lvl="0" algn="ctr">
              <a:lnSpc>
                <a:spcPct val="100000"/>
              </a:lnSpc>
              <a:spcBef>
                <a:spcPts val="104"/>
              </a:spcBef>
              <a:defRPr/>
            </a:pPr>
            <a:r>
              <a:rPr lang="ko-KR" altLang="en-US" sz="5000" spc="615"/>
              <a:t>사용한 참고 사이트</a:t>
            </a:r>
            <a:br>
              <a:rPr lang="ko-KR" altLang="en-US" sz="5000" spc="615"/>
            </a:br>
            <a:r>
              <a:rPr lang="ko-KR" altLang="en-US" sz="5000" spc="615"/>
              <a:t>챗 </a:t>
            </a:r>
            <a:r>
              <a:rPr lang="en-US" altLang="ko-KR" sz="5000" spc="615"/>
              <a:t>gpt</a:t>
            </a:r>
            <a:br>
              <a:rPr lang="ko-KR" altLang="en-US" sz="5000" spc="615"/>
            </a:br>
            <a:r>
              <a:rPr lang="ko-KR" altLang="en-US" sz="5000" spc="615"/>
              <a:t>뤼튼</a:t>
            </a:r>
            <a:br>
              <a:rPr lang="ko-KR" altLang="en-US" sz="5000" spc="615"/>
            </a:br>
            <a:r>
              <a:rPr lang="ko-KR" altLang="en-US" sz="5000" spc="615">
                <a:hlinkClick r:id="rId5"/>
              </a:rPr>
              <a:t>https://tailwindcss.com/</a:t>
            </a:r>
            <a:br>
              <a:rPr lang="ko-KR" altLang="en-US" sz="5000" spc="615"/>
            </a:br>
            <a:r>
              <a:rPr lang="ko-KR" altLang="en-US" sz="5000" spc="615"/>
              <a:t>https://getbootstrap.com/</a:t>
            </a:r>
            <a:endParaRPr lang="ko-KR" altLang="en-US" sz="5000" spc="615"/>
          </a:p>
        </p:txBody>
      </p:sp>
    </p:spTree>
    <p:extLst>
      <p:ext uri="{BB962C8B-B14F-4D97-AF65-F5344CB8AC3E}">
        <p14:creationId xmlns:p14="http://schemas.microsoft.com/office/powerpoint/2010/main" val="17169144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8373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100</ep:Words>
  <ep:PresentationFormat>On-screen Show (4:3)</ep:PresentationFormat>
  <ep:Paragraphs>9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Theme</vt:lpstr>
      <vt:lpstr>안랩 회사 소개 사이트 2021963016 김용효</vt:lpstr>
      <vt:lpstr>전체적인 글꼴은 안랩 공식 사이트의 글꼴과 비슷하게 하기 위해 구글에 Roboto폰트를 들고왔음</vt:lpstr>
      <vt:lpstr>왼쪽에는 해당 사이트의 제목을 표시해놨고 bootstrap을 활용하여 5개의 섹션을 가진 메뉴를 만들고 해당 메뉴에 마우스 커서를 올리면 이벤트가 생기게 만들었음</vt:lpstr>
      <vt:lpstr>왼쪽의 코드가 5개의 섹션을 가진 메뉴의 코드들  오른쪽의 코드는 하나의 섹션이 선택되면 다른 섹션은 비활성화 상태로 만들어서 하나의 사이트에 여러개의 내용이 보이게 bootstrap으로 표현</vt:lpstr>
      <vt:lpstr>슬라이드 5</vt:lpstr>
      <vt:lpstr>또 bootstrap을 활용하여 메뉴 바로 밑에 있는 hero 섹션이 서서히 나타나는 애니메이션 효과를 추가</vt:lpstr>
      <vt:lpstr>이번에는 taillwinds css를 활용하여 각각의 소제목을 따라 카드 레이아웃을 활용하여 가시성을 높였다</vt:lpstr>
      <vt:lpstr>슬라이드 8</vt:lpstr>
      <vt:lpstr>사용한 참고 사이트 챗 gpt 뤼튼 https://tailwindcss.com/ https://getbootstrap.com/</vt:lpstr>
      <vt:lpstr>점수:9점 이미지를 활용할 생각을 못한게 아쉬워서 9점을 주었다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2024-12-09T11:06:32.000</dcterms:created>
  <dc:creator>김용효</dc:creator>
  <cp:keywords>DAGYy83PKx8,BAGVhB7tJxw</cp:keywords>
  <cp:lastModifiedBy>User</cp:lastModifiedBy>
  <dcterms:modified xsi:type="dcterms:W3CDTF">2024-12-09T14:27:09.978</dcterms:modified>
  <cp:revision>6</cp:revision>
  <dc:title>페일 블루 매거진 스타일의 인테리어 디자이너 포트폴리오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