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94" r:id="rId4"/>
    <p:sldId id="295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5" r:id="rId30"/>
    <p:sldId id="284" r:id="rId31"/>
    <p:sldId id="283" r:id="rId32"/>
    <p:sldId id="286" r:id="rId33"/>
    <p:sldId id="287" r:id="rId34"/>
    <p:sldId id="288" r:id="rId35"/>
    <p:sldId id="292" r:id="rId36"/>
    <p:sldId id="291" r:id="rId37"/>
    <p:sldId id="289" r:id="rId38"/>
    <p:sldId id="290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906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notecoding/reactProject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white63ser.tistory.com\16" TargetMode="External"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ipbox.co.kr/node-js-%EC%84%A4%EC%B9%98-%EB%B0%A9%EB%B2%95/" TargetMode="External" /><Relationship Id="rId3" Type="http://schemas.openxmlformats.org/officeDocument/2006/relationships/hyperlink" Target="https://m.blog.naver.com/thomasworld/223661500899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Relationship Id="rId5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3.png"  /><Relationship Id="rId5" Type="http://schemas.openxmlformats.org/officeDocument/2006/relationships/image" Target="../media/image35.png"  /><Relationship Id="rId6" Type="http://schemas.openxmlformats.org/officeDocument/2006/relationships/image" Target="../media/image3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6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ipbox.co.kr/node-js-%EC%84%A4%EC%B9%98-%EB%B0%A9%EB%B2%95/" TargetMode="External" /><Relationship Id="rId3" Type="http://schemas.openxmlformats.org/officeDocument/2006/relationships/hyperlink" Target="https://m.blog.naver.com/thomasworld/223661500899" TargetMode="External" /><Relationship Id="rId4" Type="http://schemas.openxmlformats.org/officeDocument/2006/relationships/hyperlink" Target="white63ser.tistory.com\16" TargetMode="External"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웹게시판 사이트 실습 가이드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사용기술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react+express+mysql</a:t>
            </a:r>
            <a:endParaRPr lang="en-US" altLang="ko-KR">
              <a:solidFill>
                <a:schemeClr val="dk1"/>
              </a:solidFill>
              <a:hlinkClick r:id="rId2"/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깃허브 저장소</a:t>
            </a:r>
            <a:endParaRPr lang="ko-KR" altLang="en-US">
              <a:solidFill>
                <a:schemeClr val="dk1"/>
              </a:solidFill>
              <a:hlinkClick r:id="rId2"/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  <a:hlinkClick r:id="rId2"/>
              </a:rPr>
              <a:t>https://github.com/notecoding/reactProject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58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01336" y="2628538"/>
            <a:ext cx="5544323" cy="1895739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928856" y="1169957"/>
            <a:ext cx="2324920" cy="9071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useEffect는 컴포넌트가 화면에 처음 렌더링될 때 실행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7879920" y="1169957"/>
            <a:ext cx="1976780" cy="11867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로컬 스토리지에 </a:t>
            </a:r>
            <a:r>
              <a:rPr lang="en-US" altLang="ko-KR"/>
              <a:t>user</a:t>
            </a:r>
            <a:r>
              <a:rPr lang="ko-KR" altLang="en-US"/>
              <a:t>정보가 남아있으면 불러와서 </a:t>
            </a:r>
            <a:r>
              <a:rPr lang="en-US" altLang="ko-KR"/>
              <a:t>user</a:t>
            </a:r>
            <a:r>
              <a:rPr lang="ko-KR" altLang="en-US"/>
              <a:t>상태로 세팅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8061106" y="2521024"/>
            <a:ext cx="1614407" cy="9079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새로고침해도 로그인 상태를 유지하기 위해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7339094" y="4829013"/>
            <a:ext cx="2800996" cy="11793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AuthContext.Provider로 감싸진 자식 컴포넌트에 user, loading, login, register, logout 값을 전달</a:t>
            </a: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7339094" y="6008370"/>
            <a:ext cx="3745424" cy="6348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context를 사용하는 컴포넌트 어디서든 사용가능</a:t>
            </a:r>
            <a:endParaRPr lang="ko-KR" altLang="en-US"/>
          </a:p>
        </p:txBody>
      </p:sp>
      <p:cxnSp>
        <p:nvCxnSpPr>
          <p:cNvPr id="9" name="화살표 8"/>
          <p:cNvCxnSpPr/>
          <p:nvPr/>
        </p:nvCxnSpPr>
        <p:spPr>
          <a:xfrm rot="10800000">
            <a:off x="3253776" y="4147410"/>
            <a:ext cx="4085317" cy="1860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0800000" flipV="1">
            <a:off x="4252452" y="2077129"/>
            <a:ext cx="3627468" cy="8978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2381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/components/LoginModal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61789" y="1661651"/>
            <a:ext cx="4091967" cy="45259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7169580" y="2525415"/>
            <a:ext cx="3164760" cy="9035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AuthContext를 가져와서 로그인 함수와 로딩 상태를 사용할 준비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7169580" y="1661651"/>
            <a:ext cx="2520908" cy="907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모달 관련 CSS 스타일을 불러와서 이 컴포넌트에 적용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169580" y="3564921"/>
            <a:ext cx="3278514" cy="3597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context</a:t>
            </a:r>
            <a:r>
              <a:rPr lang="ko-KR" altLang="en-US"/>
              <a:t>의 로그인 함수 호출</a:t>
            </a:r>
            <a:endParaRPr lang="ko-KR" altLang="en-US"/>
          </a:p>
        </p:txBody>
      </p:sp>
      <p:cxnSp>
        <p:nvCxnSpPr>
          <p:cNvPr id="8" name="화살표 7"/>
          <p:cNvCxnSpPr/>
          <p:nvPr/>
        </p:nvCxnSpPr>
        <p:spPr>
          <a:xfrm rot="10800000" flipV="1">
            <a:off x="2967403" y="1978273"/>
            <a:ext cx="4202177" cy="4176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10800000">
            <a:off x="4293576" y="2525415"/>
            <a:ext cx="2876003" cy="4517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>
            <a:stCxn id="6" idx="1"/>
          </p:cNvCxnSpPr>
          <p:nvPr/>
        </p:nvCxnSpPr>
        <p:spPr>
          <a:xfrm rot="10800000" flipV="1">
            <a:off x="3597519" y="3744779"/>
            <a:ext cx="3572061" cy="409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37696" y="4795708"/>
            <a:ext cx="3105583" cy="1838581"/>
          </a:xfrm>
          <a:prstGeom prst="rect">
            <a:avLst/>
          </a:prstGeom>
        </p:spPr>
      </p:pic>
      <p:cxnSp>
        <p:nvCxnSpPr>
          <p:cNvPr id="12" name="화살표 11"/>
          <p:cNvCxnSpPr>
            <a:endCxn id="11" idx="1"/>
          </p:cNvCxnSpPr>
          <p:nvPr/>
        </p:nvCxnSpPr>
        <p:spPr>
          <a:xfrm>
            <a:off x="3597519" y="4450291"/>
            <a:ext cx="4540175" cy="126470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5731578" y="5714999"/>
            <a:ext cx="1993033" cy="6362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app.js</a:t>
            </a:r>
            <a:r>
              <a:rPr lang="ko-KR" altLang="en-US"/>
              <a:t>에서  </a:t>
            </a:r>
            <a:r>
              <a:rPr lang="en-US" altLang="ko-KR"/>
              <a:t>onClose</a:t>
            </a:r>
            <a:r>
              <a:rPr lang="ko-KR" altLang="en-US"/>
              <a:t>함수 선언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0986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79794" y="562768"/>
            <a:ext cx="4380907" cy="5732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70861" y="562768"/>
            <a:ext cx="3477110" cy="866895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810375" y="2831042"/>
            <a:ext cx="2537597" cy="9103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username, password 상태와 연동, 입력 시 상태 업데이트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7011460" y="4513792"/>
            <a:ext cx="3037416" cy="17327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아이디, 비밀번호 둘 중 하나라도 없거나, 로그인 중이면 버튼 비활성화(disabled)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로그인 요청 중이면 버튼 텍스트가 ‘로딩 중...’ 으로 </a:t>
            </a:r>
            <a:r>
              <a:rPr lang="ko-KR" altLang="en-US"/>
              <a:t>바꿤</a:t>
            </a:r>
            <a:endParaRPr lang="ko-KR" altLang="en-US"/>
          </a:p>
        </p:txBody>
      </p:sp>
      <p:cxnSp>
        <p:nvCxnSpPr>
          <p:cNvPr id="7" name="화살표 6"/>
          <p:cNvCxnSpPr/>
          <p:nvPr/>
        </p:nvCxnSpPr>
        <p:spPr>
          <a:xfrm rot="10800000">
            <a:off x="3688292" y="5380143"/>
            <a:ext cx="3481916" cy="647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화살표 7"/>
          <p:cNvCxnSpPr/>
          <p:nvPr/>
        </p:nvCxnSpPr>
        <p:spPr>
          <a:xfrm rot="10800000">
            <a:off x="4460875" y="4926541"/>
            <a:ext cx="2550585" cy="31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/>
          <p:nvPr/>
        </p:nvCxnSpPr>
        <p:spPr>
          <a:xfrm rot="10800000">
            <a:off x="4460875" y="1899708"/>
            <a:ext cx="2349500" cy="16817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0800000">
            <a:off x="4773083" y="3429000"/>
            <a:ext cx="2037292" cy="1524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2810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pages/WriteForm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9758" y="3429000"/>
            <a:ext cx="4572638" cy="29341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5312" y="2077092"/>
            <a:ext cx="3801005" cy="400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89733" y="1633314"/>
            <a:ext cx="5496692" cy="3210373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1089733" y="5064124"/>
            <a:ext cx="2561167" cy="6373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AuthContext를 가져와</a:t>
            </a:r>
            <a:r>
              <a:rPr lang="ko-KR" altLang="en-US"/>
              <a:t>서 </a:t>
            </a:r>
            <a:r>
              <a:rPr lang="en-US" altLang="ko-KR"/>
              <a:t>user</a:t>
            </a:r>
            <a:r>
              <a:rPr lang="ko-KR" altLang="en-US"/>
              <a:t>데이터를 받아옴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4482042" y="5701453"/>
            <a:ext cx="2104384" cy="6402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</a:t>
            </a:r>
            <a:r>
              <a:rPr lang="ko-KR" altLang="en-US"/>
              <a:t>가 존재하는지 확인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8641292" y="1098709"/>
            <a:ext cx="2529417" cy="64246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user</a:t>
            </a:r>
            <a:r>
              <a:rPr lang="ko-KR" altLang="en-US"/>
              <a:t>데이터에서 이름만 가져옴</a:t>
            </a:r>
            <a:endParaRPr lang="ko-KR" altLang="en-US"/>
          </a:p>
        </p:txBody>
      </p:sp>
      <p:cxnSp>
        <p:nvCxnSpPr>
          <p:cNvPr id="12" name="화살표 11"/>
          <p:cNvCxnSpPr/>
          <p:nvPr/>
        </p:nvCxnSpPr>
        <p:spPr>
          <a:xfrm rot="16200000" flipV="1">
            <a:off x="1359952" y="4365631"/>
            <a:ext cx="1365262" cy="31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 rot="5400000" flipH="1" flipV="1">
            <a:off x="1903165" y="3129209"/>
            <a:ext cx="2074333" cy="17954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 rot="5400000" flipH="1" flipV="1">
            <a:off x="6044565" y="4078392"/>
            <a:ext cx="1674495" cy="15716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/>
          <p:nvPr/>
        </p:nvCxnSpPr>
        <p:spPr>
          <a:xfrm rot="16200000" flipH="1">
            <a:off x="9644090" y="1681859"/>
            <a:ext cx="857205" cy="333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4612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app.js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98455" y="1610784"/>
            <a:ext cx="4774253" cy="45259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8133291" y="5519209"/>
            <a:ext cx="2910417" cy="3653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모달 열기 닫기 상태들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7582958" y="2365375"/>
            <a:ext cx="2624668" cy="3663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컴포넌트들 </a:t>
            </a:r>
            <a:r>
              <a:rPr lang="en-US" altLang="ko-KR"/>
              <a:t>import</a:t>
            </a:r>
            <a:endParaRPr lang="en-US" altLang="ko-KR"/>
          </a:p>
        </p:txBody>
      </p:sp>
      <p:cxnSp>
        <p:nvCxnSpPr>
          <p:cNvPr id="6" name="화살표 5"/>
          <p:cNvCxnSpPr/>
          <p:nvPr/>
        </p:nvCxnSpPr>
        <p:spPr>
          <a:xfrm rot="10800000" flipV="1">
            <a:off x="4513792" y="2548577"/>
            <a:ext cx="3249083" cy="1171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/>
          <p:nvPr/>
        </p:nvCxnSpPr>
        <p:spPr>
          <a:xfrm rot="10800000" flipV="1">
            <a:off x="3603625" y="2548577"/>
            <a:ext cx="4159251" cy="15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화살표 7"/>
          <p:cNvCxnSpPr/>
          <p:nvPr/>
        </p:nvCxnSpPr>
        <p:spPr>
          <a:xfrm rot="10800000" flipV="1">
            <a:off x="3984625" y="2548578"/>
            <a:ext cx="3778253" cy="21133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>
            <a:stCxn id="4" idx="1"/>
          </p:cNvCxnSpPr>
          <p:nvPr/>
        </p:nvCxnSpPr>
        <p:spPr>
          <a:xfrm rot="10800000">
            <a:off x="4196292" y="5519209"/>
            <a:ext cx="3937000" cy="182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92573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308" y="1896747"/>
            <a:ext cx="4772691" cy="4525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0183" y="1166496"/>
            <a:ext cx="1857634" cy="552527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8016874" y="1317625"/>
            <a:ext cx="3524249" cy="9093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하위 컴포넌트들이 Auth, Post, Category 상태에 접근할 수 있도록 전역 상태를 제공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8016874" y="3566477"/>
            <a:ext cx="3180292" cy="11855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페이지 라우팅 경로 설정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찾을 수 없다면 오류 메시지 띄움</a:t>
            </a:r>
            <a:endParaRPr lang="ko-KR" altLang="en-US"/>
          </a:p>
        </p:txBody>
      </p:sp>
      <p:cxnSp>
        <p:nvCxnSpPr>
          <p:cNvPr id="8" name="화살표 7"/>
          <p:cNvCxnSpPr>
            <a:stCxn id="7" idx="1"/>
          </p:cNvCxnSpPr>
          <p:nvPr/>
        </p:nvCxnSpPr>
        <p:spPr>
          <a:xfrm rot="10800000" flipV="1">
            <a:off x="5752042" y="4159250"/>
            <a:ext cx="2264832" cy="44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화살표 8"/>
          <p:cNvCxnSpPr>
            <a:stCxn id="7" idx="1"/>
          </p:cNvCxnSpPr>
          <p:nvPr/>
        </p:nvCxnSpPr>
        <p:spPr>
          <a:xfrm rot="10800000" flipV="1">
            <a:off x="5904442" y="4159250"/>
            <a:ext cx="2112432" cy="19102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화살표 9"/>
          <p:cNvCxnSpPr/>
          <p:nvPr/>
        </p:nvCxnSpPr>
        <p:spPr>
          <a:xfrm rot="10800000">
            <a:off x="2958042" y="1442760"/>
            <a:ext cx="5058832" cy="4539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998395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 설치 및 데이터베이스 스키마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br>
              <a:rPr lang="ko-KR" altLang="en-US"/>
            </a:br>
            <a:r>
              <a:rPr lang="ko-KR" altLang="en-US"/>
              <a:t>해당 사이트 참고 후 </a:t>
            </a:r>
            <a:r>
              <a:rPr lang="en-US" altLang="ko-KR"/>
              <a:t>mysql</a:t>
            </a:r>
            <a:r>
              <a:rPr lang="ko-KR" altLang="en-US"/>
              <a:t> 설치</a:t>
            </a:r>
            <a:br>
              <a:rPr lang="ko-KR" altLang="en-US"/>
            </a:br>
            <a:r>
              <a:rPr lang="en-US" altLang="ko-KR">
                <a:hlinkClick r:id="rId2" tooltip="white63ser.tistory.com/16"/>
              </a:rPr>
              <a:t>white63ser.tistory.com/16</a:t>
            </a:r>
            <a:br>
              <a:rPr lang="ko-KR" altLang="en-US"/>
            </a:b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5398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br>
              <a:rPr lang="ko-KR" altLang="en-US"/>
            </a:b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mysql</a:t>
            </a:r>
            <a:r>
              <a:rPr lang="ko-KR" altLang="en-US"/>
              <a:t>에서 </a:t>
            </a:r>
            <a:r>
              <a:rPr lang="en-US" altLang="ko-KR"/>
              <a:t>sql</a:t>
            </a:r>
            <a:r>
              <a:rPr lang="ko-KR" altLang="en-US"/>
              <a:t>파일을 클릭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1400" y="2787823"/>
            <a:ext cx="4525006" cy="409632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321400" y="2255242"/>
            <a:ext cx="506010" cy="5325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33775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데이터베이스 스키마 정의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609598" y="965814"/>
            <a:ext cx="10766120" cy="44805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1. users (사용자)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 정보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name, username, password, is_admin, created_at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2. posts (게시글)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 내용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category, title, content, author, author_id, likes, created_at, updated_at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3. comments (댓글)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게시글의 댓글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post_id, author, author_id, content, created_at, updated_at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4. categories (카테고리)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 분류용 카테고리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name, order, created_at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5. likes (좋아요)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사용자별 게시글 좋아요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user_id, post_id, created_at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832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3.sql</a:t>
            </a:r>
            <a:r>
              <a:rPr lang="ko-KR" altLang="en-US"/>
              <a:t> 명령어 입력 후 번개모양 클릭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4650" y="975970"/>
            <a:ext cx="10202699" cy="490606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1809750" y="760975"/>
            <a:ext cx="768145" cy="55306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4273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node js</a:t>
            </a:r>
            <a:r>
              <a:rPr lang="ko-KR" altLang="en-US"/>
              <a:t>와 </a:t>
            </a:r>
            <a:r>
              <a:rPr lang="en-US" altLang="ko-KR"/>
              <a:t>vscode</a:t>
            </a:r>
            <a:r>
              <a:rPr lang="ko-KR" altLang="en-US"/>
              <a:t>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node js </a:t>
            </a:r>
            <a:r>
              <a:rPr lang="ko-KR" altLang="en-US"/>
              <a:t>설치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2"/>
              </a:rPr>
              <a:t>https://tipbox.co.kr/node-js-%EC%84%A4%EC%B9%98-%EB%B0%A9%EB%B2%95/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vscode </a:t>
            </a:r>
            <a:r>
              <a:rPr lang="ko-KR" altLang="en-US"/>
              <a:t>설치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3"/>
              </a:rPr>
              <a:t>https://m.blog.naver.com/thomasworld/223661500899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7267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3.5)</a:t>
            </a:r>
            <a:r>
              <a:rPr lang="ko-KR" altLang="en-US"/>
              <a:t> 샘플코드도 삽입 후 번개모양 클릭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나갔다 들어오면 적용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703" y="1782075"/>
            <a:ext cx="10526593" cy="4553585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1502492" y="1488153"/>
            <a:ext cx="809112" cy="63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7182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r>
              <a:rPr lang="en-US" altLang="ko-KR"/>
              <a:t>(</a:t>
            </a:r>
            <a:r>
              <a:rPr lang="ko-KR" altLang="en-US"/>
              <a:t>백엔드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28869" y="5330736"/>
            <a:ext cx="7087588" cy="6382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28869" y="4133994"/>
            <a:ext cx="3077004" cy="638264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29434" y="1611056"/>
            <a:ext cx="3223299" cy="9047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1.vs code</a:t>
            </a:r>
            <a:r>
              <a:rPr lang="ko-KR" altLang="en-US"/>
              <a:t>에서 </a:t>
            </a:r>
            <a:r>
              <a:rPr lang="en-US" altLang="ko-KR"/>
              <a:t>ctrl+~</a:t>
            </a:r>
            <a:r>
              <a:rPr lang="ko-KR" altLang="en-US"/>
              <a:t>키를 누름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하단의 </a:t>
            </a:r>
            <a:r>
              <a:rPr lang="en-US" altLang="ko-KR"/>
              <a:t>+</a:t>
            </a:r>
            <a:r>
              <a:rPr lang="ko-KR" altLang="en-US"/>
              <a:t>키를 누른 </a:t>
            </a:r>
            <a:r>
              <a:rPr lang="en-US" altLang="ko-KR"/>
              <a:t>cmd</a:t>
            </a:r>
            <a:r>
              <a:rPr lang="ko-KR" altLang="en-US"/>
              <a:t> 접속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아래의 명령어 입력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31240" y="2642451"/>
            <a:ext cx="1209843" cy="100979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67372" y="3147347"/>
            <a:ext cx="3328628" cy="3654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95051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명령어들 설명</a:t>
            </a:r>
            <a:r>
              <a:rPr lang="en-US" altLang="ko-KR"/>
              <a:t>(</a:t>
            </a:r>
            <a:r>
              <a:rPr lang="ko-KR" altLang="en-US"/>
              <a:t>패키지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74905"/>
            <a:ext cx="10972798" cy="4525963"/>
          </a:xfrm>
        </p:spPr>
        <p:txBody>
          <a:bodyPr>
            <a:normAutofit fontScale="77500" lnSpcReduction="20000"/>
          </a:bodyPr>
          <a:p>
            <a:pPr marL="0" lvl="0" indent="0">
              <a:buNone/>
              <a:defRPr/>
            </a:pPr>
            <a:r>
              <a:rPr lang="en-US" altLang="ko-KR"/>
              <a:t>npm init -y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기본 </a:t>
            </a:r>
            <a:r>
              <a:rPr lang="en-US" altLang="ko-KR"/>
              <a:t>package.json</a:t>
            </a:r>
            <a:r>
              <a:rPr lang="ko-KR" altLang="en-US"/>
              <a:t> 파일을 생성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npm install express cors dotenv mysql2 jsonwebtoken bcryptjs</a:t>
            </a:r>
            <a:r>
              <a:rPr lang="ko-KR" altLang="en-US"/>
              <a:t> </a:t>
            </a:r>
            <a:r>
              <a:rPr lang="en-US" altLang="ko-KR"/>
              <a:t>openai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express (express</a:t>
            </a:r>
            <a:r>
              <a:rPr lang="ko-KR" altLang="en-US"/>
              <a:t> 설치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cors (</a:t>
            </a:r>
            <a:r>
              <a:rPr lang="ko-KR" altLang="en-US"/>
              <a:t>프론트와 백엔드 통신을 위해 필요</a:t>
            </a:r>
            <a:r>
              <a:rPr lang="en-US" altLang="ko-KR"/>
              <a:t>)&lt;</a:t>
            </a:r>
            <a:r>
              <a:rPr lang="ko-KR" altLang="en-US"/>
              <a:t>브라우저에서 자동 차단하기 때문</a:t>
            </a:r>
            <a:r>
              <a:rPr lang="en-US" altLang="ko-KR"/>
              <a:t>&gt;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dotenv (.env</a:t>
            </a:r>
            <a:r>
              <a:rPr lang="ko-KR" altLang="en-US"/>
              <a:t> 파일 사용을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mysql2 (mysql</a:t>
            </a:r>
            <a:r>
              <a:rPr lang="ko-KR" altLang="en-US"/>
              <a:t> 연동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/>
              <a:t>jsonwebtoken(JWT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생성 및 검증을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bcryptjs(</a:t>
            </a:r>
            <a:r>
              <a:rPr lang="ko-KR" altLang="en-US"/>
              <a:t>비밀번호 해싱 및 비교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openai (ai api</a:t>
            </a:r>
            <a:r>
              <a:rPr lang="ko-KR" altLang="en-US"/>
              <a:t>를 위해필요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패키지 설치를 할 때는 반드시 실질적인 백엔드 디렉토리에서 할 것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350301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.env</a:t>
            </a:r>
            <a:r>
              <a:rPr lang="ko-KR" altLang="en-US"/>
              <a:t> 파일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p>
            <a:pPr marL="0" lvl="0" indent="0">
              <a:buNone/>
              <a:defRPr/>
            </a:pPr>
            <a:r>
              <a:rPr lang="en-US" altLang="ko-KR"/>
              <a:t>.env</a:t>
            </a:r>
            <a:r>
              <a:rPr lang="ko-KR" altLang="en-US"/>
              <a:t>파일을 사용</a:t>
            </a:r>
            <a:r>
              <a:rPr lang="en-US" altLang="ko-KR"/>
              <a:t>(</a:t>
            </a:r>
            <a:r>
              <a:rPr lang="ko-KR" altLang="en-US"/>
              <a:t>환경변수 관리 및 보안성 강화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------------------------------------------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PORT=5000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DB_HOST=localhost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DB_USER=root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DB_PASSWORD=yourKey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DB_NAME=myboard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JWT_SECRET=your_jwt_secret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OPENAI_API_KEY=yourKey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주의 사항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api키와 db키 바꿀 것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JWT_SECRET은 복잡한 문자열로 바꿀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58169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42259"/>
            <a:ext cx="10972798" cy="5683904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초기 패키지 설치를 설치하고 </a:t>
            </a:r>
            <a:r>
              <a:rPr lang="en-US" altLang="ko-KR"/>
              <a:t>.env</a:t>
            </a:r>
            <a:r>
              <a:rPr lang="ko-KR" altLang="en-US"/>
              <a:t>파일을 만들었다면 데이터베이스와 서버 연결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42643" y="2181051"/>
            <a:ext cx="3258004" cy="2495898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>
            <a:off x="4636524" y="3044927"/>
            <a:ext cx="1300725" cy="61451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6213781" y="2839402"/>
            <a:ext cx="3175000" cy="9020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process.env.~</a:t>
            </a:r>
            <a:br>
              <a:rPr lang="ko-KR" altLang="en-US"/>
            </a:br>
            <a:r>
              <a:rPr lang="ko-KR" altLang="en-US"/>
              <a:t>라고 적혀있는 곳이 실제 </a:t>
            </a:r>
            <a:r>
              <a:rPr lang="en-US" altLang="ko-KR"/>
              <a:t>env</a:t>
            </a:r>
            <a:r>
              <a:rPr lang="ko-KR" altLang="en-US"/>
              <a:t>파일의 변수를 사용하는것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93606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연결 및 </a:t>
            </a:r>
            <a:r>
              <a:rPr lang="en-US" altLang="ko-KR"/>
              <a:t>.env</a:t>
            </a:r>
            <a:r>
              <a:rPr lang="ko-KR" altLang="en-US"/>
              <a:t>파일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db.js</a:t>
            </a:r>
            <a:r>
              <a:rPr lang="ko-KR" altLang="en-US"/>
              <a:t>를 만듬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2) mysql</a:t>
            </a:r>
            <a:r>
              <a:rPr lang="ko-KR" altLang="en-US"/>
              <a:t>라이브러리 불러오기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의 호스트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user,</a:t>
            </a:r>
            <a:r>
              <a:rPr lang="ko-KR" altLang="en-US"/>
              <a:t> 비밀번호</a:t>
            </a:r>
            <a:r>
              <a:rPr lang="en-US" altLang="ko-KR"/>
              <a:t>,</a:t>
            </a:r>
            <a:r>
              <a:rPr lang="ko-KR" altLang="en-US"/>
              <a:t> 이름을 삽입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exports</a:t>
            </a:r>
            <a:r>
              <a:rPr lang="ko-KR" altLang="en-US"/>
              <a:t>후에 밖으로 내보냄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4).env</a:t>
            </a:r>
            <a:r>
              <a:rPr lang="ko-KR" altLang="en-US"/>
              <a:t>파일에 위 </a:t>
            </a:r>
            <a:r>
              <a:rPr lang="en-US" altLang="ko-KR"/>
              <a:t>db</a:t>
            </a:r>
            <a:r>
              <a:rPr lang="ko-KR" altLang="en-US"/>
              <a:t> 정보들을 다 넣은 후 </a:t>
            </a:r>
            <a:r>
              <a:rPr lang="en-US" altLang="ko-KR"/>
              <a:t>ai api</a:t>
            </a:r>
            <a:r>
              <a:rPr lang="ko-KR" altLang="en-US"/>
              <a:t> </a:t>
            </a:r>
            <a:r>
              <a:rPr lang="en-US" altLang="ko-KR"/>
              <a:t>key, jwt</a:t>
            </a:r>
            <a:r>
              <a:rPr lang="ko-KR" altLang="en-US"/>
              <a:t> 해시번호</a:t>
            </a:r>
            <a:r>
              <a:rPr lang="en-US" altLang="ko-KR"/>
              <a:t>,port</a:t>
            </a:r>
            <a:r>
              <a:rPr lang="ko-KR" altLang="en-US"/>
              <a:t>번호도 넣음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91841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백엔드 전체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  <a:defRPr/>
            </a:pPr>
            <a:r>
              <a:rPr lang="en-US" altLang="ko-KR" sz="2000"/>
              <a:t>Router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클라이언트 요청을 어떤 컨트롤러가 처리할지 연결해줌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Controller</a:t>
            </a:r>
            <a:endParaRPr lang="en-US" altLang="ko-KR" sz="2000"/>
          </a:p>
          <a:p>
            <a:pPr marL="0" lvl="0" indent="0">
              <a:buNone/>
              <a:defRPr/>
            </a:pPr>
            <a:r>
              <a:rPr lang="ko-KR" altLang="en-US" sz="2000"/>
              <a:t>실제 요청을 받아서 비즈니스 로직 처리 후 응답을 보냄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server</a:t>
            </a:r>
            <a:br>
              <a:rPr lang="ko-KR" altLang="en-US" sz="2000"/>
            </a:br>
            <a:r>
              <a:rPr lang="ko-KR" altLang="en-US" sz="2000"/>
              <a:t>클라이언트 요청을 받아 처리하는 전체 시스템의 시작점</a:t>
            </a:r>
            <a:endParaRPr lang="ko-KR" altLang="en-US" sz="2000"/>
          </a:p>
          <a:p>
            <a:pPr marL="0" lvl="0" indent="0">
              <a:buNone/>
              <a:defRPr/>
            </a:pP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1)server</a:t>
            </a:r>
            <a:r>
              <a:rPr lang="ko-KR" altLang="en-US" sz="2000"/>
              <a:t>에서 요청을 받음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2)</a:t>
            </a:r>
            <a:r>
              <a:rPr lang="ko-KR" altLang="en-US" sz="2000"/>
              <a:t>요청을 받은 라우터가 어느 컨트롤러에 갈지 결정</a:t>
            </a:r>
            <a:endParaRPr lang="ko-KR" altLang="en-US" sz="2000"/>
          </a:p>
          <a:p>
            <a:pPr marL="0" lvl="0" indent="0">
              <a:buNone/>
              <a:defRPr/>
            </a:pPr>
            <a:r>
              <a:rPr lang="en-US" altLang="ko-KR" sz="2000"/>
              <a:t>3)</a:t>
            </a:r>
            <a:r>
              <a:rPr lang="ko-KR" altLang="en-US" sz="2000"/>
              <a:t>해당 컨트롤러가 그에 맞는 로직을 실행하고 결과 반환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50252" y="1600200"/>
            <a:ext cx="2000529" cy="4667901"/>
          </a:xfrm>
          <a:prstGeom prst="rect">
            <a:avLst/>
          </a:prstGeom>
        </p:spPr>
      </p:pic>
      <p:sp>
        <p:nvSpPr>
          <p:cNvPr id="5" name="왼쪽 화살표 4"/>
          <p:cNvSpPr/>
          <p:nvPr/>
        </p:nvSpPr>
        <p:spPr>
          <a:xfrm>
            <a:off x="10250781" y="1969524"/>
            <a:ext cx="788630" cy="1843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왼쪽 화살표 5"/>
          <p:cNvSpPr/>
          <p:nvPr/>
        </p:nvSpPr>
        <p:spPr>
          <a:xfrm>
            <a:off x="10250781" y="3545681"/>
            <a:ext cx="788630" cy="1843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10250781" y="5941808"/>
            <a:ext cx="788630" cy="18435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1039411" y="3429000"/>
            <a:ext cx="684531" cy="548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router</a:t>
            </a:r>
            <a:endParaRPr lang="en-US" altLang="ko-KR" sz="1500"/>
          </a:p>
          <a:p>
            <a:pPr lvl="0">
              <a:defRPr/>
            </a:pPr>
            <a:endParaRPr lang="en-US" altLang="ko-KR" sz="1500"/>
          </a:p>
        </p:txBody>
      </p:sp>
      <p:sp>
        <p:nvSpPr>
          <p:cNvPr id="9" name="가로 글상자 8"/>
          <p:cNvSpPr txBox="1"/>
          <p:nvPr/>
        </p:nvSpPr>
        <p:spPr>
          <a:xfrm>
            <a:off x="11039410" y="1879797"/>
            <a:ext cx="1002030" cy="31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controller</a:t>
            </a:r>
            <a:endParaRPr lang="en-US" altLang="ko-KR" sz="1500"/>
          </a:p>
        </p:txBody>
      </p:sp>
      <p:sp>
        <p:nvSpPr>
          <p:cNvPr id="10" name="가로 글상자 9"/>
          <p:cNvSpPr txBox="1"/>
          <p:nvPr/>
        </p:nvSpPr>
        <p:spPr>
          <a:xfrm>
            <a:off x="11039411" y="5941808"/>
            <a:ext cx="684531" cy="314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500"/>
          </a:p>
        </p:txBody>
      </p:sp>
      <p:sp>
        <p:nvSpPr>
          <p:cNvPr id="11" name="가로 글상자 10"/>
          <p:cNvSpPr txBox="1"/>
          <p:nvPr/>
        </p:nvSpPr>
        <p:spPr>
          <a:xfrm>
            <a:off x="11039411" y="5937447"/>
            <a:ext cx="1002030" cy="318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500"/>
              <a:t>server</a:t>
            </a:r>
            <a:endParaRPr lang="en-US" altLang="ko-KR" sz="1500"/>
          </a:p>
        </p:txBody>
      </p:sp>
    </p:spTree>
    <p:extLst>
      <p:ext uri="{BB962C8B-B14F-4D97-AF65-F5344CB8AC3E}">
        <p14:creationId xmlns:p14="http://schemas.microsoft.com/office/powerpoint/2010/main" val="2735925192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35405"/>
            <a:ext cx="10972798" cy="5790758"/>
          </a:xfrm>
        </p:spPr>
        <p:txBody>
          <a:bodyPr>
            <a:normAutofit fontScale="77500" lnSpcReduction="20000"/>
          </a:bodyPr>
          <a:p>
            <a:pPr marL="0" lvl="0" indent="0">
              <a:buNone/>
              <a:defRPr/>
            </a:pPr>
            <a:br>
              <a:rPr lang="ko-KR" altLang="en-US"/>
            </a:br>
            <a:br>
              <a:rPr lang="ko-KR" altLang="en-US"/>
            </a:b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req,res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req:</a:t>
            </a:r>
            <a:r>
              <a:rPr lang="ko-KR" altLang="en-US"/>
              <a:t>요청을 받는 객체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res:</a:t>
            </a:r>
            <a:r>
              <a:rPr lang="ko-KR" altLang="en-US"/>
              <a:t>응답을 보내는 객체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get</a:t>
            </a:r>
            <a:r>
              <a:rPr lang="ko-KR" altLang="en-US"/>
              <a:t> 데이터 조회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post </a:t>
            </a:r>
            <a:r>
              <a:rPr lang="ko-KR" altLang="en-US"/>
              <a:t>데이터 전송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put </a:t>
            </a:r>
            <a:r>
              <a:rPr lang="ko-KR" altLang="en-US"/>
              <a:t>데이터 수정</a:t>
            </a:r>
            <a:r>
              <a:rPr lang="en-US" altLang="ko-KR"/>
              <a:t>/</a:t>
            </a:r>
            <a:r>
              <a:rPr lang="ko-KR" altLang="en-US"/>
              <a:t>갱신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delete</a:t>
            </a:r>
            <a:r>
              <a:rPr lang="ko-KR" altLang="en-US"/>
              <a:t> 데이터를 삭제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위 </a:t>
            </a:r>
            <a:r>
              <a:rPr lang="en-US" altLang="ko-KR"/>
              <a:t>http</a:t>
            </a:r>
            <a:r>
              <a:rPr lang="ko-KR" altLang="en-US"/>
              <a:t> 메서드를 활용할 때 </a:t>
            </a:r>
            <a:r>
              <a:rPr lang="en-US" altLang="ko-KR"/>
              <a:t>sql</a:t>
            </a:r>
            <a:r>
              <a:rPr lang="ko-KR" altLang="en-US"/>
              <a:t> 쿼리를 사용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클라이언트가 보낸 </a:t>
            </a:r>
            <a:r>
              <a:rPr lang="en-US" altLang="ko-KR"/>
              <a:t>json</a:t>
            </a:r>
            <a:r>
              <a:rPr lang="ko-KR" altLang="en-US"/>
              <a:t>파일 해석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3171927" y="335402"/>
            <a:ext cx="6145163" cy="4723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 b="1"/>
              <a:t>백엔드 기초: 요청, 응답, HTTP 메서드 요약</a:t>
            </a:r>
            <a:endParaRPr lang="ko-KR" altLang="en-US" sz="2500" b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03708" y="5493601"/>
            <a:ext cx="2019581" cy="295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3387" y="4296010"/>
            <a:ext cx="7059010" cy="314368"/>
          </a:xfrm>
          <a:prstGeom prst="rect">
            <a:avLst/>
          </a:prstGeom>
        </p:spPr>
      </p:pic>
      <p:sp>
        <p:nvSpPr>
          <p:cNvPr id="7" name="위쪽 화살표 6"/>
          <p:cNvSpPr/>
          <p:nvPr/>
        </p:nvSpPr>
        <p:spPr>
          <a:xfrm>
            <a:off x="6633701" y="4755330"/>
            <a:ext cx="204838" cy="276532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90628" y="2728814"/>
            <a:ext cx="4610743" cy="140037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85123" y="807720"/>
            <a:ext cx="7697274" cy="1600423"/>
          </a:xfrm>
          <a:prstGeom prst="rect">
            <a:avLst/>
          </a:prstGeom>
        </p:spPr>
      </p:pic>
      <p:cxnSp>
        <p:nvCxnSpPr>
          <p:cNvPr id="10" name="화살표 9"/>
          <p:cNvCxnSpPr/>
          <p:nvPr/>
        </p:nvCxnSpPr>
        <p:spPr>
          <a:xfrm rot="16200000">
            <a:off x="4932542" y="1427699"/>
            <a:ext cx="534577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/>
          <p:nvPr/>
        </p:nvCxnSpPr>
        <p:spPr>
          <a:xfrm rot="16200000">
            <a:off x="4044822" y="1839937"/>
            <a:ext cx="464011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25670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748347" y="1684737"/>
            <a:ext cx="5553850" cy="41725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28492" y="1684737"/>
            <a:ext cx="3572373" cy="36200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8477250" y="1293556"/>
            <a:ext cx="337984" cy="3911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8492" y="2189839"/>
            <a:ext cx="5506081" cy="204816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9281533" y="4622186"/>
            <a:ext cx="2253225" cy="3584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사용자 정보 구성</a:t>
            </a:r>
            <a:endParaRPr lang="ko-KR" altLang="en-US"/>
          </a:p>
        </p:txBody>
      </p:sp>
      <p:sp>
        <p:nvSpPr>
          <p:cNvPr id="8" name="위쪽 화살표 7"/>
          <p:cNvSpPr/>
          <p:nvPr/>
        </p:nvSpPr>
        <p:spPr>
          <a:xfrm>
            <a:off x="9552653" y="4376379"/>
            <a:ext cx="256048" cy="245807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7074105" y="5339120"/>
            <a:ext cx="1572137" cy="3644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jwt </a:t>
            </a:r>
            <a:r>
              <a:rPr lang="ko-KR" altLang="en-US"/>
              <a:t>검사</a:t>
            </a:r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6528492" y="5339120"/>
            <a:ext cx="545613" cy="3644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62687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JWT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jwt</a:t>
            </a:r>
            <a:r>
              <a:rPr lang="ko-KR" altLang="en-US"/>
              <a:t>를 이용하여 인증 및 정보교환을 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위 코드에서 토큰을 확인하여 로그인이 되어있는지 여부와 토큰안에 정보를 이용하여 프로필을 확인 할 수 있음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next()</a:t>
            </a:r>
            <a:r>
              <a:rPr lang="ko-KR" altLang="en-US"/>
              <a:t>문을 이용하여 다음으로 넘어감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542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로그인 회원가입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좋아요 댓글 게시판 글쓰기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카테고리별 분류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관리자 권한을 활용한 회원관리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39590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auth</a:t>
            </a:r>
            <a:r>
              <a:rPr lang="ko-KR" altLang="en-US"/>
              <a:t>기능 구현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 sz="1500"/>
              <a:t>회원가입</a:t>
            </a:r>
            <a:r>
              <a:rPr lang="en-US" altLang="ko-KR" sz="1500"/>
              <a:t>,</a:t>
            </a:r>
            <a:r>
              <a:rPr lang="ko-KR" altLang="en-US" sz="1500"/>
              <a:t> 로그인</a:t>
            </a:r>
            <a:r>
              <a:rPr lang="en-US" altLang="ko-KR" sz="1500"/>
              <a:t>,</a:t>
            </a:r>
            <a:r>
              <a:rPr lang="ko-KR" altLang="en-US" sz="1500"/>
              <a:t> 프로필</a:t>
            </a:r>
            <a:r>
              <a:rPr lang="en-US" altLang="ko-KR" sz="1500"/>
              <a:t>,</a:t>
            </a:r>
            <a:r>
              <a:rPr lang="ko-KR" altLang="en-US" sz="1500"/>
              <a:t> 비밀번호변경</a:t>
            </a:r>
            <a:r>
              <a:rPr lang="en-US" altLang="ko-KR" sz="1500"/>
              <a:t>,</a:t>
            </a:r>
            <a:r>
              <a:rPr lang="ko-KR" altLang="en-US" sz="1500"/>
              <a:t> 회원탈퇴 구성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프로필 예시</a:t>
            </a: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컨트롤러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r>
              <a:rPr lang="ko-KR" altLang="en-US" sz="1500"/>
              <a:t>라우터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br>
              <a:rPr lang="ko-KR" altLang="en-US" sz="1500"/>
            </a:br>
            <a:r>
              <a:rPr lang="ko-KR" altLang="en-US" sz="1500"/>
              <a:t>서버</a:t>
            </a: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  <a:p>
            <a:pPr marL="0" lvl="0" indent="0">
              <a:buNone/>
              <a:defRPr/>
            </a:pPr>
            <a:endParaRPr lang="ko-KR" altLang="en-US" sz="1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798" y="2628788"/>
            <a:ext cx="7697274" cy="16004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1798" y="4611517"/>
            <a:ext cx="3572373" cy="3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1798" y="5316622"/>
            <a:ext cx="2743582" cy="2191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314172" y="4397175"/>
            <a:ext cx="3610479" cy="790685"/>
          </a:xfrm>
          <a:prstGeom prst="rect">
            <a:avLst/>
          </a:prstGeom>
        </p:spPr>
      </p:pic>
      <p:cxnSp>
        <p:nvCxnSpPr>
          <p:cNvPr id="9" name="화살표 8"/>
          <p:cNvCxnSpPr/>
          <p:nvPr/>
        </p:nvCxnSpPr>
        <p:spPr>
          <a:xfrm rot="16200000">
            <a:off x="5659719" y="4920573"/>
            <a:ext cx="534577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805885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관리자 생성 방법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70363" y="2599717"/>
            <a:ext cx="5925376" cy="685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7494" y="4218636"/>
            <a:ext cx="6011114" cy="98121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970363" y="1836379"/>
            <a:ext cx="2273258" cy="3619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1.mysql</a:t>
            </a:r>
            <a:r>
              <a:rPr lang="ko-KR" altLang="en-US"/>
              <a:t>에 직접 삽입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082572" y="3429000"/>
            <a:ext cx="3523226" cy="6423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어드민을 만들기 위한</a:t>
            </a:r>
            <a:r>
              <a:rPr lang="en-US" altLang="ko-KR"/>
              <a:t>js</a:t>
            </a:r>
            <a:r>
              <a:rPr lang="ko-KR" altLang="en-US"/>
              <a:t>파일을 따로 만들어 삽입</a:t>
            </a:r>
            <a:r>
              <a:rPr lang="en-US" altLang="ko-KR"/>
              <a:t>(cmd</a:t>
            </a:r>
            <a:r>
              <a:rPr lang="ko-KR" altLang="en-US"/>
              <a:t>창에 입력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8077812" y="2838429"/>
            <a:ext cx="2775566" cy="118114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관리자 계정을 따로 생성하는 이유는 보안, 유지보수, 자동화, 실수 방지 등의 이유 때문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87234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관리자 전용 미들웨어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관리자가 아니라면 접근 불가</a:t>
            </a: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2198943" y="1990007"/>
            <a:ext cx="245172" cy="36076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0751" y="2423972"/>
            <a:ext cx="7392431" cy="2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85395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오류 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201</a:t>
            </a:r>
            <a:r>
              <a:rPr lang="ko-KR" altLang="en-US"/>
              <a:t> 생성 완료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400</a:t>
            </a:r>
            <a:r>
              <a:rPr lang="ko-KR" altLang="en-US"/>
              <a:t> 요청 에러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401</a:t>
            </a:r>
            <a:r>
              <a:rPr lang="ko-KR" altLang="en-US"/>
              <a:t> 인증 필요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403</a:t>
            </a:r>
            <a:r>
              <a:rPr lang="ko-KR" altLang="en-US"/>
              <a:t>권한 부족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500</a:t>
            </a:r>
            <a:r>
              <a:rPr lang="ko-KR" altLang="en-US"/>
              <a:t> 서버 터짐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58675" y="2230716"/>
            <a:ext cx="4191585" cy="409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92339" y="2814551"/>
            <a:ext cx="7440063" cy="4096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4997" y="3429000"/>
            <a:ext cx="5096586" cy="4953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0207" y="4628760"/>
            <a:ext cx="5306165" cy="4477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205023" y="4098795"/>
            <a:ext cx="489653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11507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 프론트 코드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4728513" cy="4525963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6997290" y="1774927"/>
            <a:ext cx="3594920" cy="3662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질문이 비어있다면 반환</a:t>
            </a: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6997288" y="2604523"/>
            <a:ext cx="3410564" cy="90829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POST 요청을 보냄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요청 바디에 { question } 객체를 JSON 형식으로 전송</a:t>
            </a:r>
            <a:endParaRPr lang="ko-KR" altLang="en-US"/>
          </a:p>
        </p:txBody>
      </p:sp>
      <p:cxnSp>
        <p:nvCxnSpPr>
          <p:cNvPr id="6" name="화살표 5"/>
          <p:cNvCxnSpPr>
            <a:stCxn id="4" idx="1"/>
          </p:cNvCxnSpPr>
          <p:nvPr/>
        </p:nvCxnSpPr>
        <p:spPr>
          <a:xfrm rot="10800000">
            <a:off x="2378177" y="1559846"/>
            <a:ext cx="4619113" cy="398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화살표 6"/>
          <p:cNvCxnSpPr>
            <a:stCxn id="5" idx="1"/>
          </p:cNvCxnSpPr>
          <p:nvPr/>
        </p:nvCxnSpPr>
        <p:spPr>
          <a:xfrm rot="10800000">
            <a:off x="3258984" y="2307507"/>
            <a:ext cx="3738304" cy="7511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6997288" y="4581217"/>
            <a:ext cx="3052100" cy="6365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로딩 상태면 질문하기 버튼 막기</a:t>
            </a:r>
            <a:endParaRPr lang="ko-KR" altLang="en-US"/>
          </a:p>
        </p:txBody>
      </p:sp>
      <p:cxnSp>
        <p:nvCxnSpPr>
          <p:cNvPr id="9" name="화살표 8"/>
          <p:cNvCxnSpPr>
            <a:stCxn id="8" idx="1"/>
          </p:cNvCxnSpPr>
          <p:nvPr/>
        </p:nvCxnSpPr>
        <p:spPr>
          <a:xfrm rot="10800000" flipV="1">
            <a:off x="4027129" y="4899506"/>
            <a:ext cx="2970158" cy="3182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188840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ai</a:t>
            </a:r>
            <a:r>
              <a:rPr lang="ko-KR" altLang="en-US"/>
              <a:t> 백엔드 코드</a:t>
            </a:r>
            <a:endParaRPr lang="ko-KR" altLang="en-US"/>
          </a:p>
        </p:txBody>
      </p:sp>
      <p:pic>
        <p:nvPicPr>
          <p:cNvPr id="4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94157" y="1589957"/>
            <a:ext cx="3874165" cy="452596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874386" y="2461136"/>
            <a:ext cx="3492500" cy="3658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api</a:t>
            </a:r>
            <a:r>
              <a:rPr lang="ko-KR" altLang="en-US"/>
              <a:t> </a:t>
            </a:r>
            <a:r>
              <a:rPr lang="en-US" altLang="ko-KR"/>
              <a:t>key .env</a:t>
            </a:r>
            <a:r>
              <a:rPr lang="ko-KR" altLang="en-US"/>
              <a:t>파일에서 가져옴</a:t>
            </a:r>
            <a:endParaRPr lang="ko-KR" altLang="en-US"/>
          </a:p>
        </p:txBody>
      </p:sp>
      <p:cxnSp>
        <p:nvCxnSpPr>
          <p:cNvPr id="6" name="화살표 5"/>
          <p:cNvCxnSpPr>
            <a:stCxn id="5" idx="1"/>
          </p:cNvCxnSpPr>
          <p:nvPr/>
        </p:nvCxnSpPr>
        <p:spPr>
          <a:xfrm rot="10800000" flipV="1">
            <a:off x="3146323" y="2644078"/>
            <a:ext cx="3728063" cy="1829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가로 글상자 6"/>
          <p:cNvSpPr txBox="1"/>
          <p:nvPr/>
        </p:nvSpPr>
        <p:spPr>
          <a:xfrm>
            <a:off x="7458178" y="3679927"/>
            <a:ext cx="3256936" cy="11854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req.body.question: 클라이언트에서 보낸 질문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사용할 모델 (gpt-3.5-turbo)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7703984" y="5339120"/>
            <a:ext cx="2458064" cy="6406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GPT가 생성한 답변을 클라이언트에게 전송</a:t>
            </a:r>
            <a:endParaRPr lang="ko-KR" altLang="en-US"/>
          </a:p>
        </p:txBody>
      </p:sp>
      <p:cxnSp>
        <p:nvCxnSpPr>
          <p:cNvPr id="10" name="화살표 9"/>
          <p:cNvCxnSpPr>
            <a:stCxn id="7" idx="1"/>
          </p:cNvCxnSpPr>
          <p:nvPr/>
        </p:nvCxnSpPr>
        <p:spPr>
          <a:xfrm rot="10800000" flipV="1">
            <a:off x="2685435" y="4272651"/>
            <a:ext cx="4772742" cy="1651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화살표 10"/>
          <p:cNvCxnSpPr>
            <a:stCxn id="7" idx="1"/>
          </p:cNvCxnSpPr>
          <p:nvPr/>
        </p:nvCxnSpPr>
        <p:spPr>
          <a:xfrm rot="10800000">
            <a:off x="2152855" y="3429000"/>
            <a:ext cx="5305323" cy="843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화살표 11"/>
          <p:cNvCxnSpPr>
            <a:stCxn id="9" idx="1"/>
          </p:cNvCxnSpPr>
          <p:nvPr/>
        </p:nvCxnSpPr>
        <p:spPr>
          <a:xfrm rot="10800000">
            <a:off x="3842774" y="5093314"/>
            <a:ext cx="3861209" cy="56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가로 글상자 12"/>
          <p:cNvSpPr txBox="1"/>
          <p:nvPr/>
        </p:nvSpPr>
        <p:spPr>
          <a:xfrm>
            <a:off x="6874386" y="1589957"/>
            <a:ext cx="3103308" cy="6369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최신 </a:t>
            </a:r>
            <a:r>
              <a:rPr lang="en-US" altLang="ko-KR"/>
              <a:t>sdk</a:t>
            </a:r>
            <a:r>
              <a:rPr lang="ko-KR" altLang="en-US"/>
              <a:t>방식</a:t>
            </a:r>
            <a:br>
              <a:rPr lang="ko-KR" altLang="en-US"/>
            </a:br>
            <a:r>
              <a:rPr lang="en-US" altLang="ko-KR"/>
              <a:t>axios</a:t>
            </a:r>
            <a:r>
              <a:rPr lang="ko-KR" altLang="en-US"/>
              <a:t>를 사용하면 에러가 많음</a:t>
            </a:r>
            <a:endParaRPr lang="ko-KR" altLang="en-US"/>
          </a:p>
        </p:txBody>
      </p:sp>
      <p:cxnSp>
        <p:nvCxnSpPr>
          <p:cNvPr id="14" name="화살표 13"/>
          <p:cNvCxnSpPr>
            <a:stCxn id="13" idx="1"/>
          </p:cNvCxnSpPr>
          <p:nvPr/>
        </p:nvCxnSpPr>
        <p:spPr>
          <a:xfrm rot="10800000" flipV="1">
            <a:off x="3842774" y="1908475"/>
            <a:ext cx="3031611" cy="44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4207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>
                <a:hlinkClick r:id="rId2"/>
              </a:rPr>
              <a:t>https://tipbox.co.kr/node-js-%EC%84%A4%EC%B9%98-%EB%B0%A9%EB%B2%95/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3"/>
              </a:rPr>
              <a:t>https://m.blog.naver.com/thomasworld/223661500899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>
              <a:hlinkClick r:id="rId4" tooltip="white63ser.tistory.com/16"/>
            </a:endParaRPr>
          </a:p>
          <a:p>
            <a:pPr marL="0" lvl="0" indent="0">
              <a:buNone/>
              <a:defRPr/>
            </a:pPr>
            <a:r>
              <a:rPr lang="en-US" altLang="ko-KR">
                <a:hlinkClick r:id="rId4" tooltip="white63ser.tistory.com/16"/>
              </a:rPr>
              <a:t>white63ser.tistory.com/16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챗 </a:t>
            </a:r>
            <a:r>
              <a:rPr lang="en-US" altLang="ko-KR"/>
              <a:t>gpt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156660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91651"/>
            <a:ext cx="10972798" cy="5734511"/>
          </a:xfrm>
        </p:spPr>
        <p:txBody>
          <a:bodyPr/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r>
              <a:rPr lang="ko-KR" altLang="en-US"/>
              <a:t>감사합니다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7206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71168"/>
            <a:ext cx="10972798" cy="5754995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작업할 폴더 생성 및 그 안에 리액트 파일 생성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백엔드를 작업할 파일도 생성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489" y="3429000"/>
            <a:ext cx="6858956" cy="1238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2489" y="1125772"/>
            <a:ext cx="7130881" cy="9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197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r>
              <a:rPr lang="en-US" altLang="ko-KR"/>
              <a:t>(</a:t>
            </a:r>
            <a:r>
              <a:rPr lang="ko-KR" altLang="en-US"/>
              <a:t>프론트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72439" y="3603113"/>
            <a:ext cx="5744376" cy="543985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1472439" y="2942507"/>
            <a:ext cx="8685163" cy="6369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http통신을 위한 axios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페이지 전환과 url기반 컴포넌트 렌더링을 위한 </a:t>
            </a:r>
            <a:r>
              <a:rPr lang="en-US" altLang="ko-KR"/>
              <a:t>react-router-dom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1472439" y="4601702"/>
            <a:ext cx="6124678" cy="3642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@latest</a:t>
            </a:r>
            <a:r>
              <a:rPr lang="ko-KR" altLang="en-US"/>
              <a:t>를 쓰는 이유는 최신 버전 사용을 위해서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2063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전체 프론트 구조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88909" y="1651411"/>
            <a:ext cx="2634016" cy="452596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902813" y="2502103"/>
            <a:ext cx="2980404" cy="28299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 api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간단한 </a:t>
            </a:r>
            <a:r>
              <a:rPr lang="en-US" altLang="ko-KR"/>
              <a:t>api</a:t>
            </a:r>
            <a:r>
              <a:rPr lang="ko-KR" altLang="en-US"/>
              <a:t> 작성을 위해 필요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components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재사용 가능한 </a:t>
            </a:r>
            <a:r>
              <a:rPr lang="en-US" altLang="ko-KR"/>
              <a:t>ui</a:t>
            </a:r>
            <a:r>
              <a:rPr lang="ko-KR" altLang="en-US"/>
              <a:t>들</a:t>
            </a:r>
            <a:r>
              <a:rPr lang="en-US" altLang="ko-KR"/>
              <a:t>(</a:t>
            </a:r>
            <a:r>
              <a:rPr lang="ko-KR" altLang="en-US"/>
              <a:t>모달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context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비즈니스 로직 관리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pages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라우팅 되는 페이지들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styles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각 컴포넌들을 스타일 정의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5910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axios api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1517855" y="1417638"/>
            <a:ext cx="9391854" cy="3616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axios는 브라우저와 Node.js에서 HTTP 요청을 보낼 수 있게 해주는 js 라이브러리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4872" y="2113427"/>
            <a:ext cx="5420482" cy="2876951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878096" y="2348475"/>
            <a:ext cx="3144276" cy="4202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baseURL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요청 </a:t>
            </a:r>
            <a:r>
              <a:rPr lang="en-US" altLang="ko-KR"/>
              <a:t>url</a:t>
            </a:r>
            <a:r>
              <a:rPr lang="ko-KR" altLang="en-US"/>
              <a:t>앞에 자동으로 기본 주소를 생성하게 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headers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요청에 기본으로 붙는 </a:t>
            </a:r>
            <a:r>
              <a:rPr lang="en-US" altLang="ko-KR"/>
              <a:t>HTTP</a:t>
            </a:r>
            <a:r>
              <a:rPr lang="ko-KR" altLang="en-US"/>
              <a:t>헤더를 서정</a:t>
            </a:r>
            <a:r>
              <a:rPr lang="en-US" altLang="ko-KR"/>
              <a:t>(</a:t>
            </a:r>
            <a:r>
              <a:rPr lang="ko-KR" altLang="en-US"/>
              <a:t>서버에</a:t>
            </a:r>
            <a:r>
              <a:rPr lang="en-US" altLang="ko-KR"/>
              <a:t>JSON</a:t>
            </a:r>
            <a:r>
              <a:rPr lang="ko-KR" altLang="en-US"/>
              <a:t>형태로 데이터를 보냄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interceptors.request.use()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서버로 요청을 보내기 전에</a:t>
            </a:r>
            <a:br>
              <a:rPr lang="ko-KR" altLang="en-US"/>
            </a:br>
            <a:r>
              <a:rPr lang="ko-KR" altLang="en-US"/>
              <a:t>로컬스토리지에 토큰을 확인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존재한다면 토큰 문자열 자체를 요청헤더에 실어서 서버로 보냄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9670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p>
            <a:pPr lvl="0">
              <a:defRPr/>
            </a:pPr>
            <a:r>
              <a:rPr lang="en-US" altLang="ko-KR"/>
              <a:t>axios</a:t>
            </a:r>
            <a:r>
              <a:rPr lang="ko-KR" altLang="en-US"/>
              <a:t> 디렉토리를 만들었을 때와 안 만들었을 때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504551" y="3172523"/>
            <a:ext cx="4963217" cy="21243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9907" y="3863182"/>
            <a:ext cx="3096057" cy="74305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1978741" y="2307507"/>
            <a:ext cx="3820242" cy="3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</a:t>
            </a:r>
            <a:r>
              <a:rPr lang="ko-KR" altLang="en-US"/>
              <a:t>디렉토리를 안 만들었을 때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111448" y="2810573"/>
            <a:ext cx="3154516" cy="3619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 </a:t>
            </a:r>
            <a:r>
              <a:rPr lang="ko-KR" altLang="en-US"/>
              <a:t>디렉토리를 만들었을 때</a:t>
            </a: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3346039" y="1703233"/>
            <a:ext cx="4905887" cy="3603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"사용자 정보"를 가져오는 동작에 대한 예시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2242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프론트의 전체 흐름 예시</a:t>
            </a:r>
            <a:r>
              <a:rPr lang="en-US" altLang="ko-KR"/>
              <a:t>(</a:t>
            </a:r>
            <a:r>
              <a:rPr lang="ko-KR" altLang="en-US"/>
              <a:t>로그인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571525" y="1781678"/>
            <a:ext cx="5524475" cy="452596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1525" y="1417638"/>
            <a:ext cx="5373739" cy="364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/Context/AuthContext(</a:t>
            </a:r>
            <a:r>
              <a:rPr lang="ko-KR" altLang="en-US"/>
              <a:t>로그인</a:t>
            </a:r>
            <a:r>
              <a:rPr lang="en-US" altLang="ko-KR"/>
              <a:t>,</a:t>
            </a:r>
            <a:r>
              <a:rPr lang="ko-KR" altLang="en-US"/>
              <a:t>회원가입</a:t>
            </a:r>
            <a:r>
              <a:rPr lang="en-US" altLang="ko-KR"/>
              <a:t>,</a:t>
            </a:r>
            <a:r>
              <a:rPr lang="ko-KR" altLang="en-US"/>
              <a:t>로그아웃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7089466" y="1945660"/>
            <a:ext cx="2898470" cy="6432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axios api</a:t>
            </a:r>
            <a:r>
              <a:rPr lang="ko-KR" altLang="en-US"/>
              <a:t>와 코드 작성에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필요한 훅들을 가져옴</a:t>
            </a:r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6096000" y="2082185"/>
            <a:ext cx="850080" cy="36700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7411742" y="2839741"/>
            <a:ext cx="3148092" cy="9016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AuthContext라는 이름의 컨텍스트(Context) 를 생성</a:t>
            </a:r>
            <a:br>
              <a:rPr lang="ko-KR" altLang="en-US"/>
            </a:br>
            <a:r>
              <a:rPr lang="ko-KR" altLang="en-US"/>
              <a:t>상태와 함수 공유 가능</a:t>
            </a:r>
            <a:endParaRPr lang="ko-KR" altLang="en-US"/>
          </a:p>
        </p:txBody>
      </p:sp>
      <p:cxnSp>
        <p:nvCxnSpPr>
          <p:cNvPr id="10" name="화살표 9"/>
          <p:cNvCxnSpPr/>
          <p:nvPr/>
        </p:nvCxnSpPr>
        <p:spPr>
          <a:xfrm rot="10800000">
            <a:off x="3634030" y="2839741"/>
            <a:ext cx="3777713" cy="58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가로 글상자 10"/>
          <p:cNvSpPr txBox="1"/>
          <p:nvPr/>
        </p:nvSpPr>
        <p:spPr>
          <a:xfrm>
            <a:off x="7411742" y="4607965"/>
            <a:ext cx="2540000" cy="6397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서버에 </a:t>
            </a:r>
            <a:r>
              <a:rPr lang="en-US" altLang="ko-KR"/>
              <a:t>username</a:t>
            </a:r>
            <a:r>
              <a:rPr lang="ko-KR" altLang="en-US"/>
              <a:t>과 </a:t>
            </a:r>
            <a:r>
              <a:rPr lang="en-US" altLang="ko-KR"/>
              <a:t>password</a:t>
            </a:r>
            <a:r>
              <a:rPr lang="ko-KR" altLang="en-US"/>
              <a:t> 요청</a:t>
            </a: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7411742" y="5482507"/>
            <a:ext cx="3148092" cy="3631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로컬 스토리지에 저장</a:t>
            </a: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7411742" y="4044659"/>
            <a:ext cx="2099596" cy="3636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로딩 시작</a:t>
            </a:r>
            <a:endParaRPr lang="ko-KR" altLang="en-US"/>
          </a:p>
        </p:txBody>
      </p:sp>
      <p:cxnSp>
        <p:nvCxnSpPr>
          <p:cNvPr id="14" name="화살표 13"/>
          <p:cNvCxnSpPr>
            <a:stCxn id="13" idx="1"/>
          </p:cNvCxnSpPr>
          <p:nvPr/>
        </p:nvCxnSpPr>
        <p:spPr>
          <a:xfrm rot="10800000">
            <a:off x="2224548" y="3935975"/>
            <a:ext cx="5187193" cy="2904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/>
          <p:nvPr/>
        </p:nvCxnSpPr>
        <p:spPr>
          <a:xfrm rot="10800000">
            <a:off x="3508669" y="4408290"/>
            <a:ext cx="3777713" cy="58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/>
          <p:nvPr/>
        </p:nvCxnSpPr>
        <p:spPr>
          <a:xfrm rot="10800000">
            <a:off x="3786430" y="5074807"/>
            <a:ext cx="3777713" cy="58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7765435" y="6025331"/>
            <a:ext cx="3072581" cy="36403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오류 발생 시 실행</a:t>
            </a:r>
            <a:endParaRPr lang="ko-KR" altLang="en-US"/>
          </a:p>
        </p:txBody>
      </p:sp>
      <p:cxnSp>
        <p:nvCxnSpPr>
          <p:cNvPr id="18" name="화살표 17"/>
          <p:cNvCxnSpPr/>
          <p:nvPr/>
        </p:nvCxnSpPr>
        <p:spPr>
          <a:xfrm rot="10800000">
            <a:off x="2613742" y="5664066"/>
            <a:ext cx="5151693" cy="5892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6403258" y="3741420"/>
            <a:ext cx="2135443" cy="3619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상태 변수 선언</a:t>
            </a:r>
            <a:endParaRPr lang="ko-KR" altLang="en-US"/>
          </a:p>
        </p:txBody>
      </p:sp>
      <p:cxnSp>
        <p:nvCxnSpPr>
          <p:cNvPr id="20" name="화살표 19"/>
          <p:cNvCxnSpPr/>
          <p:nvPr/>
        </p:nvCxnSpPr>
        <p:spPr>
          <a:xfrm rot="10800000">
            <a:off x="3996403" y="3429000"/>
            <a:ext cx="2524637" cy="4508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2767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723</ep:Words>
  <ep:PresentationFormat>화면 슬라이드 쇼(4:3)</ep:PresentationFormat>
  <ep:Paragraphs>273</ep:Paragraphs>
  <ep:Slides>37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한컴오피스</vt:lpstr>
      <vt:lpstr>웹게시판 사이트 실습 가이드</vt:lpstr>
      <vt:lpstr>node js와 vscode 설치</vt:lpstr>
      <vt:lpstr>기능</vt:lpstr>
      <vt:lpstr>슬라이드 4</vt:lpstr>
      <vt:lpstr>초기 패키지 설치(프론트)</vt:lpstr>
      <vt:lpstr>전체 프론트 구조</vt:lpstr>
      <vt:lpstr>axios api</vt:lpstr>
      <vt:lpstr>axios 디렉토리를 만들었을 때와 안 만들었을 때</vt:lpstr>
      <vt:lpstr>프론트의 전체 흐름 예시(로그인)</vt:lpstr>
      <vt:lpstr>슬라이드 10</vt:lpstr>
      <vt:lpstr>/components/LoginModal</vt:lpstr>
      <vt:lpstr>슬라이드 12</vt:lpstr>
      <vt:lpstr>pages/WriteForm</vt:lpstr>
      <vt:lpstr>app.js</vt:lpstr>
      <vt:lpstr>슬라이드 15</vt:lpstr>
      <vt:lpstr>mysql 설치 및 데이터베이스 스키마 정의</vt:lpstr>
      <vt:lpstr>슬라이드 17</vt:lpstr>
      <vt:lpstr>슬라이드 18</vt:lpstr>
      <vt:lpstr>슬라이드 19</vt:lpstr>
      <vt:lpstr>슬라이드 20</vt:lpstr>
      <vt:lpstr>초기 패키지 설치(백엔드)</vt:lpstr>
      <vt:lpstr>명령어들 설명(패키지)</vt:lpstr>
      <vt:lpstr>.env 파일 설정</vt:lpstr>
      <vt:lpstr>슬라이드 24</vt:lpstr>
      <vt:lpstr>db 연결 및 .env파일 생성</vt:lpstr>
      <vt:lpstr>백엔드 전체 구조</vt:lpstr>
      <vt:lpstr>슬라이드 27</vt:lpstr>
      <vt:lpstr>슬라이드 28</vt:lpstr>
      <vt:lpstr>JWT</vt:lpstr>
      <vt:lpstr>auth기능 구현 예시</vt:lpstr>
      <vt:lpstr>관리자 생성 방법</vt:lpstr>
      <vt:lpstr>관리자 전용 미들웨어</vt:lpstr>
      <vt:lpstr>오류 코드</vt:lpstr>
      <vt:lpstr>ai 프론트 코드</vt:lpstr>
      <vt:lpstr>ai 백엔드 코드</vt:lpstr>
      <vt:lpstr>출처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2025-05-28T09:26:23.695</dcterms:created>
  <dc:creator>User</dc:creator>
  <cp:lastModifiedBy>User</cp:lastModifiedBy>
  <dcterms:modified xsi:type="dcterms:W3CDTF">2025-05-28T11:26:11.470</dcterms:modified>
  <cp:revision>18</cp:revision>
  <dc:title>웹게시판 사이트 실습 가이드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