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46"/>
  </p:notesMasterIdLst>
  <p:handoutMasterIdLst>
    <p:handoutMasterId r:id="rId47"/>
  </p:handoutMasterIdLst>
  <p:sldIdLst>
    <p:sldId id="410" r:id="rId5"/>
    <p:sldId id="411" r:id="rId6"/>
    <p:sldId id="412" r:id="rId7"/>
    <p:sldId id="413" r:id="rId8"/>
    <p:sldId id="414" r:id="rId9"/>
    <p:sldId id="416" r:id="rId10"/>
    <p:sldId id="415" r:id="rId11"/>
    <p:sldId id="417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428" r:id="rId23"/>
    <p:sldId id="429" r:id="rId24"/>
    <p:sldId id="430" r:id="rId25"/>
    <p:sldId id="431" r:id="rId26"/>
    <p:sldId id="432" r:id="rId27"/>
    <p:sldId id="433" r:id="rId28"/>
    <p:sldId id="434" r:id="rId29"/>
    <p:sldId id="435" r:id="rId30"/>
    <p:sldId id="436" r:id="rId31"/>
    <p:sldId id="437" r:id="rId32"/>
    <p:sldId id="438" r:id="rId33"/>
    <p:sldId id="439" r:id="rId34"/>
    <p:sldId id="440" r:id="rId35"/>
    <p:sldId id="441" r:id="rId36"/>
    <p:sldId id="442" r:id="rId37"/>
    <p:sldId id="443" r:id="rId38"/>
    <p:sldId id="444" r:id="rId39"/>
    <p:sldId id="445" r:id="rId40"/>
    <p:sldId id="446" r:id="rId41"/>
    <p:sldId id="447" r:id="rId42"/>
    <p:sldId id="448" r:id="rId43"/>
    <p:sldId id="449" r:id="rId44"/>
    <p:sldId id="39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teonbg/cplusMay24.git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A911-224A-3288-615C-39B686BE8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 on Class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2A4F736-458C-4648-6607-031CDCB193E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Class </a:t>
            </a:r>
          </a:p>
          <a:p>
            <a:pPr lvl="1"/>
            <a:r>
              <a:rPr lang="en-US" dirty="0"/>
              <a:t>Variables   (content)</a:t>
            </a:r>
          </a:p>
          <a:p>
            <a:pPr lvl="1"/>
            <a:r>
              <a:rPr lang="en-US" dirty="0"/>
              <a:t>Functions  ( operations)</a:t>
            </a:r>
          </a:p>
          <a:p>
            <a:pPr lvl="1"/>
            <a:r>
              <a:rPr lang="en-US" dirty="0"/>
              <a:t>Remember data type mean content + operations.</a:t>
            </a:r>
          </a:p>
          <a:p>
            <a:r>
              <a:rPr lang="en-US" dirty="0"/>
              <a:t>We created a class means </a:t>
            </a:r>
          </a:p>
          <a:p>
            <a:pPr lvl="1"/>
            <a:r>
              <a:rPr lang="en-US" dirty="0"/>
              <a:t>We created a data type.</a:t>
            </a:r>
          </a:p>
          <a:p>
            <a:r>
              <a:rPr lang="en-US" dirty="0"/>
              <a:t>Once we have a data type</a:t>
            </a:r>
          </a:p>
          <a:p>
            <a:pPr lvl="1"/>
            <a:r>
              <a:rPr lang="en-US" dirty="0"/>
              <a:t>Create a variable of the data type , typically in class it means we create the object of the class.</a:t>
            </a:r>
          </a:p>
        </p:txBody>
      </p:sp>
    </p:spTree>
    <p:extLst>
      <p:ext uri="{BB962C8B-B14F-4D97-AF65-F5344CB8AC3E}">
        <p14:creationId xmlns:p14="http://schemas.microsoft.com/office/powerpoint/2010/main" val="2378441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44E1-C21B-3246-EFA9-D86058AB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 on class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CFE487E-25E5-E976-6B58-8DCC0656D1A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Scope  specifiers in the class</a:t>
            </a:r>
          </a:p>
          <a:p>
            <a:pPr lvl="1"/>
            <a:r>
              <a:rPr lang="en-US" dirty="0"/>
              <a:t>Private</a:t>
            </a:r>
          </a:p>
          <a:p>
            <a:pPr lvl="2"/>
            <a:r>
              <a:rPr lang="en-US" dirty="0"/>
              <a:t>Typically, variables will be present so that we cannot access them directly</a:t>
            </a:r>
          </a:p>
          <a:p>
            <a:pPr lvl="1"/>
            <a:r>
              <a:rPr lang="en-US" dirty="0"/>
              <a:t>Public</a:t>
            </a:r>
          </a:p>
          <a:p>
            <a:pPr lvl="2"/>
            <a:r>
              <a:rPr lang="en-US" dirty="0"/>
              <a:t>Typically, functions are present  which will access the private variables.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Approach </a:t>
            </a:r>
          </a:p>
          <a:p>
            <a:pPr lvl="2"/>
            <a:r>
              <a:rPr lang="en-US" dirty="0"/>
              <a:t>Reach the variables thru the functions so that we don’t put junk into the variables.</a:t>
            </a:r>
          </a:p>
          <a:p>
            <a:pPr lvl="2"/>
            <a:endParaRPr lang="en-US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Look at a03classexample.cpp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06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BDA3-7A77-24A1-3F00-5E4BB7E83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E8F630A-ED02-9AA1-336B-F7673CADB95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Basic unit of execution </a:t>
            </a:r>
          </a:p>
          <a:p>
            <a:r>
              <a:rPr lang="en-US" dirty="0"/>
              <a:t>Defining of function</a:t>
            </a:r>
          </a:p>
          <a:p>
            <a:pPr lvl="1"/>
            <a:r>
              <a:rPr lang="en-US" dirty="0"/>
              <a:t>Inside a class</a:t>
            </a:r>
          </a:p>
          <a:p>
            <a:pPr lvl="1"/>
            <a:r>
              <a:rPr lang="en-US" dirty="0"/>
              <a:t>Outside a class</a:t>
            </a:r>
          </a:p>
          <a:p>
            <a:r>
              <a:rPr lang="en-US" dirty="0"/>
              <a:t>Calling of function</a:t>
            </a:r>
          </a:p>
          <a:p>
            <a:pPr lvl="1"/>
            <a:r>
              <a:rPr lang="en-US" dirty="0"/>
              <a:t>Always done inside a function</a:t>
            </a:r>
          </a:p>
          <a:p>
            <a:r>
              <a:rPr lang="en-US" dirty="0"/>
              <a:t>Function assignment</a:t>
            </a:r>
          </a:p>
          <a:p>
            <a:pPr lvl="1"/>
            <a:r>
              <a:rPr lang="en-US" dirty="0"/>
              <a:t>Using function like a variable, is not equivalent to calling of function.</a:t>
            </a:r>
          </a:p>
        </p:txBody>
      </p:sp>
    </p:spTree>
    <p:extLst>
      <p:ext uri="{BB962C8B-B14F-4D97-AF65-F5344CB8AC3E}">
        <p14:creationId xmlns:p14="http://schemas.microsoft.com/office/powerpoint/2010/main" val="4181887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365F-0C16-C438-D689-A5A15082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1BCE371-775E-3CE8-3961-987AD244B7C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Function definition</a:t>
            </a:r>
          </a:p>
          <a:p>
            <a:pPr lvl="1"/>
            <a:r>
              <a:rPr lang="en-US" dirty="0"/>
              <a:t>Think who is going to call it.</a:t>
            </a:r>
          </a:p>
          <a:p>
            <a:pPr lvl="2"/>
            <a:r>
              <a:rPr lang="en-US" dirty="0"/>
              <a:t>It could be person</a:t>
            </a:r>
          </a:p>
          <a:p>
            <a:pPr lvl="2"/>
            <a:r>
              <a:rPr lang="en-US" dirty="0"/>
              <a:t>It could be system, example main function is not called by person, it is called by system..</a:t>
            </a:r>
          </a:p>
          <a:p>
            <a:pPr lvl="1"/>
            <a:r>
              <a:rPr lang="en-US" dirty="0"/>
              <a:t>Focus on input what does it mean</a:t>
            </a:r>
          </a:p>
          <a:p>
            <a:pPr lvl="1"/>
            <a:r>
              <a:rPr lang="en-US" dirty="0"/>
              <a:t>Focus on output what does it do</a:t>
            </a:r>
          </a:p>
          <a:p>
            <a:pPr lvl="1"/>
            <a:r>
              <a:rPr lang="en-US" dirty="0"/>
              <a:t>How does caller come to know</a:t>
            </a:r>
          </a:p>
          <a:p>
            <a:pPr lvl="2"/>
            <a:r>
              <a:rPr lang="en-US" dirty="0"/>
              <a:t>Function succeeded or function failed.</a:t>
            </a:r>
          </a:p>
          <a:p>
            <a:pPr lvl="2"/>
            <a:r>
              <a:rPr lang="en-US" dirty="0"/>
              <a:t>Key part  of good design eventually.</a:t>
            </a:r>
          </a:p>
        </p:txBody>
      </p:sp>
    </p:spTree>
    <p:extLst>
      <p:ext uri="{BB962C8B-B14F-4D97-AF65-F5344CB8AC3E}">
        <p14:creationId xmlns:p14="http://schemas.microsoft.com/office/powerpoint/2010/main" val="4190138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E1612-6546-7BB9-2CFF-2B0AD43C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BE6738BD-B8F9-0DE2-83D6-825148FFC8F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Calling of function</a:t>
            </a:r>
          </a:p>
          <a:p>
            <a:pPr lvl="1"/>
            <a:r>
              <a:rPr lang="en-US" dirty="0"/>
              <a:t>Open documentation and understand the function in terms of</a:t>
            </a:r>
          </a:p>
          <a:p>
            <a:pPr lvl="2"/>
            <a:r>
              <a:rPr lang="en-US" dirty="0"/>
              <a:t>What it does</a:t>
            </a:r>
          </a:p>
          <a:p>
            <a:pPr lvl="2"/>
            <a:r>
              <a:rPr lang="en-US" dirty="0"/>
              <a:t>What does input indicate</a:t>
            </a:r>
          </a:p>
          <a:p>
            <a:pPr lvl="2"/>
            <a:r>
              <a:rPr lang="en-US" dirty="0"/>
              <a:t>What does it return</a:t>
            </a:r>
          </a:p>
          <a:p>
            <a:pPr lvl="2"/>
            <a:r>
              <a:rPr lang="en-US" dirty="0"/>
              <a:t>How do you know failure or success.</a:t>
            </a:r>
          </a:p>
          <a:p>
            <a:pPr lvl="2"/>
            <a:r>
              <a:rPr lang="en-US" dirty="0"/>
              <a:t>We don’t need to know how the function does its job but what it does we should know.</a:t>
            </a:r>
          </a:p>
        </p:txBody>
      </p:sp>
    </p:spTree>
    <p:extLst>
      <p:ext uri="{BB962C8B-B14F-4D97-AF65-F5344CB8AC3E}">
        <p14:creationId xmlns:p14="http://schemas.microsoft.com/office/powerpoint/2010/main" val="2906992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6D33-4005-3287-2CE4-CA4A58C2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D0561A26-B466-5936-A356-FBB84AA4E305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Multiple functions with same name but input arguments must change</a:t>
            </a:r>
          </a:p>
          <a:p>
            <a:r>
              <a:rPr lang="en-US" dirty="0"/>
              <a:t>If we create ambiguity, then compiler will let us know we should resolve.</a:t>
            </a:r>
          </a:p>
          <a:p>
            <a:pPr lvl="1"/>
            <a:r>
              <a:rPr lang="en-US" dirty="0"/>
              <a:t>Look at a04overloading.cpp</a:t>
            </a:r>
          </a:p>
        </p:txBody>
      </p:sp>
    </p:spTree>
    <p:extLst>
      <p:ext uri="{BB962C8B-B14F-4D97-AF65-F5344CB8AC3E}">
        <p14:creationId xmlns:p14="http://schemas.microsoft.com/office/powerpoint/2010/main" val="23565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3AC3-2109-890B-F3D8-B66E3295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4BDE7FE-98C6-028A-0FE3-D5758CC54CB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Function input arguments is given a default value.</a:t>
            </a:r>
          </a:p>
          <a:p>
            <a:r>
              <a:rPr lang="en-US" dirty="0"/>
              <a:t>During function call, if input argument is given, that value is taken</a:t>
            </a:r>
          </a:p>
          <a:p>
            <a:r>
              <a:rPr lang="en-US" dirty="0"/>
              <a:t>If input argument is not given , default value is assumed.</a:t>
            </a:r>
          </a:p>
          <a:p>
            <a:r>
              <a:rPr lang="en-US" dirty="0"/>
              <a:t>Ensure no ambiguity when used with overloading , </a:t>
            </a:r>
          </a:p>
          <a:p>
            <a:r>
              <a:rPr lang="en-US" dirty="0"/>
              <a:t>look at a19defaultargument.cpp file</a:t>
            </a:r>
          </a:p>
        </p:txBody>
      </p:sp>
    </p:spTree>
    <p:extLst>
      <p:ext uri="{BB962C8B-B14F-4D97-AF65-F5344CB8AC3E}">
        <p14:creationId xmlns:p14="http://schemas.microsoft.com/office/powerpoint/2010/main" val="4268749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C27DE-D5BD-CD78-3309-F3A6AB5B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c++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509B159-E570-CF1F-3C46-AB5B33A42531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Basic data types int, float available.</a:t>
            </a:r>
          </a:p>
          <a:p>
            <a:r>
              <a:rPr lang="en-US" dirty="0"/>
              <a:t>Data type can be inferred by the compiler auto.</a:t>
            </a:r>
          </a:p>
          <a:p>
            <a:r>
              <a:rPr lang="en-US" dirty="0"/>
              <a:t>Class types inbuilt and programmer created ones exist.</a:t>
            </a:r>
          </a:p>
          <a:p>
            <a:r>
              <a:rPr lang="en-US" dirty="0"/>
              <a:t>Variables categories can be</a:t>
            </a:r>
          </a:p>
          <a:p>
            <a:pPr lvl="1"/>
            <a:r>
              <a:rPr lang="en-US" dirty="0"/>
              <a:t>Non pointer, non reference types</a:t>
            </a:r>
          </a:p>
          <a:p>
            <a:pPr lvl="1"/>
            <a:r>
              <a:rPr lang="en-US" dirty="0"/>
              <a:t>Pointer type variables</a:t>
            </a:r>
          </a:p>
          <a:p>
            <a:pPr lvl="1"/>
            <a:r>
              <a:rPr lang="en-US" dirty="0"/>
              <a:t>Reference type variables.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691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6714-CE6C-6A0D-2C30-E222C887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pointer type, non reference type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92C580C9-1E82-ECAB-F7EE-E458DDE5690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X i;</a:t>
            </a:r>
          </a:p>
          <a:p>
            <a:r>
              <a:rPr lang="en-US" dirty="0"/>
              <a:t>Here x is the data type and  i is the variable name.</a:t>
            </a:r>
          </a:p>
          <a:p>
            <a:r>
              <a:rPr lang="en-US" dirty="0"/>
              <a:t>Example	</a:t>
            </a:r>
          </a:p>
          <a:p>
            <a:pPr lvl="1"/>
            <a:r>
              <a:rPr lang="en-US" dirty="0"/>
              <a:t>Int I</a:t>
            </a:r>
          </a:p>
          <a:p>
            <a:pPr lvl="1"/>
            <a:r>
              <a:rPr lang="en-US" dirty="0"/>
              <a:t>Bool x</a:t>
            </a:r>
          </a:p>
          <a:p>
            <a:pPr lvl="1"/>
            <a:r>
              <a:rPr lang="en-US" dirty="0" err="1"/>
              <a:t>MedicalDevice</a:t>
            </a:r>
            <a:r>
              <a:rPr lang="en-US" dirty="0"/>
              <a:t> device;</a:t>
            </a:r>
          </a:p>
          <a:p>
            <a:r>
              <a:rPr lang="en-US" dirty="0"/>
              <a:t>We pass it to a function or return from the function usually a copy is created.</a:t>
            </a:r>
          </a:p>
        </p:txBody>
      </p:sp>
    </p:spTree>
    <p:extLst>
      <p:ext uri="{BB962C8B-B14F-4D97-AF65-F5344CB8AC3E}">
        <p14:creationId xmlns:p14="http://schemas.microsoft.com/office/powerpoint/2010/main" val="1149408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DCD1-29E7-C6C5-9485-CE1407E8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type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50A98EC-75CA-EF25-0658-308C2FCE598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X* y , Here *indicates it is a pointer and X is  the data type and y is name of the variable.</a:t>
            </a:r>
          </a:p>
          <a:p>
            <a:r>
              <a:rPr lang="en-US" dirty="0"/>
              <a:t>key things</a:t>
            </a:r>
          </a:p>
          <a:p>
            <a:pPr lvl="1"/>
            <a:r>
              <a:rPr lang="en-US" dirty="0"/>
              <a:t>Creation of pointer.</a:t>
            </a:r>
          </a:p>
          <a:p>
            <a:pPr lvl="1"/>
            <a:r>
              <a:rPr lang="en-US" dirty="0"/>
              <a:t>The pointer will point to some variable.</a:t>
            </a:r>
          </a:p>
          <a:p>
            <a:pPr lvl="1"/>
            <a:r>
              <a:rPr lang="en-US" dirty="0"/>
              <a:t>Operate the pointer</a:t>
            </a:r>
          </a:p>
          <a:p>
            <a:pPr lvl="2"/>
            <a:r>
              <a:rPr lang="en-US" dirty="0"/>
              <a:t>Are we operating on the pointer</a:t>
            </a:r>
          </a:p>
          <a:p>
            <a:pPr lvl="2"/>
            <a:r>
              <a:rPr lang="en-US" dirty="0"/>
              <a:t>Are we operating on what the pointer points to.  </a:t>
            </a:r>
          </a:p>
        </p:txBody>
      </p:sp>
    </p:spTree>
    <p:extLst>
      <p:ext uri="{BB962C8B-B14F-4D97-AF65-F5344CB8AC3E}">
        <p14:creationId xmlns:p14="http://schemas.microsoft.com/office/powerpoint/2010/main" val="379537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AD1D-4C43-AE39-324D-5A5649D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86316C78-7F58-65DC-DF89-DB7806E0DA01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Ability to talk with os directly</a:t>
            </a:r>
          </a:p>
          <a:p>
            <a:r>
              <a:rPr lang="en-US" dirty="0"/>
              <a:t>Support from various companies, most important open source</a:t>
            </a:r>
          </a:p>
          <a:p>
            <a:r>
              <a:rPr lang="en-US" dirty="0"/>
              <a:t>Compatible with C .</a:t>
            </a:r>
          </a:p>
        </p:txBody>
      </p:sp>
    </p:spTree>
    <p:extLst>
      <p:ext uri="{BB962C8B-B14F-4D97-AF65-F5344CB8AC3E}">
        <p14:creationId xmlns:p14="http://schemas.microsoft.com/office/powerpoint/2010/main" val="3133059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B155-4B42-0952-95B5-85C9022E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need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7F232E2-D104-990F-D600-3C9A53EA860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To avoid making copies of variable.</a:t>
            </a:r>
          </a:p>
          <a:p>
            <a:r>
              <a:rPr lang="en-US" dirty="0"/>
              <a:t>Dynamic allocation</a:t>
            </a:r>
          </a:p>
          <a:p>
            <a:pPr lvl="1"/>
            <a:r>
              <a:rPr lang="en-US" dirty="0"/>
              <a:t>Programmer decides at runtime to allocate memory (Heap usage)</a:t>
            </a:r>
          </a:p>
          <a:p>
            <a:pPr lvl="1"/>
            <a:r>
              <a:rPr lang="en-US" dirty="0"/>
              <a:t>Look at a05passbypointer.cpp</a:t>
            </a:r>
          </a:p>
          <a:p>
            <a:pPr lvl="1"/>
            <a:r>
              <a:rPr lang="en-US" dirty="0"/>
              <a:t>Typically, pointer creation and operation done by person X and assignment done by person Y.</a:t>
            </a:r>
          </a:p>
          <a:p>
            <a:r>
              <a:rPr lang="en-US" dirty="0"/>
              <a:t>In C++ we use pointers most of times only for dynamic allocation.</a:t>
            </a:r>
          </a:p>
        </p:txBody>
      </p:sp>
    </p:spTree>
    <p:extLst>
      <p:ext uri="{BB962C8B-B14F-4D97-AF65-F5344CB8AC3E}">
        <p14:creationId xmlns:p14="http://schemas.microsoft.com/office/powerpoint/2010/main" val="1643583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8026-2250-AAFF-D267-EBCF86765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D74E24C-CB45-352B-9ADE-F8D7D6CCDCD5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X&amp; y  here &amp; indicates reference X indicates data type , y is the variable name.</a:t>
            </a:r>
          </a:p>
          <a:p>
            <a:pPr lvl="1"/>
            <a:r>
              <a:rPr lang="en-US" dirty="0"/>
              <a:t>Used to create alias for a variable.</a:t>
            </a:r>
          </a:p>
          <a:p>
            <a:pPr lvl="1"/>
            <a:r>
              <a:rPr lang="en-US" dirty="0"/>
              <a:t>Two use a reference</a:t>
            </a:r>
          </a:p>
          <a:p>
            <a:pPr lvl="2"/>
            <a:r>
              <a:rPr lang="en-US" dirty="0"/>
              <a:t>We must have an existing variable.</a:t>
            </a:r>
          </a:p>
          <a:p>
            <a:pPr lvl="2"/>
            <a:r>
              <a:rPr lang="en-US" dirty="0"/>
              <a:t>We must assign the reference at time of creation</a:t>
            </a:r>
          </a:p>
          <a:p>
            <a:pPr lvl="2"/>
            <a:r>
              <a:rPr lang="en-US" dirty="0"/>
              <a:t>Look at a06passbyrefernce.cpp</a:t>
            </a:r>
          </a:p>
          <a:p>
            <a:pPr lvl="2"/>
            <a:endParaRPr lang="en-US" dirty="0"/>
          </a:p>
          <a:p>
            <a:pPr lvl="2"/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>
                <a:solidFill>
                  <a:srgbClr val="FF0000"/>
                </a:solidFill>
              </a:rPr>
              <a:t>There is a called R value references we will see later on</a:t>
            </a:r>
          </a:p>
        </p:txBody>
      </p:sp>
    </p:spTree>
    <p:extLst>
      <p:ext uri="{BB962C8B-B14F-4D97-AF65-F5344CB8AC3E}">
        <p14:creationId xmlns:p14="http://schemas.microsoft.com/office/powerpoint/2010/main" val="4105876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E9A3-F538-028A-B49C-76AEA775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874BF9D-E232-DD7E-9A30-B7FA166B6C2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X y[size]</a:t>
            </a:r>
          </a:p>
          <a:p>
            <a:pPr lvl="1"/>
            <a:r>
              <a:rPr lang="en-US" dirty="0"/>
              <a:t>Here x indicates data type and y indicates </a:t>
            </a:r>
            <a:r>
              <a:rPr lang="en-US" dirty="0" err="1"/>
              <a:t>variablename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Array</a:t>
            </a:r>
          </a:p>
          <a:p>
            <a:pPr lvl="2"/>
            <a:r>
              <a:rPr lang="en-US" dirty="0"/>
              <a:t>Group of things </a:t>
            </a:r>
          </a:p>
          <a:p>
            <a:pPr lvl="2"/>
            <a:r>
              <a:rPr lang="en-US" dirty="0"/>
              <a:t>Fixed size</a:t>
            </a:r>
          </a:p>
          <a:p>
            <a:pPr lvl="2"/>
            <a:r>
              <a:rPr lang="en-US" dirty="0"/>
              <a:t>Continuous memory allocation.</a:t>
            </a:r>
          </a:p>
          <a:p>
            <a:pPr lvl="2"/>
            <a:r>
              <a:rPr lang="en-US" dirty="0"/>
              <a:t>We can use subscript to access individual element.</a:t>
            </a:r>
          </a:p>
          <a:p>
            <a:pPr lvl="2"/>
            <a:r>
              <a:rPr lang="en-US" dirty="0"/>
              <a:t>Array name is pointer.</a:t>
            </a:r>
          </a:p>
          <a:p>
            <a:pPr lvl="2"/>
            <a:r>
              <a:rPr lang="en-US" dirty="0"/>
              <a:t>To use , we must know the name of the array and size of the array.</a:t>
            </a:r>
          </a:p>
          <a:p>
            <a:pPr lvl="3"/>
            <a:r>
              <a:rPr lang="en-US" dirty="0"/>
              <a:t>Look at a07array.cpp</a:t>
            </a:r>
          </a:p>
        </p:txBody>
      </p:sp>
    </p:spTree>
    <p:extLst>
      <p:ext uri="{BB962C8B-B14F-4D97-AF65-F5344CB8AC3E}">
        <p14:creationId xmlns:p14="http://schemas.microsoft.com/office/powerpoint/2010/main" val="672729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60DF-F7B8-B68D-0713-6637CEC3E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AB85079-53F2-F1AE-F89A-1D57F608E211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Syntax, function name in the class same as </a:t>
            </a:r>
            <a:r>
              <a:rPr lang="en-US" dirty="0" err="1"/>
              <a:t>classname</a:t>
            </a:r>
            <a:r>
              <a:rPr lang="en-US" dirty="0"/>
              <a:t>.</a:t>
            </a:r>
          </a:p>
          <a:p>
            <a:r>
              <a:rPr lang="en-US" dirty="0"/>
              <a:t>It is a function that gets implicitly called when object gets created</a:t>
            </a:r>
          </a:p>
          <a:p>
            <a:r>
              <a:rPr lang="en-US" dirty="0"/>
              <a:t>Can be overloaded. Which gets called depends on what we pass as input arguments during object creation</a:t>
            </a:r>
          </a:p>
          <a:p>
            <a:r>
              <a:rPr lang="en-US" dirty="0"/>
              <a:t>Person X is creating the class, Person Y is using the class , by constructor Person X can enforce how to create </a:t>
            </a:r>
            <a:r>
              <a:rPr lang="en-US" dirty="0" err="1"/>
              <a:t>oject</a:t>
            </a:r>
            <a:r>
              <a:rPr lang="en-US" dirty="0"/>
              <a:t> on person Y </a:t>
            </a:r>
          </a:p>
          <a:p>
            <a:r>
              <a:rPr lang="en-US" dirty="0"/>
              <a:t>look at a12constructoranddestructor.cpp</a:t>
            </a:r>
          </a:p>
        </p:txBody>
      </p:sp>
    </p:spTree>
    <p:extLst>
      <p:ext uri="{BB962C8B-B14F-4D97-AF65-F5344CB8AC3E}">
        <p14:creationId xmlns:p14="http://schemas.microsoft.com/office/powerpoint/2010/main" val="2998619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D8FF-6169-8654-B440-E0778C04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 in the class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AF36EA06-90B3-32A4-1520-81EC9CD9AD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Function with name ~</a:t>
            </a:r>
            <a:r>
              <a:rPr lang="en-US" dirty="0" err="1"/>
              <a:t>classname</a:t>
            </a:r>
            <a:r>
              <a:rPr lang="en-US" dirty="0"/>
              <a:t>.</a:t>
            </a:r>
          </a:p>
          <a:p>
            <a:r>
              <a:rPr lang="en-US" dirty="0"/>
              <a:t>Gets called when object is removed from memory</a:t>
            </a:r>
          </a:p>
          <a:p>
            <a:r>
              <a:rPr lang="en-US" dirty="0"/>
              <a:t>Can only be one.</a:t>
            </a:r>
          </a:p>
          <a:p>
            <a:r>
              <a:rPr lang="en-US" dirty="0"/>
              <a:t>Look at a12constructoranddestructor.cpp</a:t>
            </a:r>
          </a:p>
        </p:txBody>
      </p:sp>
    </p:spTree>
    <p:extLst>
      <p:ext uri="{BB962C8B-B14F-4D97-AF65-F5344CB8AC3E}">
        <p14:creationId xmlns:p14="http://schemas.microsoft.com/office/powerpoint/2010/main" val="2952999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83C68-FA28-DF18-5C53-D52B853D6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pointer.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8F7C0FA4-3602-41F1-1F16-2335556E26C9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See functions inside class, if you see them with the word static missing this means these are non static functions.</a:t>
            </a:r>
          </a:p>
          <a:p>
            <a:r>
              <a:rPr lang="en-US" dirty="0"/>
              <a:t>You need an object to access non static functions</a:t>
            </a:r>
          </a:p>
          <a:p>
            <a:r>
              <a:rPr lang="en-US" dirty="0"/>
              <a:t>Inside the non static function</a:t>
            </a:r>
          </a:p>
          <a:p>
            <a:pPr lvl="1"/>
            <a:r>
              <a:rPr lang="en-US" dirty="0"/>
              <a:t>Implicit pointer gets created called this.</a:t>
            </a:r>
          </a:p>
          <a:p>
            <a:pPr lvl="1"/>
            <a:r>
              <a:rPr lang="en-US" dirty="0"/>
              <a:t>It will point to calling object.</a:t>
            </a:r>
          </a:p>
          <a:p>
            <a:pPr lvl="1"/>
            <a:r>
              <a:rPr lang="en-US" dirty="0"/>
              <a:t>This is local, outside the non static function it wont exist.</a:t>
            </a:r>
          </a:p>
          <a:p>
            <a:pPr lvl="1"/>
            <a:r>
              <a:rPr lang="en-US" dirty="0"/>
              <a:t>Used at method chaining, look at a10thispointer.cpp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19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B838-8B78-22CF-9DDC-FA4D4C7C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Functions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BFBD948-5086-2DB4-2F91-1BA47CF1945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We have a class called X</a:t>
            </a:r>
          </a:p>
          <a:p>
            <a:r>
              <a:rPr lang="en-US" dirty="0"/>
              <a:t>The class X has to tell that a function f1 will be its friend.</a:t>
            </a:r>
          </a:p>
          <a:p>
            <a:r>
              <a:rPr lang="en-US" dirty="0"/>
              <a:t>F1 function is defined outside the class.</a:t>
            </a:r>
          </a:p>
          <a:p>
            <a:r>
              <a:rPr lang="en-US" dirty="0"/>
              <a:t>This function now can access all sections of the class, including private</a:t>
            </a:r>
          </a:p>
          <a:p>
            <a:r>
              <a:rPr lang="en-US" dirty="0"/>
              <a:t>It is called without an object</a:t>
            </a:r>
          </a:p>
          <a:p>
            <a:r>
              <a:rPr lang="en-US" dirty="0"/>
              <a:t>Friend function does not have access to “this” pointer. Look at  a23friend.cpp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02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5196-18C0-5A3D-89A2-4C26A5C7D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overloading.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07EBD8A-5FD5-26C3-9F4A-BC3A085B8025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We have a class called X</a:t>
            </a:r>
          </a:p>
          <a:p>
            <a:r>
              <a:rPr lang="en-US" dirty="0"/>
              <a:t>We us say Y is an object of class X</a:t>
            </a:r>
          </a:p>
          <a:p>
            <a:r>
              <a:rPr lang="en-US" dirty="0"/>
              <a:t>We are using some operator with the object example  y &gt;2, now compiler will not know how to deal  y, because X is a datatype created by us.</a:t>
            </a:r>
          </a:p>
          <a:p>
            <a:r>
              <a:rPr lang="en-US" dirty="0"/>
              <a:t>We have to teach it by writing a function</a:t>
            </a:r>
          </a:p>
          <a:p>
            <a:r>
              <a:rPr lang="en-US" dirty="0"/>
              <a:t>Function name will be starting with operator…</a:t>
            </a:r>
          </a:p>
        </p:txBody>
      </p:sp>
    </p:spTree>
    <p:extLst>
      <p:ext uri="{BB962C8B-B14F-4D97-AF65-F5344CB8AC3E}">
        <p14:creationId xmlns:p14="http://schemas.microsoft.com/office/powerpoint/2010/main" val="1375754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227A-50FF-A615-0495-9D533EC2A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A1C50D9-5287-B5B0-4CE5-AACC7C2CA95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In the function we have to tell what needs to happen when operator is used with object of our class.</a:t>
            </a:r>
          </a:p>
          <a:p>
            <a:r>
              <a:rPr lang="en-US" dirty="0"/>
              <a:t>Function can be written typically</a:t>
            </a:r>
          </a:p>
          <a:p>
            <a:pPr lvl="1"/>
            <a:r>
              <a:rPr lang="en-US" dirty="0"/>
              <a:t>Inside the class</a:t>
            </a:r>
          </a:p>
          <a:p>
            <a:pPr lvl="1"/>
            <a:r>
              <a:rPr lang="en-US" dirty="0"/>
              <a:t>Outside the class.</a:t>
            </a:r>
          </a:p>
          <a:p>
            <a:r>
              <a:rPr lang="en-US" dirty="0"/>
              <a:t>For some operators like = , (), function has to be written inside the class only.. </a:t>
            </a:r>
          </a:p>
          <a:p>
            <a:pPr lvl="1"/>
            <a:r>
              <a:rPr lang="en-US" dirty="0"/>
              <a:t>Look at a27operatoroverloading.cpp </a:t>
            </a:r>
          </a:p>
        </p:txBody>
      </p:sp>
    </p:spTree>
    <p:extLst>
      <p:ext uri="{BB962C8B-B14F-4D97-AF65-F5344CB8AC3E}">
        <p14:creationId xmlns:p14="http://schemas.microsoft.com/office/powerpoint/2010/main" val="143090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6D4B-91B6-7CEF-1F49-A8E91DE7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Inheritance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3F3DAEE-DC65-7F57-25D4-B33E53E4F91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Hierarchy creation</a:t>
            </a:r>
          </a:p>
          <a:p>
            <a:pPr lvl="1"/>
            <a:r>
              <a:rPr lang="en-US" dirty="0"/>
              <a:t>Generalization</a:t>
            </a:r>
          </a:p>
          <a:p>
            <a:pPr lvl="1"/>
            <a:r>
              <a:rPr lang="en-US" dirty="0"/>
              <a:t>Runtime polymorphism.</a:t>
            </a:r>
          </a:p>
          <a:p>
            <a:r>
              <a:rPr lang="en-US" dirty="0"/>
              <a:t>Terminologies</a:t>
            </a:r>
          </a:p>
          <a:p>
            <a:pPr lvl="1"/>
            <a:r>
              <a:rPr lang="en-US" dirty="0"/>
              <a:t>Base class</a:t>
            </a:r>
          </a:p>
          <a:p>
            <a:pPr lvl="1"/>
            <a:r>
              <a:rPr lang="en-US" dirty="0"/>
              <a:t>Derived Class</a:t>
            </a:r>
          </a:p>
          <a:p>
            <a:pPr lvl="1"/>
            <a:r>
              <a:rPr lang="en-US" dirty="0"/>
              <a:t>Immediate Base class, Immediate Derived class.</a:t>
            </a:r>
          </a:p>
        </p:txBody>
      </p:sp>
    </p:spTree>
    <p:extLst>
      <p:ext uri="{BB962C8B-B14F-4D97-AF65-F5344CB8AC3E}">
        <p14:creationId xmlns:p14="http://schemas.microsoft.com/office/powerpoint/2010/main" val="136740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6A9A4-E775-9F31-B5CF-C7C37A8D7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c++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BBF659DF-EC02-C2C5-D30B-DF663A70EA1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C plus some extra features  like references, overloading, templates, </a:t>
            </a:r>
          </a:p>
          <a:p>
            <a:r>
              <a:rPr lang="en-US" dirty="0"/>
              <a:t>Object </a:t>
            </a:r>
            <a:r>
              <a:rPr lang="en-US" dirty="0" err="1"/>
              <a:t>Orientedness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6457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FEB7-01E7-D262-E572-2E57BF57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09665D7-37D1-A7AF-5BDF-81E6C731B06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Usually test it by writing  “is a “ between Derived class and Base class example, if we have base class as </a:t>
            </a:r>
            <a:r>
              <a:rPr lang="en-US" dirty="0" err="1"/>
              <a:t>MedicalDevice</a:t>
            </a:r>
            <a:r>
              <a:rPr lang="en-US" dirty="0"/>
              <a:t> and derived class as </a:t>
            </a:r>
            <a:r>
              <a:rPr lang="en-US" dirty="0" err="1"/>
              <a:t>DiagnosticDevice</a:t>
            </a:r>
            <a:r>
              <a:rPr lang="en-US" dirty="0"/>
              <a:t>   , check “</a:t>
            </a:r>
            <a:r>
              <a:rPr lang="en-US" dirty="0" err="1"/>
              <a:t>DiagnosticDevice</a:t>
            </a:r>
            <a:r>
              <a:rPr lang="en-US" dirty="0"/>
              <a:t> is a </a:t>
            </a:r>
            <a:r>
              <a:rPr lang="en-US" dirty="0" err="1"/>
              <a:t>MedicalDEvice</a:t>
            </a:r>
            <a:r>
              <a:rPr lang="en-US" dirty="0"/>
              <a:t>”</a:t>
            </a:r>
          </a:p>
          <a:p>
            <a:r>
              <a:rPr lang="en-US" dirty="0"/>
              <a:t>We usually create objects of derived class.</a:t>
            </a:r>
          </a:p>
          <a:p>
            <a:r>
              <a:rPr lang="en-US" dirty="0"/>
              <a:t>Derived class object can access functions of base class and derived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61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D495-0B39-DF95-7E79-7846618B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benefit 1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A3BAEB07-DBCA-ADA8-1C24-990791AD6A3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Add a feature to the base class</a:t>
            </a:r>
          </a:p>
          <a:p>
            <a:r>
              <a:rPr lang="en-US" dirty="0"/>
              <a:t>No need to make any changes in the derived class.</a:t>
            </a:r>
          </a:p>
          <a:p>
            <a:r>
              <a:rPr lang="en-US" dirty="0"/>
              <a:t>All objects of derived class now can access feature added in the base class </a:t>
            </a:r>
          </a:p>
          <a:p>
            <a:r>
              <a:rPr lang="en-US" dirty="0"/>
              <a:t>Look at a33inheritance.cpp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001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D980-6A01-45D9-9560-0F9C4385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benefit 2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6990725-0458-6BB5-C5EA-DFF411AFA2C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Runtime Polymorphism.</a:t>
            </a:r>
          </a:p>
          <a:p>
            <a:pPr lvl="1"/>
            <a:r>
              <a:rPr lang="en-US" dirty="0" err="1"/>
              <a:t>Behaviour</a:t>
            </a:r>
            <a:r>
              <a:rPr lang="en-US" dirty="0"/>
              <a:t> depending on context, example when we say copy in Windows operating system, meaning of copy will change depending on whether you are in notepad, calculator or file explorer.</a:t>
            </a:r>
          </a:p>
          <a:p>
            <a:pPr lvl="1"/>
            <a:r>
              <a:rPr lang="en-US" dirty="0"/>
              <a:t>Copy in notepad copies text</a:t>
            </a:r>
          </a:p>
          <a:p>
            <a:pPr lvl="1"/>
            <a:r>
              <a:rPr lang="en-US" dirty="0"/>
              <a:t>Copy in calculator copies result</a:t>
            </a:r>
          </a:p>
          <a:p>
            <a:pPr lvl="1"/>
            <a:r>
              <a:rPr lang="en-US" dirty="0"/>
              <a:t>Copy in file explorer copies file.</a:t>
            </a:r>
          </a:p>
          <a:p>
            <a:pPr lvl="1"/>
            <a:r>
              <a:rPr lang="en-US" dirty="0"/>
              <a:t>Implementation possible because of overriding + </a:t>
            </a:r>
            <a:r>
              <a:rPr lang="en-US" dirty="0" err="1"/>
              <a:t>substitutablity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07643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BB008-4595-153D-9425-C9EA9F1C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2C7FF021-4A75-67DA-2647-704D348A72E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Function of base class is not acceptable to derived class object</a:t>
            </a:r>
          </a:p>
          <a:p>
            <a:r>
              <a:rPr lang="en-US" dirty="0"/>
              <a:t>Base class owner also feels that this function needs adaptation according to different derived classes</a:t>
            </a:r>
          </a:p>
          <a:p>
            <a:r>
              <a:rPr lang="en-US" dirty="0"/>
              <a:t>So base class owner makes the function as virtual.</a:t>
            </a:r>
          </a:p>
          <a:p>
            <a:r>
              <a:rPr lang="en-US" dirty="0"/>
              <a:t>Derived class writes the same function with new definition.</a:t>
            </a:r>
          </a:p>
          <a:p>
            <a:r>
              <a:rPr lang="en-US" dirty="0"/>
              <a:t>Typically Derived class object will now not be able to access the base class function.</a:t>
            </a:r>
          </a:p>
        </p:txBody>
      </p:sp>
    </p:spTree>
    <p:extLst>
      <p:ext uri="{BB962C8B-B14F-4D97-AF65-F5344CB8AC3E}">
        <p14:creationId xmlns:p14="http://schemas.microsoft.com/office/powerpoint/2010/main" val="877763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BF51-2010-8240-8FA0-AD38947F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Substitutability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49068D1-7CC0-2E6F-1E57-8CAA64D72905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Base class pointer can be assigned with any object of the hierarchy</a:t>
            </a:r>
          </a:p>
          <a:p>
            <a:r>
              <a:rPr lang="en-US" dirty="0"/>
              <a:t>Base class </a:t>
            </a:r>
            <a:r>
              <a:rPr lang="en-US" dirty="0" err="1"/>
              <a:t>ptr</a:t>
            </a:r>
            <a:r>
              <a:rPr lang="en-US" dirty="0"/>
              <a:t> =new </a:t>
            </a:r>
            <a:r>
              <a:rPr lang="en-US" dirty="0" err="1"/>
              <a:t>DerivedclassObject</a:t>
            </a:r>
            <a:r>
              <a:rPr lang="en-US" dirty="0"/>
              <a:t>, possible.</a:t>
            </a:r>
          </a:p>
          <a:p>
            <a:r>
              <a:rPr lang="en-US" dirty="0"/>
              <a:t>Suppose we have </a:t>
            </a:r>
            <a:r>
              <a:rPr lang="en-US" dirty="0" err="1"/>
              <a:t>MedicalDevice</a:t>
            </a:r>
            <a:r>
              <a:rPr lang="en-US" dirty="0"/>
              <a:t>, </a:t>
            </a:r>
            <a:r>
              <a:rPr lang="en-US" dirty="0" err="1"/>
              <a:t>TherupeticDevice</a:t>
            </a:r>
            <a:r>
              <a:rPr lang="en-US" dirty="0"/>
              <a:t> and </a:t>
            </a:r>
            <a:r>
              <a:rPr lang="en-US" dirty="0" err="1"/>
              <a:t>DiagnosticDevice</a:t>
            </a:r>
            <a:r>
              <a:rPr lang="en-US" dirty="0"/>
              <a:t>, as derived classes, it is possible to </a:t>
            </a:r>
            <a:r>
              <a:rPr lang="en-US" dirty="0" err="1"/>
              <a:t>assing</a:t>
            </a:r>
            <a:r>
              <a:rPr lang="en-US" dirty="0"/>
              <a:t>  </a:t>
            </a:r>
            <a:r>
              <a:rPr lang="en-US" dirty="0" err="1"/>
              <a:t>MedicalDevice</a:t>
            </a:r>
            <a:r>
              <a:rPr lang="en-US" dirty="0"/>
              <a:t> *x =new </a:t>
            </a:r>
            <a:r>
              <a:rPr lang="en-US" dirty="0" err="1"/>
              <a:t>TherupeticDevice</a:t>
            </a:r>
            <a:r>
              <a:rPr lang="en-US" dirty="0"/>
              <a:t> or new </a:t>
            </a:r>
            <a:r>
              <a:rPr lang="en-US" dirty="0" err="1"/>
              <a:t>DiagnosticDevice</a:t>
            </a:r>
            <a:r>
              <a:rPr lang="en-US" dirty="0"/>
              <a:t>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872138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0999-3A0B-A488-3336-1ECE8B4B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polymorphism is 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47982EFF-DF49-0EDD-4120-A6D19E2F03A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Virtual function or overridden function call</a:t>
            </a:r>
          </a:p>
          <a:p>
            <a:r>
              <a:rPr lang="en-US" dirty="0"/>
              <a:t>By using base class pointer.</a:t>
            </a:r>
          </a:p>
          <a:p>
            <a:r>
              <a:rPr lang="en-US" dirty="0"/>
              <a:t>Which function gets called depends on which object is assigned to my base class pointer.</a:t>
            </a:r>
          </a:p>
          <a:p>
            <a:pPr lvl="1"/>
            <a:r>
              <a:rPr lang="en-US" dirty="0"/>
              <a:t>Look at a33inheritance.cpp</a:t>
            </a:r>
          </a:p>
        </p:txBody>
      </p:sp>
    </p:spTree>
    <p:extLst>
      <p:ext uri="{BB962C8B-B14F-4D97-AF65-F5344CB8AC3E}">
        <p14:creationId xmlns:p14="http://schemas.microsoft.com/office/powerpoint/2010/main" val="3009447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12F97-3C7D-B373-9416-B6E422CA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RTTI  -- </a:t>
            </a:r>
            <a:r>
              <a:rPr lang="en-US" dirty="0" err="1"/>
              <a:t>DynamicCast</a:t>
            </a:r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3A1105B6-698F-8EB0-D0D7-C84A75FA636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pPr marL="457200" indent="-457200"/>
            <a:r>
              <a:rPr lang="en-US" dirty="0"/>
              <a:t>During runtime polymorphism we have a base class pointer</a:t>
            </a:r>
          </a:p>
          <a:p>
            <a:pPr marL="457200" indent="-457200"/>
            <a:r>
              <a:rPr lang="en-US" dirty="0"/>
              <a:t>Using this we cannot call exclusive functions of the derived class.</a:t>
            </a:r>
          </a:p>
          <a:p>
            <a:pPr marL="457200" indent="-457200"/>
            <a:r>
              <a:rPr lang="en-US" dirty="0"/>
              <a:t>Need to typecast base pointer to derived class pointer.</a:t>
            </a:r>
          </a:p>
          <a:p>
            <a:pPr marL="457200" indent="-457200"/>
            <a:r>
              <a:rPr lang="en-US" dirty="0"/>
              <a:t>But we don’t know what type of object base class pointer points to hence need to check.</a:t>
            </a:r>
          </a:p>
          <a:p>
            <a:pPr marL="457200" indent="-457200"/>
            <a:r>
              <a:rPr lang="en-US" dirty="0"/>
              <a:t>Doing this is called RTTI, mechanism is </a:t>
            </a:r>
            <a:r>
              <a:rPr lang="en-US" dirty="0" err="1"/>
              <a:t>dynamic_cast</a:t>
            </a:r>
            <a:r>
              <a:rPr lang="en-US" dirty="0"/>
              <a:t> in c++</a:t>
            </a:r>
          </a:p>
          <a:p>
            <a:pPr marL="457200" indent="-457200"/>
            <a:r>
              <a:rPr lang="en-US" dirty="0"/>
              <a:t>Look at a33inheritance.cpp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074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AC65-BF03-C9E9-B9E1-A81782EF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inheritance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3250942-2BCD-E68B-E4AD-3B42859DCE0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Non virtual function</a:t>
            </a:r>
          </a:p>
          <a:p>
            <a:pPr lvl="1"/>
            <a:r>
              <a:rPr lang="en-US" dirty="0"/>
              <a:t>Should not be overridden</a:t>
            </a:r>
          </a:p>
          <a:p>
            <a:r>
              <a:rPr lang="en-US" dirty="0"/>
              <a:t>Virtual function</a:t>
            </a:r>
          </a:p>
          <a:p>
            <a:pPr lvl="1"/>
            <a:r>
              <a:rPr lang="en-US" dirty="0"/>
              <a:t>May be overridden</a:t>
            </a:r>
          </a:p>
          <a:p>
            <a:r>
              <a:rPr lang="en-US" dirty="0"/>
              <a:t>Pure virtual function</a:t>
            </a:r>
          </a:p>
          <a:p>
            <a:pPr lvl="1"/>
            <a:r>
              <a:rPr lang="en-US" dirty="0"/>
              <a:t>Must be overridden</a:t>
            </a:r>
          </a:p>
        </p:txBody>
      </p:sp>
    </p:spTree>
    <p:extLst>
      <p:ext uri="{BB962C8B-B14F-4D97-AF65-F5344CB8AC3E}">
        <p14:creationId xmlns:p14="http://schemas.microsoft.com/office/powerpoint/2010/main" val="7882325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485B-34E3-B0AB-D718-400CFFCFC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</a:t>
            </a:r>
            <a:r>
              <a:rPr lang="en-US" dirty="0" err="1"/>
              <a:t>behaviour</a:t>
            </a:r>
            <a:r>
              <a:rPr lang="en-US" dirty="0"/>
              <a:t> during inheritance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3DD6128D-4358-7AC1-070F-4C1A69D2C80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Derived class object is getting created then</a:t>
            </a:r>
          </a:p>
          <a:p>
            <a:pPr lvl="1"/>
            <a:r>
              <a:rPr lang="en-US" dirty="0"/>
              <a:t>Call of base class constructor</a:t>
            </a:r>
          </a:p>
          <a:p>
            <a:pPr lvl="1"/>
            <a:r>
              <a:rPr lang="en-US" dirty="0"/>
              <a:t>Call of derived class constructor</a:t>
            </a:r>
          </a:p>
          <a:p>
            <a:pPr lvl="1"/>
            <a:r>
              <a:rPr lang="en-US" dirty="0"/>
              <a:t>If the base class has got some parametrized constructor we need to call it </a:t>
            </a:r>
            <a:r>
              <a:rPr lang="en-US" dirty="0" err="1"/>
              <a:t>explicity</a:t>
            </a:r>
            <a:r>
              <a:rPr lang="en-US" dirty="0"/>
              <a:t> in the derived class constructor.</a:t>
            </a:r>
          </a:p>
        </p:txBody>
      </p:sp>
    </p:spTree>
    <p:extLst>
      <p:ext uri="{BB962C8B-B14F-4D97-AF65-F5344CB8AC3E}">
        <p14:creationId xmlns:p14="http://schemas.microsoft.com/office/powerpoint/2010/main" val="2919546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B955-C0B2-7D24-10E0-5DC4875D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 </a:t>
            </a:r>
            <a:r>
              <a:rPr lang="en-US" dirty="0" err="1"/>
              <a:t>behaviour</a:t>
            </a:r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9D0B5359-09ED-15FE-436B-5E94E3F61693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When derived class object is removed from memory</a:t>
            </a:r>
          </a:p>
          <a:p>
            <a:pPr lvl="1"/>
            <a:r>
              <a:rPr lang="en-US" dirty="0"/>
              <a:t>Destructor of derived class</a:t>
            </a:r>
          </a:p>
          <a:p>
            <a:pPr lvl="1"/>
            <a:r>
              <a:rPr lang="en-US" dirty="0"/>
              <a:t>Destructor of base class.</a:t>
            </a:r>
          </a:p>
          <a:p>
            <a:pPr lvl="1"/>
            <a:r>
              <a:rPr lang="en-US" dirty="0"/>
              <a:t>If your pointer is of type base class, during runtime polymorphism</a:t>
            </a:r>
          </a:p>
          <a:p>
            <a:pPr lvl="2"/>
            <a:r>
              <a:rPr lang="en-US" dirty="0"/>
              <a:t>Ensure base class destructor is made virtual, else derived class destructor will not get called.</a:t>
            </a:r>
          </a:p>
        </p:txBody>
      </p:sp>
    </p:spTree>
    <p:extLst>
      <p:ext uri="{BB962C8B-B14F-4D97-AF65-F5344CB8AC3E}">
        <p14:creationId xmlns:p14="http://schemas.microsoft.com/office/powerpoint/2010/main" val="19641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6B93-A03C-394E-08C4-7BFAA6FF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4296DA73-4409-F608-3D69-FDC41A54E10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C++ 17 most commonly used, but it is major improvement over c++11</a:t>
            </a:r>
          </a:p>
          <a:p>
            <a:r>
              <a:rPr lang="en-US" dirty="0"/>
              <a:t>C++20 …picking up</a:t>
            </a:r>
          </a:p>
          <a:p>
            <a:r>
              <a:rPr lang="en-US" dirty="0"/>
              <a:t>C++  23 preview release…</a:t>
            </a:r>
          </a:p>
        </p:txBody>
      </p:sp>
    </p:spTree>
    <p:extLst>
      <p:ext uri="{BB962C8B-B14F-4D97-AF65-F5344CB8AC3E}">
        <p14:creationId xmlns:p14="http://schemas.microsoft.com/office/powerpoint/2010/main" val="40072543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48647-5005-473A-A255-EB0CB3F2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BE43C08-0328-AE2F-EBCD-A68DA7843C5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Data type independent way of writing classes or functions.</a:t>
            </a:r>
          </a:p>
          <a:p>
            <a:pPr lvl="1"/>
            <a:r>
              <a:rPr lang="en-US" dirty="0"/>
              <a:t>Template function or class is created</a:t>
            </a:r>
          </a:p>
          <a:p>
            <a:pPr lvl="1"/>
            <a:r>
              <a:rPr lang="en-US" dirty="0"/>
              <a:t>While using them, we call it as template initialization.</a:t>
            </a:r>
          </a:p>
          <a:p>
            <a:pPr lvl="1"/>
            <a:r>
              <a:rPr lang="en-US" dirty="0"/>
              <a:t>Look at a39templateclass.cpp</a:t>
            </a:r>
          </a:p>
        </p:txBody>
      </p:sp>
    </p:spTree>
    <p:extLst>
      <p:ext uri="{BB962C8B-B14F-4D97-AF65-F5344CB8AC3E}">
        <p14:creationId xmlns:p14="http://schemas.microsoft.com/office/powerpoint/2010/main" val="29755716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59EB-45BB-99D1-5EC6-70347CCB7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categories of applications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DC04171D-A5DA-D755-B609-65E5C68F519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Can run independently, main function is present</a:t>
            </a:r>
          </a:p>
          <a:p>
            <a:r>
              <a:rPr lang="en-US" dirty="0"/>
              <a:t>Libraries</a:t>
            </a:r>
          </a:p>
          <a:p>
            <a:pPr lvl="1"/>
            <a:r>
              <a:rPr lang="en-US" dirty="0"/>
              <a:t>Cannot run independently must be used with some application.</a:t>
            </a:r>
          </a:p>
        </p:txBody>
      </p:sp>
    </p:spTree>
    <p:extLst>
      <p:ext uri="{BB962C8B-B14F-4D97-AF65-F5344CB8AC3E}">
        <p14:creationId xmlns:p14="http://schemas.microsoft.com/office/powerpoint/2010/main" val="65088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92DD-B312-7039-5BAD-3A5F74C9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of code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DD907C7E-ABED-E2A2-007F-3E44F7AFC86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https://github.com/noteonbg/cplusMay24.git</a:t>
            </a:r>
            <a:endParaRPr lang="en-US" dirty="0"/>
          </a:p>
          <a:p>
            <a:pPr lvl="1"/>
            <a:r>
              <a:rPr lang="en-US" dirty="0"/>
              <a:t>Contains a file called c++notes.txt go thru it.</a:t>
            </a:r>
          </a:p>
          <a:p>
            <a:r>
              <a:rPr lang="en-US" dirty="0"/>
              <a:t>Some reference pdfs</a:t>
            </a:r>
          </a:p>
          <a:p>
            <a:pPr lvl="1"/>
            <a:r>
              <a:rPr lang="en-US" dirty="0"/>
              <a:t>https://github.com/federico-busato/Modern-CPP-Programming.git</a:t>
            </a:r>
          </a:p>
        </p:txBody>
      </p:sp>
    </p:spTree>
    <p:extLst>
      <p:ext uri="{BB962C8B-B14F-4D97-AF65-F5344CB8AC3E}">
        <p14:creationId xmlns:p14="http://schemas.microsoft.com/office/powerpoint/2010/main" val="2697250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9DEC-4C09-7915-A6CC-CDC31E8E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1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C96171CF-5F2C-64D1-295F-D4EBDA0EAEB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Namespace</a:t>
            </a:r>
          </a:p>
          <a:p>
            <a:r>
              <a:rPr lang="en-US" dirty="0"/>
              <a:t>Class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Overloading</a:t>
            </a:r>
          </a:p>
          <a:p>
            <a:pPr lvl="1"/>
            <a:r>
              <a:rPr lang="en-US" dirty="0"/>
              <a:t>Default arguments</a:t>
            </a:r>
          </a:p>
          <a:p>
            <a:pPr lvl="1"/>
            <a:r>
              <a:rPr lang="en-US" dirty="0"/>
              <a:t>Inline </a:t>
            </a:r>
          </a:p>
          <a:p>
            <a:pPr lvl="1"/>
            <a:r>
              <a:rPr lang="en-US" dirty="0"/>
              <a:t>Friend</a:t>
            </a:r>
          </a:p>
          <a:p>
            <a:pPr lvl="1"/>
            <a:r>
              <a:rPr lang="en-US" dirty="0"/>
              <a:t>Operator overloading</a:t>
            </a:r>
          </a:p>
        </p:txBody>
      </p:sp>
    </p:spTree>
    <p:extLst>
      <p:ext uri="{BB962C8B-B14F-4D97-AF65-F5344CB8AC3E}">
        <p14:creationId xmlns:p14="http://schemas.microsoft.com/office/powerpoint/2010/main" val="1251229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88F2-99EE-C8F8-87DC-14B03C02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0ECD7E7-C862-9A47-D175-7EF8CC90A1B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To avoid naming collisions. </a:t>
            </a:r>
          </a:p>
          <a:p>
            <a:r>
              <a:rPr lang="en-US" dirty="0"/>
              <a:t>If person X has got a class called </a:t>
            </a:r>
            <a:r>
              <a:rPr lang="en-US" dirty="0" err="1"/>
              <a:t>MedicalDevice</a:t>
            </a:r>
            <a:r>
              <a:rPr lang="en-US" dirty="0"/>
              <a:t> and person Y has also a class called </a:t>
            </a:r>
            <a:r>
              <a:rPr lang="en-US" dirty="0" err="1"/>
              <a:t>MedicalDevice</a:t>
            </a:r>
            <a:r>
              <a:rPr lang="en-US" dirty="0"/>
              <a:t> then how to differentiate use the namespace to differentiate  look at a37namespace.cpp</a:t>
            </a:r>
          </a:p>
        </p:txBody>
      </p:sp>
    </p:spTree>
    <p:extLst>
      <p:ext uri="{BB962C8B-B14F-4D97-AF65-F5344CB8AC3E}">
        <p14:creationId xmlns:p14="http://schemas.microsoft.com/office/powerpoint/2010/main" val="560386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3A62-80CB-5460-D5DC-E0952508F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37EB8ED6-AF4E-1FB2-0E07-17BD250A1D13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 mechanism to create a new data type in the project</a:t>
            </a:r>
            <a:r>
              <a:rPr lang="en-US" dirty="0"/>
              <a:t>.</a:t>
            </a:r>
          </a:p>
          <a:p>
            <a:r>
              <a:rPr lang="en-US" dirty="0"/>
              <a:t>For example we have int  which is a data type, now it has got some content  i=3 and some operations i = i *4 , here * can be considered as an operation</a:t>
            </a:r>
          </a:p>
          <a:p>
            <a:r>
              <a:rPr lang="en-US" dirty="0" err="1"/>
              <a:t>Similary</a:t>
            </a:r>
            <a:r>
              <a:rPr lang="en-US" dirty="0"/>
              <a:t> class is a data type which project needs to model the domain, example </a:t>
            </a:r>
            <a:r>
              <a:rPr lang="en-US" dirty="0" err="1"/>
              <a:t>MedicalDomain</a:t>
            </a:r>
            <a:r>
              <a:rPr lang="en-US" dirty="0"/>
              <a:t> can contain variables like </a:t>
            </a:r>
            <a:r>
              <a:rPr lang="en-US" dirty="0" err="1"/>
              <a:t>serialnumber</a:t>
            </a:r>
            <a:r>
              <a:rPr lang="en-US" dirty="0"/>
              <a:t>, description and </a:t>
            </a:r>
            <a:r>
              <a:rPr lang="en-US" dirty="0" err="1"/>
              <a:t>manufacterid</a:t>
            </a:r>
            <a:r>
              <a:rPr lang="en-US" dirty="0"/>
              <a:t> and functions. Look at a03classexample.cpp</a:t>
            </a:r>
          </a:p>
        </p:txBody>
      </p:sp>
    </p:spTree>
    <p:extLst>
      <p:ext uri="{BB962C8B-B14F-4D97-AF65-F5344CB8AC3E}">
        <p14:creationId xmlns:p14="http://schemas.microsoft.com/office/powerpoint/2010/main" val="5178769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{B9B30DDD-3E48-4405-8700-61BC94D37F93}tf78853419_win32</Template>
  <TotalTime>158</TotalTime>
  <Words>1901</Words>
  <Application>Microsoft Office PowerPoint</Application>
  <PresentationFormat>Widescreen</PresentationFormat>
  <Paragraphs>262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Franklin Gothic Book</vt:lpstr>
      <vt:lpstr>Franklin Gothic Demi</vt:lpstr>
      <vt:lpstr>Custom</vt:lpstr>
      <vt:lpstr>C++</vt:lpstr>
      <vt:lpstr>Why c++</vt:lpstr>
      <vt:lpstr>How to use c++</vt:lpstr>
      <vt:lpstr>Versions</vt:lpstr>
      <vt:lpstr>Two categories of applications</vt:lpstr>
      <vt:lpstr>Location of code</vt:lpstr>
      <vt:lpstr>Basics 1</vt:lpstr>
      <vt:lpstr>Namespace</vt:lpstr>
      <vt:lpstr>Class</vt:lpstr>
      <vt:lpstr>Additional information on Class</vt:lpstr>
      <vt:lpstr>Additional information on class</vt:lpstr>
      <vt:lpstr>Functions</vt:lpstr>
      <vt:lpstr>Functions</vt:lpstr>
      <vt:lpstr>Function </vt:lpstr>
      <vt:lpstr>Function overloading</vt:lpstr>
      <vt:lpstr>Default arguments</vt:lpstr>
      <vt:lpstr>Variables in c++</vt:lpstr>
      <vt:lpstr>Non pointer type, non reference type</vt:lpstr>
      <vt:lpstr>Pointer type</vt:lpstr>
      <vt:lpstr>Pointer need</vt:lpstr>
      <vt:lpstr>Reference</vt:lpstr>
      <vt:lpstr>Array </vt:lpstr>
      <vt:lpstr>Constructor</vt:lpstr>
      <vt:lpstr>Destructor in the class</vt:lpstr>
      <vt:lpstr>This pointer.</vt:lpstr>
      <vt:lpstr>Friend Functions</vt:lpstr>
      <vt:lpstr>Operator overloading.</vt:lpstr>
      <vt:lpstr>Operator overloading</vt:lpstr>
      <vt:lpstr>Need for Inheritance</vt:lpstr>
      <vt:lpstr>Inheritance</vt:lpstr>
      <vt:lpstr>Inheritance benefit 1</vt:lpstr>
      <vt:lpstr>Inheritance benefit 2</vt:lpstr>
      <vt:lpstr>Overriding</vt:lpstr>
      <vt:lpstr>Substitutability</vt:lpstr>
      <vt:lpstr>Runtime polymorphism is </vt:lpstr>
      <vt:lpstr>RTTI  -- DynamicCast</vt:lpstr>
      <vt:lpstr>Functions in inheritance</vt:lpstr>
      <vt:lpstr>Constructor behaviour during inheritance</vt:lpstr>
      <vt:lpstr>Destructor behaviour</vt:lpstr>
      <vt:lpstr>Templates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vasu srinivas</dc:creator>
  <cp:lastModifiedBy>vasu srinivas</cp:lastModifiedBy>
  <cp:revision>2</cp:revision>
  <dcterms:created xsi:type="dcterms:W3CDTF">2024-05-06T23:27:45Z</dcterms:created>
  <dcterms:modified xsi:type="dcterms:W3CDTF">2024-05-07T02:06:15Z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