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5"/>
  </p:notesMasterIdLst>
  <p:handoutMasterIdLst>
    <p:handoutMasterId r:id="rId26"/>
  </p:handoutMasterIdLst>
  <p:sldIdLst>
    <p:sldId id="410" r:id="rId5"/>
    <p:sldId id="383" r:id="rId6"/>
    <p:sldId id="425" r:id="rId7"/>
    <p:sldId id="417" r:id="rId8"/>
    <p:sldId id="420" r:id="rId9"/>
    <p:sldId id="418" r:id="rId10"/>
    <p:sldId id="424" r:id="rId11"/>
    <p:sldId id="419" r:id="rId12"/>
    <p:sldId id="391" r:id="rId13"/>
    <p:sldId id="408" r:id="rId14"/>
    <p:sldId id="411" r:id="rId15"/>
    <p:sldId id="412" r:id="rId16"/>
    <p:sldId id="413" r:id="rId17"/>
    <p:sldId id="414" r:id="rId18"/>
    <p:sldId id="415" r:id="rId19"/>
    <p:sldId id="416" r:id="rId20"/>
    <p:sldId id="421" r:id="rId21"/>
    <p:sldId id="422" r:id="rId22"/>
    <p:sldId id="423" r:id="rId23"/>
    <p:sldId id="3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63" d="100"/>
          <a:sy n="63" d="100"/>
        </p:scale>
        <p:origin x="80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6/4/2024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275904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932550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115491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656332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359508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900142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94707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Design Patterns</a:t>
            </a:r>
            <a:br>
              <a:rPr lang="en-US" dirty="0"/>
            </a:br>
            <a:endParaRPr lang="en-US" dirty="0"/>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Event</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lstStyle/>
          <a:p>
            <a:r>
              <a:rPr lang="en-US" dirty="0"/>
              <a:t>Event Source</a:t>
            </a:r>
          </a:p>
          <a:p>
            <a:pPr lvl="1"/>
            <a:r>
              <a:rPr lang="en-US" dirty="0"/>
              <a:t>Some variable needs to change ( state change)</a:t>
            </a:r>
          </a:p>
          <a:p>
            <a:pPr lvl="1"/>
            <a:r>
              <a:rPr lang="en-US" dirty="0"/>
              <a:t>Mechanism to register or unregister</a:t>
            </a:r>
          </a:p>
          <a:p>
            <a:pPr lvl="1"/>
            <a:r>
              <a:rPr lang="en-US" dirty="0"/>
              <a:t>Notification mechanism</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490827" cy="3597470"/>
          </a:xfrm>
        </p:spPr>
        <p:txBody>
          <a:bodyPr/>
          <a:lstStyle/>
          <a:p>
            <a:r>
              <a:rPr lang="en-US" dirty="0"/>
              <a:t>Event listener</a:t>
            </a:r>
          </a:p>
          <a:p>
            <a:pPr lvl="1"/>
            <a:r>
              <a:rPr lang="en-US" dirty="0"/>
              <a:t>Need to agree to conditions of event source forced to define a function</a:t>
            </a:r>
          </a:p>
          <a:p>
            <a:pPr lvl="1"/>
            <a:r>
              <a:rPr lang="en-US" dirty="0"/>
              <a:t>Register with event source</a:t>
            </a:r>
          </a:p>
          <a:p>
            <a:pPr lvl="1"/>
            <a:r>
              <a:rPr lang="en-US" dirty="0"/>
              <a:t>Gets notified when event occurs.</a:t>
            </a:r>
          </a:p>
        </p:txBody>
      </p:sp>
    </p:spTree>
    <p:extLst>
      <p:ext uri="{BB962C8B-B14F-4D97-AF65-F5344CB8AC3E}">
        <p14:creationId xmlns:p14="http://schemas.microsoft.com/office/powerpoint/2010/main" val="88848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design pattern general approach</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endParaRPr lang="en-US" dirty="0"/>
          </a:p>
          <a:p>
            <a:r>
              <a:rPr lang="en-US" dirty="0"/>
              <a:t>What it does</a:t>
            </a:r>
          </a:p>
          <a:p>
            <a:r>
              <a:rPr lang="en-US" dirty="0"/>
              <a:t>When to use</a:t>
            </a: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45073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Observer Design pattern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endParaRPr lang="en-US" dirty="0"/>
          </a:p>
          <a:p>
            <a:r>
              <a:rPr lang="en-US" dirty="0"/>
              <a:t>What it does</a:t>
            </a:r>
          </a:p>
          <a:p>
            <a:pPr lvl="1"/>
            <a:r>
              <a:rPr lang="en-US" dirty="0"/>
              <a:t>Let one or more objects be notified of state changes in other objects within the system.</a:t>
            </a:r>
          </a:p>
          <a:p>
            <a:r>
              <a:rPr lang="en-US" dirty="0"/>
              <a:t>When to use</a:t>
            </a:r>
          </a:p>
          <a:p>
            <a:pPr lvl="1"/>
            <a:r>
              <a:rPr lang="en-US" dirty="0"/>
              <a:t>Event handling </a:t>
            </a:r>
          </a:p>
          <a:p>
            <a:pPr lvl="1"/>
            <a:r>
              <a:rPr lang="en-US" dirty="0"/>
              <a:t>Look at the example in a01observer.cpp</a:t>
            </a:r>
          </a:p>
          <a:p>
            <a:pPr lvl="1"/>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59329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Factory Design pattern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lnSpcReduction="10000"/>
          </a:bodyPr>
          <a:lstStyle/>
          <a:p>
            <a:endParaRPr lang="en-US" dirty="0"/>
          </a:p>
          <a:p>
            <a:r>
              <a:rPr lang="en-US" dirty="0"/>
              <a:t>What it does</a:t>
            </a:r>
          </a:p>
          <a:p>
            <a:pPr lvl="1"/>
            <a:r>
              <a:rPr lang="en-US" dirty="0"/>
              <a:t>Provide an interface that delegates creation calls to one or more concrete classes in order to deliver specific objects</a:t>
            </a:r>
          </a:p>
          <a:p>
            <a:r>
              <a:rPr lang="en-US" dirty="0"/>
              <a:t>When to use</a:t>
            </a:r>
          </a:p>
          <a:p>
            <a:pPr lvl="1"/>
            <a:r>
              <a:rPr lang="en-US" dirty="0"/>
              <a:t>Example we have IPAddress4 or IPAddress6 we don’t user to bother about this, so we can provide a factory  method which returns the appropriate object</a:t>
            </a:r>
            <a:br>
              <a:rPr lang="en-US" dirty="0"/>
            </a:br>
            <a:br>
              <a:rPr lang="en-US" dirty="0"/>
            </a:br>
            <a:r>
              <a:rPr lang="en-US" dirty="0"/>
              <a:t>let us look at an example a04factory.cpp</a:t>
            </a:r>
          </a:p>
          <a:p>
            <a:pPr lvl="1"/>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750874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Proxy Design pattern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dirty="0"/>
              <a:t>What it does</a:t>
            </a:r>
          </a:p>
          <a:p>
            <a:pPr lvl="1"/>
            <a:r>
              <a:rPr lang="en-US" b="0" i="0" dirty="0">
                <a:solidFill>
                  <a:srgbClr val="202122"/>
                </a:solidFill>
                <a:effectLst/>
                <a:highlight>
                  <a:srgbClr val="FFFFFF"/>
                </a:highlight>
                <a:latin typeface="Arial" panose="020B0604020202020204" pitchFamily="34" charset="0"/>
              </a:rPr>
              <a:t>A </a:t>
            </a:r>
            <a:r>
              <a:rPr lang="en-US" b="0" i="1" dirty="0">
                <a:solidFill>
                  <a:srgbClr val="202122"/>
                </a:solidFill>
                <a:effectLst/>
                <a:highlight>
                  <a:srgbClr val="FFFFFF"/>
                </a:highlight>
                <a:latin typeface="Arial" panose="020B0604020202020204" pitchFamily="34" charset="0"/>
              </a:rPr>
              <a:t>proxy</a:t>
            </a:r>
            <a:r>
              <a:rPr lang="en-US" b="0" i="0" dirty="0">
                <a:solidFill>
                  <a:srgbClr val="202122"/>
                </a:solidFill>
                <a:effectLst/>
                <a:highlight>
                  <a:srgbClr val="FFFFFF"/>
                </a:highlight>
                <a:latin typeface="Arial" panose="020B0604020202020204" pitchFamily="34" charset="0"/>
              </a:rPr>
              <a:t>, in its most general form, is a class functioning as an interface to something else.</a:t>
            </a:r>
            <a:r>
              <a:rPr lang="en-US" dirty="0"/>
              <a:t> </a:t>
            </a:r>
          </a:p>
          <a:p>
            <a:pPr lvl="1"/>
            <a:r>
              <a:rPr lang="en-US" dirty="0"/>
              <a:t>We are thinking X is doing the job, but it is not X, it is something else which is doing it. Hence X can be called as proxy.</a:t>
            </a:r>
          </a:p>
          <a:p>
            <a:pPr lvl="1"/>
            <a:r>
              <a:rPr lang="en-US" dirty="0"/>
              <a:t>Let us look at example a02proxypattern.cpp</a:t>
            </a:r>
          </a:p>
          <a:p>
            <a:pPr lvl="1"/>
            <a:endParaRPr lang="en-US" dirty="0"/>
          </a:p>
          <a:p>
            <a:pPr lvl="1"/>
            <a:endParaRPr lang="en-US" dirty="0"/>
          </a:p>
          <a:p>
            <a:pPr lvl="1"/>
            <a:endParaRPr lang="en-US" dirty="0"/>
          </a:p>
          <a:p>
            <a:pPr lvl="1"/>
            <a:endParaRPr lang="en-US" dirty="0"/>
          </a:p>
          <a:p>
            <a:pPr lvl="1"/>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23474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Design pattern categorization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1625600" y="2281238"/>
            <a:ext cx="9842500" cy="3700462"/>
          </a:xfrm>
        </p:spPr>
        <p:txBody>
          <a:bodyPr>
            <a:normAutofit lnSpcReduction="10000"/>
          </a:bodyPr>
          <a:lstStyle/>
          <a:p>
            <a:r>
              <a:rPr lang="en-US" dirty="0"/>
              <a:t>Creational Patterns , this deals with creation of object, for example in case Factory and </a:t>
            </a:r>
            <a:r>
              <a:rPr lang="en-US" dirty="0" err="1"/>
              <a:t>ther</a:t>
            </a:r>
            <a:r>
              <a:rPr lang="en-US" dirty="0"/>
              <a:t> are other variations in Factory like </a:t>
            </a:r>
            <a:r>
              <a:rPr lang="en-US" dirty="0" err="1"/>
              <a:t>AbstractFactory</a:t>
            </a:r>
            <a:r>
              <a:rPr lang="en-US" dirty="0"/>
              <a:t> … singleton</a:t>
            </a:r>
          </a:p>
          <a:p>
            <a:r>
              <a:rPr lang="en-US" dirty="0"/>
              <a:t>Structural Pattern</a:t>
            </a:r>
          </a:p>
          <a:p>
            <a:pPr lvl="1"/>
            <a:r>
              <a:rPr lang="en-US" dirty="0"/>
              <a:t>Proxy</a:t>
            </a:r>
          </a:p>
          <a:p>
            <a:pPr lvl="1"/>
            <a:r>
              <a:rPr lang="en-US" dirty="0"/>
              <a:t>Template</a:t>
            </a:r>
          </a:p>
          <a:p>
            <a:r>
              <a:rPr lang="en-US" dirty="0"/>
              <a:t>Behavioral pattern</a:t>
            </a:r>
          </a:p>
          <a:p>
            <a:pPr lvl="1"/>
            <a:r>
              <a:rPr lang="en-US" dirty="0"/>
              <a:t>Observer, Strategy..</a:t>
            </a:r>
          </a:p>
          <a:p>
            <a:r>
              <a:rPr lang="en-US" dirty="0">
                <a:solidFill>
                  <a:srgbClr val="FF0000"/>
                </a:solidFill>
              </a:rPr>
              <a:t>There could be other categorizations like interface and implementation patterns.</a:t>
            </a:r>
          </a:p>
          <a:p>
            <a:endParaRPr lang="en-US" dirty="0"/>
          </a:p>
          <a:p>
            <a:pPr lvl="1"/>
            <a:endParaRPr lang="en-US" dirty="0"/>
          </a:p>
          <a:p>
            <a:pPr lvl="1"/>
            <a:endParaRPr lang="en-US" dirty="0"/>
          </a:p>
          <a:p>
            <a:pPr lvl="1"/>
            <a:endParaRPr lang="en-US" dirty="0"/>
          </a:p>
          <a:p>
            <a:pPr lvl="1"/>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700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Things to consider</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dirty="0"/>
              <a:t>Design != knowing rules</a:t>
            </a:r>
          </a:p>
          <a:p>
            <a:r>
              <a:rPr lang="en-US" dirty="0"/>
              <a:t>Design is not deterministic.</a:t>
            </a:r>
          </a:p>
          <a:p>
            <a:r>
              <a:rPr lang="en-US" dirty="0"/>
              <a:t>No point in trying to understand design patterns if we don’t know object oriented concepts like interface, class, aggregation, composition, inheritance, we hopefully know solid principles</a:t>
            </a:r>
          </a:p>
          <a:p>
            <a:r>
              <a:rPr lang="en-US" dirty="0"/>
              <a:t>Try to identify design patterns in existing code and libraries and then try to think how to implement in new design.</a:t>
            </a:r>
          </a:p>
          <a:p>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035545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white text with black text&#10;&#10;Description automatically generated">
            <a:extLst>
              <a:ext uri="{FF2B5EF4-FFF2-40B4-BE49-F238E27FC236}">
                <a16:creationId xmlns:a16="http://schemas.microsoft.com/office/drawing/2014/main" id="{9B04EE36-8137-13A2-56AC-8C6259FFEE01}"/>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3869" t="844" r="15592" b="-1"/>
          <a:stretch/>
        </p:blipFill>
        <p:spPr>
          <a:xfrm>
            <a:off x="3210560" y="1656080"/>
            <a:ext cx="6979920" cy="4775200"/>
          </a:xfrm>
        </p:spPr>
      </p:pic>
    </p:spTree>
    <p:extLst>
      <p:ext uri="{BB962C8B-B14F-4D97-AF65-F5344CB8AC3E}">
        <p14:creationId xmlns:p14="http://schemas.microsoft.com/office/powerpoint/2010/main" val="3831801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D173-46F3-076C-43B4-4938DD5E2877}"/>
              </a:ext>
            </a:extLst>
          </p:cNvPr>
          <p:cNvSpPr>
            <a:spLocks noGrp="1"/>
          </p:cNvSpPr>
          <p:nvPr>
            <p:ph type="title"/>
          </p:nvPr>
        </p:nvSpPr>
        <p:spPr/>
        <p:txBody>
          <a:bodyPr/>
          <a:lstStyle/>
          <a:p>
            <a:r>
              <a:rPr lang="en-US" dirty="0"/>
              <a:t>Real Life?</a:t>
            </a:r>
          </a:p>
        </p:txBody>
      </p:sp>
      <p:pic>
        <p:nvPicPr>
          <p:cNvPr id="5" name="Content Placeholder 4" descr="A cartoon of a person working at a computer">
            <a:extLst>
              <a:ext uri="{FF2B5EF4-FFF2-40B4-BE49-F238E27FC236}">
                <a16:creationId xmlns:a16="http://schemas.microsoft.com/office/drawing/2014/main" id="{81E1F89B-C3B2-3D5E-3261-12992502EB5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68801" y="1783080"/>
            <a:ext cx="6797040" cy="4688840"/>
          </a:xfrm>
        </p:spPr>
      </p:pic>
    </p:spTree>
    <p:extLst>
      <p:ext uri="{BB962C8B-B14F-4D97-AF65-F5344CB8AC3E}">
        <p14:creationId xmlns:p14="http://schemas.microsoft.com/office/powerpoint/2010/main" val="423727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086D-45BB-4DEB-7082-2023CEB067E9}"/>
              </a:ext>
            </a:extLst>
          </p:cNvPr>
          <p:cNvSpPr>
            <a:spLocks noGrp="1"/>
          </p:cNvSpPr>
          <p:nvPr>
            <p:ph type="title"/>
          </p:nvPr>
        </p:nvSpPr>
        <p:spPr/>
        <p:txBody>
          <a:bodyPr/>
          <a:lstStyle/>
          <a:p>
            <a:r>
              <a:rPr lang="en-US" dirty="0"/>
              <a:t>How will Design patterns help?</a:t>
            </a:r>
          </a:p>
        </p:txBody>
      </p:sp>
      <p:pic>
        <p:nvPicPr>
          <p:cNvPr id="5" name="Content Placeholder 4">
            <a:extLst>
              <a:ext uri="{FF2B5EF4-FFF2-40B4-BE49-F238E27FC236}">
                <a16:creationId xmlns:a16="http://schemas.microsoft.com/office/drawing/2014/main" id="{42F87CA0-84FB-F3BF-4A4D-AD1F9BE60D87}"/>
              </a:ext>
            </a:extLst>
          </p:cNvPr>
          <p:cNvPicPr>
            <a:picLocks noGrp="1" noChangeAspect="1"/>
          </p:cNvPicPr>
          <p:nvPr>
            <p:ph sz="quarter" idx="13"/>
          </p:nvPr>
        </p:nvPicPr>
        <p:blipFill>
          <a:blip r:embed="rId2"/>
          <a:stretch>
            <a:fillRect/>
          </a:stretch>
        </p:blipFill>
        <p:spPr>
          <a:xfrm>
            <a:off x="5689601" y="2281238"/>
            <a:ext cx="3294802" cy="3700462"/>
          </a:xfrm>
        </p:spPr>
      </p:pic>
    </p:spTree>
    <p:extLst>
      <p:ext uri="{BB962C8B-B14F-4D97-AF65-F5344CB8AC3E}">
        <p14:creationId xmlns:p14="http://schemas.microsoft.com/office/powerpoint/2010/main" val="173625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Why design patterns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Generalize common scenarios </a:t>
            </a:r>
          </a:p>
          <a:p>
            <a:r>
              <a:rPr lang="en-US" dirty="0"/>
              <a:t>Helpful in understanding frameworks</a:t>
            </a:r>
          </a:p>
          <a:p>
            <a:r>
              <a:rPr lang="en-US" dirty="0"/>
              <a:t>Hopefully  to do good design***</a:t>
            </a:r>
          </a:p>
          <a:p>
            <a:r>
              <a:rPr lang="en-US" dirty="0"/>
              <a:t>Generalization means less things to remember**</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8417560" cy="1645920"/>
          </a:xfrm>
        </p:spPr>
        <p:txBody>
          <a:bodyPr/>
          <a:lstStyle/>
          <a:p>
            <a:r>
              <a:rPr lang="en-US" dirty="0"/>
              <a:t>https://github.com/noteonbg/LennoxDesignPatterns.git</a:t>
            </a:r>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Design patterns.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Commonly recognized and understood solution to a problem</a:t>
            </a:r>
          </a:p>
          <a:p>
            <a:pPr lvl="1"/>
            <a:r>
              <a:rPr lang="en-US" dirty="0"/>
              <a:t>Example how to do event handling.</a:t>
            </a:r>
          </a:p>
          <a:p>
            <a:pPr lvl="1"/>
            <a:r>
              <a:rPr lang="en-US" dirty="0"/>
              <a:t>How to do pre and post processing of requests.</a:t>
            </a:r>
          </a:p>
          <a:p>
            <a:pPr lvl="1"/>
            <a:r>
              <a:rPr lang="en-US" dirty="0"/>
              <a:t>How to create an object without exposing the underlying class.</a:t>
            </a:r>
          </a:p>
          <a:p>
            <a:r>
              <a:rPr lang="en-US" dirty="0"/>
              <a:t>Gives some standardized vocabulary to talk about design to some extent… Observer design pattern, most people will understand what it means..</a:t>
            </a:r>
          </a:p>
        </p:txBody>
      </p:sp>
    </p:spTree>
    <p:extLst>
      <p:ext uri="{BB962C8B-B14F-4D97-AF65-F5344CB8AC3E}">
        <p14:creationId xmlns:p14="http://schemas.microsoft.com/office/powerpoint/2010/main" val="45172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ey rectangular with white text&#10;&#10;Description automatically generated">
            <a:extLst>
              <a:ext uri="{FF2B5EF4-FFF2-40B4-BE49-F238E27FC236}">
                <a16:creationId xmlns:a16="http://schemas.microsoft.com/office/drawing/2014/main" id="{4A20666E-C57C-25BC-EBF7-9EFCF9F2414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51840" y="833120"/>
            <a:ext cx="9821522" cy="5181600"/>
          </a:xfrm>
        </p:spPr>
      </p:pic>
    </p:spTree>
    <p:extLst>
      <p:ext uri="{BB962C8B-B14F-4D97-AF65-F5344CB8AC3E}">
        <p14:creationId xmlns:p14="http://schemas.microsoft.com/office/powerpoint/2010/main" val="83611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2593A-97C1-A8ED-0078-94E317A2B850}"/>
              </a:ext>
            </a:extLst>
          </p:cNvPr>
          <p:cNvSpPr>
            <a:spLocks noGrp="1"/>
          </p:cNvSpPr>
          <p:nvPr>
            <p:ph type="title"/>
          </p:nvPr>
        </p:nvSpPr>
        <p:spPr/>
        <p:txBody>
          <a:bodyPr/>
          <a:lstStyle/>
          <a:p>
            <a:r>
              <a:rPr lang="en-US" dirty="0"/>
              <a:t>Abstraction in project</a:t>
            </a:r>
          </a:p>
        </p:txBody>
      </p:sp>
      <p:sp>
        <p:nvSpPr>
          <p:cNvPr id="3" name="Content Placeholder 2">
            <a:extLst>
              <a:ext uri="{FF2B5EF4-FFF2-40B4-BE49-F238E27FC236}">
                <a16:creationId xmlns:a16="http://schemas.microsoft.com/office/drawing/2014/main" id="{49D0E6CB-B324-CC3B-4E5E-D7580E6C8AE4}"/>
              </a:ext>
            </a:extLst>
          </p:cNvPr>
          <p:cNvSpPr>
            <a:spLocks noGrp="1"/>
          </p:cNvSpPr>
          <p:nvPr>
            <p:ph sz="quarter" idx="13"/>
          </p:nvPr>
        </p:nvSpPr>
        <p:spPr>
          <a:xfrm>
            <a:off x="3190240" y="2282008"/>
            <a:ext cx="8277860" cy="3699328"/>
          </a:xfrm>
        </p:spPr>
        <p:txBody>
          <a:bodyPr/>
          <a:lstStyle/>
          <a:p>
            <a:r>
              <a:rPr lang="en-US" dirty="0"/>
              <a:t>Project</a:t>
            </a:r>
          </a:p>
          <a:p>
            <a:r>
              <a:rPr lang="en-US" dirty="0"/>
              <a:t>Framework</a:t>
            </a:r>
          </a:p>
          <a:p>
            <a:r>
              <a:rPr lang="en-US" dirty="0"/>
              <a:t>Design patterns</a:t>
            </a:r>
          </a:p>
          <a:p>
            <a:r>
              <a:rPr lang="en-US" dirty="0"/>
              <a:t>Object </a:t>
            </a:r>
            <a:r>
              <a:rPr lang="en-US" dirty="0" err="1"/>
              <a:t>Orientedness</a:t>
            </a:r>
            <a:endParaRPr lang="en-US" dirty="0"/>
          </a:p>
          <a:p>
            <a:r>
              <a:rPr lang="en-US" dirty="0"/>
              <a:t>Programming Language</a:t>
            </a:r>
          </a:p>
          <a:p>
            <a:endParaRPr lang="en-US" dirty="0"/>
          </a:p>
          <a:p>
            <a:endParaRPr lang="en-US" dirty="0"/>
          </a:p>
          <a:p>
            <a:pPr marL="0" indent="0">
              <a:buNone/>
            </a:pPr>
            <a:endParaRPr lang="en-US" dirty="0"/>
          </a:p>
          <a:p>
            <a:endParaRPr lang="en-US" dirty="0"/>
          </a:p>
          <a:p>
            <a:endParaRPr lang="en-US" dirty="0"/>
          </a:p>
        </p:txBody>
      </p:sp>
      <p:sp>
        <p:nvSpPr>
          <p:cNvPr id="4" name="Arrow: Up 3">
            <a:extLst>
              <a:ext uri="{FF2B5EF4-FFF2-40B4-BE49-F238E27FC236}">
                <a16:creationId xmlns:a16="http://schemas.microsoft.com/office/drawing/2014/main" id="{33B11DEB-0707-BE8B-0980-2D4411EDA17C}"/>
              </a:ext>
            </a:extLst>
          </p:cNvPr>
          <p:cNvSpPr/>
          <p:nvPr/>
        </p:nvSpPr>
        <p:spPr>
          <a:xfrm>
            <a:off x="6309360" y="2282008"/>
            <a:ext cx="1056640" cy="273304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1505766-59CD-347F-C139-33FF8F8754E0}"/>
              </a:ext>
            </a:extLst>
          </p:cNvPr>
          <p:cNvSpPr txBox="1"/>
          <p:nvPr/>
        </p:nvSpPr>
        <p:spPr>
          <a:xfrm>
            <a:off x="8138160" y="2824480"/>
            <a:ext cx="2682240" cy="646331"/>
          </a:xfrm>
          <a:prstGeom prst="rect">
            <a:avLst/>
          </a:prstGeom>
          <a:noFill/>
        </p:spPr>
        <p:txBody>
          <a:bodyPr wrap="square" rtlCol="0">
            <a:spAutoFit/>
          </a:bodyPr>
          <a:lstStyle/>
          <a:p>
            <a:r>
              <a:rPr lang="en-US" dirty="0">
                <a:solidFill>
                  <a:srgbClr val="FF0000"/>
                </a:solidFill>
              </a:rPr>
              <a:t>Higher level of abstractions</a:t>
            </a:r>
          </a:p>
        </p:txBody>
      </p:sp>
    </p:spTree>
    <p:extLst>
      <p:ext uri="{BB962C8B-B14F-4D97-AF65-F5344CB8AC3E}">
        <p14:creationId xmlns:p14="http://schemas.microsoft.com/office/powerpoint/2010/main" val="363846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system&#10;&#10;Description automatically generated">
            <a:extLst>
              <a:ext uri="{FF2B5EF4-FFF2-40B4-BE49-F238E27FC236}">
                <a16:creationId xmlns:a16="http://schemas.microsoft.com/office/drawing/2014/main" id="{56227A2D-C0EE-78D0-8AD5-174B2936B3A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14960" y="436880"/>
            <a:ext cx="5963920" cy="5554345"/>
          </a:xfrm>
        </p:spPr>
      </p:pic>
    </p:spTree>
    <p:extLst>
      <p:ext uri="{BB962C8B-B14F-4D97-AF65-F5344CB8AC3E}">
        <p14:creationId xmlns:p14="http://schemas.microsoft.com/office/powerpoint/2010/main" val="16955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9EA4-A0F8-09FD-B90D-68253D2DF05C}"/>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2C1A76AB-2E6E-406D-5588-51D7CF1B432A}"/>
              </a:ext>
            </a:extLst>
          </p:cNvPr>
          <p:cNvSpPr>
            <a:spLocks noGrp="1"/>
          </p:cNvSpPr>
          <p:nvPr>
            <p:ph sz="quarter" idx="13"/>
          </p:nvPr>
        </p:nvSpPr>
        <p:spPr/>
        <p:txBody>
          <a:bodyPr/>
          <a:lstStyle/>
          <a:p>
            <a:r>
              <a:rPr lang="en-US" dirty="0"/>
              <a:t>Layering</a:t>
            </a:r>
          </a:p>
          <a:p>
            <a:r>
              <a:rPr lang="en-US" dirty="0"/>
              <a:t>How will layers communicate</a:t>
            </a:r>
          </a:p>
          <a:p>
            <a:r>
              <a:rPr lang="en-US" dirty="0"/>
              <a:t>Consistency…</a:t>
            </a:r>
          </a:p>
        </p:txBody>
      </p:sp>
    </p:spTree>
    <p:extLst>
      <p:ext uri="{BB962C8B-B14F-4D97-AF65-F5344CB8AC3E}">
        <p14:creationId xmlns:p14="http://schemas.microsoft.com/office/powerpoint/2010/main" val="356894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esign process">
            <a:extLst>
              <a:ext uri="{FF2B5EF4-FFF2-40B4-BE49-F238E27FC236}">
                <a16:creationId xmlns:a16="http://schemas.microsoft.com/office/drawing/2014/main" id="{33CEA4AC-6E79-6922-9B89-C1D2046EE1E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749040" y="335280"/>
            <a:ext cx="5794865" cy="6522720"/>
          </a:xfrm>
        </p:spPr>
      </p:pic>
      <p:sp>
        <p:nvSpPr>
          <p:cNvPr id="6" name="Rectangle 5">
            <a:extLst>
              <a:ext uri="{FF2B5EF4-FFF2-40B4-BE49-F238E27FC236}">
                <a16:creationId xmlns:a16="http://schemas.microsoft.com/office/drawing/2014/main" id="{29FE8EF6-3761-85FE-7714-A7D68551716B}"/>
              </a:ext>
            </a:extLst>
          </p:cNvPr>
          <p:cNvSpPr/>
          <p:nvPr/>
        </p:nvSpPr>
        <p:spPr>
          <a:xfrm>
            <a:off x="6766560" y="822960"/>
            <a:ext cx="2296160" cy="1422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Iterate</a:t>
            </a:r>
          </a:p>
        </p:txBody>
      </p:sp>
    </p:spTree>
    <p:extLst>
      <p:ext uri="{BB962C8B-B14F-4D97-AF65-F5344CB8AC3E}">
        <p14:creationId xmlns:p14="http://schemas.microsoft.com/office/powerpoint/2010/main" val="316498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Let us look at some examples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dirty="0"/>
              <a:t>We are handling some clicking of the button</a:t>
            </a:r>
          </a:p>
          <a:p>
            <a:r>
              <a:rPr lang="en-US" dirty="0"/>
              <a:t>We are </a:t>
            </a:r>
            <a:r>
              <a:rPr lang="en-US" dirty="0" err="1"/>
              <a:t>handlng</a:t>
            </a:r>
            <a:r>
              <a:rPr lang="en-US" dirty="0"/>
              <a:t> some protocol event like http mode of request..</a:t>
            </a:r>
          </a:p>
          <a:p>
            <a:r>
              <a:rPr lang="en-US" dirty="0"/>
              <a:t>We are </a:t>
            </a:r>
            <a:r>
              <a:rPr lang="en-US" dirty="0" err="1"/>
              <a:t>handlng</a:t>
            </a:r>
            <a:r>
              <a:rPr lang="en-US" dirty="0"/>
              <a:t> some trigger</a:t>
            </a:r>
          </a:p>
          <a:p>
            <a:r>
              <a:rPr lang="en-US" dirty="0"/>
              <a:t>All this things look unique. But if we know that these are “Event handling scenarios” we can realize there are patterns to apply this. Once such pattern is Observer Design Pattern</a:t>
            </a:r>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{E42D0D5C-CD65-4BE6-B4F6-DCD7CED9D861}tf78853419_win32</Template>
  <TotalTime>82</TotalTime>
  <Words>549</Words>
  <Application>Microsoft Office PowerPoint</Application>
  <PresentationFormat>Widescreen</PresentationFormat>
  <Paragraphs>105</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Franklin Gothic Book</vt:lpstr>
      <vt:lpstr>Franklin Gothic Demi</vt:lpstr>
      <vt:lpstr>Custom</vt:lpstr>
      <vt:lpstr>Design Patterns </vt:lpstr>
      <vt:lpstr>Why design patterns</vt:lpstr>
      <vt:lpstr>Design patterns.</vt:lpstr>
      <vt:lpstr>PowerPoint Presentation</vt:lpstr>
      <vt:lpstr>Abstraction in project</vt:lpstr>
      <vt:lpstr>PowerPoint Presentation</vt:lpstr>
      <vt:lpstr>Architecture</vt:lpstr>
      <vt:lpstr>PowerPoint Presentation</vt:lpstr>
      <vt:lpstr>Let us look at some examples</vt:lpstr>
      <vt:lpstr>Event</vt:lpstr>
      <vt:lpstr>design pattern general approach</vt:lpstr>
      <vt:lpstr>Observer Design pattern</vt:lpstr>
      <vt:lpstr>Factory Design pattern</vt:lpstr>
      <vt:lpstr>Proxy Design pattern</vt:lpstr>
      <vt:lpstr>Design pattern categorization</vt:lpstr>
      <vt:lpstr>Things to consider</vt:lpstr>
      <vt:lpstr>PowerPoint Presentation</vt:lpstr>
      <vt:lpstr>Real Life?</vt:lpstr>
      <vt:lpstr>How will Design patterns help?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dc:title>
  <dc:creator>vasu srinivas</dc:creator>
  <cp:lastModifiedBy>vasu srinivas</cp:lastModifiedBy>
  <cp:revision>2</cp:revision>
  <dcterms:created xsi:type="dcterms:W3CDTF">2024-05-28T11:01:19Z</dcterms:created>
  <dcterms:modified xsi:type="dcterms:W3CDTF">2024-06-04T07:32:45Z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